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19"/>
  </p:notesMasterIdLst>
  <p:handoutMasterIdLst>
    <p:handoutMasterId r:id="rId20"/>
  </p:handoutMasterIdLst>
  <p:sldIdLst>
    <p:sldId id="263" r:id="rId6"/>
    <p:sldId id="261" r:id="rId7"/>
    <p:sldId id="340" r:id="rId8"/>
    <p:sldId id="357" r:id="rId9"/>
    <p:sldId id="352" r:id="rId10"/>
    <p:sldId id="349" r:id="rId11"/>
    <p:sldId id="351" r:id="rId12"/>
    <p:sldId id="353" r:id="rId13"/>
    <p:sldId id="354" r:id="rId14"/>
    <p:sldId id="355" r:id="rId15"/>
    <p:sldId id="356" r:id="rId16"/>
    <p:sldId id="358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 Stenerson" initials="DS" lastIdx="2" clrIdx="0">
    <p:extLst>
      <p:ext uri="{19B8F6BF-5375-455C-9EA6-DF929625EA0E}">
        <p15:presenceInfo xmlns:p15="http://schemas.microsoft.com/office/powerpoint/2012/main" userId="S-1-5-21-2000478354-963894560-682003330-1234312" providerId="AD"/>
      </p:ext>
    </p:extLst>
  </p:cmAuthor>
  <p:cmAuthor id="2" name="Kerry-Lynne Kryvenchuk" initials="KK" lastIdx="2" clrIdx="1">
    <p:extLst>
      <p:ext uri="{19B8F6BF-5375-455C-9EA6-DF929625EA0E}">
        <p15:presenceInfo xmlns:p15="http://schemas.microsoft.com/office/powerpoint/2012/main" userId="S-1-5-21-2000478354-963894560-682003330-182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1F8"/>
    <a:srgbClr val="E3EAF5"/>
    <a:srgbClr val="E0E0E0"/>
    <a:srgbClr val="A9A9A9"/>
    <a:srgbClr val="A1A1A1"/>
    <a:srgbClr val="216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2191" autoAdjust="0"/>
  </p:normalViewPr>
  <p:slideViewPr>
    <p:cSldViewPr>
      <p:cViewPr varScale="1">
        <p:scale>
          <a:sx n="99" d="100"/>
          <a:sy n="99" d="100"/>
        </p:scale>
        <p:origin x="65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ED123-8121-4BCD-B5F3-DAF44722B6C1}" type="datetimeFigureOut">
              <a:rPr lang="en-CA" smtClean="0"/>
              <a:t>2022/02/01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214E0-D943-47CE-A672-A3F7D8E06F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97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852A6-EF16-4294-8868-8D1386ED73FF}" type="datetimeFigureOut">
              <a:rPr lang="en-CA" smtClean="0"/>
              <a:t>2022/02/01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A25DD-4FE8-4E6B-B235-9985404255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22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A25DD-4FE8-4E6B-B235-99854042551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421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340x340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7248" y="1484784"/>
            <a:ext cx="3236400" cy="323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Picture 340x340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07904" y="1484784"/>
            <a:ext cx="5256709" cy="468106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596336" y="6474236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of 13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7463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450x340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7248" y="1484784"/>
            <a:ext cx="4284000" cy="323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Picture 450x340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87900" y="1484313"/>
            <a:ext cx="4105275" cy="47529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620058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of 13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201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907x336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4384" y="1484784"/>
            <a:ext cx="8640000" cy="32004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Picture 969x336</a:t>
            </a:r>
          </a:p>
          <a:p>
            <a:r>
              <a:rPr lang="en-CA" dirty="0" smtClean="0"/>
              <a:t>Note: The </a:t>
            </a:r>
            <a:r>
              <a:rPr lang="en-CA" dirty="0" err="1" smtClean="0"/>
              <a:t>ForceTen</a:t>
            </a:r>
            <a:r>
              <a:rPr lang="en-CA" dirty="0" smtClean="0"/>
              <a:t> pixel size goes over the margin. For consistency, the image will have to be resized to fit the new format.</a:t>
            </a:r>
          </a:p>
          <a:p>
            <a:r>
              <a:rPr lang="en-CA" dirty="0" smtClean="0"/>
              <a:t>New format is 24 cm x 8.89 cm (907x336 pixels).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50825" y="4797152"/>
            <a:ext cx="8642350" cy="151157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685479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of 13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0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484313"/>
            <a:ext cx="8642350" cy="47529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685479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of 13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5377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95288" y="2204864"/>
            <a:ext cx="8497887" cy="41038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654938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of 13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7556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633700" y="6488668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of 13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4759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Rectangle 3"/>
          <p:cNvSpPr/>
          <p:nvPr userDrawn="1"/>
        </p:nvSpPr>
        <p:spPr>
          <a:xfrm>
            <a:off x="7656953" y="6503419"/>
            <a:ext cx="9909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672BBBFC-8691-420F-AB6D-B22D06A3872E}" type="slidenum">
              <a:rPr lang="en-CA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r>
              <a:rPr lang="en-CA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of 13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492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204864"/>
            <a:ext cx="8496944" cy="392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963"/>
            <a:ext cx="9144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 smtClean="0"/>
              <a:t>Page </a:t>
            </a:r>
            <a:fld id="{672BBBFC-8691-420F-AB6D-B22D06A3872E}" type="slidenum">
              <a:rPr lang="en-CA" smtClean="0"/>
              <a:pPr/>
              <a:t>‹#›</a:t>
            </a:fld>
            <a:r>
              <a:rPr lang="en-CA" dirty="0" smtClean="0"/>
              <a:t> of 13</a:t>
            </a:r>
            <a:endParaRPr lang="en-CA" dirty="0"/>
          </a:p>
        </p:txBody>
      </p:sp>
      <p:sp>
        <p:nvSpPr>
          <p:cNvPr id="9" name="MSIPCMContentMarking" descr="{&quot;HashCode&quot;:-1542678785,&quot;Placement&quot;:&quot;Footer&quot;,&quot;Top&quot;:517.997253,&quot;Left&quot;:0.0,&quot;SlideWidth&quot;:720,&quot;SlideHeight&quot;:540}"/>
          <p:cNvSpPr txBox="1"/>
          <p:nvPr userDrawn="1"/>
        </p:nvSpPr>
        <p:spPr>
          <a:xfrm>
            <a:off x="0" y="65785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 smtClean="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  <a:endParaRPr lang="en-CA" sz="11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79512" y="-68284"/>
            <a:ext cx="8964488" cy="923330"/>
            <a:chOff x="179512" y="4026424"/>
            <a:chExt cx="8964488" cy="923330"/>
          </a:xfrm>
        </p:grpSpPr>
        <p:grpSp>
          <p:nvGrpSpPr>
            <p:cNvPr id="12" name="Group 11"/>
            <p:cNvGrpSpPr/>
            <p:nvPr userDrawn="1"/>
          </p:nvGrpSpPr>
          <p:grpSpPr>
            <a:xfrm>
              <a:off x="179512" y="4094164"/>
              <a:ext cx="8964488" cy="787850"/>
              <a:chOff x="390128" y="3908965"/>
              <a:chExt cx="8638456" cy="787850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 userDrawn="1"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1800" y="3908965"/>
                <a:ext cx="6256784" cy="787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14"/>
              <p:cNvPicPr>
                <a:picLocks noChangeAspect="1"/>
              </p:cNvPicPr>
              <p:nvPr userDrawn="1"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128" y="4008237"/>
                <a:ext cx="2267744" cy="637488"/>
              </a:xfrm>
              <a:prstGeom prst="rect">
                <a:avLst/>
              </a:prstGeom>
            </p:spPr>
          </p:pic>
        </p:grpSp>
        <p:sp>
          <p:nvSpPr>
            <p:cNvPr id="13" name="TextBox 12"/>
            <p:cNvSpPr txBox="1"/>
            <p:nvPr userDrawn="1"/>
          </p:nvSpPr>
          <p:spPr>
            <a:xfrm>
              <a:off x="4644008" y="4026424"/>
              <a:ext cx="436470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CA" baseline="0" dirty="0">
                <a:solidFill>
                  <a:schemeClr val="bg1"/>
                </a:solidFill>
              </a:endParaRPr>
            </a:p>
            <a:p>
              <a:pPr algn="r"/>
              <a:r>
                <a:rPr lang="en-US" baseline="0" dirty="0" smtClean="0">
                  <a:solidFill>
                    <a:schemeClr val="bg1"/>
                  </a:solidFill>
                </a:rPr>
                <a:t>Agreement Management</a:t>
              </a:r>
              <a:endParaRPr lang="en-CA" baseline="0" dirty="0">
                <a:solidFill>
                  <a:schemeClr val="bg1"/>
                </a:solidFill>
              </a:endParaRPr>
            </a:p>
            <a:p>
              <a:pPr algn="r"/>
              <a:r>
                <a:rPr lang="en-CA" baseline="0" dirty="0">
                  <a:solidFill>
                    <a:schemeClr val="bg1"/>
                  </a:solidFill>
                </a:rPr>
                <a:t>Government of Alberta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664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0" r:id="rId4"/>
    <p:sldLayoutId id="2147483711" r:id="rId5"/>
    <p:sldLayoutId id="2147483712" r:id="rId6"/>
    <p:sldLayoutId id="2147483713" r:id="rId7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nergy.Rentals@gov.ab.ca" TargetMode="External"/><Relationship Id="rId2" Type="http://schemas.openxmlformats.org/officeDocument/2006/relationships/hyperlink" Target="https://training.energy.gov.ab.ca/Pages/Agreement%20Management.asp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raining.energy.gov.ab.ca/Pages/default.aspx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ENERGY.Rentals@gov.ab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berta.ca/index.asp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nergy.Rentals@gov.ab.c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711" y="980728"/>
            <a:ext cx="4474165" cy="216024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  <a:scene3d>
              <a:camera prst="orthographicFront">
                <a:rot lat="0" lon="600000" rev="600000"/>
              </a:camera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0" b="1" i="0" u="none" strike="noStrike" cap="none" normalizeH="0" dirty="0" smtClean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Welcome!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2488920"/>
            <a:ext cx="4932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ETS – Agreement Management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Rental and Royalty Default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Online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Training Course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0072" y="2535086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Agreement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 Management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Rental and Royalty Defaults: This process allows clients the ability to view notification and cancellation letters through the Request Status screen.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675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908720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105273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Royalty Default Notification Letter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929970"/>
            <a:ext cx="1328698" cy="7507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1513288"/>
            <a:ext cx="3442078" cy="48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84229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901115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078748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Royalty Default Cancellation Letter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1052736"/>
            <a:ext cx="3809661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40359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5847" y="2564904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1600" dirty="0">
                <a:solidFill>
                  <a:prstClr val="black"/>
                </a:solidFill>
                <a:latin typeface="Calibri" pitchFamily="34" charset="0"/>
                <a:cs typeface="Arial" charset="0"/>
                <a:hlinkClick r:id="rId2"/>
              </a:rPr>
              <a:t>ETS Support and Online Learning </a:t>
            </a:r>
            <a:r>
              <a:rPr lang="en-CA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provides access to relevant guides, </a:t>
            </a:r>
            <a:r>
              <a:rPr lang="en-CA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courses </a:t>
            </a:r>
            <a:r>
              <a:rPr lang="en-CA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and other information.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If you have questions, please contact  </a:t>
            </a:r>
            <a:r>
              <a:rPr lang="en-CA" altLang="en-US" sz="1600" dirty="0">
                <a:solidFill>
                  <a:prstClr val="black"/>
                </a:solidFill>
                <a:latin typeface="Calibri" pitchFamily="34" charset="0"/>
                <a:cs typeface="Arial" charset="0"/>
                <a:hlinkClick r:id="rId3"/>
              </a:rPr>
              <a:t>Energy.Rentals@gov.ab.ca</a:t>
            </a:r>
            <a:endParaRPr lang="en-CA" altLang="en-US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1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or the </a:t>
            </a:r>
            <a:r>
              <a:rPr lang="en-CA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PNG Tenure Help </a:t>
            </a:r>
            <a:r>
              <a:rPr lang="en-CA" sz="1600" dirty="0" smtClean="0">
                <a:latin typeface="Calibri" pitchFamily="34" charset="0"/>
                <a:cs typeface="Arial" charset="0"/>
              </a:rPr>
              <a:t>desk</a:t>
            </a:r>
            <a:r>
              <a:rPr lang="en-CA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at 780-644-2300 </a:t>
            </a:r>
            <a:r>
              <a:rPr lang="en-CA" sz="1600" dirty="0" smtClean="0">
                <a:latin typeface="Calibri" pitchFamily="34" charset="0"/>
                <a:cs typeface="Arial" charset="0"/>
              </a:rPr>
              <a:t>and by selecting option #3.</a:t>
            </a:r>
            <a:endParaRPr lang="en-CA" sz="1600" dirty="0">
              <a:latin typeface="Calibri" pitchFamily="34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9212" y="1628800"/>
            <a:ext cx="23903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  <a:endParaRPr lang="en-CA" sz="2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7343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3529" y="1613248"/>
            <a:ext cx="5328592" cy="247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Congratulations!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You have completed the ETS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Agreement </a:t>
            </a:r>
            <a:r>
              <a:rPr lang="en-US" sz="1600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Management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Rental &amp; Royalty Default</a:t>
            </a:r>
            <a:endParaRPr lang="en-US" sz="1600" b="1" dirty="0">
              <a:solidFill>
                <a:srgbClr val="2160AD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 Online Training Course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2160A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36" y="1340768"/>
            <a:ext cx="4219575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718127" y="3901775"/>
            <a:ext cx="4978940" cy="18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  <a:normAutofit/>
          </a:bodyPr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access 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Courses, Guides </a:t>
            </a:r>
            <a:r>
              <a:rPr lang="en-US" sz="12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Forms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 all your ETS Business please see </a:t>
            </a:r>
            <a:r>
              <a:rPr lang="en-CA" sz="12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ETS Support and Online </a:t>
            </a:r>
            <a:r>
              <a:rPr lang="en-CA" sz="12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Learning</a:t>
            </a:r>
            <a:r>
              <a:rPr lang="en-CA" sz="12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If you have any comments or questions on this training course,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please </a:t>
            </a:r>
            <a:r>
              <a:rPr lang="en-US" sz="12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contact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40083" y="4963081"/>
            <a:ext cx="4069492" cy="64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Crown Agreement Management</a:t>
            </a:r>
          </a:p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Helpdesk:  (780) 644-2300</a:t>
            </a:r>
            <a:endParaRPr lang="en-CA" sz="1200" dirty="0" smtClean="0">
              <a:solidFill>
                <a:srgbClr val="002060"/>
              </a:solidFill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CA" altLang="en-US" sz="1200" dirty="0">
                <a:solidFill>
                  <a:srgbClr val="002060"/>
                </a:solidFill>
                <a:latin typeface="Arial" charset="0"/>
              </a:rPr>
              <a:t>Email inquires: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ENERGY.Rentals@gov.ab.ca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lang="en-CA" altLang="en-US" sz="1100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lang="en-CA" altLang="en-US" sz="1100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046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Revisions Table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612568"/>
              </p:ext>
            </p:extLst>
          </p:nvPr>
        </p:nvGraphicFramePr>
        <p:xfrm>
          <a:off x="1835696" y="270892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Revisions 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Number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March 10,</a:t>
                      </a:r>
                      <a:r>
                        <a:rPr lang="en-US" baseline="0" dirty="0" smtClean="0"/>
                        <a:t> 2017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Creation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June 2020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 Banner and Add Resource page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October 2020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Updated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Various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83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January 2022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Updated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mtClean="0"/>
                        <a:t>Slide 4</a:t>
                      </a:r>
                      <a:r>
                        <a:rPr lang="en-CA" baseline="0" smtClean="0"/>
                        <a:t> and</a:t>
                      </a:r>
                      <a:r>
                        <a:rPr lang="en-CA" smtClean="0"/>
                        <a:t> 9-11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187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7391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6999" y="2204864"/>
            <a:ext cx="480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In this module, you will learn how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View 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a response document(s)</a:t>
            </a: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Course Pre-requisites: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Training System Overview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ETS Account Setup and Preferences (For Site Administrators) </a:t>
            </a: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" t="1701" r="3803"/>
          <a:stretch/>
        </p:blipFill>
        <p:spPr bwMode="auto">
          <a:xfrm>
            <a:off x="395537" y="1484784"/>
            <a:ext cx="2088232" cy="416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700" y="4437112"/>
            <a:ext cx="1161905" cy="1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4041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88840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3568" y="1095942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receive an 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Email Notification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from ETS,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when either a: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Rental Default Cancellation Letter; Royalty Default Notification Letter; or a Royalty Default Cancellation Lette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 is sent to your ETS account.  </a:t>
            </a:r>
            <a:endParaRPr lang="en-CA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3723828" y="3140968"/>
            <a:ext cx="380604" cy="1440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39552" y="2708920"/>
            <a:ext cx="7379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SENDER.  Do not open links or attachments that are unexpected.  Do not give out User IDs or Passwords.</a:t>
            </a:r>
          </a:p>
          <a:p>
            <a:pPr>
              <a:spcAft>
                <a:spcPts val="0"/>
              </a:spcAft>
            </a:pP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received a Rental Default cancellation document-Request </a:t>
            </a: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XXXXXX for account 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ENXXXXX. </a:t>
            </a: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request can be found under </a:t>
            </a:r>
            <a:r>
              <a:rPr lang="en-C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Status-Rental Defaults.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review your request sign on to the Electronic Transfer System (ETS) website, available through </a:t>
            </a:r>
            <a:r>
              <a:rPr lang="en-CA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Alberta.ca</a:t>
            </a: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reply to this </a:t>
            </a:r>
            <a:r>
              <a:rPr lang="en-CA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</a:t>
            </a: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If you have questions or concerns please contact </a:t>
            </a:r>
            <a:r>
              <a:rPr lang="en-CA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Energy.Rentals@gov.ab.ca</a:t>
            </a:r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4056887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886" y="2710826"/>
            <a:ext cx="619125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2229366" cy="420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75738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Status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876256" y="1810679"/>
            <a:ext cx="1080120" cy="646331"/>
          </a:xfrm>
          <a:prstGeom prst="wedgeRoundRectCallout">
            <a:avLst>
              <a:gd name="adj1" fmla="val -21734"/>
              <a:gd name="adj2" fmla="val 100857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6890714" y="1810679"/>
            <a:ext cx="108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endParaRPr lang="en-C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180467" y="5831101"/>
            <a:ext cx="792088" cy="461665"/>
          </a:xfrm>
          <a:prstGeom prst="wedgeRoundRectCallout">
            <a:avLst>
              <a:gd name="adj1" fmla="val -170193"/>
              <a:gd name="adj2" fmla="val -206523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5108459" y="581597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Select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Retrieve</a:t>
            </a:r>
            <a:endParaRPr lang="en-C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851287" y="1658665"/>
            <a:ext cx="1188132" cy="504056"/>
          </a:xfrm>
          <a:prstGeom prst="wedgeRoundRectCallout">
            <a:avLst>
              <a:gd name="adj1" fmla="val -137259"/>
              <a:gd name="adj2" fmla="val 201872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2797281" y="167217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Select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 Status</a:t>
            </a:r>
            <a:endParaRPr lang="en-C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095942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After you receive an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Email Notification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from ETS, you would access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Status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screen.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Choose your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Search Parameters 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(Start Date / End date, From, or Request Number)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and select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Retrieve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CA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138" y="4437112"/>
            <a:ext cx="1161905" cy="1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80328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2564905"/>
            <a:ext cx="3987440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312068"/>
              </p:ext>
            </p:extLst>
          </p:nvPr>
        </p:nvGraphicFramePr>
        <p:xfrm>
          <a:off x="6084168" y="916799"/>
          <a:ext cx="2448272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623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Parameter Field</a:t>
                      </a:r>
                      <a:endParaRPr lang="en-C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Column</a:t>
                      </a:r>
                      <a:endParaRPr lang="en-C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623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CA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Type</a:t>
                      </a:r>
                      <a:endParaRPr lang="en-C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623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Number</a:t>
                      </a:r>
                      <a:endParaRPr lang="en-CA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ETS #</a:t>
                      </a:r>
                      <a:endParaRPr lang="en-C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623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Start/End Date</a:t>
                      </a:r>
                      <a:endParaRPr lang="en-CA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Updated</a:t>
                      </a:r>
                      <a:endParaRPr lang="en-C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623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CA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C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928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Name</a:t>
                      </a:r>
                      <a:endParaRPr lang="en-CA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(not shown as a result column)</a:t>
                      </a:r>
                      <a:endParaRPr lang="en-C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928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n-CA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(not shown as a result column)</a:t>
                      </a:r>
                      <a:endParaRPr lang="en-C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908720"/>
            <a:ext cx="7560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 Status – Search Parameters and Result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2"/>
          <p:cNvSpPr txBox="1"/>
          <p:nvPr/>
        </p:nvSpPr>
        <p:spPr>
          <a:xfrm>
            <a:off x="323528" y="1259687"/>
            <a:ext cx="457200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You can utilize the search parameter fields to filter search results.</a:t>
            </a:r>
          </a:p>
          <a:p>
            <a:pPr marL="12700" marR="6350">
              <a:lnSpc>
                <a:spcPct val="100000"/>
              </a:lnSpc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12700" marR="6350">
              <a:lnSpc>
                <a:spcPct val="10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The table on the right shows the correlation between the parameter fields and each corresponding result column.</a:t>
            </a:r>
          </a:p>
          <a:p>
            <a:pPr marL="12700" marR="6350">
              <a:lnSpc>
                <a:spcPct val="100000"/>
              </a:lnSpc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2700" marR="6350">
              <a:lnSpc>
                <a:spcPct val="10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Below is a color-highlighted illustration of the Work in Progress search screen to further demonstrate the relationship between the data. </a:t>
            </a:r>
          </a:p>
        </p:txBody>
      </p:sp>
    </p:spTree>
    <p:extLst>
      <p:ext uri="{BB962C8B-B14F-4D97-AF65-F5344CB8AC3E}">
        <p14:creationId xmlns:p14="http://schemas.microsoft.com/office/powerpoint/2010/main" val="23975532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37" y="1218782"/>
            <a:ext cx="5550278" cy="52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955467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 Status – Search Results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5559" y="5241907"/>
            <a:ext cx="16335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Navigate with this page numbers, if there are multiple pages of search results.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68344" y="3641248"/>
            <a:ext cx="12961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open a document click on the report Pdf link.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6177" y="3259085"/>
            <a:ext cx="15744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CA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Elbow Connector 7"/>
          <p:cNvCxnSpPr/>
          <p:nvPr/>
        </p:nvCxnSpPr>
        <p:spPr>
          <a:xfrm rot="10800000" flipV="1">
            <a:off x="6156178" y="3938427"/>
            <a:ext cx="1584175" cy="324036"/>
          </a:xfrm>
          <a:prstGeom prst="bentConnector3">
            <a:avLst>
              <a:gd name="adj1" fmla="val 50000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387058" y="6093296"/>
            <a:ext cx="432048" cy="25202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19106" y="6257570"/>
            <a:ext cx="520646" cy="1493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5660768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3955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 Status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screen will populate all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equests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Select the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relating to the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detailed in the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otification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The corresponding letter will populate.</a:t>
            </a:r>
            <a:endParaRPr lang="en-C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70220"/>
            <a:ext cx="16770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 Status</a:t>
            </a:r>
            <a:endParaRPr lang="en-CA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813" y="1796094"/>
            <a:ext cx="4970484" cy="458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467544" y="2904618"/>
            <a:ext cx="1209518" cy="452374"/>
          </a:xfrm>
          <a:prstGeom prst="wedgeRoundRectCallout">
            <a:avLst>
              <a:gd name="adj1" fmla="val 106069"/>
              <a:gd name="adj2" fmla="val 201918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98678" y="2895327"/>
            <a:ext cx="1178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Number</a:t>
            </a:r>
            <a:endParaRPr lang="en-C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452320" y="2904618"/>
            <a:ext cx="720080" cy="518617"/>
          </a:xfrm>
          <a:prstGeom prst="wedgeRoundRectCallout">
            <a:avLst>
              <a:gd name="adj1" fmla="val -255893"/>
              <a:gd name="adj2" fmla="val 180080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381727" y="2961569"/>
            <a:ext cx="8612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 Select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PDF </a:t>
            </a:r>
            <a:endParaRPr lang="en-CA" sz="1200" b="1" dirty="0"/>
          </a:p>
        </p:txBody>
      </p:sp>
    </p:spTree>
    <p:extLst>
      <p:ext uri="{BB962C8B-B14F-4D97-AF65-F5344CB8AC3E}">
        <p14:creationId xmlns:p14="http://schemas.microsoft.com/office/powerpoint/2010/main" val="2268392365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05273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Rental Default Cancellation Letter</a:t>
            </a:r>
            <a:endParaRPr lang="en-C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727" y="908720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1507434"/>
            <a:ext cx="4550263" cy="479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62759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Agreement Management - Surrenders Training 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8dedacd1-8ed8-4364-83a4-3ca25ad2d993" ContentTypeId="0x01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_x0020_Me xmlns="cd3b5d7d-85b8-485a-94e1-bd5df7614905">false</Hide_x0020_Me>
    <Audience1 xmlns="d317fc56-cd2a-4fee-83bf-2acf5d88d7a0"/>
    <EOL_x0020_Thumbnail xmlns="d317fc56-cd2a-4fee-83bf-2acf5d88d7a0">&lt;img alt="" src="/PublishingImages/Pages/Presenation.png" style="BORDER&amp;#58;0px solid;" /&gt;</EOL_x0020_Thumbnail>
    <Order1 xmlns="d317fc56-cd2a-4fee-83bf-2acf5d88d7a0">04</Order1>
    <Course_x0020_Description xmlns="d317fc56-cd2a-4fee-83bf-2acf5d88d7a0">This course describes the process for a company to receive electronic notification(s) for Royalty Default Notice and Cancellation; as well as Rental Default Cancellations.</Course_x0020_Description>
    <Module xmlns="d317fc56-cd2a-4fee-83bf-2acf5d88d7a0">Module</Module>
    <Area xmlns="d317fc56-cd2a-4fee-83bf-2acf5d88d7a0">Agreement Management</Area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General Course" ma:contentTypeID="0x0101004CF9B3243FA46A47A5D45CADF07EB49500869333630F2EE44D93EB5262DF3C44F2" ma:contentTypeVersion="9" ma:contentTypeDescription="This is the base content type for all of the courses." ma:contentTypeScope="" ma:versionID="5e75130c2787cb4b878206f774c9f8d1">
  <xsd:schema xmlns:xsd="http://www.w3.org/2001/XMLSchema" xmlns:xs="http://www.w3.org/2001/XMLSchema" xmlns:p="http://schemas.microsoft.com/office/2006/metadata/properties" xmlns:ns2="d317fc56-cd2a-4fee-83bf-2acf5d88d7a0" xmlns:ns3="cd3b5d7d-85b8-485a-94e1-bd5df7614905" xmlns:ns4="e6d83808-03cb-4f3c-af89-207626cead88" targetNamespace="http://schemas.microsoft.com/office/2006/metadata/properties" ma:root="true" ma:fieldsID="a77d42b46df79df0acabc75b74fce705" ns2:_="" ns3:_="" ns4:_="">
    <xsd:import namespace="d317fc56-cd2a-4fee-83bf-2acf5d88d7a0"/>
    <xsd:import namespace="cd3b5d7d-85b8-485a-94e1-bd5df7614905"/>
    <xsd:import namespace="e6d83808-03cb-4f3c-af89-207626cead88"/>
    <xsd:element name="properties">
      <xsd:complexType>
        <xsd:sequence>
          <xsd:element name="documentManagement">
            <xsd:complexType>
              <xsd:all>
                <xsd:element ref="ns2:Area"/>
                <xsd:element ref="ns2:Module"/>
                <xsd:element ref="ns2:Course_x0020_Description" minOccurs="0"/>
                <xsd:element ref="ns2:Order1" minOccurs="0"/>
                <xsd:element ref="ns2:Audience1" minOccurs="0"/>
                <xsd:element ref="ns3:Hide_x0020_Me" minOccurs="0"/>
                <xsd:element ref="ns2:EOL_x0020_Thumbnai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fc56-cd2a-4fee-83bf-2acf5d88d7a0" elementFormDefault="qualified">
    <xsd:import namespace="http://schemas.microsoft.com/office/2006/documentManagement/types"/>
    <xsd:import namespace="http://schemas.microsoft.com/office/infopath/2007/PartnerControls"/>
    <xsd:element name="Area" ma:index="8" ma:displayName="Area" ma:description="This will define the area of the Learning material." ma:format="Dropdown" ma:internalName="Area">
      <xsd:simpleType>
        <xsd:restriction base="dms:Choice">
          <xsd:enumeration value="Main Page"/>
          <xsd:enumeration value="Accounts (ETS) Administration"/>
          <xsd:enumeration value="Agreement Management"/>
          <xsd:enumeration value="Air"/>
          <xsd:enumeration value="Assignments"/>
          <xsd:enumeration value="Bidding"/>
          <xsd:enumeration value="Crown Mineral Activity"/>
          <xsd:enumeration value="Freehold Mintax"/>
          <xsd:enumeration value="Geothermal"/>
          <xsd:enumeration value="Interactive Map"/>
          <xsd:enumeration value="Land Searches"/>
          <xsd:enumeration value="Mineral Direct Purchase"/>
          <xsd:enumeration value="Mineral Royalty Form"/>
          <xsd:enumeration value="Offsets"/>
          <xsd:enumeration value="Oil Sands"/>
          <xsd:enumeration value="Oil Sands 1"/>
          <xsd:enumeration value="PNG Continuation"/>
          <xsd:enumeration value="Registration of Encumbrances"/>
          <xsd:enumeration value="Sales"/>
          <xsd:enumeration value="Technology Innovation and Emissions Reduction"/>
          <xsd:enumeration value="Transfers"/>
          <xsd:enumeration value="Unit Agreement Exhibit A"/>
          <xsd:enumeration value="Postings"/>
          <xsd:enumeration value="Unassigned"/>
          <xsd:enumeration value="Unit Agreements and Trespass"/>
        </xsd:restriction>
      </xsd:simpleType>
    </xsd:element>
    <xsd:element name="Module" ma:index="9" ma:displayName="Module" ma:description="Select the module type" ma:format="Dropdown" ma:internalName="Module">
      <xsd:simpleType>
        <xsd:restriction base="dms:Choice">
          <xsd:enumeration value="Industry Module"/>
          <xsd:enumeration value="DoE Module"/>
          <xsd:enumeration value="CARE Reporting"/>
          <xsd:enumeration value="Royalty Reporting"/>
          <xsd:enumeration value="Royalty Reporting Process and Royalty Reports"/>
          <xsd:enumeration value="Royalty Business"/>
          <xsd:enumeration value="OSR Projects"/>
          <xsd:enumeration value="OASIS"/>
          <xsd:enumeration value="Module"/>
          <xsd:enumeration value="Acts And Regulations"/>
          <xsd:enumeration value="Project Application"/>
          <xsd:enumeration value="AMD Reporting Forms - Version 2.0 Changes - October 31, 2018"/>
          <xsd:enumeration value="Supplemental Reporting"/>
          <xsd:enumeration value="Supplemental Reporting Submission and Audit Processes"/>
        </xsd:restriction>
      </xsd:simpleType>
    </xsd:element>
    <xsd:element name="Course_x0020_Description" ma:index="10" nillable="true" ma:displayName="Course Description" ma:description="Description of what the course is about." ma:internalName="Course_x0020_Description" ma:readOnly="false">
      <xsd:simpleType>
        <xsd:restriction base="dms:Note"/>
      </xsd:simpleType>
    </xsd:element>
    <xsd:element name="Order1" ma:index="11" nillable="true" ma:displayName="Order" ma:description="To define the order of the file on the page." ma:format="Dropdown" ma:internalName="Order1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</xsd:restriction>
      </xsd:simpleType>
    </xsd:element>
    <xsd:element name="Audience1" ma:index="12" nillable="true" ma:displayName="Audience" ma:description="Defines the target audience." ma:internalName="Audience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ntractor"/>
                    <xsd:enumeration value="Employee"/>
                    <xsd:enumeration value="Manager"/>
                  </xsd:restriction>
                </xsd:simpleType>
              </xsd:element>
            </xsd:sequence>
          </xsd:extension>
        </xsd:complexContent>
      </xsd:complexType>
    </xsd:element>
    <xsd:element name="EOL_x0020_Thumbnail" ma:index="14" nillable="true" ma:displayName="EOL Thumbnail" ma:internalName="EOL_x0020_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b5d7d-85b8-485a-94e1-bd5df7614905" elementFormDefault="qualified">
    <xsd:import namespace="http://schemas.microsoft.com/office/2006/documentManagement/types"/>
    <xsd:import namespace="http://schemas.microsoft.com/office/infopath/2007/PartnerControls"/>
    <xsd:element name="Hide_x0020_Me" ma:index="13" nillable="true" ma:displayName="Hide Me" ma:default="0" ma:description="Use this option to hide the file from showing on other lists." ma:internalName="Hide_x0020_M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83808-03cb-4f3c-af89-207626cead8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FE7905-C23E-4DD1-8DC5-C4D701A74D8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9BA4FB5B-5F7F-4672-9C3F-71F317F1E5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DAE80C-899B-44E6-A6F3-A7FFBE1EDD4B}">
  <ds:schemaRefs>
    <ds:schemaRef ds:uri="http://schemas.microsoft.com/office/2006/metadata/properties"/>
    <ds:schemaRef ds:uri="http://schemas.microsoft.com/office/infopath/2007/PartnerControls"/>
    <ds:schemaRef ds:uri="cd3b5d7d-85b8-485a-94e1-bd5df7614905"/>
    <ds:schemaRef ds:uri="d317fc56-cd2a-4fee-83bf-2acf5d88d7a0"/>
  </ds:schemaRefs>
</ds:datastoreItem>
</file>

<file path=customXml/itemProps4.xml><?xml version="1.0" encoding="utf-8"?>
<ds:datastoreItem xmlns:ds="http://schemas.openxmlformats.org/officeDocument/2006/customXml" ds:itemID="{8BB0D6EA-2E64-4837-8E58-1D819EC2305B}"/>
</file>

<file path=docProps/app.xml><?xml version="1.0" encoding="utf-8"?>
<Properties xmlns="http://schemas.openxmlformats.org/officeDocument/2006/extended-properties" xmlns:vt="http://schemas.openxmlformats.org/officeDocument/2006/docPropsVTypes">
  <Template>Agreement Management - Surrenders Training Module</Template>
  <TotalTime>2840</TotalTime>
  <Words>573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Freestyle Script</vt:lpstr>
      <vt:lpstr>Times New Roman</vt:lpstr>
      <vt:lpstr>Agreement Management - Surrenders Training Module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Rental &amp; Royalty Defaults</dc:title>
  <dc:creator>kimberley.pereira</dc:creator>
  <cp:lastModifiedBy>Kerry-Lynne Kryvenchuk</cp:lastModifiedBy>
  <cp:revision>181</cp:revision>
  <dcterms:created xsi:type="dcterms:W3CDTF">2017-02-08T17:04:40Z</dcterms:created>
  <dcterms:modified xsi:type="dcterms:W3CDTF">2022-02-01T15:48:09Z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0x0101004CF9B3243FA46A47A5D45CADF07EB49500869333630F2EE44D93EB5262DF3C44F2</vt:lpwstr>
  </property>
  <property fmtid="{D5CDD505-2E9C-101B-9397-08002B2CF9AE}" pid="3" name="MSIP_Label_abf2ea38-542c-4b75-bd7d-582ec36a519f_Enabled">
    <vt:lpwstr>true</vt:lpwstr>
  </property>
  <property fmtid="{D5CDD505-2E9C-101B-9397-08002B2CF9AE}" pid="4" name="MSIP_Label_abf2ea38-542c-4b75-bd7d-582ec36a519f_SetDate">
    <vt:lpwstr>2022-02-01T15:48:09Z</vt:lpwstr>
  </property>
  <property fmtid="{D5CDD505-2E9C-101B-9397-08002B2CF9AE}" pid="5" name="MSIP_Label_abf2ea38-542c-4b75-bd7d-582ec36a519f_Method">
    <vt:lpwstr>Standard</vt:lpwstr>
  </property>
  <property fmtid="{D5CDD505-2E9C-101B-9397-08002B2CF9AE}" pid="6" name="MSIP_Label_abf2ea38-542c-4b75-bd7d-582ec36a519f_Name">
    <vt:lpwstr>Protected A</vt:lpwstr>
  </property>
  <property fmtid="{D5CDD505-2E9C-101B-9397-08002B2CF9AE}" pid="7" name="MSIP_Label_abf2ea38-542c-4b75-bd7d-582ec36a519f_SiteId">
    <vt:lpwstr>2bb51c06-af9b-42c5-8bf5-3c3b7b10850b</vt:lpwstr>
  </property>
  <property fmtid="{D5CDD505-2E9C-101B-9397-08002B2CF9AE}" pid="8" name="MSIP_Label_abf2ea38-542c-4b75-bd7d-582ec36a519f_ActionId">
    <vt:lpwstr>c439867b-3c03-4cac-8e0d-1db7de6f8247</vt:lpwstr>
  </property>
  <property fmtid="{D5CDD505-2E9C-101B-9397-08002B2CF9AE}" pid="9" name="MSIP_Label_abf2ea38-542c-4b75-bd7d-582ec36a519f_ContentBits">
    <vt:lpwstr>2</vt:lpwstr>
  </property>
</Properties>
</file>