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60"/>
  </p:notesMasterIdLst>
  <p:sldIdLst>
    <p:sldId id="258" r:id="rId6"/>
    <p:sldId id="274" r:id="rId7"/>
    <p:sldId id="257" r:id="rId8"/>
    <p:sldId id="259" r:id="rId9"/>
    <p:sldId id="260" r:id="rId10"/>
    <p:sldId id="276" r:id="rId11"/>
    <p:sldId id="277" r:id="rId12"/>
    <p:sldId id="278" r:id="rId13"/>
    <p:sldId id="279" r:id="rId14"/>
    <p:sldId id="280" r:id="rId15"/>
    <p:sldId id="281" r:id="rId16"/>
    <p:sldId id="262" r:id="rId17"/>
    <p:sldId id="282" r:id="rId18"/>
    <p:sldId id="283" r:id="rId19"/>
    <p:sldId id="284" r:id="rId20"/>
    <p:sldId id="285" r:id="rId21"/>
    <p:sldId id="286" r:id="rId22"/>
    <p:sldId id="287" r:id="rId23"/>
    <p:sldId id="288" r:id="rId24"/>
    <p:sldId id="289" r:id="rId25"/>
    <p:sldId id="264"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266" r:id="rId39"/>
    <p:sldId id="302" r:id="rId40"/>
    <p:sldId id="303" r:id="rId41"/>
    <p:sldId id="304" r:id="rId42"/>
    <p:sldId id="305" r:id="rId43"/>
    <p:sldId id="306" r:id="rId44"/>
    <p:sldId id="307" r:id="rId45"/>
    <p:sldId id="308" r:id="rId46"/>
    <p:sldId id="268" r:id="rId47"/>
    <p:sldId id="269" r:id="rId48"/>
    <p:sldId id="309" r:id="rId49"/>
    <p:sldId id="310" r:id="rId50"/>
    <p:sldId id="311" r:id="rId51"/>
    <p:sldId id="312" r:id="rId52"/>
    <p:sldId id="271" r:id="rId53"/>
    <p:sldId id="313" r:id="rId54"/>
    <p:sldId id="314" r:id="rId55"/>
    <p:sldId id="315" r:id="rId56"/>
    <p:sldId id="316" r:id="rId57"/>
    <p:sldId id="317" r:id="rId58"/>
    <p:sldId id="273"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447" autoAdjust="0"/>
  </p:normalViewPr>
  <p:slideViewPr>
    <p:cSldViewPr>
      <p:cViewPr varScale="1">
        <p:scale>
          <a:sx n="74" d="100"/>
          <a:sy n="74" d="100"/>
        </p:scale>
        <p:origin x="1134" y="78"/>
      </p:cViewPr>
      <p:guideLst>
        <p:guide orient="horz" pos="2160"/>
        <p:guide pos="2880"/>
      </p:guideLst>
    </p:cSldViewPr>
  </p:slideViewPr>
  <p:outlineViewPr>
    <p:cViewPr>
      <p:scale>
        <a:sx n="33" d="100"/>
        <a:sy n="33" d="100"/>
      </p:scale>
      <p:origin x="0" y="2304"/>
    </p:cViewPr>
  </p:outlineViewPr>
  <p:notesTextViewPr>
    <p:cViewPr>
      <p:scale>
        <a:sx n="100" d="100"/>
        <a:sy n="100" d="100"/>
      </p:scale>
      <p:origin x="0" y="0"/>
    </p:cViewPr>
  </p:notesTextViewPr>
  <p:sorterViewPr>
    <p:cViewPr>
      <p:scale>
        <a:sx n="100" d="100"/>
        <a:sy n="100" d="100"/>
      </p:scale>
      <p:origin x="0" y="128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B5FA071E-D4D8-4638-AD17-BD6AF91C405B}" type="datetimeFigureOut">
              <a:rPr lang="en-CA" smtClean="0"/>
              <a:pPr/>
              <a:t>2020/04/24</a:t>
            </a:fld>
            <a:endParaRPr lang="en-C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00EC301B-A632-4C63-875F-6634F0109725}" type="slidenum">
              <a:rPr lang="en-CA" smtClean="0"/>
              <a:pPr/>
              <a:t>‹#›</a:t>
            </a:fld>
            <a:endParaRPr lang="en-CA" dirty="0"/>
          </a:p>
        </p:txBody>
      </p:sp>
    </p:spTree>
    <p:extLst>
      <p:ext uri="{BB962C8B-B14F-4D97-AF65-F5344CB8AC3E}">
        <p14:creationId xmlns:p14="http://schemas.microsoft.com/office/powerpoint/2010/main" val="2260640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0EC301B-A632-4C63-875F-6634F0109725}" type="slidenum">
              <a:rPr lang="en-CA" smtClean="0"/>
              <a:t>5</a:t>
            </a:fld>
            <a:endParaRPr lang="en-CA"/>
          </a:p>
        </p:txBody>
      </p:sp>
    </p:spTree>
    <p:extLst>
      <p:ext uri="{BB962C8B-B14F-4D97-AF65-F5344CB8AC3E}">
        <p14:creationId xmlns:p14="http://schemas.microsoft.com/office/powerpoint/2010/main" val="2312815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10B1528E-A334-444B-A274-067835549AF1}" type="datetimeFigureOut">
              <a:rPr lang="en-CA" smtClean="0"/>
              <a:t>2020/04/24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0B1528E-A334-444B-A274-067835549AF1}" type="datetimeFigureOut">
              <a:rPr lang="en-CA" smtClean="0"/>
              <a:t>2020/04/24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0B1528E-A334-444B-A274-067835549AF1}" type="datetimeFigureOut">
              <a:rPr lang="en-CA" smtClean="0"/>
              <a:t>2020/04/24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0B1528E-A334-444B-A274-067835549AF1}" type="datetimeFigureOut">
              <a:rPr lang="en-CA" smtClean="0"/>
              <a:t>2020/04/24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B1528E-A334-444B-A274-067835549AF1}" type="datetimeFigureOut">
              <a:rPr lang="en-CA" smtClean="0"/>
              <a:t>2020/04/24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10B1528E-A334-444B-A274-067835549AF1}" type="datetimeFigureOut">
              <a:rPr lang="en-CA" smtClean="0"/>
              <a:t>2020/04/24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10B1528E-A334-444B-A274-067835549AF1}" type="datetimeFigureOut">
              <a:rPr lang="en-CA" smtClean="0"/>
              <a:t>2020/04/24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10B1528E-A334-444B-A274-067835549AF1}" type="datetimeFigureOut">
              <a:rPr lang="en-CA" smtClean="0"/>
              <a:t>2020/04/24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1528E-A334-444B-A274-067835549AF1}" type="datetimeFigureOut">
              <a:rPr lang="en-CA" smtClean="0"/>
              <a:t>2020/04/24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B1528E-A334-444B-A274-067835549AF1}" type="datetimeFigureOut">
              <a:rPr lang="en-CA" smtClean="0"/>
              <a:t>2020/04/24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B1528E-A334-444B-A274-067835549AF1}" type="datetimeFigureOut">
              <a:rPr lang="en-CA" smtClean="0"/>
              <a:t>2020/04/24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6853F84-DAA9-4D82-A462-F39DFB4DA237}" type="slidenum">
              <a:rPr lang="en-CA" smtClean="0"/>
              <a:t>‹#›</a:t>
            </a:fld>
            <a:endParaRPr lang="en-CA"/>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fld id="{10B1528E-A334-444B-A274-067835549AF1}" type="datetimeFigureOut">
              <a:rPr lang="en-CA" smtClean="0"/>
              <a:pPr/>
              <a:t>2020/04/24</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fld id="{E6853F84-DAA9-4D82-A462-F39DFB4DA237}" type="slidenum">
              <a:rPr lang="en-CA" smtClean="0"/>
              <a:pPr/>
              <a:t>‹#›</a:t>
            </a:fld>
            <a:endParaRPr lang="en-CA" dirty="0"/>
          </a:p>
        </p:txBody>
      </p:sp>
      <p:pic>
        <p:nvPicPr>
          <p:cNvPr id="7"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430963"/>
            <a:ext cx="91440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userDrawn="1"/>
        </p:nvSpPr>
        <p:spPr>
          <a:xfrm>
            <a:off x="7924800" y="6553200"/>
            <a:ext cx="1219200" cy="276999"/>
          </a:xfrm>
          <a:prstGeom prst="rect">
            <a:avLst/>
          </a:prstGeom>
          <a:noFill/>
        </p:spPr>
        <p:txBody>
          <a:bodyPr wrap="square" rtlCol="0">
            <a:spAutoFit/>
          </a:bodyPr>
          <a:lstStyle/>
          <a:p>
            <a:r>
              <a:rPr lang="en-US" sz="1200" dirty="0">
                <a:latin typeface="Arial" pitchFamily="34" charset="0"/>
                <a:cs typeface="Arial" pitchFamily="34" charset="0"/>
              </a:rPr>
              <a:t>Page </a:t>
            </a:r>
            <a:fld id="{4C5DA26C-270E-4FDC-85D4-FA63F59BB3A9}" type="slidenum">
              <a:rPr lang="en-US" sz="1200" smtClean="0">
                <a:latin typeface="Arial" pitchFamily="34" charset="0"/>
                <a:cs typeface="Arial" pitchFamily="34" charset="0"/>
              </a:rPr>
              <a:t>‹#›</a:t>
            </a:fld>
            <a:r>
              <a:rPr lang="en-US" sz="1200" dirty="0">
                <a:latin typeface="Arial" pitchFamily="34" charset="0"/>
                <a:cs typeface="Arial" pitchFamily="34" charset="0"/>
              </a:rPr>
              <a:t> of 54</a:t>
            </a:r>
            <a:endParaRPr lang="en-CA" sz="1200" dirty="0">
              <a:latin typeface="Arial" pitchFamily="34" charset="0"/>
              <a:cs typeface="Arial" pitchFamily="34" charset="0"/>
            </a:endParaRPr>
          </a:p>
        </p:txBody>
      </p:sp>
      <p:grpSp>
        <p:nvGrpSpPr>
          <p:cNvPr id="11" name="Group 10">
            <a:extLst>
              <a:ext uri="{FF2B5EF4-FFF2-40B4-BE49-F238E27FC236}">
                <a16:creationId xmlns:a16="http://schemas.microsoft.com/office/drawing/2014/main" id="{9B44A6C3-E4E3-434F-A920-805FF198BDA7}"/>
              </a:ext>
            </a:extLst>
          </p:cNvPr>
          <p:cNvGrpSpPr/>
          <p:nvPr userDrawn="1"/>
        </p:nvGrpSpPr>
        <p:grpSpPr>
          <a:xfrm>
            <a:off x="179512" y="-68284"/>
            <a:ext cx="8964488" cy="923330"/>
            <a:chOff x="179512" y="4026424"/>
            <a:chExt cx="8964488" cy="923330"/>
          </a:xfrm>
        </p:grpSpPr>
        <p:grpSp>
          <p:nvGrpSpPr>
            <p:cNvPr id="12" name="Group 11">
              <a:extLst>
                <a:ext uri="{FF2B5EF4-FFF2-40B4-BE49-F238E27FC236}">
                  <a16:creationId xmlns:a16="http://schemas.microsoft.com/office/drawing/2014/main" id="{4718F918-3740-490F-A4CA-3346C5EA58EF}"/>
                </a:ext>
              </a:extLst>
            </p:cNvPr>
            <p:cNvGrpSpPr/>
            <p:nvPr userDrawn="1"/>
          </p:nvGrpSpPr>
          <p:grpSpPr>
            <a:xfrm>
              <a:off x="179512" y="4094164"/>
              <a:ext cx="8964488" cy="787850"/>
              <a:chOff x="390128" y="3908965"/>
              <a:chExt cx="8638456" cy="787850"/>
            </a:xfrm>
          </p:grpSpPr>
          <p:pic>
            <p:nvPicPr>
              <p:cNvPr id="14" name="Picture 2">
                <a:extLst>
                  <a:ext uri="{FF2B5EF4-FFF2-40B4-BE49-F238E27FC236}">
                    <a16:creationId xmlns:a16="http://schemas.microsoft.com/office/drawing/2014/main" id="{4E2264E9-BFA7-4220-B3A5-AA00FA7CFB8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771800" y="3908965"/>
                <a:ext cx="6256784" cy="78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A63AF277-25AD-4107-8E10-E02FD1CF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90128" y="4008237"/>
                <a:ext cx="2267744" cy="637488"/>
              </a:xfrm>
              <a:prstGeom prst="rect">
                <a:avLst/>
              </a:prstGeom>
            </p:spPr>
          </p:pic>
        </p:grpSp>
        <p:sp>
          <p:nvSpPr>
            <p:cNvPr id="13" name="TextBox 12">
              <a:extLst>
                <a:ext uri="{FF2B5EF4-FFF2-40B4-BE49-F238E27FC236}">
                  <a16:creationId xmlns:a16="http://schemas.microsoft.com/office/drawing/2014/main" id="{1341E6A7-D593-4506-ABA0-7A7DA3F663A8}"/>
                </a:ext>
              </a:extLst>
            </p:cNvPr>
            <p:cNvSpPr txBox="1"/>
            <p:nvPr userDrawn="1"/>
          </p:nvSpPr>
          <p:spPr>
            <a:xfrm>
              <a:off x="4644008" y="4026424"/>
              <a:ext cx="4364708" cy="923330"/>
            </a:xfrm>
            <a:prstGeom prst="rect">
              <a:avLst/>
            </a:prstGeom>
            <a:noFill/>
          </p:spPr>
          <p:txBody>
            <a:bodyPr wrap="square" rtlCol="0">
              <a:spAutoFit/>
            </a:bodyPr>
            <a:lstStyle/>
            <a:p>
              <a:pPr algn="r"/>
              <a:endParaRPr lang="en-CA" baseline="0" dirty="0">
                <a:solidFill>
                  <a:schemeClr val="bg1"/>
                </a:solidFill>
              </a:endParaRPr>
            </a:p>
            <a:p>
              <a:pPr algn="r"/>
              <a:r>
                <a:rPr lang="en-CA" baseline="0" dirty="0">
                  <a:solidFill>
                    <a:schemeClr val="bg1"/>
                  </a:solidFill>
                </a:rPr>
                <a:t>TRANSFERS</a:t>
              </a:r>
            </a:p>
            <a:p>
              <a:pPr algn="r"/>
              <a:r>
                <a:rPr lang="en-CA" baseline="0" dirty="0">
                  <a:solidFill>
                    <a:schemeClr val="bg1"/>
                  </a:solidFill>
                </a:rPr>
                <a:t>Government of Alberta</a:t>
              </a: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ctr" defTabSz="914400" rtl="0" eaLnBrk="1" latinLnBrk="0" hangingPunct="1">
        <a:spcBef>
          <a:spcPct val="0"/>
        </a:spcBef>
        <a:buNone/>
        <a:defRPr sz="4400"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5.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1.xml"/></Relationships>
</file>

<file path=ppt/slides/_rels/slide3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3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34.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3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34.xml"/></Relationships>
</file>

<file path=ppt/slides/_rels/slide41.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43.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43.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43.xml"/></Relationships>
</file>

<file path=ppt/slides/_rels/slide48.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48.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48.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48.xml"/></Relationships>
</file>

<file path=ppt/slides/_rels/slide53.xml.rels><?xml version="1.0" encoding="UTF-8" standalone="yes"?>
<Relationships xmlns="http://schemas.openxmlformats.org/package/2006/relationships"><Relationship Id="rId3" Type="http://schemas.openxmlformats.org/officeDocument/2006/relationships/hyperlink" Target="mailto:Transfers.Energy@gov.ab.ca" TargetMode="External"/><Relationship Id="rId2" Type="http://schemas.openxmlformats.org/officeDocument/2006/relationships/hyperlink" Target="https://training.energy.gov.ab.ca/Pages/default.aspx"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mailto:Transfers.Energy@gov.ab.ca" TargetMode="External"/><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572000" y="2256472"/>
            <a:ext cx="4191000" cy="1477328"/>
          </a:xfrm>
          <a:prstGeom prst="rect">
            <a:avLst/>
          </a:prstGeom>
        </p:spPr>
        <p:txBody>
          <a:bodyPr wrap="square" lIns="0" tIns="0" rIns="0" bIns="0">
            <a:spAutoFit/>
          </a:bodyPr>
          <a:lstStyle/>
          <a:p>
            <a:r>
              <a:rPr lang="en-CA" sz="1200" dirty="0">
                <a:latin typeface="Arial" pitchFamily="34" charset="0"/>
                <a:cs typeface="Arial" pitchFamily="34" charset="0"/>
              </a:rPr>
              <a:t>The Work In Progress functionality of Transfers enables you to retrieve a transfer request, view/change the request status depending on your role, delete a transfer request and create a new request by copying an existing one.</a:t>
            </a:r>
            <a:br>
              <a:rPr lang="en-CA" sz="1200" dirty="0">
                <a:latin typeface="Arial" pitchFamily="34" charset="0"/>
                <a:cs typeface="Arial" pitchFamily="34" charset="0"/>
              </a:rPr>
            </a:br>
            <a:r>
              <a:rPr lang="en-CA" sz="1200" dirty="0">
                <a:latin typeface="Arial" pitchFamily="34" charset="0"/>
                <a:cs typeface="Arial" pitchFamily="34" charset="0"/>
              </a:rPr>
              <a:t/>
            </a:r>
            <a:br>
              <a:rPr lang="en-CA" sz="1200" dirty="0">
                <a:latin typeface="Arial" pitchFamily="34" charset="0"/>
                <a:cs typeface="Arial" pitchFamily="34" charset="0"/>
              </a:rPr>
            </a:br>
            <a:r>
              <a:rPr lang="en-CA" sz="1200" dirty="0">
                <a:latin typeface="Arial" pitchFamily="34" charset="0"/>
                <a:cs typeface="Arial" pitchFamily="34" charset="0"/>
              </a:rPr>
              <a:t>In addition, it allows you to view the electronic copy of the Memorandum of Registration if the transfer request was approved by Alberta Energy.</a:t>
            </a:r>
          </a:p>
        </p:txBody>
      </p:sp>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dirty="0">
                <a:latin typeface="Arial" pitchFamily="34" charset="0"/>
              </a:rPr>
              <a:t> </a:t>
            </a:r>
          </a:p>
        </p:txBody>
      </p:sp>
      <p:sp>
        <p:nvSpPr>
          <p:cNvPr id="6" name="Title 5"/>
          <p:cNvSpPr>
            <a:spLocks noGrp="1"/>
          </p:cNvSpPr>
          <p:nvPr>
            <p:ph type="title" idx="4294967295"/>
          </p:nvPr>
        </p:nvSpPr>
        <p:spPr/>
        <p:txBody>
          <a:bodyPr>
            <a:normAutofit/>
          </a:bodyPr>
          <a:lstStyle/>
          <a:p>
            <a:r>
              <a:rPr lang="en-CA" sz="100" dirty="0">
                <a:solidFill>
                  <a:schemeClr val="bg1"/>
                </a:solidFill>
              </a:rPr>
              <a:t>Welcome</a:t>
            </a:r>
          </a:p>
        </p:txBody>
      </p:sp>
      <p:sp>
        <p:nvSpPr>
          <p:cNvPr id="7" name="Text Box 5"/>
          <p:cNvSpPr txBox="1">
            <a:spLocks noChangeArrowheads="1"/>
          </p:cNvSpPr>
          <p:nvPr/>
        </p:nvSpPr>
        <p:spPr bwMode="auto">
          <a:xfrm>
            <a:off x="97835" y="1573560"/>
            <a:ext cx="4474165" cy="2160240"/>
          </a:xfrm>
          <a:prstGeom prst="rect">
            <a:avLst/>
          </a:prstGeom>
          <a:noFill/>
          <a:ln w="0"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scene3d>
              <a:camera prst="orthographicFront">
                <a:rot lat="0" lon="600000" rev="600000"/>
              </a:camera>
              <a:lightRig rig="threePt" dir="t"/>
            </a:scene3d>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0" b="1" i="0" u="none" strike="noStrike" cap="none" normalizeH="0" dirty="0">
                <a:ln>
                  <a:noFill/>
                </a:ln>
                <a:solidFill>
                  <a:srgbClr val="2160AD"/>
                </a:solidFill>
                <a:effectLst/>
                <a:latin typeface="Freestyle Script" pitchFamily="66" charset="0"/>
                <a:cs typeface="Arial" pitchFamily="34" charset="0"/>
              </a:rPr>
              <a:t>Welcome!</a:t>
            </a:r>
          </a:p>
        </p:txBody>
      </p:sp>
      <p:sp>
        <p:nvSpPr>
          <p:cNvPr id="9" name="Rectangle 8"/>
          <p:cNvSpPr/>
          <p:nvPr/>
        </p:nvSpPr>
        <p:spPr>
          <a:xfrm>
            <a:off x="70124" y="3087469"/>
            <a:ext cx="4197076" cy="646331"/>
          </a:xfrm>
          <a:prstGeom prst="rect">
            <a:avLst/>
          </a:prstGeom>
        </p:spPr>
        <p:txBody>
          <a:bodyPr wrap="square">
            <a:spAutoFit/>
          </a:bodyPr>
          <a:lstStyle/>
          <a:p>
            <a:pPr lvl="0" algn="ctr" fontAlgn="base">
              <a:spcBef>
                <a:spcPct val="0"/>
              </a:spcBef>
              <a:spcAft>
                <a:spcPct val="0"/>
              </a:spcAft>
            </a:pPr>
            <a:r>
              <a:rPr lang="en-US" b="1" dirty="0">
                <a:solidFill>
                  <a:srgbClr val="0070C0"/>
                </a:solidFill>
                <a:latin typeface="Arial" pitchFamily="34" charset="0"/>
                <a:cs typeface="Arial" pitchFamily="34" charset="0"/>
              </a:rPr>
              <a:t>To the ETS – Work in Progress</a:t>
            </a:r>
          </a:p>
          <a:p>
            <a:pPr lvl="0" algn="ctr" fontAlgn="base">
              <a:spcBef>
                <a:spcPct val="0"/>
              </a:spcBef>
              <a:spcAft>
                <a:spcPct val="0"/>
              </a:spcAft>
            </a:pPr>
            <a:r>
              <a:rPr lang="en-US" b="1" dirty="0">
                <a:solidFill>
                  <a:srgbClr val="0070C0"/>
                </a:solidFill>
                <a:latin typeface="Arial" pitchFamily="34" charset="0"/>
                <a:cs typeface="Arial" pitchFamily="34" charset="0"/>
              </a:rPr>
              <a:t>Online Training Course</a:t>
            </a:r>
            <a:endParaRPr lang="en-US" dirty="0">
              <a:solidFill>
                <a:srgbClr val="0070C0"/>
              </a:solidFill>
              <a:latin typeface="Arial" pitchFamily="34" charset="0"/>
              <a:cs typeface="Arial" pitchFamily="34" charset="0"/>
            </a:endParaRPr>
          </a:p>
        </p:txBody>
      </p:sp>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029200" cy="302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521" y="3124200"/>
            <a:ext cx="5316279"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Find Transfer Request</a:t>
            </a:r>
            <a:endParaRPr lang="en-CA" sz="1200" b="1" i="1" dirty="0">
              <a:latin typeface="Arial" pitchFamily="34" charset="0"/>
            </a:endParaRPr>
          </a:p>
        </p:txBody>
      </p:sp>
      <p:pic>
        <p:nvPicPr>
          <p:cNvPr id="2" name="Picture 1">
            <a:extLst>
              <a:ext uri="{FF2B5EF4-FFF2-40B4-BE49-F238E27FC236}">
                <a16:creationId xmlns:a16="http://schemas.microsoft.com/office/drawing/2014/main" id="{14DA54C9-CAD9-49D2-ADFC-F5E4132E8500}"/>
              </a:ext>
            </a:extLst>
          </p:cNvPr>
          <p:cNvPicPr>
            <a:picLocks noChangeAspect="1"/>
          </p:cNvPicPr>
          <p:nvPr/>
        </p:nvPicPr>
        <p:blipFill>
          <a:blip r:embed="rId5"/>
          <a:stretch>
            <a:fillRect/>
          </a:stretch>
        </p:blipFill>
        <p:spPr>
          <a:xfrm>
            <a:off x="3780397" y="4836086"/>
            <a:ext cx="822456" cy="650314"/>
          </a:xfrm>
          <a:prstGeom prst="rect">
            <a:avLst/>
          </a:prstGeom>
        </p:spPr>
      </p:pic>
      <p:pic>
        <p:nvPicPr>
          <p:cNvPr id="3" name="Picture 2">
            <a:extLst>
              <a:ext uri="{FF2B5EF4-FFF2-40B4-BE49-F238E27FC236}">
                <a16:creationId xmlns:a16="http://schemas.microsoft.com/office/drawing/2014/main" id="{EFDCAD6E-14D3-425E-BB01-CE34FCBA1CB7}"/>
              </a:ext>
            </a:extLst>
          </p:cNvPr>
          <p:cNvPicPr>
            <a:picLocks noChangeAspect="1"/>
          </p:cNvPicPr>
          <p:nvPr/>
        </p:nvPicPr>
        <p:blipFill>
          <a:blip r:embed="rId5"/>
          <a:stretch>
            <a:fillRect/>
          </a:stretch>
        </p:blipFill>
        <p:spPr>
          <a:xfrm>
            <a:off x="111760" y="2438400"/>
            <a:ext cx="867335" cy="685800"/>
          </a:xfrm>
          <a:prstGeom prst="rect">
            <a:avLst/>
          </a:prstGeom>
        </p:spPr>
      </p:pic>
    </p:spTree>
    <p:extLst>
      <p:ext uri="{BB962C8B-B14F-4D97-AF65-F5344CB8AC3E}">
        <p14:creationId xmlns:p14="http://schemas.microsoft.com/office/powerpoint/2010/main" val="1758594565"/>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4876800" cy="293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124200"/>
            <a:ext cx="5395389" cy="324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Find Transfer Request</a:t>
            </a:r>
            <a:endParaRPr lang="en-CA" sz="1200" b="1" i="1" dirty="0">
              <a:latin typeface="Arial" pitchFamily="34" charset="0"/>
            </a:endParaRPr>
          </a:p>
        </p:txBody>
      </p:sp>
      <p:pic>
        <p:nvPicPr>
          <p:cNvPr id="2" name="Picture 1">
            <a:extLst>
              <a:ext uri="{FF2B5EF4-FFF2-40B4-BE49-F238E27FC236}">
                <a16:creationId xmlns:a16="http://schemas.microsoft.com/office/drawing/2014/main" id="{BE7A29E1-1020-4B9F-8CBD-4DFABEB98986}"/>
              </a:ext>
            </a:extLst>
          </p:cNvPr>
          <p:cNvPicPr>
            <a:picLocks noChangeAspect="1"/>
          </p:cNvPicPr>
          <p:nvPr/>
        </p:nvPicPr>
        <p:blipFill>
          <a:blip r:embed="rId5"/>
          <a:stretch>
            <a:fillRect/>
          </a:stretch>
        </p:blipFill>
        <p:spPr>
          <a:xfrm>
            <a:off x="3705726" y="4876800"/>
            <a:ext cx="867335" cy="685800"/>
          </a:xfrm>
          <a:prstGeom prst="rect">
            <a:avLst/>
          </a:prstGeom>
        </p:spPr>
      </p:pic>
      <p:pic>
        <p:nvPicPr>
          <p:cNvPr id="3" name="Picture 2">
            <a:extLst>
              <a:ext uri="{FF2B5EF4-FFF2-40B4-BE49-F238E27FC236}">
                <a16:creationId xmlns:a16="http://schemas.microsoft.com/office/drawing/2014/main" id="{9497FE5C-2C75-4320-928B-0AC02E922AB0}"/>
              </a:ext>
            </a:extLst>
          </p:cNvPr>
          <p:cNvPicPr>
            <a:picLocks noChangeAspect="1"/>
          </p:cNvPicPr>
          <p:nvPr/>
        </p:nvPicPr>
        <p:blipFill>
          <a:blip r:embed="rId5"/>
          <a:stretch>
            <a:fillRect/>
          </a:stretch>
        </p:blipFill>
        <p:spPr>
          <a:xfrm>
            <a:off x="113608" y="2362200"/>
            <a:ext cx="770965" cy="609600"/>
          </a:xfrm>
          <a:prstGeom prst="rect">
            <a:avLst/>
          </a:prstGeom>
        </p:spPr>
      </p:pic>
    </p:spTree>
    <p:extLst>
      <p:ext uri="{BB962C8B-B14F-4D97-AF65-F5344CB8AC3E}">
        <p14:creationId xmlns:p14="http://schemas.microsoft.com/office/powerpoint/2010/main" val="405552441"/>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889500" y="1541145"/>
            <a:ext cx="3568700" cy="2585323"/>
          </a:xfrm>
          <a:prstGeom prst="rect">
            <a:avLst/>
          </a:prstGeom>
        </p:spPr>
        <p:txBody>
          <a:bodyPr wrap="square" lIns="0" tIns="0" rIns="0" bIns="0">
            <a:spAutoFit/>
          </a:bodyPr>
          <a:lstStyle/>
          <a:p>
            <a:r>
              <a:rPr lang="en-CA" sz="1200" dirty="0">
                <a:latin typeface="Arial" pitchFamily="34" charset="0"/>
                <a:cs typeface="Arial" pitchFamily="34" charset="0"/>
              </a:rPr>
              <a:t>When a new transfer request is created and saved into the database, a request number will be generated and the status of the transfer will be set to </a:t>
            </a:r>
            <a:r>
              <a:rPr lang="en-CA" sz="1200" u="sng" dirty="0">
                <a:latin typeface="Arial" pitchFamily="34" charset="0"/>
                <a:cs typeface="Arial" pitchFamily="34" charset="0"/>
              </a:rPr>
              <a:t>Work in Progress</a:t>
            </a:r>
            <a:r>
              <a:rPr lang="en-CA" sz="1200" dirty="0">
                <a:latin typeface="Arial" pitchFamily="34" charset="0"/>
                <a:cs typeface="Arial" pitchFamily="34" charset="0"/>
              </a:rPr>
              <a:t>. The transfer request is only visible to the </a:t>
            </a:r>
            <a:r>
              <a:rPr lang="en-CA" sz="1200" b="1" dirty="0">
                <a:latin typeface="Arial" pitchFamily="34" charset="0"/>
                <a:cs typeface="Arial" pitchFamily="34" charset="0"/>
              </a:rPr>
              <a:t>Creator</a:t>
            </a:r>
            <a:r>
              <a:rPr lang="en-CA" sz="1200" dirty="0">
                <a:latin typeface="Arial" pitchFamily="34" charset="0"/>
                <a:cs typeface="Arial" pitchFamily="34" charset="0"/>
              </a:rPr>
              <a:t> role. Once satisfied, the </a:t>
            </a:r>
            <a:r>
              <a:rPr lang="en-CA" sz="1200" b="1" dirty="0">
                <a:latin typeface="Arial" pitchFamily="34" charset="0"/>
                <a:cs typeface="Arial" pitchFamily="34" charset="0"/>
              </a:rPr>
              <a:t>Creator</a:t>
            </a:r>
            <a:r>
              <a:rPr lang="en-CA" sz="1200" dirty="0">
                <a:latin typeface="Arial" pitchFamily="34" charset="0"/>
                <a:cs typeface="Arial" pitchFamily="34" charset="0"/>
              </a:rPr>
              <a:t> can proceed to request for reviewer approval. The program validates the request and if there are no client errors, the status is changed to </a:t>
            </a:r>
            <a:r>
              <a:rPr lang="en-CA" sz="1200" u="sng" dirty="0">
                <a:latin typeface="Arial" pitchFamily="34" charset="0"/>
                <a:cs typeface="Arial" pitchFamily="34" charset="0"/>
              </a:rPr>
              <a:t>Reviewer Approval</a:t>
            </a:r>
            <a:r>
              <a:rPr lang="en-CA" sz="1200" dirty="0">
                <a:latin typeface="Arial" pitchFamily="34" charset="0"/>
                <a:cs typeface="Arial" pitchFamily="34" charset="0"/>
              </a:rPr>
              <a:t>. The </a:t>
            </a:r>
            <a:r>
              <a:rPr lang="en-CA" sz="1200" b="1" dirty="0">
                <a:latin typeface="Arial" pitchFamily="34" charset="0"/>
                <a:cs typeface="Arial" pitchFamily="34" charset="0"/>
              </a:rPr>
              <a:t>Reviewer</a:t>
            </a:r>
            <a:r>
              <a:rPr lang="en-CA" sz="1200" dirty="0">
                <a:latin typeface="Arial" pitchFamily="34" charset="0"/>
                <a:cs typeface="Arial" pitchFamily="34" charset="0"/>
              </a:rPr>
              <a:t> can then access the transfer.</a:t>
            </a:r>
            <a:br>
              <a:rPr lang="en-CA" sz="1200" dirty="0">
                <a:latin typeface="Arial" pitchFamily="34" charset="0"/>
                <a:cs typeface="Arial" pitchFamily="34" charset="0"/>
              </a:rPr>
            </a:br>
            <a:r>
              <a:rPr lang="en-CA" sz="1200" dirty="0">
                <a:latin typeface="Arial" pitchFamily="34" charset="0"/>
                <a:cs typeface="Arial" pitchFamily="34" charset="0"/>
              </a:rPr>
              <a:t/>
            </a:r>
            <a:br>
              <a:rPr lang="en-CA" sz="1200" dirty="0">
                <a:latin typeface="Arial" pitchFamily="34" charset="0"/>
                <a:cs typeface="Arial" pitchFamily="34" charset="0"/>
              </a:rPr>
            </a:br>
            <a:r>
              <a:rPr lang="en-CA" sz="1200" dirty="0">
                <a:latin typeface="Arial" pitchFamily="34" charset="0"/>
                <a:cs typeface="Arial" pitchFamily="34" charset="0"/>
              </a:rPr>
              <a:t>Click on </a:t>
            </a:r>
            <a:r>
              <a:rPr lang="en-CA" sz="1200" i="1" dirty="0">
                <a:latin typeface="Arial" pitchFamily="34" charset="0"/>
                <a:cs typeface="Arial" pitchFamily="34" charset="0"/>
              </a:rPr>
              <a:t>More Information</a:t>
            </a:r>
            <a:r>
              <a:rPr lang="en-CA" sz="1200" dirty="0">
                <a:latin typeface="Arial" pitchFamily="34" charset="0"/>
                <a:cs typeface="Arial" pitchFamily="34" charset="0"/>
              </a:rPr>
              <a:t> to view how to </a:t>
            </a:r>
            <a:r>
              <a:rPr lang="en-CA" sz="1200" b="1" dirty="0">
                <a:latin typeface="Arial" pitchFamily="34" charset="0"/>
                <a:cs typeface="Arial" pitchFamily="34" charset="0"/>
              </a:rPr>
              <a:t>request for reviewer approval</a:t>
            </a:r>
            <a:r>
              <a:rPr lang="en-CA" sz="1200" dirty="0">
                <a:latin typeface="Arial" pitchFamily="34" charset="0"/>
                <a:cs typeface="Arial" pitchFamily="34" charset="0"/>
              </a:rPr>
              <a:t>.</a:t>
            </a:r>
            <a:br>
              <a:rPr lang="en-CA" sz="1200" dirty="0">
                <a:latin typeface="Arial" pitchFamily="34" charset="0"/>
                <a:cs typeface="Arial" pitchFamily="34" charset="0"/>
              </a:rPr>
            </a:br>
            <a:endParaRPr lang="en-CA" sz="1200" dirty="0">
              <a:latin typeface="Arial" pitchFamily="34" charset="0"/>
              <a:cs typeface="Arial" pitchFamily="34" charset="0"/>
            </a:endParaRPr>
          </a:p>
        </p:txBody>
      </p:sp>
      <p:pic>
        <p:nvPicPr>
          <p:cNvPr id="3" name="Picture 4" descr="Transfers - Work In Progress - Reviewer Approval - Graphic"/>
          <p:cNvPicPr>
            <a:picLocks noChangeArrowheads="1"/>
          </p:cNvPicPr>
          <p:nvPr/>
        </p:nvPicPr>
        <p:blipFill rotWithShape="1">
          <a:blip r:embed="rId2" cstate="print"/>
          <a:srcRect t="2" b="13873"/>
          <a:stretch/>
        </p:blipFill>
        <p:spPr bwMode="auto">
          <a:xfrm>
            <a:off x="412750" y="1541144"/>
            <a:ext cx="4311650" cy="2844000"/>
          </a:xfrm>
          <a:prstGeom prst="rect">
            <a:avLst/>
          </a:prstGeom>
          <a:noFill/>
        </p:spPr>
      </p:pic>
      <p:sp>
        <p:nvSpPr>
          <p:cNvPr id="6" name="Title 5"/>
          <p:cNvSpPr>
            <a:spLocks noGrp="1"/>
          </p:cNvSpPr>
          <p:nvPr>
            <p:ph type="title" idx="4294967295"/>
          </p:nvPr>
        </p:nvSpPr>
        <p:spPr>
          <a:xfrm>
            <a:off x="609600" y="487362"/>
            <a:ext cx="2133600" cy="884238"/>
          </a:xfrm>
        </p:spPr>
        <p:txBody>
          <a:bodyPr>
            <a:normAutofit/>
          </a:bodyPr>
          <a:lstStyle/>
          <a:p>
            <a:pPr algn="l"/>
            <a:r>
              <a:rPr lang="en-CA" sz="1600" b="1" dirty="0">
                <a:latin typeface="Arial" pitchFamily="34" charset="0"/>
                <a:cs typeface="Arial" pitchFamily="34" charset="0"/>
              </a:rPr>
              <a:t>Reviewer</a:t>
            </a:r>
            <a:r>
              <a:rPr lang="en-CA" sz="1600" b="1" baseline="0" dirty="0">
                <a:latin typeface="Arial" pitchFamily="34" charset="0"/>
                <a:cs typeface="Arial" pitchFamily="34" charset="0"/>
              </a:rPr>
              <a:t> Approval</a:t>
            </a:r>
            <a:endParaRPr lang="en-CA" sz="1600" b="1" dirty="0">
              <a:latin typeface="Arial" pitchFamily="34" charset="0"/>
              <a:cs typeface="Arial" pitchFamily="34" charset="0"/>
            </a:endParaRPr>
          </a:p>
        </p:txBody>
      </p:sp>
      <p:sp>
        <p:nvSpPr>
          <p:cNvPr id="7" name="Rectangle 6"/>
          <p:cNvSpPr>
            <a:spLocks/>
          </p:cNvSpPr>
          <p:nvPr/>
        </p:nvSpPr>
        <p:spPr>
          <a:xfrm>
            <a:off x="7763510" y="860167"/>
            <a:ext cx="1314450" cy="369332"/>
          </a:xfrm>
          <a:prstGeom prst="rect">
            <a:avLst/>
          </a:prstGeom>
        </p:spPr>
        <p:txBody>
          <a:bodyPr wrap="square" lIns="0" tIns="0" rIns="0" bIns="0">
            <a:spAutoFit/>
          </a:bodyPr>
          <a:lstStyle/>
          <a:p>
            <a:r>
              <a:rPr lang="en-CA" sz="1200" b="1" i="1" dirty="0">
                <a:latin typeface="Arial" pitchFamily="34" charset="0"/>
                <a:hlinkClick r:id="rId3" action="ppaction://hlinksldjump"/>
              </a:rPr>
              <a:t>More Information (Pages 13 to 20) </a:t>
            </a:r>
            <a:endParaRPr lang="en-CA" sz="1200" b="1" i="1" dirty="0">
              <a:latin typeface="Arial" pitchFamily="34" charset="0"/>
            </a:endParaRPr>
          </a:p>
        </p:txBody>
      </p:sp>
    </p:spTree>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276600"/>
            <a:ext cx="5105400" cy="30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Reviewer Approval</a:t>
            </a:r>
            <a:endParaRPr lang="en-CA" sz="1200" b="1" i="1" dirty="0">
              <a:latin typeface="Arial" pitchFamily="34" charset="0"/>
            </a:endParaRPr>
          </a:p>
        </p:txBody>
      </p:sp>
      <p:pic>
        <p:nvPicPr>
          <p:cNvPr id="3" name="Picture 2">
            <a:extLst>
              <a:ext uri="{FF2B5EF4-FFF2-40B4-BE49-F238E27FC236}">
                <a16:creationId xmlns:a16="http://schemas.microsoft.com/office/drawing/2014/main" id="{7B06B304-6364-4F2B-A5D7-31D2B5085283}"/>
              </a:ext>
            </a:extLst>
          </p:cNvPr>
          <p:cNvPicPr>
            <a:picLocks noChangeAspect="1"/>
          </p:cNvPicPr>
          <p:nvPr/>
        </p:nvPicPr>
        <p:blipFill>
          <a:blip r:embed="rId5"/>
          <a:stretch>
            <a:fillRect/>
          </a:stretch>
        </p:blipFill>
        <p:spPr>
          <a:xfrm>
            <a:off x="3972827" y="5029200"/>
            <a:ext cx="867335" cy="685800"/>
          </a:xfrm>
          <a:prstGeom prst="rect">
            <a:avLst/>
          </a:prstGeom>
        </p:spPr>
      </p:pic>
      <p:pic>
        <p:nvPicPr>
          <p:cNvPr id="5" name="Picture 4">
            <a:extLst>
              <a:ext uri="{FF2B5EF4-FFF2-40B4-BE49-F238E27FC236}">
                <a16:creationId xmlns:a16="http://schemas.microsoft.com/office/drawing/2014/main" id="{8208708C-CC5A-4453-9E58-47FF78439FD0}"/>
              </a:ext>
            </a:extLst>
          </p:cNvPr>
          <p:cNvPicPr>
            <a:picLocks noChangeAspect="1"/>
          </p:cNvPicPr>
          <p:nvPr/>
        </p:nvPicPr>
        <p:blipFill>
          <a:blip r:embed="rId5"/>
          <a:stretch>
            <a:fillRect/>
          </a:stretch>
        </p:blipFill>
        <p:spPr>
          <a:xfrm>
            <a:off x="111760" y="2605995"/>
            <a:ext cx="848118" cy="670605"/>
          </a:xfrm>
          <a:prstGeom prst="rect">
            <a:avLst/>
          </a:prstGeom>
        </p:spPr>
      </p:pic>
    </p:spTree>
    <p:extLst>
      <p:ext uri="{BB962C8B-B14F-4D97-AF65-F5344CB8AC3E}">
        <p14:creationId xmlns:p14="http://schemas.microsoft.com/office/powerpoint/2010/main" val="716837908"/>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4648200" cy="2798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178225"/>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Reviewer Approval</a:t>
            </a:r>
            <a:endParaRPr lang="en-CA" sz="1200" b="1" i="1" dirty="0">
              <a:latin typeface="Arial" pitchFamily="34" charset="0"/>
            </a:endParaRPr>
          </a:p>
        </p:txBody>
      </p:sp>
      <p:pic>
        <p:nvPicPr>
          <p:cNvPr id="2" name="Picture 1">
            <a:extLst>
              <a:ext uri="{FF2B5EF4-FFF2-40B4-BE49-F238E27FC236}">
                <a16:creationId xmlns:a16="http://schemas.microsoft.com/office/drawing/2014/main" id="{049BA71B-A40E-41C5-A7CC-76F383348DC1}"/>
              </a:ext>
            </a:extLst>
          </p:cNvPr>
          <p:cNvPicPr>
            <a:picLocks noChangeAspect="1"/>
          </p:cNvPicPr>
          <p:nvPr/>
        </p:nvPicPr>
        <p:blipFill>
          <a:blip r:embed="rId5"/>
          <a:stretch>
            <a:fillRect/>
          </a:stretch>
        </p:blipFill>
        <p:spPr>
          <a:xfrm>
            <a:off x="3753853" y="5029200"/>
            <a:ext cx="818147" cy="646907"/>
          </a:xfrm>
          <a:prstGeom prst="rect">
            <a:avLst/>
          </a:prstGeom>
        </p:spPr>
      </p:pic>
      <p:pic>
        <p:nvPicPr>
          <p:cNvPr id="3" name="Picture 2">
            <a:extLst>
              <a:ext uri="{FF2B5EF4-FFF2-40B4-BE49-F238E27FC236}">
                <a16:creationId xmlns:a16="http://schemas.microsoft.com/office/drawing/2014/main" id="{30775802-3E60-495F-8179-99E84F6D0687}"/>
              </a:ext>
            </a:extLst>
          </p:cNvPr>
          <p:cNvPicPr>
            <a:picLocks noChangeAspect="1"/>
          </p:cNvPicPr>
          <p:nvPr/>
        </p:nvPicPr>
        <p:blipFill>
          <a:blip r:embed="rId5"/>
          <a:stretch>
            <a:fillRect/>
          </a:stretch>
        </p:blipFill>
        <p:spPr>
          <a:xfrm>
            <a:off x="76200" y="2438400"/>
            <a:ext cx="655377" cy="518205"/>
          </a:xfrm>
          <a:prstGeom prst="rect">
            <a:avLst/>
          </a:prstGeom>
        </p:spPr>
      </p:pic>
    </p:spTree>
    <p:extLst>
      <p:ext uri="{BB962C8B-B14F-4D97-AF65-F5344CB8AC3E}">
        <p14:creationId xmlns:p14="http://schemas.microsoft.com/office/powerpoint/2010/main" val="2127858394"/>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1"/>
            <a:ext cx="5029200" cy="302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136466"/>
            <a:ext cx="5295900" cy="318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Reviewer Approval</a:t>
            </a:r>
            <a:endParaRPr lang="en-CA" sz="1200" b="1" i="1" dirty="0">
              <a:latin typeface="Arial" pitchFamily="34" charset="0"/>
            </a:endParaRPr>
          </a:p>
        </p:txBody>
      </p:sp>
      <p:pic>
        <p:nvPicPr>
          <p:cNvPr id="2" name="Picture 1">
            <a:extLst>
              <a:ext uri="{FF2B5EF4-FFF2-40B4-BE49-F238E27FC236}">
                <a16:creationId xmlns:a16="http://schemas.microsoft.com/office/drawing/2014/main" id="{D63121E4-5821-4363-A348-29732815419F}"/>
              </a:ext>
            </a:extLst>
          </p:cNvPr>
          <p:cNvPicPr>
            <a:picLocks noChangeAspect="1"/>
          </p:cNvPicPr>
          <p:nvPr/>
        </p:nvPicPr>
        <p:blipFill>
          <a:blip r:embed="rId5"/>
          <a:stretch>
            <a:fillRect/>
          </a:stretch>
        </p:blipFill>
        <p:spPr>
          <a:xfrm>
            <a:off x="76200" y="2594206"/>
            <a:ext cx="685800" cy="542260"/>
          </a:xfrm>
          <a:prstGeom prst="rect">
            <a:avLst/>
          </a:prstGeom>
        </p:spPr>
      </p:pic>
    </p:spTree>
    <p:extLst>
      <p:ext uri="{BB962C8B-B14F-4D97-AF65-F5344CB8AC3E}">
        <p14:creationId xmlns:p14="http://schemas.microsoft.com/office/powerpoint/2010/main" val="805646172"/>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562600" cy="334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4031" y="2895600"/>
            <a:ext cx="5603769" cy="3494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Reviewer Approval</a:t>
            </a:r>
            <a:endParaRPr lang="en-CA" sz="1200" b="1" i="1" dirty="0">
              <a:latin typeface="Arial" pitchFamily="34" charset="0"/>
            </a:endParaRPr>
          </a:p>
        </p:txBody>
      </p:sp>
      <p:pic>
        <p:nvPicPr>
          <p:cNvPr id="2" name="Picture 1">
            <a:extLst>
              <a:ext uri="{FF2B5EF4-FFF2-40B4-BE49-F238E27FC236}">
                <a16:creationId xmlns:a16="http://schemas.microsoft.com/office/drawing/2014/main" id="{3AD19B9F-13D7-41D7-9A94-9CDD1F5A22B4}"/>
              </a:ext>
            </a:extLst>
          </p:cNvPr>
          <p:cNvPicPr>
            <a:picLocks noChangeAspect="1"/>
          </p:cNvPicPr>
          <p:nvPr/>
        </p:nvPicPr>
        <p:blipFill>
          <a:blip r:embed="rId5"/>
          <a:stretch>
            <a:fillRect/>
          </a:stretch>
        </p:blipFill>
        <p:spPr>
          <a:xfrm>
            <a:off x="3464031" y="4968584"/>
            <a:ext cx="806537" cy="637727"/>
          </a:xfrm>
          <a:prstGeom prst="rect">
            <a:avLst/>
          </a:prstGeom>
        </p:spPr>
      </p:pic>
      <p:pic>
        <p:nvPicPr>
          <p:cNvPr id="3" name="Picture 2">
            <a:extLst>
              <a:ext uri="{FF2B5EF4-FFF2-40B4-BE49-F238E27FC236}">
                <a16:creationId xmlns:a16="http://schemas.microsoft.com/office/drawing/2014/main" id="{0E3DD5BF-9C9F-4AFE-8A29-13F25ED43ED5}"/>
              </a:ext>
            </a:extLst>
          </p:cNvPr>
          <p:cNvPicPr>
            <a:picLocks noChangeAspect="1"/>
          </p:cNvPicPr>
          <p:nvPr/>
        </p:nvPicPr>
        <p:blipFill>
          <a:blip r:embed="rId5"/>
          <a:stretch>
            <a:fillRect/>
          </a:stretch>
        </p:blipFill>
        <p:spPr>
          <a:xfrm>
            <a:off x="100531" y="2743200"/>
            <a:ext cx="867335" cy="685800"/>
          </a:xfrm>
          <a:prstGeom prst="rect">
            <a:avLst/>
          </a:prstGeom>
        </p:spPr>
      </p:pic>
    </p:spTree>
    <p:extLst>
      <p:ext uri="{BB962C8B-B14F-4D97-AF65-F5344CB8AC3E}">
        <p14:creationId xmlns:p14="http://schemas.microsoft.com/office/powerpoint/2010/main" val="594987973"/>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88" y="838200"/>
            <a:ext cx="4952999" cy="308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515" y="2971801"/>
            <a:ext cx="5377286"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Reviewer Approval</a:t>
            </a:r>
            <a:endParaRPr lang="en-CA" sz="1200" b="1" i="1" dirty="0">
              <a:latin typeface="Arial" pitchFamily="34" charset="0"/>
            </a:endParaRPr>
          </a:p>
        </p:txBody>
      </p:sp>
      <p:pic>
        <p:nvPicPr>
          <p:cNvPr id="2" name="Picture 1">
            <a:extLst>
              <a:ext uri="{FF2B5EF4-FFF2-40B4-BE49-F238E27FC236}">
                <a16:creationId xmlns:a16="http://schemas.microsoft.com/office/drawing/2014/main" id="{4440E1F6-AE18-4D02-9533-08F64C6E1B1A}"/>
              </a:ext>
            </a:extLst>
          </p:cNvPr>
          <p:cNvPicPr>
            <a:picLocks noChangeAspect="1"/>
          </p:cNvPicPr>
          <p:nvPr/>
        </p:nvPicPr>
        <p:blipFill>
          <a:blip r:embed="rId5"/>
          <a:stretch>
            <a:fillRect/>
          </a:stretch>
        </p:blipFill>
        <p:spPr>
          <a:xfrm>
            <a:off x="3690515" y="4876800"/>
            <a:ext cx="881485" cy="696988"/>
          </a:xfrm>
          <a:prstGeom prst="rect">
            <a:avLst/>
          </a:prstGeom>
        </p:spPr>
      </p:pic>
      <p:pic>
        <p:nvPicPr>
          <p:cNvPr id="3" name="Picture 2">
            <a:extLst>
              <a:ext uri="{FF2B5EF4-FFF2-40B4-BE49-F238E27FC236}">
                <a16:creationId xmlns:a16="http://schemas.microsoft.com/office/drawing/2014/main" id="{90A749F6-5EBC-4366-80FB-2F6D613D5555}"/>
              </a:ext>
            </a:extLst>
          </p:cNvPr>
          <p:cNvPicPr>
            <a:picLocks noChangeAspect="1"/>
          </p:cNvPicPr>
          <p:nvPr/>
        </p:nvPicPr>
        <p:blipFill>
          <a:blip r:embed="rId5"/>
          <a:stretch>
            <a:fillRect/>
          </a:stretch>
        </p:blipFill>
        <p:spPr>
          <a:xfrm>
            <a:off x="87697" y="2577050"/>
            <a:ext cx="790325" cy="624908"/>
          </a:xfrm>
          <a:prstGeom prst="rect">
            <a:avLst/>
          </a:prstGeom>
        </p:spPr>
      </p:pic>
    </p:spTree>
    <p:extLst>
      <p:ext uri="{BB962C8B-B14F-4D97-AF65-F5344CB8AC3E}">
        <p14:creationId xmlns:p14="http://schemas.microsoft.com/office/powerpoint/2010/main" val="2536348801"/>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181600" cy="31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58685"/>
            <a:ext cx="5486400" cy="330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Reviewer Approval</a:t>
            </a:r>
            <a:endParaRPr lang="en-CA" sz="1200" b="1" i="1" dirty="0">
              <a:latin typeface="Arial" pitchFamily="34" charset="0"/>
            </a:endParaRPr>
          </a:p>
        </p:txBody>
      </p:sp>
      <p:pic>
        <p:nvPicPr>
          <p:cNvPr id="2" name="Picture 1">
            <a:extLst>
              <a:ext uri="{FF2B5EF4-FFF2-40B4-BE49-F238E27FC236}">
                <a16:creationId xmlns:a16="http://schemas.microsoft.com/office/drawing/2014/main" id="{BA0A033C-7920-4F79-ACFB-D53E7676C01A}"/>
              </a:ext>
            </a:extLst>
          </p:cNvPr>
          <p:cNvPicPr>
            <a:picLocks noChangeAspect="1"/>
          </p:cNvPicPr>
          <p:nvPr/>
        </p:nvPicPr>
        <p:blipFill>
          <a:blip r:embed="rId5"/>
          <a:stretch>
            <a:fillRect/>
          </a:stretch>
        </p:blipFill>
        <p:spPr>
          <a:xfrm>
            <a:off x="3581400" y="4892409"/>
            <a:ext cx="770965" cy="609600"/>
          </a:xfrm>
          <a:prstGeom prst="rect">
            <a:avLst/>
          </a:prstGeom>
        </p:spPr>
      </p:pic>
      <p:pic>
        <p:nvPicPr>
          <p:cNvPr id="3" name="Picture 2">
            <a:extLst>
              <a:ext uri="{FF2B5EF4-FFF2-40B4-BE49-F238E27FC236}">
                <a16:creationId xmlns:a16="http://schemas.microsoft.com/office/drawing/2014/main" id="{6461DE96-8DAE-443A-8DD1-8FD621549E48}"/>
              </a:ext>
            </a:extLst>
          </p:cNvPr>
          <p:cNvPicPr>
            <a:picLocks noChangeAspect="1"/>
          </p:cNvPicPr>
          <p:nvPr/>
        </p:nvPicPr>
        <p:blipFill>
          <a:blip r:embed="rId5"/>
          <a:stretch>
            <a:fillRect/>
          </a:stretch>
        </p:blipFill>
        <p:spPr>
          <a:xfrm>
            <a:off x="73794" y="2634068"/>
            <a:ext cx="655377" cy="518205"/>
          </a:xfrm>
          <a:prstGeom prst="rect">
            <a:avLst/>
          </a:prstGeom>
        </p:spPr>
      </p:pic>
    </p:spTree>
    <p:extLst>
      <p:ext uri="{BB962C8B-B14F-4D97-AF65-F5344CB8AC3E}">
        <p14:creationId xmlns:p14="http://schemas.microsoft.com/office/powerpoint/2010/main" val="2699824221"/>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4724400" cy="2844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124962"/>
            <a:ext cx="5372100" cy="323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Reviewer Approval</a:t>
            </a:r>
            <a:endParaRPr lang="en-CA" sz="1200" b="1" i="1" dirty="0">
              <a:latin typeface="Arial" pitchFamily="34" charset="0"/>
            </a:endParaRPr>
          </a:p>
        </p:txBody>
      </p:sp>
      <p:pic>
        <p:nvPicPr>
          <p:cNvPr id="2" name="Picture 1">
            <a:extLst>
              <a:ext uri="{FF2B5EF4-FFF2-40B4-BE49-F238E27FC236}">
                <a16:creationId xmlns:a16="http://schemas.microsoft.com/office/drawing/2014/main" id="{9F0387B7-7D7E-457F-8B5B-0E4E4488964F}"/>
              </a:ext>
            </a:extLst>
          </p:cNvPr>
          <p:cNvPicPr>
            <a:picLocks noChangeAspect="1"/>
          </p:cNvPicPr>
          <p:nvPr/>
        </p:nvPicPr>
        <p:blipFill>
          <a:blip r:embed="rId5"/>
          <a:stretch>
            <a:fillRect/>
          </a:stretch>
        </p:blipFill>
        <p:spPr>
          <a:xfrm>
            <a:off x="3664819" y="4953000"/>
            <a:ext cx="808522" cy="639296"/>
          </a:xfrm>
          <a:prstGeom prst="rect">
            <a:avLst/>
          </a:prstGeom>
        </p:spPr>
      </p:pic>
      <p:pic>
        <p:nvPicPr>
          <p:cNvPr id="3" name="Picture 2">
            <a:extLst>
              <a:ext uri="{FF2B5EF4-FFF2-40B4-BE49-F238E27FC236}">
                <a16:creationId xmlns:a16="http://schemas.microsoft.com/office/drawing/2014/main" id="{7AA66546-9DC8-4F76-9BB4-8704910F35DD}"/>
              </a:ext>
            </a:extLst>
          </p:cNvPr>
          <p:cNvPicPr>
            <a:picLocks noChangeAspect="1"/>
          </p:cNvPicPr>
          <p:nvPr/>
        </p:nvPicPr>
        <p:blipFill>
          <a:blip r:embed="rId5"/>
          <a:stretch>
            <a:fillRect/>
          </a:stretch>
        </p:blipFill>
        <p:spPr>
          <a:xfrm>
            <a:off x="76200" y="2438400"/>
            <a:ext cx="868299" cy="686562"/>
          </a:xfrm>
          <a:prstGeom prst="rect">
            <a:avLst/>
          </a:prstGeom>
        </p:spPr>
      </p:pic>
    </p:spTree>
    <p:extLst>
      <p:ext uri="{BB962C8B-B14F-4D97-AF65-F5344CB8AC3E}">
        <p14:creationId xmlns:p14="http://schemas.microsoft.com/office/powerpoint/2010/main" val="2098123677"/>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685800"/>
            <a:ext cx="2362200" cy="533400"/>
          </a:xfrm>
        </p:spPr>
        <p:txBody>
          <a:bodyPr>
            <a:normAutofit/>
          </a:bodyPr>
          <a:lstStyle/>
          <a:p>
            <a:pPr algn="l"/>
            <a:r>
              <a:rPr lang="en-CA" sz="1600" b="1" dirty="0">
                <a:latin typeface="Arial" pitchFamily="34" charset="0"/>
                <a:cs typeface="Arial" pitchFamily="34" charset="0"/>
              </a:rPr>
              <a:t>Revisions</a:t>
            </a:r>
          </a:p>
        </p:txBody>
      </p:sp>
      <p:graphicFrame>
        <p:nvGraphicFramePr>
          <p:cNvPr id="3" name="Table 2"/>
          <p:cNvGraphicFramePr>
            <a:graphicFrameLocks noGrp="1"/>
          </p:cNvGraphicFramePr>
          <p:nvPr>
            <p:extLst>
              <p:ext uri="{D42A27DB-BD31-4B8C-83A1-F6EECF244321}">
                <p14:modId xmlns:p14="http://schemas.microsoft.com/office/powerpoint/2010/main" val="926597708"/>
              </p:ext>
            </p:extLst>
          </p:nvPr>
        </p:nvGraphicFramePr>
        <p:xfrm>
          <a:off x="1835696" y="2708920"/>
          <a:ext cx="6096000" cy="1381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latin typeface="Arial" pitchFamily="34" charset="0"/>
                        </a:rPr>
                        <a:t>Date</a:t>
                      </a:r>
                      <a:endParaRPr lang="en-CA" dirty="0">
                        <a:latin typeface="Arial" pitchFamily="34" charset="0"/>
                      </a:endParaRPr>
                    </a:p>
                  </a:txBody>
                  <a:tcPr/>
                </a:tc>
                <a:tc>
                  <a:txBody>
                    <a:bodyPr/>
                    <a:lstStyle/>
                    <a:p>
                      <a:r>
                        <a:rPr lang="en-US" dirty="0">
                          <a:latin typeface="Arial" pitchFamily="34" charset="0"/>
                        </a:rPr>
                        <a:t>Revisions Type</a:t>
                      </a:r>
                      <a:endParaRPr lang="en-CA" dirty="0">
                        <a:latin typeface="Arial" pitchFamily="34" charset="0"/>
                      </a:endParaRPr>
                    </a:p>
                  </a:txBody>
                  <a:tcPr/>
                </a:tc>
                <a:tc>
                  <a:txBody>
                    <a:bodyPr/>
                    <a:lstStyle/>
                    <a:p>
                      <a:r>
                        <a:rPr lang="en-US" dirty="0">
                          <a:latin typeface="Arial" pitchFamily="34" charset="0"/>
                        </a:rPr>
                        <a:t>Page Number</a:t>
                      </a:r>
                      <a:endParaRPr lang="en-CA" dirty="0">
                        <a:latin typeface="Arial" pitchFamily="34" charset="0"/>
                      </a:endParaRPr>
                    </a:p>
                  </a:txBody>
                  <a:tcPr/>
                </a:tc>
                <a:extLst>
                  <a:ext uri="{0D108BD9-81ED-4DB2-BD59-A6C34878D82A}">
                    <a16:rowId xmlns:a16="http://schemas.microsoft.com/office/drawing/2014/main" val="10000"/>
                  </a:ext>
                </a:extLst>
              </a:tr>
              <a:tr h="370840">
                <a:tc>
                  <a:txBody>
                    <a:bodyPr/>
                    <a:lstStyle/>
                    <a:p>
                      <a:r>
                        <a:rPr lang="en-US" dirty="0">
                          <a:latin typeface="Arial" pitchFamily="34" charset="0"/>
                        </a:rPr>
                        <a:t>August 31, 2012</a:t>
                      </a:r>
                      <a:endParaRPr lang="en-CA" dirty="0">
                        <a:latin typeface="Arial" pitchFamily="34" charset="0"/>
                      </a:endParaRPr>
                    </a:p>
                  </a:txBody>
                  <a:tcPr/>
                </a:tc>
                <a:tc>
                  <a:txBody>
                    <a:bodyPr/>
                    <a:lstStyle/>
                    <a:p>
                      <a:r>
                        <a:rPr lang="en-US" dirty="0">
                          <a:latin typeface="Arial" pitchFamily="34" charset="0"/>
                        </a:rPr>
                        <a:t>Conversion</a:t>
                      </a:r>
                      <a:endParaRPr lang="en-CA" dirty="0">
                        <a:latin typeface="Arial" pitchFamily="34" charset="0"/>
                      </a:endParaRPr>
                    </a:p>
                  </a:txBody>
                  <a:tcPr/>
                </a:tc>
                <a:tc>
                  <a:txBody>
                    <a:bodyPr/>
                    <a:lstStyle/>
                    <a:p>
                      <a:r>
                        <a:rPr lang="en-US" dirty="0">
                          <a:latin typeface="Arial" pitchFamily="34" charset="0"/>
                        </a:rPr>
                        <a:t>All</a:t>
                      </a:r>
                      <a:endParaRPr lang="en-CA" dirty="0">
                        <a:latin typeface="Arial" pitchFamily="34" charset="0"/>
                      </a:endParaRPr>
                    </a:p>
                  </a:txBody>
                  <a:tcPr/>
                </a:tc>
                <a:extLst>
                  <a:ext uri="{0D108BD9-81ED-4DB2-BD59-A6C34878D82A}">
                    <a16:rowId xmlns:a16="http://schemas.microsoft.com/office/drawing/2014/main" val="10001"/>
                  </a:ext>
                </a:extLst>
              </a:tr>
              <a:tr h="370840">
                <a:tc>
                  <a:txBody>
                    <a:bodyPr/>
                    <a:lstStyle/>
                    <a:p>
                      <a:r>
                        <a:rPr lang="en-CA" dirty="0">
                          <a:latin typeface="Arial" pitchFamily="34" charset="0"/>
                        </a:rPr>
                        <a:t>April 2020</a:t>
                      </a:r>
                    </a:p>
                  </a:txBody>
                  <a:tcPr/>
                </a:tc>
                <a:tc>
                  <a:txBody>
                    <a:bodyPr/>
                    <a:lstStyle/>
                    <a:p>
                      <a:r>
                        <a:rPr lang="en-CA" dirty="0">
                          <a:latin typeface="Arial" pitchFamily="34" charset="0"/>
                        </a:rPr>
                        <a:t>Cosmetic Updated</a:t>
                      </a:r>
                    </a:p>
                  </a:txBody>
                  <a:tcPr/>
                </a:tc>
                <a:tc>
                  <a:txBody>
                    <a:bodyPr/>
                    <a:lstStyle/>
                    <a:p>
                      <a:r>
                        <a:rPr lang="en-CA" dirty="0">
                          <a:latin typeface="Arial" pitchFamily="34" charset="0"/>
                        </a:rPr>
                        <a:t>All</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90331055"/>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458200" cy="5091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3" action="ppaction://hlinksldjump"/>
              </a:rPr>
              <a:t>Back to Reviewer Approval</a:t>
            </a:r>
            <a:endParaRPr lang="en-CA" sz="1200" b="1" i="1" dirty="0">
              <a:latin typeface="Arial" pitchFamily="34" charset="0"/>
            </a:endParaRPr>
          </a:p>
        </p:txBody>
      </p:sp>
      <p:pic>
        <p:nvPicPr>
          <p:cNvPr id="2" name="Picture 1">
            <a:extLst>
              <a:ext uri="{FF2B5EF4-FFF2-40B4-BE49-F238E27FC236}">
                <a16:creationId xmlns:a16="http://schemas.microsoft.com/office/drawing/2014/main" id="{7F972810-DBE2-4917-88D3-8690BBE2C0EB}"/>
              </a:ext>
            </a:extLst>
          </p:cNvPr>
          <p:cNvPicPr>
            <a:picLocks noChangeAspect="1"/>
          </p:cNvPicPr>
          <p:nvPr/>
        </p:nvPicPr>
        <p:blipFill>
          <a:blip r:embed="rId4"/>
          <a:stretch>
            <a:fillRect/>
          </a:stretch>
        </p:blipFill>
        <p:spPr>
          <a:xfrm>
            <a:off x="304800" y="3886200"/>
            <a:ext cx="1252818" cy="990600"/>
          </a:xfrm>
          <a:prstGeom prst="rect">
            <a:avLst/>
          </a:prstGeom>
        </p:spPr>
      </p:pic>
    </p:spTree>
    <p:extLst>
      <p:ext uri="{BB962C8B-B14F-4D97-AF65-F5344CB8AC3E}">
        <p14:creationId xmlns:p14="http://schemas.microsoft.com/office/powerpoint/2010/main" val="1324282337"/>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631825" y="3901797"/>
            <a:ext cx="4302125" cy="338554"/>
          </a:xfrm>
          <a:prstGeom prst="rect">
            <a:avLst/>
          </a:prstGeom>
        </p:spPr>
        <p:txBody>
          <a:bodyPr wrap="square" lIns="0" tIns="0" rIns="0" bIns="0">
            <a:spAutoFit/>
          </a:bodyPr>
          <a:lstStyle/>
          <a:p>
            <a:r>
              <a:rPr lang="en-CA" sz="1100" b="1" i="1" dirty="0">
                <a:latin typeface="Arial" pitchFamily="34" charset="0"/>
              </a:rPr>
              <a:t>Note:</a:t>
            </a:r>
            <a:r>
              <a:rPr lang="en-CA" sz="1100" i="1" dirty="0">
                <a:latin typeface="Arial" pitchFamily="34" charset="0"/>
              </a:rPr>
              <a:t> When the status is changed to </a:t>
            </a:r>
            <a:r>
              <a:rPr lang="en-CA" sz="1100" i="1" u="sng" dirty="0">
                <a:latin typeface="Arial" pitchFamily="34" charset="0"/>
              </a:rPr>
              <a:t>Concurrence</a:t>
            </a:r>
            <a:r>
              <a:rPr lang="en-CA" sz="1100" i="1" dirty="0">
                <a:latin typeface="Arial" pitchFamily="34" charset="0"/>
              </a:rPr>
              <a:t>, e-mails will </a:t>
            </a:r>
            <a:r>
              <a:rPr lang="en-CA" sz="1100" b="1" i="1" dirty="0">
                <a:latin typeface="Arial" pitchFamily="34" charset="0"/>
              </a:rPr>
              <a:t>not</a:t>
            </a:r>
            <a:r>
              <a:rPr lang="en-CA" sz="1100" i="1" dirty="0">
                <a:latin typeface="Arial" pitchFamily="34" charset="0"/>
              </a:rPr>
              <a:t> be generated to internal </a:t>
            </a:r>
            <a:r>
              <a:rPr lang="en-CA" sz="1100" i="1" dirty="0" err="1">
                <a:latin typeface="Arial" pitchFamily="34" charset="0"/>
              </a:rPr>
              <a:t>Concurrer</a:t>
            </a:r>
            <a:r>
              <a:rPr lang="en-CA" sz="1100" i="1" dirty="0">
                <a:latin typeface="Arial" pitchFamily="34" charset="0"/>
              </a:rPr>
              <a:t>(s).</a:t>
            </a:r>
          </a:p>
        </p:txBody>
      </p:sp>
      <p:sp>
        <p:nvSpPr>
          <p:cNvPr id="3" name="Rectangle 2"/>
          <p:cNvSpPr>
            <a:spLocks/>
          </p:cNvSpPr>
          <p:nvPr/>
        </p:nvSpPr>
        <p:spPr>
          <a:xfrm>
            <a:off x="5108575" y="1520547"/>
            <a:ext cx="3349625" cy="3139321"/>
          </a:xfrm>
          <a:prstGeom prst="rect">
            <a:avLst/>
          </a:prstGeom>
        </p:spPr>
        <p:txBody>
          <a:bodyPr wrap="square" lIns="0" tIns="0" rIns="0" bIns="0">
            <a:spAutoFit/>
          </a:bodyPr>
          <a:lstStyle/>
          <a:p>
            <a:r>
              <a:rPr lang="en-CA" sz="1200" dirty="0">
                <a:latin typeface="Arial" pitchFamily="34" charset="0"/>
                <a:cs typeface="Arial" pitchFamily="34" charset="0"/>
              </a:rPr>
              <a:t>When a transfer request requires a reviewer approval, the </a:t>
            </a:r>
            <a:r>
              <a:rPr lang="en-CA" sz="1200" b="1" dirty="0">
                <a:latin typeface="Arial" pitchFamily="34" charset="0"/>
                <a:cs typeface="Arial" pitchFamily="34" charset="0"/>
              </a:rPr>
              <a:t>Reviewer</a:t>
            </a:r>
            <a:r>
              <a:rPr lang="en-CA" sz="1200" dirty="0">
                <a:latin typeface="Arial" pitchFamily="34" charset="0"/>
                <a:cs typeface="Arial" pitchFamily="34" charset="0"/>
              </a:rPr>
              <a:t> will retrieve and approve the request. The program validates the request and if there are no client errors, the status is changed to </a:t>
            </a:r>
            <a:r>
              <a:rPr lang="en-CA" sz="1200" u="sng" dirty="0">
                <a:latin typeface="Arial" pitchFamily="34" charset="0"/>
                <a:cs typeface="Arial" pitchFamily="34" charset="0"/>
              </a:rPr>
              <a:t>Ready for Concurrence</a:t>
            </a:r>
            <a:r>
              <a:rPr lang="en-CA" sz="1200" dirty="0">
                <a:latin typeface="Arial" pitchFamily="34" charset="0"/>
                <a:cs typeface="Arial" pitchFamily="34" charset="0"/>
              </a:rPr>
              <a:t>.</a:t>
            </a:r>
            <a:br>
              <a:rPr lang="en-CA" sz="1200" dirty="0">
                <a:latin typeface="Arial" pitchFamily="34" charset="0"/>
                <a:cs typeface="Arial" pitchFamily="34" charset="0"/>
              </a:rPr>
            </a:br>
            <a:r>
              <a:rPr lang="en-CA" sz="1200" dirty="0">
                <a:latin typeface="Arial" pitchFamily="34" charset="0"/>
                <a:cs typeface="Arial" pitchFamily="34" charset="0"/>
              </a:rPr>
              <a:t/>
            </a:r>
            <a:br>
              <a:rPr lang="en-CA" sz="1200" dirty="0">
                <a:latin typeface="Arial" pitchFamily="34" charset="0"/>
                <a:cs typeface="Arial" pitchFamily="34" charset="0"/>
              </a:rPr>
            </a:br>
            <a:r>
              <a:rPr lang="en-CA" sz="1200" dirty="0">
                <a:latin typeface="Arial" pitchFamily="34" charset="0"/>
                <a:cs typeface="Arial" pitchFamily="34" charset="0"/>
              </a:rPr>
              <a:t>In some instances when a </a:t>
            </a:r>
            <a:r>
              <a:rPr lang="en-CA" sz="1200" b="1" dirty="0">
                <a:latin typeface="Arial" pitchFamily="34" charset="0"/>
                <a:cs typeface="Arial" pitchFamily="34" charset="0"/>
              </a:rPr>
              <a:t>Reviewer</a:t>
            </a:r>
            <a:r>
              <a:rPr lang="en-CA" sz="1200" dirty="0">
                <a:latin typeface="Arial" pitchFamily="34" charset="0"/>
                <a:cs typeface="Arial" pitchFamily="34" charset="0"/>
              </a:rPr>
              <a:t> is also a </a:t>
            </a:r>
            <a:r>
              <a:rPr lang="en-CA" sz="1200" b="1" dirty="0" err="1">
                <a:latin typeface="Arial" pitchFamily="34" charset="0"/>
                <a:cs typeface="Arial" pitchFamily="34" charset="0"/>
              </a:rPr>
              <a:t>Concurrer</a:t>
            </a:r>
            <a:r>
              <a:rPr lang="en-CA" sz="1200" dirty="0">
                <a:latin typeface="Arial" pitchFamily="34" charset="0"/>
                <a:cs typeface="Arial" pitchFamily="34" charset="0"/>
              </a:rPr>
              <a:t>, the status will change to </a:t>
            </a:r>
            <a:r>
              <a:rPr lang="en-CA" sz="1200" u="sng" dirty="0">
                <a:latin typeface="Arial" pitchFamily="34" charset="0"/>
                <a:cs typeface="Arial" pitchFamily="34" charset="0"/>
              </a:rPr>
              <a:t>Concurrence</a:t>
            </a:r>
            <a:r>
              <a:rPr lang="en-CA" sz="1200" dirty="0">
                <a:latin typeface="Arial" pitchFamily="34" charset="0"/>
                <a:cs typeface="Arial" pitchFamily="34" charset="0"/>
              </a:rPr>
              <a:t>. When the status is changed to Concurrence; ETS will automatically send an e-mail to the </a:t>
            </a:r>
            <a:r>
              <a:rPr lang="en-CA" sz="1200" b="1" dirty="0">
                <a:latin typeface="Arial" pitchFamily="34" charset="0"/>
                <a:cs typeface="Arial" pitchFamily="34" charset="0"/>
              </a:rPr>
              <a:t>external</a:t>
            </a:r>
            <a:r>
              <a:rPr lang="en-CA" sz="1200" dirty="0">
                <a:latin typeface="Arial" pitchFamily="34" charset="0"/>
                <a:cs typeface="Arial" pitchFamily="34" charset="0"/>
              </a:rPr>
              <a:t> </a:t>
            </a:r>
            <a:r>
              <a:rPr lang="en-CA" sz="1200" dirty="0" err="1">
                <a:latin typeface="Arial" pitchFamily="34" charset="0"/>
                <a:cs typeface="Arial" pitchFamily="34" charset="0"/>
              </a:rPr>
              <a:t>Concurrer</a:t>
            </a:r>
            <a:r>
              <a:rPr lang="en-CA" sz="1200" dirty="0">
                <a:latin typeface="Arial" pitchFamily="34" charset="0"/>
                <a:cs typeface="Arial" pitchFamily="34" charset="0"/>
              </a:rPr>
              <a:t> (transferee) indicating the request number of the transfer and concurrence is required. Interest will be locked at this point.</a:t>
            </a:r>
            <a:br>
              <a:rPr lang="en-CA" sz="1200" dirty="0">
                <a:latin typeface="Arial" pitchFamily="34" charset="0"/>
                <a:cs typeface="Arial" pitchFamily="34" charset="0"/>
              </a:rPr>
            </a:br>
            <a:r>
              <a:rPr lang="en-CA" sz="1200" dirty="0">
                <a:latin typeface="Arial" pitchFamily="34" charset="0"/>
                <a:cs typeface="Arial" pitchFamily="34" charset="0"/>
              </a:rPr>
              <a:t/>
            </a:r>
            <a:br>
              <a:rPr lang="en-CA" sz="1200" dirty="0">
                <a:latin typeface="Arial" pitchFamily="34" charset="0"/>
                <a:cs typeface="Arial" pitchFamily="34" charset="0"/>
              </a:rPr>
            </a:br>
            <a:r>
              <a:rPr lang="en-CA" sz="1200" dirty="0">
                <a:latin typeface="Arial" pitchFamily="34" charset="0"/>
                <a:cs typeface="Arial" pitchFamily="34" charset="0"/>
              </a:rPr>
              <a:t>Click on </a:t>
            </a:r>
            <a:r>
              <a:rPr lang="en-CA" sz="1200" i="1" dirty="0">
                <a:latin typeface="Arial" pitchFamily="34" charset="0"/>
                <a:cs typeface="Arial" pitchFamily="34" charset="0"/>
              </a:rPr>
              <a:t>More Information</a:t>
            </a:r>
            <a:r>
              <a:rPr lang="en-CA" sz="1200" dirty="0">
                <a:latin typeface="Arial" pitchFamily="34" charset="0"/>
                <a:cs typeface="Arial" pitchFamily="34" charset="0"/>
              </a:rPr>
              <a:t> to view how to </a:t>
            </a:r>
            <a:r>
              <a:rPr lang="en-CA" sz="1200" b="1" dirty="0">
                <a:latin typeface="Arial" pitchFamily="34" charset="0"/>
                <a:cs typeface="Arial" pitchFamily="34" charset="0"/>
              </a:rPr>
              <a:t>approve request or set status to concurrence</a:t>
            </a:r>
            <a:r>
              <a:rPr lang="en-CA" sz="1200" dirty="0">
                <a:latin typeface="Arial" pitchFamily="34" charset="0"/>
                <a:cs typeface="Arial" pitchFamily="34" charset="0"/>
              </a:rPr>
              <a:t>.</a:t>
            </a:r>
          </a:p>
        </p:txBody>
      </p:sp>
      <p:pic>
        <p:nvPicPr>
          <p:cNvPr id="4" name="Picture 5" descr="Transfers - Work In Progress - Ready4Concurrence - Graphic"/>
          <p:cNvPicPr>
            <a:picLocks noChangeArrowheads="1"/>
          </p:cNvPicPr>
          <p:nvPr/>
        </p:nvPicPr>
        <p:blipFill rotWithShape="1">
          <a:blip r:embed="rId2" cstate="print"/>
          <a:srcRect t="1" b="2762"/>
          <a:stretch/>
        </p:blipFill>
        <p:spPr bwMode="auto">
          <a:xfrm>
            <a:off x="631824" y="1520547"/>
            <a:ext cx="4311650" cy="2016000"/>
          </a:xfrm>
          <a:prstGeom prst="rect">
            <a:avLst/>
          </a:prstGeom>
          <a:noFill/>
        </p:spPr>
      </p:pic>
      <p:sp>
        <p:nvSpPr>
          <p:cNvPr id="7" name="Title 6"/>
          <p:cNvSpPr>
            <a:spLocks noGrp="1"/>
          </p:cNvSpPr>
          <p:nvPr>
            <p:ph type="title" idx="4294967295"/>
          </p:nvPr>
        </p:nvSpPr>
        <p:spPr>
          <a:xfrm>
            <a:off x="609600" y="563562"/>
            <a:ext cx="2514600" cy="731838"/>
          </a:xfrm>
        </p:spPr>
        <p:txBody>
          <a:bodyPr>
            <a:normAutofit/>
          </a:bodyPr>
          <a:lstStyle/>
          <a:p>
            <a:pPr algn="l"/>
            <a:r>
              <a:rPr lang="en-CA" sz="1600" b="1" dirty="0">
                <a:latin typeface="Arial" pitchFamily="34" charset="0"/>
                <a:cs typeface="Arial" pitchFamily="34" charset="0"/>
              </a:rPr>
              <a:t>Ready for Concurrence</a:t>
            </a:r>
          </a:p>
        </p:txBody>
      </p:sp>
      <p:sp>
        <p:nvSpPr>
          <p:cNvPr id="8" name="Rectangle 7"/>
          <p:cNvSpPr>
            <a:spLocks/>
          </p:cNvSpPr>
          <p:nvPr/>
        </p:nvSpPr>
        <p:spPr>
          <a:xfrm>
            <a:off x="7763510" y="860167"/>
            <a:ext cx="1314450" cy="369332"/>
          </a:xfrm>
          <a:prstGeom prst="rect">
            <a:avLst/>
          </a:prstGeom>
        </p:spPr>
        <p:txBody>
          <a:bodyPr wrap="square" lIns="0" tIns="0" rIns="0" bIns="0">
            <a:spAutoFit/>
          </a:bodyPr>
          <a:lstStyle/>
          <a:p>
            <a:r>
              <a:rPr lang="en-CA" sz="1200" b="1" i="1" dirty="0">
                <a:latin typeface="Arial" pitchFamily="34" charset="0"/>
                <a:hlinkClick r:id="rId3" action="ppaction://hlinksldjump"/>
              </a:rPr>
              <a:t>More Information (Pages 22 to 33) </a:t>
            </a:r>
            <a:endParaRPr lang="en-CA" sz="1200" b="1" i="1" dirty="0">
              <a:latin typeface="Arial" pitchFamily="34" charset="0"/>
            </a:endParaRPr>
          </a:p>
        </p:txBody>
      </p:sp>
    </p:spTree>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685800"/>
            <a:ext cx="7010400" cy="579438"/>
          </a:xfrm>
        </p:spPr>
        <p:txBody>
          <a:bodyPr>
            <a:normAutofit/>
          </a:bodyPr>
          <a:lstStyle/>
          <a:p>
            <a:pPr algn="l"/>
            <a:r>
              <a:rPr lang="en-CA" sz="1600" b="1" dirty="0">
                <a:latin typeface="Arial" pitchFamily="34" charset="0"/>
                <a:cs typeface="Arial" pitchFamily="34" charset="0"/>
              </a:rPr>
              <a:t>To Approve Transfer Request  (Note: User should have a reviewer role)</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92987"/>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276600"/>
            <a:ext cx="5105400" cy="30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6" name="Picture 5">
            <a:extLst>
              <a:ext uri="{FF2B5EF4-FFF2-40B4-BE49-F238E27FC236}">
                <a16:creationId xmlns:a16="http://schemas.microsoft.com/office/drawing/2014/main" id="{51ABEE44-E5D8-461E-8933-89887636B7DC}"/>
              </a:ext>
            </a:extLst>
          </p:cNvPr>
          <p:cNvPicPr>
            <a:picLocks noChangeAspect="1"/>
          </p:cNvPicPr>
          <p:nvPr/>
        </p:nvPicPr>
        <p:blipFill>
          <a:blip r:embed="rId5"/>
          <a:stretch>
            <a:fillRect/>
          </a:stretch>
        </p:blipFill>
        <p:spPr>
          <a:xfrm>
            <a:off x="3999297" y="5002250"/>
            <a:ext cx="838200" cy="662763"/>
          </a:xfrm>
          <a:prstGeom prst="rect">
            <a:avLst/>
          </a:prstGeom>
        </p:spPr>
      </p:pic>
      <p:pic>
        <p:nvPicPr>
          <p:cNvPr id="7" name="Picture 6">
            <a:extLst>
              <a:ext uri="{FF2B5EF4-FFF2-40B4-BE49-F238E27FC236}">
                <a16:creationId xmlns:a16="http://schemas.microsoft.com/office/drawing/2014/main" id="{7E256137-127B-45D2-98F6-70254544FDD6}"/>
              </a:ext>
            </a:extLst>
          </p:cNvPr>
          <p:cNvPicPr>
            <a:picLocks noChangeAspect="1"/>
          </p:cNvPicPr>
          <p:nvPr/>
        </p:nvPicPr>
        <p:blipFill>
          <a:blip r:embed="rId5"/>
          <a:stretch>
            <a:fillRect/>
          </a:stretch>
        </p:blipFill>
        <p:spPr>
          <a:xfrm>
            <a:off x="166990" y="3108664"/>
            <a:ext cx="732819" cy="579438"/>
          </a:xfrm>
          <a:prstGeom prst="rect">
            <a:avLst/>
          </a:prstGeom>
        </p:spPr>
      </p:pic>
    </p:spTree>
    <p:extLst>
      <p:ext uri="{BB962C8B-B14F-4D97-AF65-F5344CB8AC3E}">
        <p14:creationId xmlns:p14="http://schemas.microsoft.com/office/powerpoint/2010/main" val="1448905081"/>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56336"/>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108655"/>
            <a:ext cx="5448300" cy="327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F919568E-7D59-458F-A003-76D0EE0F6609}"/>
              </a:ext>
            </a:extLst>
          </p:cNvPr>
          <p:cNvPicPr>
            <a:picLocks noChangeAspect="1"/>
          </p:cNvPicPr>
          <p:nvPr/>
        </p:nvPicPr>
        <p:blipFill>
          <a:blip r:embed="rId5"/>
          <a:stretch>
            <a:fillRect/>
          </a:stretch>
        </p:blipFill>
        <p:spPr>
          <a:xfrm>
            <a:off x="3704665" y="4800600"/>
            <a:ext cx="867335" cy="685800"/>
          </a:xfrm>
          <a:prstGeom prst="rect">
            <a:avLst/>
          </a:prstGeom>
        </p:spPr>
      </p:pic>
      <p:pic>
        <p:nvPicPr>
          <p:cNvPr id="3" name="Picture 2">
            <a:extLst>
              <a:ext uri="{FF2B5EF4-FFF2-40B4-BE49-F238E27FC236}">
                <a16:creationId xmlns:a16="http://schemas.microsoft.com/office/drawing/2014/main" id="{0E7C7A14-4967-413D-9A56-B6BB855A6302}"/>
              </a:ext>
            </a:extLst>
          </p:cNvPr>
          <p:cNvPicPr>
            <a:picLocks noChangeAspect="1"/>
          </p:cNvPicPr>
          <p:nvPr/>
        </p:nvPicPr>
        <p:blipFill>
          <a:blip r:embed="rId5"/>
          <a:stretch>
            <a:fillRect/>
          </a:stretch>
        </p:blipFill>
        <p:spPr>
          <a:xfrm>
            <a:off x="76200" y="2483747"/>
            <a:ext cx="867778" cy="686150"/>
          </a:xfrm>
          <a:prstGeom prst="rect">
            <a:avLst/>
          </a:prstGeom>
        </p:spPr>
      </p:pic>
    </p:spTree>
    <p:extLst>
      <p:ext uri="{BB962C8B-B14F-4D97-AF65-F5344CB8AC3E}">
        <p14:creationId xmlns:p14="http://schemas.microsoft.com/office/powerpoint/2010/main" val="2962066193"/>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1897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2895600"/>
            <a:ext cx="5753100" cy="346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EF705FA7-6139-4FB7-9599-E321788CAD7B}"/>
              </a:ext>
            </a:extLst>
          </p:cNvPr>
          <p:cNvPicPr>
            <a:picLocks noChangeAspect="1"/>
          </p:cNvPicPr>
          <p:nvPr/>
        </p:nvPicPr>
        <p:blipFill>
          <a:blip r:embed="rId5"/>
          <a:stretch>
            <a:fillRect/>
          </a:stretch>
        </p:blipFill>
        <p:spPr>
          <a:xfrm>
            <a:off x="3314700" y="4627283"/>
            <a:ext cx="1008647" cy="797535"/>
          </a:xfrm>
          <a:prstGeom prst="rect">
            <a:avLst/>
          </a:prstGeom>
        </p:spPr>
      </p:pic>
      <p:pic>
        <p:nvPicPr>
          <p:cNvPr id="3" name="Picture 2">
            <a:extLst>
              <a:ext uri="{FF2B5EF4-FFF2-40B4-BE49-F238E27FC236}">
                <a16:creationId xmlns:a16="http://schemas.microsoft.com/office/drawing/2014/main" id="{48B2FB43-4B42-4B10-8545-81264FB6F404}"/>
              </a:ext>
            </a:extLst>
          </p:cNvPr>
          <p:cNvPicPr>
            <a:picLocks noChangeAspect="1"/>
          </p:cNvPicPr>
          <p:nvPr/>
        </p:nvPicPr>
        <p:blipFill>
          <a:blip r:embed="rId5"/>
          <a:stretch>
            <a:fillRect/>
          </a:stretch>
        </p:blipFill>
        <p:spPr>
          <a:xfrm>
            <a:off x="77002" y="2467939"/>
            <a:ext cx="903973" cy="714769"/>
          </a:xfrm>
          <a:prstGeom prst="rect">
            <a:avLst/>
          </a:prstGeom>
        </p:spPr>
      </p:pic>
    </p:spTree>
    <p:extLst>
      <p:ext uri="{BB962C8B-B14F-4D97-AF65-F5344CB8AC3E}">
        <p14:creationId xmlns:p14="http://schemas.microsoft.com/office/powerpoint/2010/main" val="3530434232"/>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79273"/>
            <a:ext cx="4876800" cy="293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392804"/>
            <a:ext cx="4953000" cy="298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415EFD1B-C257-42F0-94E6-47A54CCDB955}"/>
              </a:ext>
            </a:extLst>
          </p:cNvPr>
          <p:cNvPicPr>
            <a:picLocks noChangeAspect="1"/>
          </p:cNvPicPr>
          <p:nvPr/>
        </p:nvPicPr>
        <p:blipFill>
          <a:blip r:embed="rId5"/>
          <a:stretch>
            <a:fillRect/>
          </a:stretch>
        </p:blipFill>
        <p:spPr>
          <a:xfrm>
            <a:off x="4114800" y="4953000"/>
            <a:ext cx="770965" cy="609600"/>
          </a:xfrm>
          <a:prstGeom prst="rect">
            <a:avLst/>
          </a:prstGeom>
        </p:spPr>
      </p:pic>
    </p:spTree>
    <p:extLst>
      <p:ext uri="{BB962C8B-B14F-4D97-AF65-F5344CB8AC3E}">
        <p14:creationId xmlns:p14="http://schemas.microsoft.com/office/powerpoint/2010/main" val="1938409888"/>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181600" cy="31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124200"/>
            <a:ext cx="5372100" cy="3234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4EE14E15-4D04-46AA-AE93-70A5D3A4697A}"/>
              </a:ext>
            </a:extLst>
          </p:cNvPr>
          <p:cNvPicPr>
            <a:picLocks noChangeAspect="1"/>
          </p:cNvPicPr>
          <p:nvPr/>
        </p:nvPicPr>
        <p:blipFill>
          <a:blip r:embed="rId5"/>
          <a:stretch>
            <a:fillRect/>
          </a:stretch>
        </p:blipFill>
        <p:spPr>
          <a:xfrm>
            <a:off x="3754655" y="4800600"/>
            <a:ext cx="888060" cy="702187"/>
          </a:xfrm>
          <a:prstGeom prst="rect">
            <a:avLst/>
          </a:prstGeom>
        </p:spPr>
      </p:pic>
      <p:pic>
        <p:nvPicPr>
          <p:cNvPr id="3" name="Picture 2">
            <a:extLst>
              <a:ext uri="{FF2B5EF4-FFF2-40B4-BE49-F238E27FC236}">
                <a16:creationId xmlns:a16="http://schemas.microsoft.com/office/drawing/2014/main" id="{E939F811-02D9-4F92-8541-3FFAFFE87686}"/>
              </a:ext>
            </a:extLst>
          </p:cNvPr>
          <p:cNvPicPr>
            <a:picLocks noChangeAspect="1"/>
          </p:cNvPicPr>
          <p:nvPr/>
        </p:nvPicPr>
        <p:blipFill>
          <a:blip r:embed="rId5"/>
          <a:stretch>
            <a:fillRect/>
          </a:stretch>
        </p:blipFill>
        <p:spPr>
          <a:xfrm>
            <a:off x="111760" y="2512194"/>
            <a:ext cx="770965" cy="609600"/>
          </a:xfrm>
          <a:prstGeom prst="rect">
            <a:avLst/>
          </a:prstGeom>
        </p:spPr>
      </p:pic>
    </p:spTree>
    <p:extLst>
      <p:ext uri="{BB962C8B-B14F-4D97-AF65-F5344CB8AC3E}">
        <p14:creationId xmlns:p14="http://schemas.microsoft.com/office/powerpoint/2010/main" val="2454186377"/>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48000"/>
            <a:ext cx="5524500" cy="332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981DEFD6-D343-47BA-A97F-B85E68E03FFF}"/>
              </a:ext>
            </a:extLst>
          </p:cNvPr>
          <p:cNvPicPr>
            <a:picLocks noChangeAspect="1"/>
          </p:cNvPicPr>
          <p:nvPr/>
        </p:nvPicPr>
        <p:blipFill>
          <a:blip r:embed="rId5"/>
          <a:stretch>
            <a:fillRect/>
          </a:stretch>
        </p:blipFill>
        <p:spPr>
          <a:xfrm>
            <a:off x="3652418" y="4710874"/>
            <a:ext cx="919582" cy="727111"/>
          </a:xfrm>
          <a:prstGeom prst="rect">
            <a:avLst/>
          </a:prstGeom>
        </p:spPr>
      </p:pic>
      <p:pic>
        <p:nvPicPr>
          <p:cNvPr id="3" name="Picture 2">
            <a:extLst>
              <a:ext uri="{FF2B5EF4-FFF2-40B4-BE49-F238E27FC236}">
                <a16:creationId xmlns:a16="http://schemas.microsoft.com/office/drawing/2014/main" id="{1B760384-F6D5-4EE1-AE8C-00C1C488B5DF}"/>
              </a:ext>
            </a:extLst>
          </p:cNvPr>
          <p:cNvPicPr>
            <a:picLocks noChangeAspect="1"/>
          </p:cNvPicPr>
          <p:nvPr/>
        </p:nvPicPr>
        <p:blipFill>
          <a:blip r:embed="rId5"/>
          <a:stretch>
            <a:fillRect/>
          </a:stretch>
        </p:blipFill>
        <p:spPr>
          <a:xfrm>
            <a:off x="112562" y="2550625"/>
            <a:ext cx="824788" cy="652158"/>
          </a:xfrm>
          <a:prstGeom prst="rect">
            <a:avLst/>
          </a:prstGeom>
        </p:spPr>
      </p:pic>
    </p:spTree>
    <p:extLst>
      <p:ext uri="{BB962C8B-B14F-4D97-AF65-F5344CB8AC3E}">
        <p14:creationId xmlns:p14="http://schemas.microsoft.com/office/powerpoint/2010/main" val="351225908"/>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609600"/>
            <a:ext cx="7848600" cy="731838"/>
          </a:xfrm>
        </p:spPr>
        <p:txBody>
          <a:bodyPr>
            <a:normAutofit/>
          </a:bodyPr>
          <a:lstStyle/>
          <a:p>
            <a:pPr algn="l"/>
            <a:r>
              <a:rPr lang="en-CA" sz="1600" b="1" dirty="0">
                <a:latin typeface="Arial" pitchFamily="34" charset="0"/>
                <a:cs typeface="Arial" pitchFamily="34" charset="0"/>
              </a:rPr>
              <a:t>To Submit Transfer</a:t>
            </a:r>
            <a:r>
              <a:rPr lang="en-CA" sz="1600" b="1" baseline="0" dirty="0">
                <a:latin typeface="Arial" pitchFamily="34" charset="0"/>
                <a:cs typeface="Arial" pitchFamily="34" charset="0"/>
              </a:rPr>
              <a:t> for Concurrence (Note: User should have a </a:t>
            </a:r>
            <a:r>
              <a:rPr lang="en-CA" sz="1600" b="1" baseline="0" dirty="0" err="1">
                <a:latin typeface="Arial" pitchFamily="34" charset="0"/>
                <a:cs typeface="Arial" pitchFamily="34" charset="0"/>
              </a:rPr>
              <a:t>Concurrer</a:t>
            </a:r>
            <a:r>
              <a:rPr lang="en-CA" sz="1600" b="1" baseline="0" dirty="0">
                <a:latin typeface="Arial" pitchFamily="34" charset="0"/>
                <a:cs typeface="Arial" pitchFamily="34" charset="0"/>
              </a:rPr>
              <a:t> role)</a:t>
            </a:r>
            <a:endParaRPr lang="en-CA" sz="1600" b="1" dirty="0">
              <a:latin typeface="Arial" pitchFamily="34" charset="0"/>
              <a:cs typeface="Arial"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92987"/>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276600"/>
            <a:ext cx="5105400" cy="30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6" name="Picture 5">
            <a:extLst>
              <a:ext uri="{FF2B5EF4-FFF2-40B4-BE49-F238E27FC236}">
                <a16:creationId xmlns:a16="http://schemas.microsoft.com/office/drawing/2014/main" id="{64AF4BCB-55C8-4A5C-9BBE-2F6C4851EF3B}"/>
              </a:ext>
            </a:extLst>
          </p:cNvPr>
          <p:cNvPicPr>
            <a:picLocks noChangeAspect="1"/>
          </p:cNvPicPr>
          <p:nvPr/>
        </p:nvPicPr>
        <p:blipFill>
          <a:blip r:embed="rId5"/>
          <a:stretch>
            <a:fillRect/>
          </a:stretch>
        </p:blipFill>
        <p:spPr>
          <a:xfrm>
            <a:off x="3971223" y="4953000"/>
            <a:ext cx="750028" cy="593045"/>
          </a:xfrm>
          <a:prstGeom prst="rect">
            <a:avLst/>
          </a:prstGeom>
        </p:spPr>
      </p:pic>
      <p:pic>
        <p:nvPicPr>
          <p:cNvPr id="7" name="Picture 6">
            <a:extLst>
              <a:ext uri="{FF2B5EF4-FFF2-40B4-BE49-F238E27FC236}">
                <a16:creationId xmlns:a16="http://schemas.microsoft.com/office/drawing/2014/main" id="{E70A2AEE-E658-4770-AC08-6551D20B78D6}"/>
              </a:ext>
            </a:extLst>
          </p:cNvPr>
          <p:cNvPicPr>
            <a:picLocks noChangeAspect="1"/>
          </p:cNvPicPr>
          <p:nvPr/>
        </p:nvPicPr>
        <p:blipFill>
          <a:blip r:embed="rId5"/>
          <a:stretch>
            <a:fillRect/>
          </a:stretch>
        </p:blipFill>
        <p:spPr>
          <a:xfrm>
            <a:off x="129511" y="3017497"/>
            <a:ext cx="848118" cy="670605"/>
          </a:xfrm>
          <a:prstGeom prst="rect">
            <a:avLst/>
          </a:prstGeom>
        </p:spPr>
      </p:pic>
    </p:spTree>
    <p:extLst>
      <p:ext uri="{BB962C8B-B14F-4D97-AF65-F5344CB8AC3E}">
        <p14:creationId xmlns:p14="http://schemas.microsoft.com/office/powerpoint/2010/main" val="1151123735"/>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838200"/>
            <a:ext cx="5105400" cy="3183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3048000"/>
            <a:ext cx="5524500" cy="332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802053CB-483A-4740-9552-B0FBC7E31837}"/>
              </a:ext>
            </a:extLst>
          </p:cNvPr>
          <p:cNvPicPr>
            <a:picLocks noChangeAspect="1"/>
          </p:cNvPicPr>
          <p:nvPr/>
        </p:nvPicPr>
        <p:blipFill>
          <a:blip r:embed="rId5"/>
          <a:stretch>
            <a:fillRect/>
          </a:stretch>
        </p:blipFill>
        <p:spPr>
          <a:xfrm>
            <a:off x="3575384" y="4724400"/>
            <a:ext cx="867335" cy="685800"/>
          </a:xfrm>
          <a:prstGeom prst="rect">
            <a:avLst/>
          </a:prstGeom>
        </p:spPr>
      </p:pic>
      <p:pic>
        <p:nvPicPr>
          <p:cNvPr id="3" name="Picture 2">
            <a:extLst>
              <a:ext uri="{FF2B5EF4-FFF2-40B4-BE49-F238E27FC236}">
                <a16:creationId xmlns:a16="http://schemas.microsoft.com/office/drawing/2014/main" id="{33778AD5-37B5-4C32-B2E5-82A41FD6F535}"/>
              </a:ext>
            </a:extLst>
          </p:cNvPr>
          <p:cNvPicPr>
            <a:picLocks noChangeAspect="1"/>
          </p:cNvPicPr>
          <p:nvPr/>
        </p:nvPicPr>
        <p:blipFill>
          <a:blip r:embed="rId5"/>
          <a:stretch>
            <a:fillRect/>
          </a:stretch>
        </p:blipFill>
        <p:spPr>
          <a:xfrm>
            <a:off x="152401" y="2514600"/>
            <a:ext cx="896812" cy="709107"/>
          </a:xfrm>
          <a:prstGeom prst="rect">
            <a:avLst/>
          </a:prstGeom>
        </p:spPr>
      </p:pic>
    </p:spTree>
    <p:extLst>
      <p:ext uri="{BB962C8B-B14F-4D97-AF65-F5344CB8AC3E}">
        <p14:creationId xmlns:p14="http://schemas.microsoft.com/office/powerpoint/2010/main" val="595543813"/>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3946525" y="1822609"/>
            <a:ext cx="4511675" cy="2400657"/>
          </a:xfrm>
          <a:prstGeom prst="rect">
            <a:avLst/>
          </a:prstGeom>
        </p:spPr>
        <p:txBody>
          <a:bodyPr wrap="square" lIns="0" tIns="0" rIns="0" bIns="0">
            <a:spAutoFit/>
          </a:bodyPr>
          <a:lstStyle/>
          <a:p>
            <a:r>
              <a:rPr lang="en-CA" sz="1200" dirty="0">
                <a:latin typeface="Arial" pitchFamily="34" charset="0"/>
                <a:cs typeface="Arial" pitchFamily="34" charset="0"/>
              </a:rPr>
              <a:t>In this module, you will learn how to:</a:t>
            </a:r>
          </a:p>
          <a:p>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Request Reviewer Approval of Transfer</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Approve Transfer or Set to Concurrence</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Concur/Reject Transfer</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View Memorandum of Registration</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Delete Transfer</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Copy Transfer</a:t>
            </a:r>
          </a:p>
        </p:txBody>
      </p:sp>
      <p:pic>
        <p:nvPicPr>
          <p:cNvPr id="3" name="Picture 1" descr="Transfers - Overview - Introduction - Graphic"/>
          <p:cNvPicPr>
            <a:picLocks noChangeArrowheads="1"/>
          </p:cNvPicPr>
          <p:nvPr/>
        </p:nvPicPr>
        <p:blipFill>
          <a:blip r:embed="rId2" cstate="print"/>
          <a:srcRect/>
          <a:stretch>
            <a:fillRect/>
          </a:stretch>
        </p:blipFill>
        <p:spPr bwMode="auto">
          <a:xfrm>
            <a:off x="708024" y="1689100"/>
            <a:ext cx="2692400" cy="2730500"/>
          </a:xfrm>
          <a:prstGeom prst="rect">
            <a:avLst/>
          </a:prstGeom>
          <a:noFill/>
        </p:spPr>
      </p:pic>
      <p:sp>
        <p:nvSpPr>
          <p:cNvPr id="5" name="Title 4"/>
          <p:cNvSpPr>
            <a:spLocks noGrp="1"/>
          </p:cNvSpPr>
          <p:nvPr>
            <p:ph type="title" idx="4294967295"/>
          </p:nvPr>
        </p:nvSpPr>
        <p:spPr>
          <a:xfrm>
            <a:off x="609600" y="533400"/>
            <a:ext cx="1676400" cy="808038"/>
          </a:xfrm>
        </p:spPr>
        <p:txBody>
          <a:bodyPr>
            <a:normAutofit/>
          </a:bodyPr>
          <a:lstStyle/>
          <a:p>
            <a:pPr algn="l"/>
            <a:r>
              <a:rPr lang="en-CA" sz="1600" b="1" dirty="0">
                <a:latin typeface="Arial" pitchFamily="34" charset="0"/>
                <a:cs typeface="Arial" pitchFamily="34" charset="0"/>
              </a:rPr>
              <a:t>Introduction</a:t>
            </a:r>
          </a:p>
        </p:txBody>
      </p:sp>
    </p:spTree>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124200"/>
            <a:ext cx="5372100" cy="323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DE0B3F6F-541B-4419-BACF-2617F43516BA}"/>
              </a:ext>
            </a:extLst>
          </p:cNvPr>
          <p:cNvPicPr>
            <a:picLocks noChangeAspect="1"/>
          </p:cNvPicPr>
          <p:nvPr/>
        </p:nvPicPr>
        <p:blipFill>
          <a:blip r:embed="rId5"/>
          <a:stretch>
            <a:fillRect/>
          </a:stretch>
        </p:blipFill>
        <p:spPr>
          <a:xfrm>
            <a:off x="3733800" y="4876800"/>
            <a:ext cx="685800" cy="542260"/>
          </a:xfrm>
          <a:prstGeom prst="rect">
            <a:avLst/>
          </a:prstGeom>
        </p:spPr>
      </p:pic>
      <p:pic>
        <p:nvPicPr>
          <p:cNvPr id="3" name="Picture 2">
            <a:extLst>
              <a:ext uri="{FF2B5EF4-FFF2-40B4-BE49-F238E27FC236}">
                <a16:creationId xmlns:a16="http://schemas.microsoft.com/office/drawing/2014/main" id="{62E51A55-64B2-4526-B0A1-365F40E286F8}"/>
              </a:ext>
            </a:extLst>
          </p:cNvPr>
          <p:cNvPicPr>
            <a:picLocks noChangeAspect="1"/>
          </p:cNvPicPr>
          <p:nvPr/>
        </p:nvPicPr>
        <p:blipFill>
          <a:blip r:embed="rId5"/>
          <a:stretch>
            <a:fillRect/>
          </a:stretch>
        </p:blipFill>
        <p:spPr>
          <a:xfrm>
            <a:off x="115130" y="2588349"/>
            <a:ext cx="870435" cy="688251"/>
          </a:xfrm>
          <a:prstGeom prst="rect">
            <a:avLst/>
          </a:prstGeom>
        </p:spPr>
      </p:pic>
    </p:spTree>
    <p:extLst>
      <p:ext uri="{BB962C8B-B14F-4D97-AF65-F5344CB8AC3E}">
        <p14:creationId xmlns:p14="http://schemas.microsoft.com/office/powerpoint/2010/main" val="998236870"/>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40609"/>
            <a:ext cx="5486400" cy="330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DCC10133-5435-4522-92E5-29ACFF1DE4E2}"/>
              </a:ext>
            </a:extLst>
          </p:cNvPr>
          <p:cNvPicPr>
            <a:picLocks noChangeAspect="1"/>
          </p:cNvPicPr>
          <p:nvPr/>
        </p:nvPicPr>
        <p:blipFill>
          <a:blip r:embed="rId5"/>
          <a:stretch>
            <a:fillRect/>
          </a:stretch>
        </p:blipFill>
        <p:spPr>
          <a:xfrm>
            <a:off x="3639152" y="4800600"/>
            <a:ext cx="655377" cy="518205"/>
          </a:xfrm>
          <a:prstGeom prst="rect">
            <a:avLst/>
          </a:prstGeom>
        </p:spPr>
      </p:pic>
      <p:pic>
        <p:nvPicPr>
          <p:cNvPr id="3" name="Picture 2">
            <a:extLst>
              <a:ext uri="{FF2B5EF4-FFF2-40B4-BE49-F238E27FC236}">
                <a16:creationId xmlns:a16="http://schemas.microsoft.com/office/drawing/2014/main" id="{1D13D363-A408-45FC-AEE7-7638E71B931F}"/>
              </a:ext>
            </a:extLst>
          </p:cNvPr>
          <p:cNvPicPr>
            <a:picLocks noChangeAspect="1"/>
          </p:cNvPicPr>
          <p:nvPr/>
        </p:nvPicPr>
        <p:blipFill>
          <a:blip r:embed="rId5"/>
          <a:stretch>
            <a:fillRect/>
          </a:stretch>
        </p:blipFill>
        <p:spPr>
          <a:xfrm>
            <a:off x="113608" y="2522404"/>
            <a:ext cx="818888" cy="647493"/>
          </a:xfrm>
          <a:prstGeom prst="rect">
            <a:avLst/>
          </a:prstGeom>
        </p:spPr>
      </p:pic>
    </p:spTree>
    <p:extLst>
      <p:ext uri="{BB962C8B-B14F-4D97-AF65-F5344CB8AC3E}">
        <p14:creationId xmlns:p14="http://schemas.microsoft.com/office/powerpoint/2010/main" val="1055165438"/>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1"/>
            <a:ext cx="5063121" cy="304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147897"/>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Ready for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AA26B202-6F24-4787-94C2-1ACF58AE7C6B}"/>
              </a:ext>
            </a:extLst>
          </p:cNvPr>
          <p:cNvPicPr>
            <a:picLocks noChangeAspect="1"/>
          </p:cNvPicPr>
          <p:nvPr/>
        </p:nvPicPr>
        <p:blipFill>
          <a:blip r:embed="rId5"/>
          <a:stretch>
            <a:fillRect/>
          </a:stretch>
        </p:blipFill>
        <p:spPr>
          <a:xfrm>
            <a:off x="3733800" y="4863480"/>
            <a:ext cx="884181" cy="699120"/>
          </a:xfrm>
          <a:prstGeom prst="rect">
            <a:avLst/>
          </a:prstGeom>
        </p:spPr>
      </p:pic>
      <p:pic>
        <p:nvPicPr>
          <p:cNvPr id="3" name="Picture 2">
            <a:extLst>
              <a:ext uri="{FF2B5EF4-FFF2-40B4-BE49-F238E27FC236}">
                <a16:creationId xmlns:a16="http://schemas.microsoft.com/office/drawing/2014/main" id="{07DEC76F-B4D1-4E3F-A030-2C94236EB7CD}"/>
              </a:ext>
            </a:extLst>
          </p:cNvPr>
          <p:cNvPicPr>
            <a:picLocks noChangeAspect="1"/>
          </p:cNvPicPr>
          <p:nvPr/>
        </p:nvPicPr>
        <p:blipFill>
          <a:blip r:embed="rId5"/>
          <a:stretch>
            <a:fillRect/>
          </a:stretch>
        </p:blipFill>
        <p:spPr>
          <a:xfrm>
            <a:off x="76200" y="2378242"/>
            <a:ext cx="800935" cy="633297"/>
          </a:xfrm>
          <a:prstGeom prst="rect">
            <a:avLst/>
          </a:prstGeom>
        </p:spPr>
      </p:pic>
    </p:spTree>
    <p:extLst>
      <p:ext uri="{BB962C8B-B14F-4D97-AF65-F5344CB8AC3E}">
        <p14:creationId xmlns:p14="http://schemas.microsoft.com/office/powerpoint/2010/main" val="2125311132"/>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534400" cy="513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3" action="ppaction://hlinksldjump"/>
              </a:rPr>
              <a:t>Back to Ready for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5632FA9A-DC5B-4A0A-8F3C-42A3ABDA76D6}"/>
              </a:ext>
            </a:extLst>
          </p:cNvPr>
          <p:cNvPicPr>
            <a:picLocks noChangeAspect="1"/>
          </p:cNvPicPr>
          <p:nvPr/>
        </p:nvPicPr>
        <p:blipFill>
          <a:blip r:embed="rId4"/>
          <a:stretch>
            <a:fillRect/>
          </a:stretch>
        </p:blipFill>
        <p:spPr>
          <a:xfrm>
            <a:off x="381000" y="3657600"/>
            <a:ext cx="1349188" cy="1066800"/>
          </a:xfrm>
          <a:prstGeom prst="rect">
            <a:avLst/>
          </a:prstGeom>
        </p:spPr>
      </p:pic>
    </p:spTree>
    <p:extLst>
      <p:ext uri="{BB962C8B-B14F-4D97-AF65-F5344CB8AC3E}">
        <p14:creationId xmlns:p14="http://schemas.microsoft.com/office/powerpoint/2010/main" val="1868888083"/>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5029200" y="1066800"/>
            <a:ext cx="3809999" cy="2369880"/>
          </a:xfrm>
          <a:prstGeom prst="rect">
            <a:avLst/>
          </a:prstGeom>
        </p:spPr>
        <p:txBody>
          <a:bodyPr wrap="square" lIns="0" tIns="0" rIns="0" bIns="0">
            <a:spAutoFit/>
          </a:bodyPr>
          <a:lstStyle/>
          <a:p>
            <a:r>
              <a:rPr lang="en-CA" sz="1100" dirty="0">
                <a:latin typeface="Arial" pitchFamily="34" charset="0"/>
                <a:cs typeface="Arial" pitchFamily="34" charset="0"/>
              </a:rPr>
              <a:t>When a transfer request requires concurrence, the individual with </a:t>
            </a:r>
            <a:r>
              <a:rPr lang="en-CA" sz="1100" b="1" dirty="0" err="1">
                <a:latin typeface="Arial" pitchFamily="34" charset="0"/>
                <a:cs typeface="Arial" pitchFamily="34" charset="0"/>
              </a:rPr>
              <a:t>Concurrer</a:t>
            </a:r>
            <a:r>
              <a:rPr lang="en-CA" sz="1100" dirty="0">
                <a:latin typeface="Arial" pitchFamily="34" charset="0"/>
                <a:cs typeface="Arial" pitchFamily="34" charset="0"/>
              </a:rPr>
              <a:t> role will be able to concur to the transfer request. The </a:t>
            </a:r>
            <a:r>
              <a:rPr lang="en-CA" sz="1100" b="1" dirty="0" err="1">
                <a:latin typeface="Arial" pitchFamily="34" charset="0"/>
                <a:cs typeface="Arial" pitchFamily="34" charset="0"/>
              </a:rPr>
              <a:t>Concurrer</a:t>
            </a:r>
            <a:r>
              <a:rPr lang="en-CA" sz="1100" dirty="0">
                <a:latin typeface="Arial" pitchFamily="34" charset="0"/>
                <a:cs typeface="Arial" pitchFamily="34" charset="0"/>
              </a:rPr>
              <a:t> has the option to select YES or NO.</a:t>
            </a:r>
            <a:br>
              <a:rPr lang="en-CA" sz="1100" dirty="0">
                <a:latin typeface="Arial" pitchFamily="34" charset="0"/>
                <a:cs typeface="Arial" pitchFamily="34" charset="0"/>
              </a:rPr>
            </a:br>
            <a:r>
              <a:rPr lang="en-CA" sz="1100" dirty="0">
                <a:latin typeface="Arial" pitchFamily="34" charset="0"/>
                <a:cs typeface="Arial" pitchFamily="34" charset="0"/>
              </a:rPr>
              <a:t/>
            </a:r>
            <a:br>
              <a:rPr lang="en-CA" sz="1100" dirty="0">
                <a:latin typeface="Arial" pitchFamily="34" charset="0"/>
                <a:cs typeface="Arial" pitchFamily="34" charset="0"/>
              </a:rPr>
            </a:br>
            <a:r>
              <a:rPr lang="en-CA" sz="1100" dirty="0">
                <a:latin typeface="Arial" pitchFamily="34" charset="0"/>
                <a:cs typeface="Arial" pitchFamily="34" charset="0"/>
              </a:rPr>
              <a:t>If the transfer is set to NO at this point, the transfer status will automatically be set to </a:t>
            </a:r>
            <a:r>
              <a:rPr lang="en-CA" sz="1100" u="sng" dirty="0">
                <a:latin typeface="Arial" pitchFamily="34" charset="0"/>
                <a:cs typeface="Arial" pitchFamily="34" charset="0"/>
              </a:rPr>
              <a:t>Client Rejected</a:t>
            </a:r>
            <a:r>
              <a:rPr lang="en-CA" sz="1100" dirty="0">
                <a:latin typeface="Arial" pitchFamily="34" charset="0"/>
                <a:cs typeface="Arial" pitchFamily="34" charset="0"/>
              </a:rPr>
              <a:t> and no further processing can be done on this transfer. The transfer request can be copied by the creator at this time.</a:t>
            </a:r>
            <a:br>
              <a:rPr lang="en-CA" sz="1100" dirty="0">
                <a:latin typeface="Arial" pitchFamily="34" charset="0"/>
                <a:cs typeface="Arial" pitchFamily="34" charset="0"/>
              </a:rPr>
            </a:br>
            <a:r>
              <a:rPr lang="en-CA" sz="1100" dirty="0">
                <a:latin typeface="Arial" pitchFamily="34" charset="0"/>
                <a:cs typeface="Arial" pitchFamily="34" charset="0"/>
              </a:rPr>
              <a:t/>
            </a:r>
            <a:br>
              <a:rPr lang="en-CA" sz="1100" dirty="0">
                <a:latin typeface="Arial" pitchFamily="34" charset="0"/>
                <a:cs typeface="Arial" pitchFamily="34" charset="0"/>
              </a:rPr>
            </a:br>
            <a:r>
              <a:rPr lang="en-CA" sz="1100" dirty="0">
                <a:latin typeface="Arial" pitchFamily="34" charset="0"/>
                <a:cs typeface="Arial" pitchFamily="34" charset="0"/>
              </a:rPr>
              <a:t>If the transfer is set to YES by all parties involved in the transfer, the status will then change to </a:t>
            </a:r>
            <a:r>
              <a:rPr lang="en-CA" sz="1100" u="sng" dirty="0">
                <a:latin typeface="Arial" pitchFamily="34" charset="0"/>
                <a:cs typeface="Arial" pitchFamily="34" charset="0"/>
              </a:rPr>
              <a:t>Pending</a:t>
            </a:r>
            <a:r>
              <a:rPr lang="en-CA" sz="1100" dirty="0">
                <a:latin typeface="Arial" pitchFamily="34" charset="0"/>
                <a:cs typeface="Arial" pitchFamily="34" charset="0"/>
              </a:rPr>
              <a:t>.</a:t>
            </a:r>
            <a:br>
              <a:rPr lang="en-CA" sz="1100" dirty="0">
                <a:latin typeface="Arial" pitchFamily="34" charset="0"/>
                <a:cs typeface="Arial" pitchFamily="34" charset="0"/>
              </a:rPr>
            </a:br>
            <a:r>
              <a:rPr lang="en-CA" sz="1100" dirty="0">
                <a:latin typeface="Arial" pitchFamily="34" charset="0"/>
                <a:cs typeface="Arial" pitchFamily="34" charset="0"/>
              </a:rPr>
              <a:t/>
            </a:r>
            <a:br>
              <a:rPr lang="en-CA" sz="1100" dirty="0">
                <a:latin typeface="Arial" pitchFamily="34" charset="0"/>
                <a:cs typeface="Arial" pitchFamily="34" charset="0"/>
              </a:rPr>
            </a:br>
            <a:r>
              <a:rPr lang="en-CA" sz="1100" dirty="0">
                <a:latin typeface="Arial" pitchFamily="34" charset="0"/>
                <a:cs typeface="Arial" pitchFamily="34" charset="0"/>
              </a:rPr>
              <a:t>Click on </a:t>
            </a:r>
            <a:r>
              <a:rPr lang="en-CA" sz="1100" i="1" dirty="0">
                <a:latin typeface="Arial" pitchFamily="34" charset="0"/>
                <a:cs typeface="Arial" pitchFamily="34" charset="0"/>
              </a:rPr>
              <a:t>More Information</a:t>
            </a:r>
            <a:r>
              <a:rPr lang="en-CA" sz="1100" dirty="0">
                <a:latin typeface="Arial" pitchFamily="34" charset="0"/>
                <a:cs typeface="Arial" pitchFamily="34" charset="0"/>
              </a:rPr>
              <a:t> to view how to </a:t>
            </a:r>
            <a:r>
              <a:rPr lang="en-CA" sz="1100" b="1" dirty="0">
                <a:latin typeface="Arial" pitchFamily="34" charset="0"/>
                <a:cs typeface="Arial" pitchFamily="34" charset="0"/>
              </a:rPr>
              <a:t>concur/ reject transfer request</a:t>
            </a:r>
            <a:r>
              <a:rPr lang="en-CA" sz="1100" dirty="0">
                <a:latin typeface="Arial" pitchFamily="34" charset="0"/>
                <a:cs typeface="Arial" pitchFamily="34" charset="0"/>
              </a:rPr>
              <a:t>.</a:t>
            </a:r>
          </a:p>
        </p:txBody>
      </p:sp>
      <p:sp>
        <p:nvSpPr>
          <p:cNvPr id="6" name="Title 5"/>
          <p:cNvSpPr>
            <a:spLocks noGrp="1"/>
          </p:cNvSpPr>
          <p:nvPr>
            <p:ph type="title" idx="4294967295"/>
          </p:nvPr>
        </p:nvSpPr>
        <p:spPr>
          <a:xfrm>
            <a:off x="609600" y="487362"/>
            <a:ext cx="1524000" cy="846138"/>
          </a:xfrm>
        </p:spPr>
        <p:txBody>
          <a:bodyPr/>
          <a:lstStyle/>
          <a:p>
            <a:pPr algn="l"/>
            <a:r>
              <a:rPr lang="en-CA" sz="1600" b="1" dirty="0">
                <a:latin typeface="Arial" pitchFamily="34" charset="0"/>
                <a:cs typeface="Arial" pitchFamily="34" charset="0"/>
              </a:rPr>
              <a:t>Concurrence</a:t>
            </a:r>
          </a:p>
        </p:txBody>
      </p:sp>
      <p:sp>
        <p:nvSpPr>
          <p:cNvPr id="5" name="Rectangle 4"/>
          <p:cNvSpPr/>
          <p:nvPr/>
        </p:nvSpPr>
        <p:spPr>
          <a:xfrm>
            <a:off x="4572001" y="3505200"/>
            <a:ext cx="4505960" cy="2839239"/>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View</a:t>
            </a:r>
            <a:r>
              <a:rPr lang="en-CA" sz="1050" dirty="0">
                <a:latin typeface="Arial" pitchFamily="34" charset="0"/>
                <a:cs typeface="Arial" pitchFamily="34" charset="0"/>
              </a:rPr>
              <a:t> </a:t>
            </a:r>
            <a:r>
              <a:rPr lang="en-CA" sz="1050" b="1" dirty="0">
                <a:latin typeface="Arial" pitchFamily="34" charset="0"/>
                <a:cs typeface="Arial" pitchFamily="34" charset="0"/>
              </a:rPr>
              <a:t>Transfer</a:t>
            </a:r>
            <a:r>
              <a:rPr lang="en-CA" sz="1050" dirty="0">
                <a:latin typeface="Arial" pitchFamily="34" charset="0"/>
                <a:cs typeface="Arial" pitchFamily="34" charset="0"/>
              </a:rPr>
              <a:t> </a:t>
            </a:r>
            <a:r>
              <a:rPr lang="en-CA" sz="1050" b="1" dirty="0">
                <a:latin typeface="Arial" pitchFamily="34" charset="0"/>
                <a:cs typeface="Arial" pitchFamily="34" charset="0"/>
              </a:rPr>
              <a:t>Document</a:t>
            </a:r>
            <a:r>
              <a:rPr lang="en-CA" sz="1050" dirty="0">
                <a:latin typeface="Arial" pitchFamily="34" charset="0"/>
                <a:cs typeface="Arial" pitchFamily="34" charset="0"/>
              </a:rPr>
              <a:t> - Link to the Original Transfer Document in PDF format.  Allows the </a:t>
            </a:r>
            <a:r>
              <a:rPr lang="en-CA" sz="1050" dirty="0" err="1">
                <a:latin typeface="Arial" pitchFamily="34" charset="0"/>
                <a:cs typeface="Arial" pitchFamily="34" charset="0"/>
              </a:rPr>
              <a:t>concurrer</a:t>
            </a:r>
            <a:r>
              <a:rPr lang="en-CA" sz="1050" dirty="0">
                <a:latin typeface="Arial" pitchFamily="34" charset="0"/>
                <a:cs typeface="Arial" pitchFamily="34" charset="0"/>
              </a:rPr>
              <a:t> to review request before deciding to concur or not.</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Clients</a:t>
            </a:r>
            <a:r>
              <a:rPr lang="en-CA" sz="1050" dirty="0">
                <a:latin typeface="Arial" pitchFamily="34" charset="0"/>
                <a:cs typeface="Arial" pitchFamily="34" charset="0"/>
              </a:rPr>
              <a:t> - Lists all companies that are required to concur to the request to transfer ownership of registered interest. Displays the Client ID and Company Name.</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Concur</a:t>
            </a:r>
            <a:r>
              <a:rPr lang="en-CA" sz="1050" dirty="0">
                <a:latin typeface="Arial" pitchFamily="34" charset="0"/>
                <a:cs typeface="Arial" pitchFamily="34" charset="0"/>
              </a:rPr>
              <a:t> - Defaults to Blank.  Client with the </a:t>
            </a:r>
            <a:r>
              <a:rPr lang="en-CA" sz="1050" dirty="0" err="1">
                <a:latin typeface="Arial" pitchFamily="34" charset="0"/>
                <a:cs typeface="Arial" pitchFamily="34" charset="0"/>
              </a:rPr>
              <a:t>Concurrer</a:t>
            </a:r>
            <a:r>
              <a:rPr lang="en-CA" sz="1050" dirty="0">
                <a:latin typeface="Arial" pitchFamily="34" charset="0"/>
                <a:cs typeface="Arial" pitchFamily="34" charset="0"/>
              </a:rPr>
              <a:t> role can choose YES or NO.</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Remarks -</a:t>
            </a:r>
            <a:r>
              <a:rPr lang="en-CA" sz="1050" dirty="0">
                <a:latin typeface="Arial" pitchFamily="34" charset="0"/>
                <a:cs typeface="Arial" pitchFamily="34" charset="0"/>
              </a:rPr>
              <a:t> is optional. Client may insert additional information in the remarks field.</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Submit</a:t>
            </a:r>
            <a:r>
              <a:rPr lang="en-CA" sz="1050" dirty="0">
                <a:latin typeface="Arial" pitchFamily="34" charset="0"/>
                <a:cs typeface="Arial" pitchFamily="34" charset="0"/>
              </a:rPr>
              <a:t> - Clicking on the Submit button will submit the client's response to request for concurrence.  After the response is submitted, the client will be unable to change the response.</a:t>
            </a:r>
          </a:p>
        </p:txBody>
      </p:sp>
      <p:sp>
        <p:nvSpPr>
          <p:cNvPr id="7" name="Rectangle 6"/>
          <p:cNvSpPr>
            <a:spLocks/>
          </p:cNvSpPr>
          <p:nvPr/>
        </p:nvSpPr>
        <p:spPr>
          <a:xfrm>
            <a:off x="6629400" y="838200"/>
            <a:ext cx="2448561" cy="184666"/>
          </a:xfrm>
          <a:prstGeom prst="rect">
            <a:avLst/>
          </a:prstGeom>
        </p:spPr>
        <p:txBody>
          <a:bodyPr wrap="square" lIns="0" tIns="0" rIns="0" bIns="0">
            <a:spAutoFit/>
          </a:bodyPr>
          <a:lstStyle/>
          <a:p>
            <a:r>
              <a:rPr lang="en-CA" sz="1200" b="1" i="1" dirty="0">
                <a:latin typeface="Arial" pitchFamily="34" charset="0"/>
                <a:hlinkClick r:id="rId2" action="ppaction://hlinksldjump"/>
              </a:rPr>
              <a:t>More Information (Pages 35 to 41) </a:t>
            </a:r>
            <a:endParaRPr lang="en-CA" sz="1200" b="1" i="1" dirty="0">
              <a:latin typeface="Arial" pitchFamily="34"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1066800"/>
            <a:ext cx="4743450" cy="2413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579438"/>
            <a:ext cx="8610600" cy="715962"/>
          </a:xfrm>
        </p:spPr>
        <p:txBody>
          <a:bodyPr>
            <a:normAutofit/>
          </a:bodyPr>
          <a:lstStyle/>
          <a:p>
            <a:pPr algn="l"/>
            <a:r>
              <a:rPr lang="en-CA" sz="1600" b="1" dirty="0">
                <a:latin typeface="Arial" pitchFamily="34" charset="0"/>
                <a:cs typeface="Arial" pitchFamily="34" charset="0"/>
              </a:rPr>
              <a:t>Transferee</a:t>
            </a:r>
            <a:r>
              <a:rPr lang="en-CA" sz="1600" b="1" baseline="0" dirty="0">
                <a:latin typeface="Arial" pitchFamily="34" charset="0"/>
                <a:cs typeface="Arial" pitchFamily="34" charset="0"/>
              </a:rPr>
              <a:t> Client – To Concur/Reject</a:t>
            </a:r>
            <a:r>
              <a:rPr lang="en-CA" sz="1600" b="1" dirty="0">
                <a:latin typeface="Arial" pitchFamily="34" charset="0"/>
                <a:cs typeface="Arial" pitchFamily="34" charset="0"/>
              </a:rPr>
              <a:t> Transfer (Note: User should have </a:t>
            </a:r>
            <a:r>
              <a:rPr lang="en-CA" sz="1600" b="1" dirty="0" err="1">
                <a:latin typeface="Arial" pitchFamily="34" charset="0"/>
                <a:cs typeface="Arial" pitchFamily="34" charset="0"/>
              </a:rPr>
              <a:t>Concurrer</a:t>
            </a:r>
            <a:r>
              <a:rPr lang="en-CA" sz="1600" b="1" dirty="0">
                <a:latin typeface="Arial" pitchFamily="34" charset="0"/>
                <a:cs typeface="Arial" pitchFamily="34" charset="0"/>
              </a:rPr>
              <a:t> role)</a:t>
            </a:r>
            <a:r>
              <a:rPr lang="en-CA" sz="1600" b="1" baseline="0" dirty="0">
                <a:latin typeface="Arial" pitchFamily="34" charset="0"/>
                <a:cs typeface="Arial" pitchFamily="34" charset="0"/>
              </a:rPr>
              <a:t> </a:t>
            </a:r>
            <a:endParaRPr lang="en-CA" sz="1600" b="1" dirty="0">
              <a:latin typeface="Arial" pitchFamily="34" charset="0"/>
              <a:cs typeface="Arial"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92987"/>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276600"/>
            <a:ext cx="5105400" cy="30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4" action="ppaction://hlinksldjump"/>
              </a:rPr>
              <a:t>Back to Concurrence</a:t>
            </a:r>
            <a:endParaRPr lang="en-CA" sz="1200" b="1" i="1" dirty="0">
              <a:latin typeface="Arial" pitchFamily="34" charset="0"/>
            </a:endParaRPr>
          </a:p>
        </p:txBody>
      </p:sp>
      <p:pic>
        <p:nvPicPr>
          <p:cNvPr id="6" name="Picture 5">
            <a:extLst>
              <a:ext uri="{FF2B5EF4-FFF2-40B4-BE49-F238E27FC236}">
                <a16:creationId xmlns:a16="http://schemas.microsoft.com/office/drawing/2014/main" id="{4D3A267F-F113-4E83-BA13-8CDD341B34F1}"/>
              </a:ext>
            </a:extLst>
          </p:cNvPr>
          <p:cNvPicPr>
            <a:picLocks noChangeAspect="1"/>
          </p:cNvPicPr>
          <p:nvPr/>
        </p:nvPicPr>
        <p:blipFill>
          <a:blip r:embed="rId5"/>
          <a:stretch>
            <a:fillRect/>
          </a:stretch>
        </p:blipFill>
        <p:spPr>
          <a:xfrm>
            <a:off x="3986463" y="5069403"/>
            <a:ext cx="727911" cy="575557"/>
          </a:xfrm>
          <a:prstGeom prst="rect">
            <a:avLst/>
          </a:prstGeom>
        </p:spPr>
      </p:pic>
      <p:pic>
        <p:nvPicPr>
          <p:cNvPr id="7" name="Picture 6">
            <a:extLst>
              <a:ext uri="{FF2B5EF4-FFF2-40B4-BE49-F238E27FC236}">
                <a16:creationId xmlns:a16="http://schemas.microsoft.com/office/drawing/2014/main" id="{5C1A1E4F-C442-47E7-98DF-DB4782BF89A7}"/>
              </a:ext>
            </a:extLst>
          </p:cNvPr>
          <p:cNvPicPr>
            <a:picLocks noChangeAspect="1"/>
          </p:cNvPicPr>
          <p:nvPr/>
        </p:nvPicPr>
        <p:blipFill>
          <a:blip r:embed="rId5"/>
          <a:stretch>
            <a:fillRect/>
          </a:stretch>
        </p:blipFill>
        <p:spPr>
          <a:xfrm>
            <a:off x="111760" y="3071019"/>
            <a:ext cx="905481" cy="715962"/>
          </a:xfrm>
          <a:prstGeom prst="rect">
            <a:avLst/>
          </a:prstGeom>
        </p:spPr>
      </p:pic>
    </p:spTree>
    <p:extLst>
      <p:ext uri="{BB962C8B-B14F-4D97-AF65-F5344CB8AC3E}">
        <p14:creationId xmlns:p14="http://schemas.microsoft.com/office/powerpoint/2010/main" val="378645369"/>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029200" cy="302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40609"/>
            <a:ext cx="5486400" cy="330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4" action="ppaction://hlinksldjump"/>
              </a:rPr>
              <a:t>Back to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1FB7BA03-B6E5-41F4-8FC0-BF44A8CFC0D6}"/>
              </a:ext>
            </a:extLst>
          </p:cNvPr>
          <p:cNvPicPr>
            <a:picLocks noChangeAspect="1"/>
          </p:cNvPicPr>
          <p:nvPr/>
        </p:nvPicPr>
        <p:blipFill>
          <a:blip r:embed="rId5"/>
          <a:stretch>
            <a:fillRect/>
          </a:stretch>
        </p:blipFill>
        <p:spPr>
          <a:xfrm>
            <a:off x="3596640" y="4800600"/>
            <a:ext cx="762000" cy="602512"/>
          </a:xfrm>
          <a:prstGeom prst="rect">
            <a:avLst/>
          </a:prstGeom>
        </p:spPr>
      </p:pic>
      <p:pic>
        <p:nvPicPr>
          <p:cNvPr id="3" name="Picture 2">
            <a:extLst>
              <a:ext uri="{FF2B5EF4-FFF2-40B4-BE49-F238E27FC236}">
                <a16:creationId xmlns:a16="http://schemas.microsoft.com/office/drawing/2014/main" id="{94727190-1572-4D09-9B4E-D1507C5099B7}"/>
              </a:ext>
            </a:extLst>
          </p:cNvPr>
          <p:cNvPicPr>
            <a:picLocks noChangeAspect="1"/>
          </p:cNvPicPr>
          <p:nvPr/>
        </p:nvPicPr>
        <p:blipFill>
          <a:blip r:embed="rId5"/>
          <a:stretch>
            <a:fillRect/>
          </a:stretch>
        </p:blipFill>
        <p:spPr>
          <a:xfrm>
            <a:off x="111760" y="2462876"/>
            <a:ext cx="856422" cy="677171"/>
          </a:xfrm>
          <a:prstGeom prst="rect">
            <a:avLst/>
          </a:prstGeom>
        </p:spPr>
      </p:pic>
    </p:spTree>
    <p:extLst>
      <p:ext uri="{BB962C8B-B14F-4D97-AF65-F5344CB8AC3E}">
        <p14:creationId xmlns:p14="http://schemas.microsoft.com/office/powerpoint/2010/main" val="3633341203"/>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838200"/>
            <a:ext cx="506312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258540"/>
            <a:ext cx="5219700" cy="314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4" action="ppaction://hlinksldjump"/>
              </a:rPr>
              <a:t>Back to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71EDF5AC-539A-4A5F-974A-B31DE6A96920}"/>
              </a:ext>
            </a:extLst>
          </p:cNvPr>
          <p:cNvPicPr>
            <a:picLocks noChangeAspect="1"/>
          </p:cNvPicPr>
          <p:nvPr/>
        </p:nvPicPr>
        <p:blipFill>
          <a:blip r:embed="rId5"/>
          <a:stretch>
            <a:fillRect/>
          </a:stretch>
        </p:blipFill>
        <p:spPr>
          <a:xfrm>
            <a:off x="3886200" y="4953000"/>
            <a:ext cx="770965" cy="609600"/>
          </a:xfrm>
          <a:prstGeom prst="rect">
            <a:avLst/>
          </a:prstGeom>
        </p:spPr>
      </p:pic>
      <p:pic>
        <p:nvPicPr>
          <p:cNvPr id="3" name="Picture 2">
            <a:extLst>
              <a:ext uri="{FF2B5EF4-FFF2-40B4-BE49-F238E27FC236}">
                <a16:creationId xmlns:a16="http://schemas.microsoft.com/office/drawing/2014/main" id="{A0ADECD3-0DB2-4644-B0E7-D97FC2C5D66E}"/>
              </a:ext>
            </a:extLst>
          </p:cNvPr>
          <p:cNvPicPr>
            <a:picLocks noChangeAspect="1"/>
          </p:cNvPicPr>
          <p:nvPr/>
        </p:nvPicPr>
        <p:blipFill>
          <a:blip r:embed="rId5"/>
          <a:stretch>
            <a:fillRect/>
          </a:stretch>
        </p:blipFill>
        <p:spPr>
          <a:xfrm>
            <a:off x="171652" y="2438400"/>
            <a:ext cx="770965" cy="609600"/>
          </a:xfrm>
          <a:prstGeom prst="rect">
            <a:avLst/>
          </a:prstGeom>
        </p:spPr>
      </p:pic>
    </p:spTree>
    <p:extLst>
      <p:ext uri="{BB962C8B-B14F-4D97-AF65-F5344CB8AC3E}">
        <p14:creationId xmlns:p14="http://schemas.microsoft.com/office/powerpoint/2010/main" val="590817185"/>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4876800" cy="293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950388"/>
            <a:ext cx="5638800" cy="339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ular Callout 1"/>
          <p:cNvSpPr/>
          <p:nvPr/>
        </p:nvSpPr>
        <p:spPr>
          <a:xfrm>
            <a:off x="5410200" y="990600"/>
            <a:ext cx="838200" cy="533400"/>
          </a:xfrm>
          <a:prstGeom prst="wedgeRectCallout">
            <a:avLst>
              <a:gd name="adj1" fmla="val -108106"/>
              <a:gd name="adj2" fmla="val -68929"/>
            </a:avLst>
          </a:prstGeom>
          <a:ln w="3175"/>
        </p:spPr>
        <p:style>
          <a:lnRef idx="2">
            <a:schemeClr val="accent1"/>
          </a:lnRef>
          <a:fillRef idx="1">
            <a:schemeClr val="lt1"/>
          </a:fillRef>
          <a:effectRef idx="0">
            <a:schemeClr val="accent1"/>
          </a:effectRef>
          <a:fontRef idx="minor">
            <a:schemeClr val="dk1"/>
          </a:fontRef>
        </p:style>
        <p:txBody>
          <a:bodyPr rtlCol="0" anchor="ctr"/>
          <a:lstStyle/>
          <a:p>
            <a:pPr algn="ctr"/>
            <a:r>
              <a:rPr lang="en-US" sz="900" dirty="0">
                <a:latin typeface="Arial" pitchFamily="34" charset="0"/>
              </a:rPr>
              <a:t>Click the close button</a:t>
            </a:r>
            <a:endParaRPr lang="en-CA" sz="900" dirty="0">
              <a:latin typeface="Arial" pitchFamily="34" charset="0"/>
            </a:endParaRPr>
          </a:p>
        </p:txBody>
      </p:sp>
      <p:sp>
        <p:nvSpPr>
          <p:cNvPr id="5" name="Rectangle 4"/>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4" action="ppaction://hlinksldjump"/>
              </a:rPr>
              <a:t>Back to Concurrence</a:t>
            </a:r>
            <a:endParaRPr lang="en-CA" sz="1200" b="1" i="1" dirty="0">
              <a:latin typeface="Arial" pitchFamily="34" charset="0"/>
            </a:endParaRPr>
          </a:p>
        </p:txBody>
      </p:sp>
      <p:pic>
        <p:nvPicPr>
          <p:cNvPr id="3" name="Picture 2">
            <a:extLst>
              <a:ext uri="{FF2B5EF4-FFF2-40B4-BE49-F238E27FC236}">
                <a16:creationId xmlns:a16="http://schemas.microsoft.com/office/drawing/2014/main" id="{6B99C232-263D-4E6B-BE99-813FB06014AB}"/>
              </a:ext>
            </a:extLst>
          </p:cNvPr>
          <p:cNvPicPr>
            <a:picLocks noChangeAspect="1"/>
          </p:cNvPicPr>
          <p:nvPr/>
        </p:nvPicPr>
        <p:blipFill>
          <a:blip r:embed="rId5"/>
          <a:stretch>
            <a:fillRect/>
          </a:stretch>
        </p:blipFill>
        <p:spPr>
          <a:xfrm>
            <a:off x="3505200" y="4755385"/>
            <a:ext cx="769206" cy="608209"/>
          </a:xfrm>
          <a:prstGeom prst="rect">
            <a:avLst/>
          </a:prstGeom>
        </p:spPr>
      </p:pic>
    </p:spTree>
    <p:extLst>
      <p:ext uri="{BB962C8B-B14F-4D97-AF65-F5344CB8AC3E}">
        <p14:creationId xmlns:p14="http://schemas.microsoft.com/office/powerpoint/2010/main" val="1936042737"/>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4762500"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888971"/>
            <a:ext cx="5791200" cy="3486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4" action="ppaction://hlinksldjump"/>
              </a:rPr>
              <a:t>Back to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7F96002B-D68D-40C7-ACE0-42E0552836AD}"/>
              </a:ext>
            </a:extLst>
          </p:cNvPr>
          <p:cNvPicPr>
            <a:picLocks noChangeAspect="1"/>
          </p:cNvPicPr>
          <p:nvPr/>
        </p:nvPicPr>
        <p:blipFill>
          <a:blip r:embed="rId5"/>
          <a:stretch>
            <a:fillRect/>
          </a:stretch>
        </p:blipFill>
        <p:spPr>
          <a:xfrm>
            <a:off x="3303872" y="4724400"/>
            <a:ext cx="791511" cy="625846"/>
          </a:xfrm>
          <a:prstGeom prst="rect">
            <a:avLst/>
          </a:prstGeom>
        </p:spPr>
      </p:pic>
      <p:pic>
        <p:nvPicPr>
          <p:cNvPr id="3" name="Picture 2">
            <a:extLst>
              <a:ext uri="{FF2B5EF4-FFF2-40B4-BE49-F238E27FC236}">
                <a16:creationId xmlns:a16="http://schemas.microsoft.com/office/drawing/2014/main" id="{7E9300B1-3F68-4D65-9E80-9526C0C6EFD6}"/>
              </a:ext>
            </a:extLst>
          </p:cNvPr>
          <p:cNvPicPr>
            <a:picLocks noChangeAspect="1"/>
          </p:cNvPicPr>
          <p:nvPr/>
        </p:nvPicPr>
        <p:blipFill>
          <a:blip r:embed="rId5"/>
          <a:stretch>
            <a:fillRect/>
          </a:stretch>
        </p:blipFill>
        <p:spPr>
          <a:xfrm>
            <a:off x="108953" y="2370766"/>
            <a:ext cx="655377" cy="518205"/>
          </a:xfrm>
          <a:prstGeom prst="rect">
            <a:avLst/>
          </a:prstGeom>
        </p:spPr>
      </p:pic>
    </p:spTree>
    <p:extLst>
      <p:ext uri="{BB962C8B-B14F-4D97-AF65-F5344CB8AC3E}">
        <p14:creationId xmlns:p14="http://schemas.microsoft.com/office/powerpoint/2010/main" val="3117248864"/>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6108700" y="1863804"/>
            <a:ext cx="2882900" cy="1107996"/>
          </a:xfrm>
          <a:prstGeom prst="rect">
            <a:avLst/>
          </a:prstGeom>
        </p:spPr>
        <p:txBody>
          <a:bodyPr wrap="square" lIns="0" tIns="0" rIns="0" bIns="0">
            <a:spAutoFit/>
          </a:bodyPr>
          <a:lstStyle/>
          <a:p>
            <a:r>
              <a:rPr lang="en-CA" sz="1200" dirty="0">
                <a:latin typeface="Arial" pitchFamily="34" charset="0"/>
                <a:cs typeface="Arial" pitchFamily="34" charset="0"/>
              </a:rPr>
              <a:t>The figure on the left hand shows how the status of a transfer request changes from one state to another. The statuses are set by the client(s) depending on the role(s) assigned by the Site Administrator within the company.</a:t>
            </a:r>
          </a:p>
        </p:txBody>
      </p:sp>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dirty="0">
                <a:latin typeface="Arial" pitchFamily="34" charset="0"/>
              </a:rPr>
              <a:t> </a:t>
            </a:r>
          </a:p>
        </p:txBody>
      </p:sp>
      <p:sp>
        <p:nvSpPr>
          <p:cNvPr id="6" name="Title 5"/>
          <p:cNvSpPr>
            <a:spLocks noGrp="1"/>
          </p:cNvSpPr>
          <p:nvPr>
            <p:ph type="title" idx="4294967295"/>
          </p:nvPr>
        </p:nvSpPr>
        <p:spPr>
          <a:xfrm>
            <a:off x="609600" y="563562"/>
            <a:ext cx="3429000" cy="731838"/>
          </a:xfrm>
        </p:spPr>
        <p:txBody>
          <a:bodyPr>
            <a:normAutofit/>
          </a:bodyPr>
          <a:lstStyle/>
          <a:p>
            <a:pPr algn="l"/>
            <a:r>
              <a:rPr lang="en-CA" sz="1600" b="1" dirty="0">
                <a:latin typeface="Arial" pitchFamily="34" charset="0"/>
                <a:cs typeface="Arial" pitchFamily="34" charset="0"/>
              </a:rPr>
              <a:t>Transfer Request Status Change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555847"/>
            <a:ext cx="5867399" cy="454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1"/>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116809"/>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4" action="ppaction://hlinksldjump"/>
              </a:rPr>
              <a:t>Back to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2ECEB8A8-ABD1-4C2B-8C8D-E7C28E858698}"/>
              </a:ext>
            </a:extLst>
          </p:cNvPr>
          <p:cNvPicPr>
            <a:picLocks noChangeAspect="1"/>
          </p:cNvPicPr>
          <p:nvPr/>
        </p:nvPicPr>
        <p:blipFill>
          <a:blip r:embed="rId5"/>
          <a:stretch>
            <a:fillRect/>
          </a:stretch>
        </p:blipFill>
        <p:spPr>
          <a:xfrm>
            <a:off x="3680059" y="4876800"/>
            <a:ext cx="914400" cy="723014"/>
          </a:xfrm>
          <a:prstGeom prst="rect">
            <a:avLst/>
          </a:prstGeom>
        </p:spPr>
      </p:pic>
      <p:pic>
        <p:nvPicPr>
          <p:cNvPr id="3" name="Picture 2">
            <a:extLst>
              <a:ext uri="{FF2B5EF4-FFF2-40B4-BE49-F238E27FC236}">
                <a16:creationId xmlns:a16="http://schemas.microsoft.com/office/drawing/2014/main" id="{4F0C647C-052B-42C3-BC86-5A2D0C4C8057}"/>
              </a:ext>
            </a:extLst>
          </p:cNvPr>
          <p:cNvPicPr>
            <a:picLocks noChangeAspect="1"/>
          </p:cNvPicPr>
          <p:nvPr/>
        </p:nvPicPr>
        <p:blipFill>
          <a:blip r:embed="rId5"/>
          <a:stretch>
            <a:fillRect/>
          </a:stretch>
        </p:blipFill>
        <p:spPr>
          <a:xfrm>
            <a:off x="111760" y="2590800"/>
            <a:ext cx="903087" cy="714069"/>
          </a:xfrm>
          <a:prstGeom prst="rect">
            <a:avLst/>
          </a:prstGeom>
        </p:spPr>
      </p:pic>
    </p:spTree>
    <p:extLst>
      <p:ext uri="{BB962C8B-B14F-4D97-AF65-F5344CB8AC3E}">
        <p14:creationId xmlns:p14="http://schemas.microsoft.com/office/powerpoint/2010/main" val="4284051350"/>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8153400" cy="4908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3" action="ppaction://hlinksldjump"/>
              </a:rPr>
              <a:t>Back to Concurrence</a:t>
            </a:r>
            <a:endParaRPr lang="en-CA" sz="1200" b="1" i="1" dirty="0">
              <a:latin typeface="Arial" pitchFamily="34" charset="0"/>
            </a:endParaRPr>
          </a:p>
        </p:txBody>
      </p:sp>
      <p:pic>
        <p:nvPicPr>
          <p:cNvPr id="2" name="Picture 1">
            <a:extLst>
              <a:ext uri="{FF2B5EF4-FFF2-40B4-BE49-F238E27FC236}">
                <a16:creationId xmlns:a16="http://schemas.microsoft.com/office/drawing/2014/main" id="{A7DFDC27-71E1-4D9B-B44F-F5E7B3E4B265}"/>
              </a:ext>
            </a:extLst>
          </p:cNvPr>
          <p:cNvPicPr>
            <a:picLocks noChangeAspect="1"/>
          </p:cNvPicPr>
          <p:nvPr/>
        </p:nvPicPr>
        <p:blipFill>
          <a:blip r:embed="rId4"/>
          <a:stretch>
            <a:fillRect/>
          </a:stretch>
        </p:blipFill>
        <p:spPr>
          <a:xfrm>
            <a:off x="435496" y="3657236"/>
            <a:ext cx="1349188" cy="1066800"/>
          </a:xfrm>
          <a:prstGeom prst="rect">
            <a:avLst/>
          </a:prstGeom>
        </p:spPr>
      </p:pic>
    </p:spTree>
    <p:extLst>
      <p:ext uri="{BB962C8B-B14F-4D97-AF65-F5344CB8AC3E}">
        <p14:creationId xmlns:p14="http://schemas.microsoft.com/office/powerpoint/2010/main" val="1764233521"/>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5257800" y="1828800"/>
            <a:ext cx="3467100" cy="2400657"/>
          </a:xfrm>
          <a:prstGeom prst="rect">
            <a:avLst/>
          </a:prstGeom>
        </p:spPr>
        <p:txBody>
          <a:bodyPr wrap="square" lIns="0" tIns="0" rIns="0" bIns="0">
            <a:spAutoFit/>
          </a:bodyPr>
          <a:lstStyle/>
          <a:p>
            <a:r>
              <a:rPr lang="en-CA" sz="1200" dirty="0">
                <a:latin typeface="Arial" pitchFamily="34" charset="0"/>
                <a:cs typeface="Arial" pitchFamily="34" charset="0"/>
              </a:rPr>
              <a:t>When a transfer request has been approved by Alberta Energy, a Memorandum of Registration (MOR) is created and is made available to the client(s) involved. The MOR document is generated in both PDF and XML formats. You may want to save a copy of the PDF or XML file to your local hard drive.</a:t>
            </a:r>
            <a:br>
              <a:rPr lang="en-CA" sz="1200" dirty="0">
                <a:latin typeface="Arial" pitchFamily="34" charset="0"/>
                <a:cs typeface="Arial" pitchFamily="34" charset="0"/>
              </a:rPr>
            </a:br>
            <a:r>
              <a:rPr lang="en-CA" sz="1200" dirty="0">
                <a:latin typeface="Arial" pitchFamily="34" charset="0"/>
                <a:cs typeface="Arial" pitchFamily="34" charset="0"/>
              </a:rPr>
              <a:t/>
            </a:r>
            <a:br>
              <a:rPr lang="en-CA" sz="1200" dirty="0">
                <a:latin typeface="Arial" pitchFamily="34" charset="0"/>
                <a:cs typeface="Arial" pitchFamily="34" charset="0"/>
              </a:rPr>
            </a:br>
            <a:r>
              <a:rPr lang="en-CA" sz="1200" dirty="0">
                <a:latin typeface="Arial" pitchFamily="34" charset="0"/>
                <a:cs typeface="Arial" pitchFamily="34" charset="0"/>
              </a:rPr>
              <a:t>Once approved, the status of a transfer request will show </a:t>
            </a:r>
            <a:r>
              <a:rPr lang="en-CA" sz="1200" b="1" dirty="0">
                <a:latin typeface="Arial" pitchFamily="34" charset="0"/>
                <a:cs typeface="Arial" pitchFamily="34" charset="0"/>
              </a:rPr>
              <a:t>Completed</a:t>
            </a:r>
            <a:r>
              <a:rPr lang="en-CA" sz="1200" dirty="0">
                <a:latin typeface="Arial" pitchFamily="34" charset="0"/>
                <a:cs typeface="Arial" pitchFamily="34" charset="0"/>
              </a:rPr>
              <a:t>. Otherwise, the status will indicate that the request is </a:t>
            </a:r>
            <a:r>
              <a:rPr lang="en-CA" sz="1200" b="1" dirty="0">
                <a:latin typeface="Arial" pitchFamily="34" charset="0"/>
                <a:cs typeface="Arial" pitchFamily="34" charset="0"/>
              </a:rPr>
              <a:t>Rejected</a:t>
            </a:r>
            <a:r>
              <a:rPr lang="en-CA" sz="1200" dirty="0">
                <a:latin typeface="Arial" pitchFamily="34" charset="0"/>
                <a:cs typeface="Arial" pitchFamily="34" charset="0"/>
              </a:rPr>
              <a:t>.</a:t>
            </a:r>
            <a:br>
              <a:rPr lang="en-CA" sz="1200" dirty="0">
                <a:latin typeface="Arial" pitchFamily="34" charset="0"/>
                <a:cs typeface="Arial" pitchFamily="34" charset="0"/>
              </a:rPr>
            </a:br>
            <a:r>
              <a:rPr lang="en-CA" sz="1200" dirty="0">
                <a:latin typeface="Arial" pitchFamily="34" charset="0"/>
                <a:cs typeface="Arial" pitchFamily="34" charset="0"/>
              </a:rPr>
              <a:t/>
            </a:r>
            <a:br>
              <a:rPr lang="en-CA" sz="1200" dirty="0">
                <a:latin typeface="Arial" pitchFamily="34" charset="0"/>
                <a:cs typeface="Arial" pitchFamily="34" charset="0"/>
              </a:rPr>
            </a:br>
            <a:endParaRPr lang="en-CA" sz="1200" dirty="0">
              <a:latin typeface="Arial" pitchFamily="34" charset="0"/>
              <a:cs typeface="Arial" pitchFamily="34" charset="0"/>
            </a:endParaRPr>
          </a:p>
        </p:txBody>
      </p:sp>
      <p:pic>
        <p:nvPicPr>
          <p:cNvPr id="3" name="Picture 6" descr="Transfer - Work In Progress - View MOR - Graphic"/>
          <p:cNvPicPr>
            <a:picLocks noChangeArrowheads="1"/>
          </p:cNvPicPr>
          <p:nvPr/>
        </p:nvPicPr>
        <p:blipFill rotWithShape="1">
          <a:blip r:embed="rId2" cstate="print"/>
          <a:srcRect t="2" b="22595"/>
          <a:stretch/>
        </p:blipFill>
        <p:spPr bwMode="auto">
          <a:xfrm>
            <a:off x="488950" y="1524000"/>
            <a:ext cx="4311650" cy="2556000"/>
          </a:xfrm>
          <a:prstGeom prst="rect">
            <a:avLst/>
          </a:prstGeom>
          <a:noFill/>
        </p:spPr>
      </p:pic>
      <p:sp>
        <p:nvSpPr>
          <p:cNvPr id="6" name="Title 5"/>
          <p:cNvSpPr>
            <a:spLocks noGrp="1"/>
          </p:cNvSpPr>
          <p:nvPr>
            <p:ph type="title" idx="4294967295"/>
          </p:nvPr>
        </p:nvSpPr>
        <p:spPr>
          <a:xfrm>
            <a:off x="609600" y="609600"/>
            <a:ext cx="3352800" cy="731838"/>
          </a:xfrm>
        </p:spPr>
        <p:txBody>
          <a:bodyPr>
            <a:normAutofit/>
          </a:bodyPr>
          <a:lstStyle/>
          <a:p>
            <a:pPr algn="l"/>
            <a:r>
              <a:rPr lang="en-US" sz="1600" b="1" dirty="0">
                <a:latin typeface="Arial" pitchFamily="34" charset="0"/>
                <a:cs typeface="Arial" pitchFamily="34" charset="0"/>
              </a:rPr>
              <a:t>Memorandum</a:t>
            </a:r>
            <a:r>
              <a:rPr lang="en-US" sz="1600" b="1" baseline="0" dirty="0">
                <a:latin typeface="Arial" pitchFamily="34" charset="0"/>
                <a:cs typeface="Arial" pitchFamily="34" charset="0"/>
              </a:rPr>
              <a:t> of Understanding</a:t>
            </a:r>
            <a:endParaRPr lang="en-CA" sz="1600" b="1" dirty="0">
              <a:latin typeface="Arial" pitchFamily="34" charset="0"/>
              <a:cs typeface="Arial" pitchFamily="34" charset="0"/>
            </a:endParaRPr>
          </a:p>
        </p:txBody>
      </p:sp>
    </p:spTree>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953000" y="1734741"/>
            <a:ext cx="3429000" cy="1846659"/>
          </a:xfrm>
          <a:prstGeom prst="rect">
            <a:avLst/>
          </a:prstGeom>
        </p:spPr>
        <p:txBody>
          <a:bodyPr wrap="square" lIns="0" tIns="0" rIns="0" bIns="0">
            <a:spAutoFit/>
          </a:bodyPr>
          <a:lstStyle/>
          <a:p>
            <a:r>
              <a:rPr lang="en-CA" sz="1200" dirty="0">
                <a:latin typeface="Arial" pitchFamily="34" charset="0"/>
                <a:cs typeface="Arial" pitchFamily="34" charset="0"/>
              </a:rPr>
              <a:t>When a transfer request is deleted, the status is changed to </a:t>
            </a:r>
            <a:r>
              <a:rPr lang="en-CA" sz="1200" u="sng" dirty="0">
                <a:latin typeface="Arial" pitchFamily="34" charset="0"/>
                <a:cs typeface="Arial" pitchFamily="34" charset="0"/>
              </a:rPr>
              <a:t>Client Cancelled</a:t>
            </a:r>
            <a:r>
              <a:rPr lang="en-CA" sz="1200" dirty="0">
                <a:latin typeface="Arial" pitchFamily="34" charset="0"/>
                <a:cs typeface="Arial" pitchFamily="34" charset="0"/>
              </a:rPr>
              <a:t>. Use the </a:t>
            </a:r>
            <a:r>
              <a:rPr lang="en-CA" sz="1200" b="1" dirty="0">
                <a:latin typeface="Arial" pitchFamily="34" charset="0"/>
                <a:cs typeface="Arial" pitchFamily="34" charset="0"/>
              </a:rPr>
              <a:t>Copy Transfer</a:t>
            </a:r>
            <a:r>
              <a:rPr lang="en-CA" sz="1200" dirty="0">
                <a:latin typeface="Arial" pitchFamily="34" charset="0"/>
                <a:cs typeface="Arial" pitchFamily="34" charset="0"/>
              </a:rPr>
              <a:t> option if you want to copy the information in the cancelled request to create a new transfer request.</a:t>
            </a:r>
            <a:br>
              <a:rPr lang="en-CA" sz="1200" dirty="0">
                <a:latin typeface="Arial" pitchFamily="34" charset="0"/>
                <a:cs typeface="Arial" pitchFamily="34" charset="0"/>
              </a:rPr>
            </a:br>
            <a:r>
              <a:rPr lang="en-CA" sz="1200" dirty="0">
                <a:latin typeface="Arial" pitchFamily="34" charset="0"/>
                <a:cs typeface="Arial" pitchFamily="34" charset="0"/>
              </a:rPr>
              <a:t/>
            </a:r>
            <a:br>
              <a:rPr lang="en-CA" sz="1200" dirty="0">
                <a:latin typeface="Arial" pitchFamily="34" charset="0"/>
                <a:cs typeface="Arial" pitchFamily="34" charset="0"/>
              </a:rPr>
            </a:br>
            <a:r>
              <a:rPr lang="en-CA" sz="1200" dirty="0">
                <a:latin typeface="Arial" pitchFamily="34" charset="0"/>
                <a:cs typeface="Arial" pitchFamily="34" charset="0"/>
              </a:rPr>
              <a:t>Only a </a:t>
            </a:r>
            <a:r>
              <a:rPr lang="en-CA" sz="1200" b="1" dirty="0">
                <a:latin typeface="Arial" pitchFamily="34" charset="0"/>
                <a:cs typeface="Arial" pitchFamily="34" charset="0"/>
              </a:rPr>
              <a:t>Creator</a:t>
            </a:r>
            <a:r>
              <a:rPr lang="en-CA" sz="1200" dirty="0">
                <a:latin typeface="Arial" pitchFamily="34" charset="0"/>
                <a:cs typeface="Arial" pitchFamily="34" charset="0"/>
              </a:rPr>
              <a:t> can delete a transfer.</a:t>
            </a:r>
            <a:br>
              <a:rPr lang="en-CA" sz="1200" dirty="0">
                <a:latin typeface="Arial" pitchFamily="34" charset="0"/>
                <a:cs typeface="Arial" pitchFamily="34" charset="0"/>
              </a:rPr>
            </a:br>
            <a:r>
              <a:rPr lang="en-CA" sz="1200" dirty="0">
                <a:latin typeface="Arial" pitchFamily="34" charset="0"/>
                <a:cs typeface="Arial" pitchFamily="34" charset="0"/>
              </a:rPr>
              <a:t/>
            </a:r>
            <a:br>
              <a:rPr lang="en-CA" sz="1200" dirty="0">
                <a:latin typeface="Arial" pitchFamily="34" charset="0"/>
                <a:cs typeface="Arial" pitchFamily="34" charset="0"/>
              </a:rPr>
            </a:br>
            <a:r>
              <a:rPr lang="en-CA" sz="1200" dirty="0">
                <a:latin typeface="Arial" pitchFamily="34" charset="0"/>
                <a:cs typeface="Arial" pitchFamily="34" charset="0"/>
              </a:rPr>
              <a:t>Click on </a:t>
            </a:r>
            <a:r>
              <a:rPr lang="en-CA" sz="1200" i="1" dirty="0">
                <a:latin typeface="Arial" pitchFamily="34" charset="0"/>
                <a:cs typeface="Arial" pitchFamily="34" charset="0"/>
              </a:rPr>
              <a:t>More Information</a:t>
            </a:r>
            <a:r>
              <a:rPr lang="en-CA" sz="1200" dirty="0">
                <a:latin typeface="Arial" pitchFamily="34" charset="0"/>
                <a:cs typeface="Arial" pitchFamily="34" charset="0"/>
              </a:rPr>
              <a:t> to view how to </a:t>
            </a:r>
            <a:r>
              <a:rPr lang="en-CA" sz="1200" b="1" dirty="0">
                <a:latin typeface="Arial" pitchFamily="34" charset="0"/>
                <a:cs typeface="Arial" pitchFamily="34" charset="0"/>
              </a:rPr>
              <a:t>delete transfer request</a:t>
            </a:r>
            <a:r>
              <a:rPr lang="en-CA" sz="1200" dirty="0">
                <a:latin typeface="Arial" pitchFamily="34" charset="0"/>
                <a:cs typeface="Arial" pitchFamily="34" charset="0"/>
              </a:rPr>
              <a:t>.</a:t>
            </a:r>
          </a:p>
        </p:txBody>
      </p:sp>
      <p:pic>
        <p:nvPicPr>
          <p:cNvPr id="3" name="Picture 7" descr="Transfers - Work In Progress - Delete Transfer - Graphic"/>
          <p:cNvPicPr>
            <a:picLocks noChangeArrowheads="1"/>
          </p:cNvPicPr>
          <p:nvPr/>
        </p:nvPicPr>
        <p:blipFill rotWithShape="1">
          <a:blip r:embed="rId2" cstate="print"/>
          <a:srcRect t="2" b="32406"/>
          <a:stretch/>
        </p:blipFill>
        <p:spPr bwMode="auto">
          <a:xfrm>
            <a:off x="323850" y="1578000"/>
            <a:ext cx="4311650" cy="2232000"/>
          </a:xfrm>
          <a:prstGeom prst="rect">
            <a:avLst/>
          </a:prstGeom>
          <a:noFill/>
        </p:spPr>
      </p:pic>
      <p:sp>
        <p:nvSpPr>
          <p:cNvPr id="6" name="Title 5"/>
          <p:cNvSpPr>
            <a:spLocks noGrp="1"/>
          </p:cNvSpPr>
          <p:nvPr>
            <p:ph type="title" idx="4294967295"/>
          </p:nvPr>
        </p:nvSpPr>
        <p:spPr>
          <a:xfrm>
            <a:off x="609600" y="533400"/>
            <a:ext cx="1676400" cy="808038"/>
          </a:xfrm>
        </p:spPr>
        <p:txBody>
          <a:bodyPr>
            <a:normAutofit/>
          </a:bodyPr>
          <a:lstStyle/>
          <a:p>
            <a:pPr algn="l"/>
            <a:r>
              <a:rPr lang="en-CA" sz="1600" b="1" dirty="0">
                <a:latin typeface="Arial" pitchFamily="34" charset="0"/>
                <a:cs typeface="Arial" pitchFamily="34" charset="0"/>
              </a:rPr>
              <a:t>Delete Transfer</a:t>
            </a:r>
          </a:p>
        </p:txBody>
      </p:sp>
      <p:sp>
        <p:nvSpPr>
          <p:cNvPr id="7" name="Rectangle 6"/>
          <p:cNvSpPr>
            <a:spLocks/>
          </p:cNvSpPr>
          <p:nvPr/>
        </p:nvSpPr>
        <p:spPr>
          <a:xfrm>
            <a:off x="7763510" y="860167"/>
            <a:ext cx="1314450" cy="369332"/>
          </a:xfrm>
          <a:prstGeom prst="rect">
            <a:avLst/>
          </a:prstGeom>
        </p:spPr>
        <p:txBody>
          <a:bodyPr wrap="square" lIns="0" tIns="0" rIns="0" bIns="0">
            <a:spAutoFit/>
          </a:bodyPr>
          <a:lstStyle/>
          <a:p>
            <a:r>
              <a:rPr lang="en-CA" sz="1200" b="1" i="1" dirty="0">
                <a:latin typeface="Arial" pitchFamily="34" charset="0"/>
                <a:hlinkClick r:id="rId3" action="ppaction://hlinksldjump"/>
              </a:rPr>
              <a:t>More Information (Pages 44 to 47) </a:t>
            </a:r>
            <a:endParaRPr lang="en-CA" sz="1200" b="1" i="1" dirty="0">
              <a:latin typeface="Arial" pitchFamily="34" charset="0"/>
            </a:endParaRPr>
          </a:p>
        </p:txBody>
      </p:sp>
    </p:spTree>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92988"/>
            <a:ext cx="4953000" cy="298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063544"/>
            <a:ext cx="5410200" cy="325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Delete Transfer</a:t>
            </a:r>
            <a:endParaRPr lang="en-CA" sz="1200" b="1" i="1" dirty="0">
              <a:latin typeface="Arial" pitchFamily="34" charset="0"/>
            </a:endParaRPr>
          </a:p>
        </p:txBody>
      </p:sp>
      <p:pic>
        <p:nvPicPr>
          <p:cNvPr id="3" name="Picture 2">
            <a:extLst>
              <a:ext uri="{FF2B5EF4-FFF2-40B4-BE49-F238E27FC236}">
                <a16:creationId xmlns:a16="http://schemas.microsoft.com/office/drawing/2014/main" id="{90A70936-3474-4676-863B-4DA8D263BE2D}"/>
              </a:ext>
            </a:extLst>
          </p:cNvPr>
          <p:cNvPicPr>
            <a:picLocks noChangeAspect="1"/>
          </p:cNvPicPr>
          <p:nvPr/>
        </p:nvPicPr>
        <p:blipFill>
          <a:blip r:embed="rId5"/>
          <a:stretch>
            <a:fillRect/>
          </a:stretch>
        </p:blipFill>
        <p:spPr>
          <a:xfrm>
            <a:off x="3686476" y="4876800"/>
            <a:ext cx="906379" cy="716672"/>
          </a:xfrm>
          <a:prstGeom prst="rect">
            <a:avLst/>
          </a:prstGeom>
        </p:spPr>
      </p:pic>
      <p:pic>
        <p:nvPicPr>
          <p:cNvPr id="5" name="Picture 4">
            <a:extLst>
              <a:ext uri="{FF2B5EF4-FFF2-40B4-BE49-F238E27FC236}">
                <a16:creationId xmlns:a16="http://schemas.microsoft.com/office/drawing/2014/main" id="{B4E69312-CED6-4AF6-8529-4C3961B28469}"/>
              </a:ext>
            </a:extLst>
          </p:cNvPr>
          <p:cNvPicPr>
            <a:picLocks noChangeAspect="1"/>
          </p:cNvPicPr>
          <p:nvPr/>
        </p:nvPicPr>
        <p:blipFill>
          <a:blip r:embed="rId5"/>
          <a:stretch>
            <a:fillRect/>
          </a:stretch>
        </p:blipFill>
        <p:spPr>
          <a:xfrm>
            <a:off x="30480" y="2910794"/>
            <a:ext cx="983066" cy="777308"/>
          </a:xfrm>
          <a:prstGeom prst="rect">
            <a:avLst/>
          </a:prstGeom>
        </p:spPr>
      </p:pic>
    </p:spTree>
    <p:extLst>
      <p:ext uri="{BB962C8B-B14F-4D97-AF65-F5344CB8AC3E}">
        <p14:creationId xmlns:p14="http://schemas.microsoft.com/office/powerpoint/2010/main" val="190681407"/>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02" y="861135"/>
            <a:ext cx="5867400" cy="3532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865272"/>
            <a:ext cx="5829300" cy="350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Delete Transfer</a:t>
            </a:r>
            <a:endParaRPr lang="en-CA" sz="1200" b="1" i="1" dirty="0">
              <a:latin typeface="Arial" pitchFamily="34" charset="0"/>
            </a:endParaRPr>
          </a:p>
        </p:txBody>
      </p:sp>
      <p:pic>
        <p:nvPicPr>
          <p:cNvPr id="2" name="Picture 1">
            <a:extLst>
              <a:ext uri="{FF2B5EF4-FFF2-40B4-BE49-F238E27FC236}">
                <a16:creationId xmlns:a16="http://schemas.microsoft.com/office/drawing/2014/main" id="{6FC64622-6A5A-4090-80BF-A0608D9D5B93}"/>
              </a:ext>
            </a:extLst>
          </p:cNvPr>
          <p:cNvPicPr>
            <a:picLocks noChangeAspect="1"/>
          </p:cNvPicPr>
          <p:nvPr/>
        </p:nvPicPr>
        <p:blipFill>
          <a:blip r:embed="rId5"/>
          <a:stretch>
            <a:fillRect/>
          </a:stretch>
        </p:blipFill>
        <p:spPr>
          <a:xfrm>
            <a:off x="3276600" y="4800600"/>
            <a:ext cx="881369" cy="696896"/>
          </a:xfrm>
          <a:prstGeom prst="rect">
            <a:avLst/>
          </a:prstGeom>
        </p:spPr>
      </p:pic>
      <p:pic>
        <p:nvPicPr>
          <p:cNvPr id="3" name="Picture 2">
            <a:extLst>
              <a:ext uri="{FF2B5EF4-FFF2-40B4-BE49-F238E27FC236}">
                <a16:creationId xmlns:a16="http://schemas.microsoft.com/office/drawing/2014/main" id="{B8C078B9-B3E3-45D3-8EE7-9B82985C40C8}"/>
              </a:ext>
            </a:extLst>
          </p:cNvPr>
          <p:cNvPicPr>
            <a:picLocks noChangeAspect="1"/>
          </p:cNvPicPr>
          <p:nvPr/>
        </p:nvPicPr>
        <p:blipFill>
          <a:blip r:embed="rId5"/>
          <a:stretch>
            <a:fillRect/>
          </a:stretch>
        </p:blipFill>
        <p:spPr>
          <a:xfrm>
            <a:off x="111760" y="2868480"/>
            <a:ext cx="848119" cy="670606"/>
          </a:xfrm>
          <a:prstGeom prst="rect">
            <a:avLst/>
          </a:prstGeom>
        </p:spPr>
      </p:pic>
    </p:spTree>
    <p:extLst>
      <p:ext uri="{BB962C8B-B14F-4D97-AF65-F5344CB8AC3E}">
        <p14:creationId xmlns:p14="http://schemas.microsoft.com/office/powerpoint/2010/main" val="98506073"/>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868528"/>
            <a:ext cx="4506433" cy="2712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052114"/>
            <a:ext cx="5562600" cy="334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Delete Transfer</a:t>
            </a:r>
            <a:endParaRPr lang="en-CA" sz="1200" b="1" i="1" dirty="0">
              <a:latin typeface="Arial" pitchFamily="34" charset="0"/>
            </a:endParaRPr>
          </a:p>
        </p:txBody>
      </p:sp>
      <p:pic>
        <p:nvPicPr>
          <p:cNvPr id="2" name="Picture 1">
            <a:extLst>
              <a:ext uri="{FF2B5EF4-FFF2-40B4-BE49-F238E27FC236}">
                <a16:creationId xmlns:a16="http://schemas.microsoft.com/office/drawing/2014/main" id="{DA5E2500-EE7E-4619-8035-9B6612273667}"/>
              </a:ext>
            </a:extLst>
          </p:cNvPr>
          <p:cNvPicPr>
            <a:picLocks noChangeAspect="1"/>
          </p:cNvPicPr>
          <p:nvPr/>
        </p:nvPicPr>
        <p:blipFill>
          <a:blip r:embed="rId5"/>
          <a:stretch>
            <a:fillRect/>
          </a:stretch>
        </p:blipFill>
        <p:spPr>
          <a:xfrm>
            <a:off x="3505200" y="4876800"/>
            <a:ext cx="930553" cy="735786"/>
          </a:xfrm>
          <a:prstGeom prst="rect">
            <a:avLst/>
          </a:prstGeom>
        </p:spPr>
      </p:pic>
      <p:pic>
        <p:nvPicPr>
          <p:cNvPr id="3" name="Picture 2">
            <a:extLst>
              <a:ext uri="{FF2B5EF4-FFF2-40B4-BE49-F238E27FC236}">
                <a16:creationId xmlns:a16="http://schemas.microsoft.com/office/drawing/2014/main" id="{20B19ECF-5CAC-4A9D-B0AE-5E30A4CFDD56}"/>
              </a:ext>
            </a:extLst>
          </p:cNvPr>
          <p:cNvPicPr>
            <a:picLocks noChangeAspect="1"/>
          </p:cNvPicPr>
          <p:nvPr/>
        </p:nvPicPr>
        <p:blipFill>
          <a:blip r:embed="rId5"/>
          <a:stretch>
            <a:fillRect/>
          </a:stretch>
        </p:blipFill>
        <p:spPr>
          <a:xfrm>
            <a:off x="156012" y="2362200"/>
            <a:ext cx="776168" cy="613714"/>
          </a:xfrm>
          <a:prstGeom prst="rect">
            <a:avLst/>
          </a:prstGeom>
        </p:spPr>
      </p:pic>
    </p:spTree>
    <p:extLst>
      <p:ext uri="{BB962C8B-B14F-4D97-AF65-F5344CB8AC3E}">
        <p14:creationId xmlns:p14="http://schemas.microsoft.com/office/powerpoint/2010/main" val="471233236"/>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57099"/>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3048000"/>
            <a:ext cx="5524500" cy="332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Delete Transfer</a:t>
            </a:r>
            <a:endParaRPr lang="en-CA" sz="1200" b="1" i="1" dirty="0">
              <a:latin typeface="Arial" pitchFamily="34" charset="0"/>
            </a:endParaRPr>
          </a:p>
        </p:txBody>
      </p:sp>
      <p:pic>
        <p:nvPicPr>
          <p:cNvPr id="2" name="Picture 1">
            <a:extLst>
              <a:ext uri="{FF2B5EF4-FFF2-40B4-BE49-F238E27FC236}">
                <a16:creationId xmlns:a16="http://schemas.microsoft.com/office/drawing/2014/main" id="{A80DD9FA-A354-4B2C-A891-F4A83FE0244C}"/>
              </a:ext>
            </a:extLst>
          </p:cNvPr>
          <p:cNvPicPr>
            <a:picLocks noChangeAspect="1"/>
          </p:cNvPicPr>
          <p:nvPr/>
        </p:nvPicPr>
        <p:blipFill>
          <a:blip r:embed="rId5"/>
          <a:stretch>
            <a:fillRect/>
          </a:stretch>
        </p:blipFill>
        <p:spPr>
          <a:xfrm>
            <a:off x="3575084" y="4876800"/>
            <a:ext cx="960019" cy="759085"/>
          </a:xfrm>
          <a:prstGeom prst="rect">
            <a:avLst/>
          </a:prstGeom>
        </p:spPr>
      </p:pic>
      <p:pic>
        <p:nvPicPr>
          <p:cNvPr id="5" name="Picture 4">
            <a:extLst>
              <a:ext uri="{FF2B5EF4-FFF2-40B4-BE49-F238E27FC236}">
                <a16:creationId xmlns:a16="http://schemas.microsoft.com/office/drawing/2014/main" id="{EBA158B7-B5E0-461E-8706-6CA4D3D0E84F}"/>
              </a:ext>
            </a:extLst>
          </p:cNvPr>
          <p:cNvPicPr>
            <a:picLocks noChangeAspect="1"/>
          </p:cNvPicPr>
          <p:nvPr/>
        </p:nvPicPr>
        <p:blipFill>
          <a:blip r:embed="rId5"/>
          <a:stretch>
            <a:fillRect/>
          </a:stretch>
        </p:blipFill>
        <p:spPr>
          <a:xfrm>
            <a:off x="147855" y="2652494"/>
            <a:ext cx="885681" cy="700306"/>
          </a:xfrm>
          <a:prstGeom prst="rect">
            <a:avLst/>
          </a:prstGeom>
        </p:spPr>
      </p:pic>
    </p:spTree>
    <p:extLst>
      <p:ext uri="{BB962C8B-B14F-4D97-AF65-F5344CB8AC3E}">
        <p14:creationId xmlns:p14="http://schemas.microsoft.com/office/powerpoint/2010/main" val="1029228704"/>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965700" y="1605677"/>
            <a:ext cx="3416300" cy="2215991"/>
          </a:xfrm>
          <a:prstGeom prst="rect">
            <a:avLst/>
          </a:prstGeom>
        </p:spPr>
        <p:txBody>
          <a:bodyPr wrap="square" lIns="0" tIns="0" rIns="0" bIns="0">
            <a:spAutoFit/>
          </a:bodyPr>
          <a:lstStyle/>
          <a:p>
            <a:r>
              <a:rPr lang="en-CA" sz="1200" dirty="0">
                <a:latin typeface="Arial" pitchFamily="34" charset="0"/>
                <a:cs typeface="Arial" pitchFamily="34" charset="0"/>
              </a:rPr>
              <a:t>When a transfer request is rejected by the transferee client or cancelled by the transferor client, the status of the request is </a:t>
            </a:r>
            <a:r>
              <a:rPr lang="en-CA" sz="1200" u="sng" dirty="0">
                <a:latin typeface="Arial" pitchFamily="34" charset="0"/>
                <a:cs typeface="Arial" pitchFamily="34" charset="0"/>
              </a:rPr>
              <a:t>Client Rejected</a:t>
            </a:r>
            <a:r>
              <a:rPr lang="en-CA" sz="1200" dirty="0">
                <a:latin typeface="Arial" pitchFamily="34" charset="0"/>
                <a:cs typeface="Arial" pitchFamily="34" charset="0"/>
              </a:rPr>
              <a:t> or </a:t>
            </a:r>
            <a:r>
              <a:rPr lang="en-CA" sz="1200" u="sng" dirty="0">
                <a:latin typeface="Arial" pitchFamily="34" charset="0"/>
                <a:cs typeface="Arial" pitchFamily="34" charset="0"/>
              </a:rPr>
              <a:t>Client Cancelled</a:t>
            </a:r>
            <a:r>
              <a:rPr lang="en-CA" sz="1200" dirty="0">
                <a:latin typeface="Arial" pitchFamily="34" charset="0"/>
                <a:cs typeface="Arial" pitchFamily="34" charset="0"/>
              </a:rPr>
              <a:t>, respectively. The rejected/cancelled request can be copied to create a new one. A new request number is assigned and the transfer status is set to </a:t>
            </a:r>
            <a:r>
              <a:rPr lang="en-CA" sz="1200" b="1" dirty="0">
                <a:latin typeface="Arial" pitchFamily="34" charset="0"/>
                <a:cs typeface="Arial" pitchFamily="34" charset="0"/>
              </a:rPr>
              <a:t>Work In Progress</a:t>
            </a:r>
            <a:r>
              <a:rPr lang="en-CA" sz="1200" dirty="0">
                <a:latin typeface="Arial" pitchFamily="34" charset="0"/>
                <a:cs typeface="Arial" pitchFamily="34" charset="0"/>
              </a:rPr>
              <a:t>.</a:t>
            </a:r>
            <a:br>
              <a:rPr lang="en-CA" sz="1200" dirty="0">
                <a:latin typeface="Arial" pitchFamily="34" charset="0"/>
                <a:cs typeface="Arial" pitchFamily="34" charset="0"/>
              </a:rPr>
            </a:br>
            <a:r>
              <a:rPr lang="en-CA" sz="1200" dirty="0">
                <a:latin typeface="Arial" pitchFamily="34" charset="0"/>
                <a:cs typeface="Arial" pitchFamily="34" charset="0"/>
              </a:rPr>
              <a:t/>
            </a:r>
            <a:br>
              <a:rPr lang="en-CA" sz="1200" dirty="0">
                <a:latin typeface="Arial" pitchFamily="34" charset="0"/>
                <a:cs typeface="Arial" pitchFamily="34" charset="0"/>
              </a:rPr>
            </a:br>
            <a:r>
              <a:rPr lang="en-CA" sz="1200" dirty="0">
                <a:latin typeface="Arial" pitchFamily="34" charset="0"/>
                <a:cs typeface="Arial" pitchFamily="34" charset="0"/>
              </a:rPr>
              <a:t>Only a </a:t>
            </a:r>
            <a:r>
              <a:rPr lang="en-CA" sz="1200" b="1" dirty="0">
                <a:latin typeface="Arial" pitchFamily="34" charset="0"/>
                <a:cs typeface="Arial" pitchFamily="34" charset="0"/>
              </a:rPr>
              <a:t>Creator</a:t>
            </a:r>
            <a:r>
              <a:rPr lang="en-CA" sz="1200" dirty="0">
                <a:latin typeface="Arial" pitchFamily="34" charset="0"/>
                <a:cs typeface="Arial" pitchFamily="34" charset="0"/>
              </a:rPr>
              <a:t> role can copy a transfer.</a:t>
            </a:r>
            <a:br>
              <a:rPr lang="en-CA" sz="1200" dirty="0">
                <a:latin typeface="Arial" pitchFamily="34" charset="0"/>
                <a:cs typeface="Arial" pitchFamily="34" charset="0"/>
              </a:rPr>
            </a:br>
            <a:r>
              <a:rPr lang="en-CA" sz="1200" dirty="0">
                <a:latin typeface="Arial" pitchFamily="34" charset="0"/>
                <a:cs typeface="Arial" pitchFamily="34" charset="0"/>
              </a:rPr>
              <a:t/>
            </a:r>
            <a:br>
              <a:rPr lang="en-CA" sz="1200" dirty="0">
                <a:latin typeface="Arial" pitchFamily="34" charset="0"/>
                <a:cs typeface="Arial" pitchFamily="34" charset="0"/>
              </a:rPr>
            </a:br>
            <a:r>
              <a:rPr lang="en-CA" sz="1200" dirty="0">
                <a:latin typeface="Arial" pitchFamily="34" charset="0"/>
                <a:cs typeface="Arial" pitchFamily="34" charset="0"/>
              </a:rPr>
              <a:t>Click on </a:t>
            </a:r>
            <a:r>
              <a:rPr lang="en-CA" sz="1200" i="1" dirty="0">
                <a:latin typeface="Arial" pitchFamily="34" charset="0"/>
                <a:cs typeface="Arial" pitchFamily="34" charset="0"/>
              </a:rPr>
              <a:t>More Information</a:t>
            </a:r>
            <a:r>
              <a:rPr lang="en-CA" sz="1200" dirty="0">
                <a:latin typeface="Arial" pitchFamily="34" charset="0"/>
                <a:cs typeface="Arial" pitchFamily="34" charset="0"/>
              </a:rPr>
              <a:t> to view how to </a:t>
            </a:r>
            <a:r>
              <a:rPr lang="en-CA" sz="1200" b="1" dirty="0">
                <a:latin typeface="Arial" pitchFamily="34" charset="0"/>
                <a:cs typeface="Arial" pitchFamily="34" charset="0"/>
              </a:rPr>
              <a:t>copy transfer request</a:t>
            </a:r>
            <a:r>
              <a:rPr lang="en-CA" sz="1200" dirty="0">
                <a:latin typeface="Arial" pitchFamily="34" charset="0"/>
                <a:cs typeface="Arial" pitchFamily="34" charset="0"/>
              </a:rPr>
              <a:t>.</a:t>
            </a:r>
          </a:p>
        </p:txBody>
      </p:sp>
      <p:pic>
        <p:nvPicPr>
          <p:cNvPr id="3" name="Picture 8" descr="Transfers - Work In Progress - Copy Transfer - Graphic"/>
          <p:cNvPicPr>
            <a:picLocks noChangeArrowheads="1"/>
          </p:cNvPicPr>
          <p:nvPr/>
        </p:nvPicPr>
        <p:blipFill rotWithShape="1">
          <a:blip r:embed="rId2" cstate="print"/>
          <a:srcRect t="2" b="37857"/>
          <a:stretch/>
        </p:blipFill>
        <p:spPr bwMode="auto">
          <a:xfrm>
            <a:off x="488950" y="1605677"/>
            <a:ext cx="4311650" cy="2052000"/>
          </a:xfrm>
          <a:prstGeom prst="rect">
            <a:avLst/>
          </a:prstGeom>
          <a:noFill/>
        </p:spPr>
      </p:pic>
      <p:sp>
        <p:nvSpPr>
          <p:cNvPr id="6" name="Title 5"/>
          <p:cNvSpPr>
            <a:spLocks noGrp="1"/>
          </p:cNvSpPr>
          <p:nvPr>
            <p:ph type="title" idx="4294967295"/>
          </p:nvPr>
        </p:nvSpPr>
        <p:spPr>
          <a:xfrm>
            <a:off x="609600" y="609600"/>
            <a:ext cx="1600200" cy="731838"/>
          </a:xfrm>
        </p:spPr>
        <p:txBody>
          <a:bodyPr>
            <a:normAutofit/>
          </a:bodyPr>
          <a:lstStyle/>
          <a:p>
            <a:pPr algn="l"/>
            <a:r>
              <a:rPr lang="en-CA" sz="1600" b="1" dirty="0">
                <a:latin typeface="Arial" pitchFamily="34" charset="0"/>
                <a:cs typeface="Arial" pitchFamily="34" charset="0"/>
              </a:rPr>
              <a:t>Copy Transfer</a:t>
            </a:r>
          </a:p>
        </p:txBody>
      </p:sp>
      <p:sp>
        <p:nvSpPr>
          <p:cNvPr id="7" name="Rectangle 6"/>
          <p:cNvSpPr>
            <a:spLocks/>
          </p:cNvSpPr>
          <p:nvPr/>
        </p:nvSpPr>
        <p:spPr>
          <a:xfrm>
            <a:off x="7763510" y="860167"/>
            <a:ext cx="1314450" cy="369332"/>
          </a:xfrm>
          <a:prstGeom prst="rect">
            <a:avLst/>
          </a:prstGeom>
        </p:spPr>
        <p:txBody>
          <a:bodyPr wrap="square" lIns="0" tIns="0" rIns="0" bIns="0">
            <a:spAutoFit/>
          </a:bodyPr>
          <a:lstStyle/>
          <a:p>
            <a:r>
              <a:rPr lang="en-CA" sz="1200" b="1" i="1" dirty="0">
                <a:latin typeface="Arial" pitchFamily="34" charset="0"/>
                <a:hlinkClick r:id="rId3" action="ppaction://hlinksldjump"/>
              </a:rPr>
              <a:t>More Information (Pages 49 to 52) </a:t>
            </a:r>
            <a:endParaRPr lang="en-CA" sz="1200" b="1" i="1" dirty="0">
              <a:latin typeface="Arial" pitchFamily="34" charset="0"/>
            </a:endParaRPr>
          </a:p>
        </p:txBody>
      </p:sp>
    </p:spTree>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92988"/>
            <a:ext cx="4953000" cy="298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200400"/>
            <a:ext cx="5181600" cy="31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4" action="ppaction://hlinksldjump"/>
              </a:rPr>
              <a:t>Back to Copy Transfer</a:t>
            </a:r>
            <a:endParaRPr lang="en-CA" sz="1200" b="1" i="1" dirty="0">
              <a:latin typeface="Arial" pitchFamily="34" charset="0"/>
            </a:endParaRPr>
          </a:p>
        </p:txBody>
      </p:sp>
      <p:pic>
        <p:nvPicPr>
          <p:cNvPr id="3" name="Picture 2">
            <a:extLst>
              <a:ext uri="{FF2B5EF4-FFF2-40B4-BE49-F238E27FC236}">
                <a16:creationId xmlns:a16="http://schemas.microsoft.com/office/drawing/2014/main" id="{07803D81-AA37-449A-AA23-8514BF9056CB}"/>
              </a:ext>
            </a:extLst>
          </p:cNvPr>
          <p:cNvPicPr>
            <a:picLocks noChangeAspect="1"/>
          </p:cNvPicPr>
          <p:nvPr/>
        </p:nvPicPr>
        <p:blipFill>
          <a:blip r:embed="rId5"/>
          <a:stretch>
            <a:fillRect/>
          </a:stretch>
        </p:blipFill>
        <p:spPr>
          <a:xfrm>
            <a:off x="3936676" y="4988106"/>
            <a:ext cx="856087" cy="676906"/>
          </a:xfrm>
          <a:prstGeom prst="rect">
            <a:avLst/>
          </a:prstGeom>
        </p:spPr>
      </p:pic>
      <p:pic>
        <p:nvPicPr>
          <p:cNvPr id="5" name="Picture 4">
            <a:extLst>
              <a:ext uri="{FF2B5EF4-FFF2-40B4-BE49-F238E27FC236}">
                <a16:creationId xmlns:a16="http://schemas.microsoft.com/office/drawing/2014/main" id="{CD5F6901-1563-4085-99D5-6638A1730326}"/>
              </a:ext>
            </a:extLst>
          </p:cNvPr>
          <p:cNvPicPr>
            <a:picLocks noChangeAspect="1"/>
          </p:cNvPicPr>
          <p:nvPr/>
        </p:nvPicPr>
        <p:blipFill>
          <a:blip r:embed="rId5"/>
          <a:stretch>
            <a:fillRect/>
          </a:stretch>
        </p:blipFill>
        <p:spPr>
          <a:xfrm>
            <a:off x="104541" y="2899565"/>
            <a:ext cx="997268" cy="788537"/>
          </a:xfrm>
          <a:prstGeom prst="rect">
            <a:avLst/>
          </a:prstGeom>
        </p:spPr>
      </p:pic>
    </p:spTree>
    <p:extLst>
      <p:ext uri="{BB962C8B-B14F-4D97-AF65-F5344CB8AC3E}">
        <p14:creationId xmlns:p14="http://schemas.microsoft.com/office/powerpoint/2010/main" val="2432010296"/>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p:cNvSpPr>
          <p:nvPr/>
        </p:nvSpPr>
        <p:spPr>
          <a:xfrm>
            <a:off x="7763510" y="860167"/>
            <a:ext cx="1314450" cy="369332"/>
          </a:xfrm>
          <a:prstGeom prst="rect">
            <a:avLst/>
          </a:prstGeom>
        </p:spPr>
        <p:txBody>
          <a:bodyPr wrap="square" lIns="0" tIns="0" rIns="0" bIns="0">
            <a:spAutoFit/>
          </a:bodyPr>
          <a:lstStyle/>
          <a:p>
            <a:r>
              <a:rPr lang="en-CA" sz="1200" b="1" i="1" dirty="0">
                <a:latin typeface="Arial" pitchFamily="34" charset="0"/>
                <a:hlinkClick r:id="rId3" action="ppaction://hlinksldjump"/>
              </a:rPr>
              <a:t>More Information (Pages 6 to 11) </a:t>
            </a:r>
            <a:endParaRPr lang="en-CA" sz="1200" b="1" i="1" dirty="0">
              <a:latin typeface="Arial" pitchFamily="34" charset="0"/>
            </a:endParaRPr>
          </a:p>
        </p:txBody>
      </p:sp>
      <p:sp>
        <p:nvSpPr>
          <p:cNvPr id="5" name="Title 4"/>
          <p:cNvSpPr>
            <a:spLocks noGrp="1"/>
          </p:cNvSpPr>
          <p:nvPr>
            <p:ph type="title" idx="4294967295"/>
          </p:nvPr>
        </p:nvSpPr>
        <p:spPr>
          <a:xfrm>
            <a:off x="685800" y="533400"/>
            <a:ext cx="4343400" cy="808038"/>
          </a:xfrm>
        </p:spPr>
        <p:txBody>
          <a:bodyPr>
            <a:normAutofit/>
          </a:bodyPr>
          <a:lstStyle/>
          <a:p>
            <a:pPr algn="l"/>
            <a:r>
              <a:rPr lang="en-CA" sz="1600" b="1" dirty="0">
                <a:latin typeface="Arial" pitchFamily="34" charset="0"/>
                <a:cs typeface="Arial" pitchFamily="34" charset="0"/>
              </a:rPr>
              <a:t>Work in Progress – Find Transfer Request</a:t>
            </a:r>
          </a:p>
        </p:txBody>
      </p:sp>
      <p:sp>
        <p:nvSpPr>
          <p:cNvPr id="4" name="Rectangle 3"/>
          <p:cNvSpPr/>
          <p:nvPr/>
        </p:nvSpPr>
        <p:spPr>
          <a:xfrm>
            <a:off x="5562600" y="1219200"/>
            <a:ext cx="3515360" cy="4939814"/>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Request</a:t>
            </a:r>
            <a:r>
              <a:rPr lang="en-CA" sz="1050" dirty="0">
                <a:latin typeface="Arial" pitchFamily="34" charset="0"/>
                <a:cs typeface="Arial" pitchFamily="34" charset="0"/>
              </a:rPr>
              <a:t> </a:t>
            </a:r>
            <a:r>
              <a:rPr lang="en-CA" sz="1050" b="1" dirty="0">
                <a:latin typeface="Arial" pitchFamily="34" charset="0"/>
                <a:cs typeface="Arial" pitchFamily="34" charset="0"/>
              </a:rPr>
              <a:t>Number</a:t>
            </a:r>
            <a:r>
              <a:rPr lang="en-CA" sz="1050" dirty="0">
                <a:latin typeface="Arial" pitchFamily="34" charset="0"/>
                <a:cs typeface="Arial" pitchFamily="34" charset="0"/>
              </a:rPr>
              <a:t> - You may insert a Transfer Request number if you know it (provided in e-mail notification), or, you may leave it blank and all documents within the Type indicated will be listed.</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Status</a:t>
            </a:r>
            <a:r>
              <a:rPr lang="en-CA" sz="1050" dirty="0">
                <a:latin typeface="Arial" pitchFamily="34" charset="0"/>
                <a:cs typeface="Arial" pitchFamily="34" charset="0"/>
              </a:rPr>
              <a:t> - You can filter your search by selecting a specific status (i.e., Work In Progress, Reviewer Approval, Ready for Concurrence, Concurrence, Pending, Approved, Client Rejected, Client Cancelled, Rejected).</a:t>
            </a:r>
          </a:p>
          <a:p>
            <a:pPr marL="171450" indent="-171450">
              <a:buFont typeface="Arial" pitchFamily="34" charset="0"/>
              <a:buChar char="•"/>
            </a:pPr>
            <a:endParaRPr lang="en-CA" sz="1050" dirty="0">
              <a:latin typeface="Arial" pitchFamily="34" charset="0"/>
              <a:cs typeface="Arial" pitchFamily="34" charset="0"/>
            </a:endParaRPr>
          </a:p>
          <a:p>
            <a:pPr marL="171450" lvl="0" indent="-171450">
              <a:buFont typeface="Arial" pitchFamily="34" charset="0"/>
              <a:buChar char="•"/>
            </a:pPr>
            <a:r>
              <a:rPr lang="en-CA" sz="1050" b="1" dirty="0">
                <a:latin typeface="Arial" pitchFamily="34" charset="0"/>
                <a:cs typeface="Arial" pitchFamily="34" charset="0"/>
              </a:rPr>
              <a:t>Search Results</a:t>
            </a:r>
            <a:r>
              <a:rPr lang="en-CA" sz="1050" dirty="0">
                <a:solidFill>
                  <a:prstClr val="black"/>
                </a:solidFill>
                <a:latin typeface="Arial" pitchFamily="34" charset="0"/>
                <a:cs typeface="Arial" pitchFamily="34" charset="0"/>
              </a:rPr>
              <a:t> - The results of your Work In Progress search is displayed on the window below the query option. You may re-sort the results of your query by transfer # or status.</a:t>
            </a:r>
          </a:p>
          <a:p>
            <a:pPr marL="171450" indent="-171450">
              <a:buFont typeface="Arial" pitchFamily="34" charset="0"/>
              <a:buChar char="•"/>
            </a:pPr>
            <a:endParaRPr lang="en-CA" sz="1050" dirty="0">
              <a:latin typeface="Arial" pitchFamily="34" charset="0"/>
              <a:cs typeface="Arial" pitchFamily="34" charset="0"/>
            </a:endParaRPr>
          </a:p>
          <a:p>
            <a:pPr marL="171450" lvl="0" indent="-171450">
              <a:buFont typeface="Arial" pitchFamily="34" charset="0"/>
              <a:buChar char="•"/>
            </a:pPr>
            <a:r>
              <a:rPr lang="en-US" sz="1050" b="1" dirty="0">
                <a:latin typeface="Arial" pitchFamily="34" charset="0"/>
                <a:cs typeface="Arial" pitchFamily="34" charset="0"/>
              </a:rPr>
              <a:t>Transfer</a:t>
            </a:r>
            <a:r>
              <a:rPr lang="en-US" sz="1050" dirty="0">
                <a:solidFill>
                  <a:prstClr val="black"/>
                </a:solidFill>
                <a:latin typeface="Arial" pitchFamily="34" charset="0"/>
                <a:cs typeface="Arial" pitchFamily="34" charset="0"/>
              </a:rPr>
              <a:t> </a:t>
            </a:r>
            <a:r>
              <a:rPr lang="en-US" sz="1050" b="1" dirty="0">
                <a:latin typeface="Arial" pitchFamily="34" charset="0"/>
                <a:cs typeface="Arial" pitchFamily="34" charset="0"/>
              </a:rPr>
              <a:t>Request</a:t>
            </a:r>
            <a:r>
              <a:rPr lang="en-US" sz="1050" dirty="0">
                <a:solidFill>
                  <a:prstClr val="black"/>
                </a:solidFill>
                <a:latin typeface="Arial" pitchFamily="34" charset="0"/>
                <a:cs typeface="Arial" pitchFamily="34" charset="0"/>
              </a:rPr>
              <a:t> </a:t>
            </a:r>
            <a:r>
              <a:rPr lang="en-US" sz="1050" b="1" dirty="0">
                <a:latin typeface="Arial" pitchFamily="34" charset="0"/>
                <a:cs typeface="Arial" pitchFamily="34" charset="0"/>
              </a:rPr>
              <a:t>Details</a:t>
            </a:r>
            <a:r>
              <a:rPr lang="en-US" sz="1050" dirty="0">
                <a:solidFill>
                  <a:prstClr val="black"/>
                </a:solidFill>
                <a:latin typeface="Arial" pitchFamily="34" charset="0"/>
                <a:cs typeface="Arial" pitchFamily="34" charset="0"/>
              </a:rPr>
              <a:t> - Clicking on the magnifying glass icon will display the Transfer Request Details.</a:t>
            </a:r>
          </a:p>
          <a:p>
            <a:pPr marL="171450" lvl="0" indent="-171450">
              <a:buFont typeface="Arial" pitchFamily="34" charset="0"/>
              <a:buChar char="•"/>
            </a:pPr>
            <a:endParaRPr lang="en-US" sz="1050" dirty="0">
              <a:solidFill>
                <a:prstClr val="black"/>
              </a:solidFill>
              <a:latin typeface="Arial" pitchFamily="34" charset="0"/>
              <a:cs typeface="Arial" pitchFamily="34" charset="0"/>
            </a:endParaRPr>
          </a:p>
          <a:p>
            <a:pPr marL="171450" lvl="0" indent="-171450">
              <a:buFont typeface="Arial" pitchFamily="34" charset="0"/>
              <a:buChar char="•"/>
            </a:pPr>
            <a:r>
              <a:rPr lang="en-US" sz="1050" b="1" dirty="0">
                <a:solidFill>
                  <a:prstClr val="black"/>
                </a:solidFill>
                <a:latin typeface="Arial" pitchFamily="34" charset="0"/>
                <a:cs typeface="Arial" pitchFamily="34" charset="0"/>
              </a:rPr>
              <a:t>Status</a:t>
            </a:r>
            <a:r>
              <a:rPr lang="en-US" sz="1050" dirty="0">
                <a:solidFill>
                  <a:prstClr val="black"/>
                </a:solidFill>
                <a:latin typeface="Arial" pitchFamily="34" charset="0"/>
                <a:cs typeface="Arial" pitchFamily="34" charset="0"/>
              </a:rPr>
              <a:t> – Displays the status of the request. If the status is Concurrence and you have a Concurrence role, you can click on this link to open the Concurrence screen. Clicking on the column header will re-sort the results in status order.</a:t>
            </a:r>
          </a:p>
          <a:p>
            <a:pPr marL="171450" lvl="0" indent="-171450">
              <a:buFont typeface="Arial" pitchFamily="34" charset="0"/>
              <a:buChar char="•"/>
            </a:pPr>
            <a:endParaRPr lang="en-US" sz="1050" dirty="0">
              <a:solidFill>
                <a:prstClr val="black"/>
              </a:solidFill>
              <a:latin typeface="Arial" pitchFamily="34" charset="0"/>
              <a:cs typeface="Arial" pitchFamily="34" charset="0"/>
            </a:endParaRPr>
          </a:p>
          <a:p>
            <a:pPr marL="171450" lvl="0" indent="-171450">
              <a:buFont typeface="Arial" pitchFamily="34" charset="0"/>
              <a:buChar char="•"/>
            </a:pPr>
            <a:r>
              <a:rPr lang="en-US" sz="1050" b="1" dirty="0">
                <a:solidFill>
                  <a:prstClr val="black"/>
                </a:solidFill>
                <a:latin typeface="Arial" pitchFamily="34" charset="0"/>
                <a:cs typeface="Arial" pitchFamily="34" charset="0"/>
              </a:rPr>
              <a:t>Formats</a:t>
            </a:r>
            <a:r>
              <a:rPr lang="en-US" sz="1050" dirty="0">
                <a:solidFill>
                  <a:prstClr val="black"/>
                </a:solidFill>
                <a:latin typeface="Arial" pitchFamily="34" charset="0"/>
                <a:cs typeface="Arial" pitchFamily="34" charset="0"/>
              </a:rPr>
              <a:t> - If PDF, XML or TIF appear next to “Transfer” or “MOR”, you may view these documents in these formats by the clicking on any of these links. You may then save it to your local drive</a:t>
            </a:r>
            <a:endParaRPr lang="en-US" sz="1050" dirty="0">
              <a:latin typeface="Arial" pitchFamily="34" charset="0"/>
              <a:cs typeface="Arial" pitchFamily="34" charset="0"/>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1104900"/>
            <a:ext cx="5543550" cy="252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77" y="838200"/>
            <a:ext cx="5442857"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947340"/>
            <a:ext cx="5638800" cy="339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4" action="ppaction://hlinksldjump"/>
              </a:rPr>
              <a:t>Back to Copy Transfer</a:t>
            </a:r>
            <a:endParaRPr lang="en-CA" sz="1200" b="1" i="1" dirty="0">
              <a:latin typeface="Arial" pitchFamily="34" charset="0"/>
            </a:endParaRPr>
          </a:p>
        </p:txBody>
      </p:sp>
      <p:pic>
        <p:nvPicPr>
          <p:cNvPr id="2" name="Picture 1">
            <a:extLst>
              <a:ext uri="{FF2B5EF4-FFF2-40B4-BE49-F238E27FC236}">
                <a16:creationId xmlns:a16="http://schemas.microsoft.com/office/drawing/2014/main" id="{2EAEB902-DAEE-4A0C-9265-603187E0D1D0}"/>
              </a:ext>
            </a:extLst>
          </p:cNvPr>
          <p:cNvPicPr>
            <a:picLocks noChangeAspect="1"/>
          </p:cNvPicPr>
          <p:nvPr/>
        </p:nvPicPr>
        <p:blipFill>
          <a:blip r:embed="rId5"/>
          <a:stretch>
            <a:fillRect/>
          </a:stretch>
        </p:blipFill>
        <p:spPr>
          <a:xfrm>
            <a:off x="3505200" y="4893571"/>
            <a:ext cx="846789" cy="669554"/>
          </a:xfrm>
          <a:prstGeom prst="rect">
            <a:avLst/>
          </a:prstGeom>
        </p:spPr>
      </p:pic>
      <p:pic>
        <p:nvPicPr>
          <p:cNvPr id="3" name="Picture 2">
            <a:extLst>
              <a:ext uri="{FF2B5EF4-FFF2-40B4-BE49-F238E27FC236}">
                <a16:creationId xmlns:a16="http://schemas.microsoft.com/office/drawing/2014/main" id="{3AC19E0A-9B0B-41CA-B338-1C3AA9E1F8FC}"/>
              </a:ext>
            </a:extLst>
          </p:cNvPr>
          <p:cNvPicPr>
            <a:picLocks noChangeAspect="1"/>
          </p:cNvPicPr>
          <p:nvPr/>
        </p:nvPicPr>
        <p:blipFill>
          <a:blip r:embed="rId5"/>
          <a:stretch>
            <a:fillRect/>
          </a:stretch>
        </p:blipFill>
        <p:spPr>
          <a:xfrm>
            <a:off x="118477" y="2688237"/>
            <a:ext cx="936847" cy="740763"/>
          </a:xfrm>
          <a:prstGeom prst="rect">
            <a:avLst/>
          </a:prstGeom>
        </p:spPr>
      </p:pic>
    </p:spTree>
    <p:extLst>
      <p:ext uri="{BB962C8B-B14F-4D97-AF65-F5344CB8AC3E}">
        <p14:creationId xmlns:p14="http://schemas.microsoft.com/office/powerpoint/2010/main" val="4176398521"/>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4809964" cy="289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97986"/>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4" action="ppaction://hlinksldjump"/>
              </a:rPr>
              <a:t>Back to Copy Transfer</a:t>
            </a:r>
            <a:endParaRPr lang="en-CA" sz="1200" b="1" i="1" dirty="0">
              <a:latin typeface="Arial" pitchFamily="34" charset="0"/>
            </a:endParaRPr>
          </a:p>
        </p:txBody>
      </p:sp>
      <p:pic>
        <p:nvPicPr>
          <p:cNvPr id="2" name="Picture 1">
            <a:extLst>
              <a:ext uri="{FF2B5EF4-FFF2-40B4-BE49-F238E27FC236}">
                <a16:creationId xmlns:a16="http://schemas.microsoft.com/office/drawing/2014/main" id="{4F4503DB-FF88-4833-946F-7660834367C3}"/>
              </a:ext>
            </a:extLst>
          </p:cNvPr>
          <p:cNvPicPr>
            <a:picLocks noChangeAspect="1"/>
          </p:cNvPicPr>
          <p:nvPr/>
        </p:nvPicPr>
        <p:blipFill>
          <a:blip r:embed="rId5"/>
          <a:stretch>
            <a:fillRect/>
          </a:stretch>
        </p:blipFill>
        <p:spPr>
          <a:xfrm>
            <a:off x="3657600" y="4953000"/>
            <a:ext cx="770965" cy="609600"/>
          </a:xfrm>
          <a:prstGeom prst="rect">
            <a:avLst/>
          </a:prstGeom>
        </p:spPr>
      </p:pic>
      <p:pic>
        <p:nvPicPr>
          <p:cNvPr id="3" name="Picture 2">
            <a:extLst>
              <a:ext uri="{FF2B5EF4-FFF2-40B4-BE49-F238E27FC236}">
                <a16:creationId xmlns:a16="http://schemas.microsoft.com/office/drawing/2014/main" id="{B787EB4C-0689-4BB1-A695-EE71A7F9C2C1}"/>
              </a:ext>
            </a:extLst>
          </p:cNvPr>
          <p:cNvPicPr>
            <a:picLocks noChangeAspect="1"/>
          </p:cNvPicPr>
          <p:nvPr/>
        </p:nvPicPr>
        <p:blipFill>
          <a:blip r:embed="rId5"/>
          <a:stretch>
            <a:fillRect/>
          </a:stretch>
        </p:blipFill>
        <p:spPr>
          <a:xfrm>
            <a:off x="111760" y="2438400"/>
            <a:ext cx="834182" cy="659586"/>
          </a:xfrm>
          <a:prstGeom prst="rect">
            <a:avLst/>
          </a:prstGeom>
        </p:spPr>
      </p:pic>
    </p:spTree>
    <p:extLst>
      <p:ext uri="{BB962C8B-B14F-4D97-AF65-F5344CB8AC3E}">
        <p14:creationId xmlns:p14="http://schemas.microsoft.com/office/powerpoint/2010/main" val="403241078"/>
      </p:ext>
    </p:extLst>
  </p:cSld>
  <p:clrMapOvr>
    <a:masterClrMapping/>
  </p:clrMapOvr>
  <p:transition spd="slow">
    <p:wipe dir="r"/>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1"/>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63544"/>
            <a:ext cx="5524500" cy="332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640840" cy="184666"/>
          </a:xfrm>
          <a:prstGeom prst="rect">
            <a:avLst/>
          </a:prstGeom>
        </p:spPr>
        <p:txBody>
          <a:bodyPr wrap="square" lIns="0" tIns="0" rIns="0" bIns="0">
            <a:spAutoFit/>
          </a:bodyPr>
          <a:lstStyle/>
          <a:p>
            <a:r>
              <a:rPr lang="en-CA" sz="1200" b="1" i="1" dirty="0">
                <a:latin typeface="Arial" pitchFamily="34" charset="0"/>
                <a:hlinkClick r:id="rId4" action="ppaction://hlinksldjump"/>
              </a:rPr>
              <a:t>Back to Copy Transfer</a:t>
            </a:r>
            <a:endParaRPr lang="en-CA" sz="1200" b="1" i="1" dirty="0">
              <a:latin typeface="Arial" pitchFamily="34" charset="0"/>
            </a:endParaRPr>
          </a:p>
        </p:txBody>
      </p:sp>
      <p:pic>
        <p:nvPicPr>
          <p:cNvPr id="2" name="Picture 1">
            <a:extLst>
              <a:ext uri="{FF2B5EF4-FFF2-40B4-BE49-F238E27FC236}">
                <a16:creationId xmlns:a16="http://schemas.microsoft.com/office/drawing/2014/main" id="{CCEBA049-9579-4195-BFBE-85F47679A552}"/>
              </a:ext>
            </a:extLst>
          </p:cNvPr>
          <p:cNvPicPr>
            <a:picLocks noChangeAspect="1"/>
          </p:cNvPicPr>
          <p:nvPr/>
        </p:nvPicPr>
        <p:blipFill>
          <a:blip r:embed="rId5"/>
          <a:stretch>
            <a:fillRect/>
          </a:stretch>
        </p:blipFill>
        <p:spPr>
          <a:xfrm>
            <a:off x="3657600" y="4983114"/>
            <a:ext cx="829250" cy="655686"/>
          </a:xfrm>
          <a:prstGeom prst="rect">
            <a:avLst/>
          </a:prstGeom>
        </p:spPr>
      </p:pic>
      <p:pic>
        <p:nvPicPr>
          <p:cNvPr id="3" name="Picture 2">
            <a:extLst>
              <a:ext uri="{FF2B5EF4-FFF2-40B4-BE49-F238E27FC236}">
                <a16:creationId xmlns:a16="http://schemas.microsoft.com/office/drawing/2014/main" id="{A6EFDE5A-9A72-46F8-A26B-FDEBB4E3AE12}"/>
              </a:ext>
            </a:extLst>
          </p:cNvPr>
          <p:cNvPicPr>
            <a:picLocks noChangeAspect="1"/>
          </p:cNvPicPr>
          <p:nvPr/>
        </p:nvPicPr>
        <p:blipFill>
          <a:blip r:embed="rId5"/>
          <a:stretch>
            <a:fillRect/>
          </a:stretch>
        </p:blipFill>
        <p:spPr>
          <a:xfrm>
            <a:off x="113870" y="2703004"/>
            <a:ext cx="655377" cy="518205"/>
          </a:xfrm>
          <a:prstGeom prst="rect">
            <a:avLst/>
          </a:prstGeom>
        </p:spPr>
      </p:pic>
    </p:spTree>
    <p:extLst>
      <p:ext uri="{BB962C8B-B14F-4D97-AF65-F5344CB8AC3E}">
        <p14:creationId xmlns:p14="http://schemas.microsoft.com/office/powerpoint/2010/main" val="3355905762"/>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970494-A143-42ED-91F6-758DEF54C5CD}"/>
              </a:ext>
            </a:extLst>
          </p:cNvPr>
          <p:cNvSpPr/>
          <p:nvPr/>
        </p:nvSpPr>
        <p:spPr>
          <a:xfrm>
            <a:off x="152400" y="1981201"/>
            <a:ext cx="8686800" cy="2246769"/>
          </a:xfrm>
          <a:prstGeom prst="rect">
            <a:avLst/>
          </a:prstGeom>
        </p:spPr>
        <p:txBody>
          <a:bodyPr wrap="square">
            <a:spAutoFit/>
          </a:bodyPr>
          <a:lstStyle/>
          <a:p>
            <a:pPr algn="ctr">
              <a:spcBef>
                <a:spcPct val="20000"/>
              </a:spcBef>
            </a:pPr>
            <a:r>
              <a:rPr lang="en-US" sz="3200" dirty="0">
                <a:latin typeface="Arial" panose="020B0604020202020204" pitchFamily="34" charset="0"/>
              </a:rPr>
              <a:t>Resources</a:t>
            </a:r>
          </a:p>
          <a:p>
            <a:pPr algn="ctr"/>
            <a:endParaRPr lang="en-US" dirty="0"/>
          </a:p>
          <a:p>
            <a:r>
              <a:rPr lang="en-US" dirty="0">
                <a:hlinkClick r:id="rId2"/>
              </a:rPr>
              <a:t>ETS Support and Online Learning </a:t>
            </a:r>
            <a:r>
              <a:rPr lang="en-US" dirty="0"/>
              <a:t>provides access to relevant guides, course and other information</a:t>
            </a:r>
          </a:p>
          <a:p>
            <a:endParaRPr lang="en-US" dirty="0"/>
          </a:p>
          <a:p>
            <a:r>
              <a:rPr lang="en-US" dirty="0"/>
              <a:t>If you have questions, please contact </a:t>
            </a:r>
            <a:r>
              <a:rPr lang="en-US" dirty="0">
                <a:hlinkClick r:id="rId3"/>
              </a:rPr>
              <a:t>Transfers.Energy@gov.ab.ca</a:t>
            </a:r>
            <a:r>
              <a:rPr lang="en-US" dirty="0"/>
              <a:t> or the Transfer Helpdesk at (780)644-2300</a:t>
            </a:r>
          </a:p>
        </p:txBody>
      </p:sp>
    </p:spTree>
    <p:extLst>
      <p:ext uri="{BB962C8B-B14F-4D97-AF65-F5344CB8AC3E}">
        <p14:creationId xmlns:p14="http://schemas.microsoft.com/office/powerpoint/2010/main" val="3726007849"/>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dirty="0">
                <a:latin typeface="Arial" pitchFamily="34" charset="0"/>
              </a:rPr>
              <a:t> </a:t>
            </a:r>
          </a:p>
        </p:txBody>
      </p:sp>
      <p:sp>
        <p:nvSpPr>
          <p:cNvPr id="6" name="Title 5"/>
          <p:cNvSpPr>
            <a:spLocks noGrp="1"/>
          </p:cNvSpPr>
          <p:nvPr>
            <p:ph type="title" idx="4294967295"/>
          </p:nvPr>
        </p:nvSpPr>
        <p:spPr/>
        <p:txBody>
          <a:bodyPr>
            <a:normAutofit/>
          </a:bodyPr>
          <a:lstStyle/>
          <a:p>
            <a:r>
              <a:rPr lang="en-CA" sz="100" dirty="0">
                <a:solidFill>
                  <a:schemeClr val="bg1"/>
                </a:solidFill>
              </a:rPr>
              <a:t>Conclusion</a:t>
            </a:r>
          </a:p>
        </p:txBody>
      </p:sp>
      <p:sp>
        <p:nvSpPr>
          <p:cNvPr id="7" name="Text Box 5"/>
          <p:cNvSpPr txBox="1">
            <a:spLocks noChangeArrowheads="1"/>
          </p:cNvSpPr>
          <p:nvPr/>
        </p:nvSpPr>
        <p:spPr bwMode="auto">
          <a:xfrm>
            <a:off x="152400" y="1143000"/>
            <a:ext cx="5715000" cy="247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200" b="1" i="0" u="none" strike="noStrike" cap="none" normalizeH="0" baseline="0" dirty="0">
                <a:ln>
                  <a:noFill/>
                </a:ln>
                <a:solidFill>
                  <a:srgbClr val="2160AD"/>
                </a:solidFill>
                <a:effectLst/>
                <a:latin typeface="Freestyle Script" pitchFamily="66" charset="0"/>
                <a:cs typeface="Arial" pitchFamily="34" charset="0"/>
              </a:rPr>
              <a:t>Congratulations!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2160AD"/>
                </a:solidFill>
                <a:effectLst/>
                <a:latin typeface="Arial" pitchFamily="34" charset="0"/>
                <a:cs typeface="Arial" pitchFamily="34" charset="0"/>
              </a:rPr>
              <a:t>You have completed the </a:t>
            </a:r>
            <a:r>
              <a:rPr lang="en-US" b="1" dirty="0">
                <a:solidFill>
                  <a:srgbClr val="2160AD"/>
                </a:solidFill>
                <a:latin typeface="Arial" pitchFamily="34" charset="0"/>
                <a:cs typeface="Arial" pitchFamily="34" charset="0"/>
              </a:rPr>
              <a:t>ETS – Work in Progress</a:t>
            </a:r>
            <a:endParaRPr kumimoji="0" lang="en-US" sz="1800" b="1" i="0" u="none" strike="noStrike" cap="none" normalizeH="0" baseline="0" dirty="0">
              <a:ln>
                <a:noFill/>
              </a:ln>
              <a:solidFill>
                <a:srgbClr val="2160AD"/>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2160AD"/>
                </a:solidFill>
                <a:effectLst/>
                <a:latin typeface="Arial" pitchFamily="34" charset="0"/>
                <a:cs typeface="Arial" pitchFamily="34" charset="0"/>
              </a:rPr>
              <a:t>Online Training Course</a:t>
            </a:r>
            <a:endParaRPr kumimoji="0" lang="en-US" sz="1800" b="0" i="0" u="none" strike="noStrike" cap="none" normalizeH="0" baseline="0" dirty="0">
              <a:ln>
                <a:noFill/>
              </a:ln>
              <a:solidFill>
                <a:srgbClr val="2160AD"/>
              </a:solidFill>
              <a:effectLst/>
              <a:latin typeface="Arial" pitchFamily="34" charset="0"/>
              <a:cs typeface="Arial" pitchFamily="34"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9975" y="1066800"/>
            <a:ext cx="4035425"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3"/>
          <p:cNvSpPr txBox="1">
            <a:spLocks noChangeArrowheads="1"/>
          </p:cNvSpPr>
          <p:nvPr/>
        </p:nvSpPr>
        <p:spPr bwMode="auto">
          <a:xfrm>
            <a:off x="76200" y="3352800"/>
            <a:ext cx="5451475"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Arial" pitchFamily="34" charset="0"/>
              <a:cs typeface="Arial" pitchFamily="34" charset="0"/>
            </a:endParaRPr>
          </a:p>
          <a:p>
            <a:pPr lvl="0" algn="ctr" fontAlgn="base">
              <a:spcBef>
                <a:spcPct val="0"/>
              </a:spcBef>
              <a:spcAft>
                <a:spcPct val="0"/>
              </a:spcAft>
            </a:pPr>
            <a:r>
              <a:rPr lang="en-CA" sz="1400" dirty="0">
                <a:solidFill>
                  <a:srgbClr val="0070C0"/>
                </a:solidFill>
                <a:latin typeface="Arial" pitchFamily="34" charset="0"/>
                <a:cs typeface="Arial" pitchFamily="34" charset="0"/>
              </a:rPr>
              <a:t>Please proceed to review other training modules detailing other functionality of Transfers.</a:t>
            </a:r>
            <a:br>
              <a:rPr lang="en-CA" sz="1400" dirty="0">
                <a:solidFill>
                  <a:srgbClr val="0070C0"/>
                </a:solidFill>
                <a:latin typeface="Arial" pitchFamily="34" charset="0"/>
                <a:cs typeface="Arial" pitchFamily="34" charset="0"/>
              </a:rPr>
            </a:br>
            <a:r>
              <a:rPr lang="en-CA" sz="1400" dirty="0">
                <a:solidFill>
                  <a:srgbClr val="0070C0"/>
                </a:solidFill>
                <a:latin typeface="Arial" pitchFamily="34" charset="0"/>
                <a:cs typeface="Arial" pitchFamily="34" charset="0"/>
              </a:rPr>
              <a:t/>
            </a:r>
            <a:br>
              <a:rPr lang="en-CA" sz="1400" dirty="0">
                <a:solidFill>
                  <a:srgbClr val="0070C0"/>
                </a:solidFill>
                <a:latin typeface="Arial" pitchFamily="34" charset="0"/>
                <a:cs typeface="Arial" pitchFamily="34" charset="0"/>
              </a:rPr>
            </a:br>
            <a:r>
              <a:rPr lang="en-CA" sz="1400" dirty="0">
                <a:solidFill>
                  <a:srgbClr val="0070C0"/>
                </a:solidFill>
                <a:latin typeface="Arial" pitchFamily="34" charset="0"/>
                <a:cs typeface="Arial" pitchFamily="34" charset="0"/>
              </a:rPr>
              <a:t>If you have any comments or questions on this training module, please forward them to the following email address: </a:t>
            </a:r>
            <a:br>
              <a:rPr lang="en-CA" sz="1400" dirty="0">
                <a:solidFill>
                  <a:srgbClr val="0070C0"/>
                </a:solidFill>
                <a:latin typeface="Arial" pitchFamily="34" charset="0"/>
                <a:cs typeface="Arial" pitchFamily="34" charset="0"/>
              </a:rPr>
            </a:br>
            <a:r>
              <a:rPr lang="en-CA" sz="1400" dirty="0">
                <a:solidFill>
                  <a:srgbClr val="0070C0"/>
                </a:solidFill>
                <a:latin typeface="Arial" pitchFamily="34" charset="0"/>
                <a:cs typeface="Arial" pitchFamily="34" charset="0"/>
              </a:rPr>
              <a:t/>
            </a:r>
            <a:br>
              <a:rPr lang="en-CA" sz="1400" dirty="0">
                <a:solidFill>
                  <a:srgbClr val="0070C0"/>
                </a:solidFill>
                <a:latin typeface="Arial" pitchFamily="34" charset="0"/>
                <a:cs typeface="Arial" pitchFamily="34" charset="0"/>
              </a:rPr>
            </a:br>
            <a:r>
              <a:rPr lang="en-CA" sz="1400" dirty="0">
                <a:solidFill>
                  <a:srgbClr val="0070C0"/>
                </a:solidFill>
                <a:latin typeface="Arial" pitchFamily="34" charset="0"/>
                <a:cs typeface="Arial" pitchFamily="34" charset="0"/>
                <a:hlinkClick r:id="rId3"/>
              </a:rPr>
              <a:t>Transfers.Energy@gov.ab.ca</a:t>
            </a:r>
            <a:endParaRPr lang="en-CA" sz="1400" dirty="0">
              <a:solidFill>
                <a:srgbClr val="0070C0"/>
              </a:solidFill>
              <a:latin typeface="Arial" pitchFamily="34" charset="0"/>
              <a:cs typeface="Arial" pitchFamily="34" charset="0"/>
            </a:endParaRPr>
          </a:p>
        </p:txBody>
      </p:sp>
    </p:spTree>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2769489"/>
            <a:ext cx="5905500" cy="3555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Find Transfer Request</a:t>
            </a:r>
            <a:endParaRPr lang="en-CA" sz="1200" b="1" i="1" dirty="0">
              <a:latin typeface="Arial" pitchFamily="34" charset="0"/>
            </a:endParaRPr>
          </a:p>
        </p:txBody>
      </p:sp>
      <p:pic>
        <p:nvPicPr>
          <p:cNvPr id="2" name="Picture 1">
            <a:extLst>
              <a:ext uri="{FF2B5EF4-FFF2-40B4-BE49-F238E27FC236}">
                <a16:creationId xmlns:a16="http://schemas.microsoft.com/office/drawing/2014/main" id="{15725339-0983-44C6-AB7B-9342221078A2}"/>
              </a:ext>
            </a:extLst>
          </p:cNvPr>
          <p:cNvPicPr>
            <a:picLocks noChangeAspect="1"/>
          </p:cNvPicPr>
          <p:nvPr/>
        </p:nvPicPr>
        <p:blipFill>
          <a:blip r:embed="rId5"/>
          <a:stretch>
            <a:fillRect/>
          </a:stretch>
        </p:blipFill>
        <p:spPr>
          <a:xfrm>
            <a:off x="3200400" y="4810694"/>
            <a:ext cx="762000" cy="602512"/>
          </a:xfrm>
          <a:prstGeom prst="rect">
            <a:avLst/>
          </a:prstGeom>
        </p:spPr>
      </p:pic>
      <p:pic>
        <p:nvPicPr>
          <p:cNvPr id="3" name="Picture 2">
            <a:extLst>
              <a:ext uri="{FF2B5EF4-FFF2-40B4-BE49-F238E27FC236}">
                <a16:creationId xmlns:a16="http://schemas.microsoft.com/office/drawing/2014/main" id="{3CB6087D-8FC1-4EF8-AED0-7C8391484D88}"/>
              </a:ext>
            </a:extLst>
          </p:cNvPr>
          <p:cNvPicPr>
            <a:picLocks noChangeAspect="1"/>
          </p:cNvPicPr>
          <p:nvPr/>
        </p:nvPicPr>
        <p:blipFill>
          <a:blip r:embed="rId5"/>
          <a:stretch>
            <a:fillRect/>
          </a:stretch>
        </p:blipFill>
        <p:spPr>
          <a:xfrm>
            <a:off x="140077" y="2711070"/>
            <a:ext cx="655377" cy="518205"/>
          </a:xfrm>
          <a:prstGeom prst="rect">
            <a:avLst/>
          </a:prstGeom>
        </p:spPr>
      </p:pic>
    </p:spTree>
    <p:extLst>
      <p:ext uri="{BB962C8B-B14F-4D97-AF65-F5344CB8AC3E}">
        <p14:creationId xmlns:p14="http://schemas.microsoft.com/office/powerpoint/2010/main" val="3327326747"/>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052115"/>
            <a:ext cx="5562600" cy="334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Find Transfer Request</a:t>
            </a:r>
            <a:endParaRPr lang="en-CA" sz="1200" b="1" i="1" dirty="0">
              <a:latin typeface="Arial" pitchFamily="34" charset="0"/>
            </a:endParaRPr>
          </a:p>
        </p:txBody>
      </p:sp>
      <p:pic>
        <p:nvPicPr>
          <p:cNvPr id="2" name="Picture 1">
            <a:extLst>
              <a:ext uri="{FF2B5EF4-FFF2-40B4-BE49-F238E27FC236}">
                <a16:creationId xmlns:a16="http://schemas.microsoft.com/office/drawing/2014/main" id="{28ACD7F8-98E6-4E78-BC39-0EA37D82C373}"/>
              </a:ext>
            </a:extLst>
          </p:cNvPr>
          <p:cNvPicPr>
            <a:picLocks noChangeAspect="1"/>
          </p:cNvPicPr>
          <p:nvPr/>
        </p:nvPicPr>
        <p:blipFill>
          <a:blip r:embed="rId5"/>
          <a:stretch>
            <a:fillRect/>
          </a:stretch>
        </p:blipFill>
        <p:spPr>
          <a:xfrm>
            <a:off x="3581400" y="4876800"/>
            <a:ext cx="770965" cy="609600"/>
          </a:xfrm>
          <a:prstGeom prst="rect">
            <a:avLst/>
          </a:prstGeom>
        </p:spPr>
      </p:pic>
      <p:pic>
        <p:nvPicPr>
          <p:cNvPr id="5" name="Picture 4">
            <a:extLst>
              <a:ext uri="{FF2B5EF4-FFF2-40B4-BE49-F238E27FC236}">
                <a16:creationId xmlns:a16="http://schemas.microsoft.com/office/drawing/2014/main" id="{A993E3E4-968F-44D5-88FA-02AD79384A8F}"/>
              </a:ext>
            </a:extLst>
          </p:cNvPr>
          <p:cNvPicPr>
            <a:picLocks noChangeAspect="1"/>
          </p:cNvPicPr>
          <p:nvPr/>
        </p:nvPicPr>
        <p:blipFill>
          <a:blip r:embed="rId5"/>
          <a:stretch>
            <a:fillRect/>
          </a:stretch>
        </p:blipFill>
        <p:spPr>
          <a:xfrm>
            <a:off x="131011" y="2651692"/>
            <a:ext cx="790325" cy="624908"/>
          </a:xfrm>
          <a:prstGeom prst="rect">
            <a:avLst/>
          </a:prstGeom>
        </p:spPr>
      </p:pic>
    </p:spTree>
    <p:extLst>
      <p:ext uri="{BB962C8B-B14F-4D97-AF65-F5344CB8AC3E}">
        <p14:creationId xmlns:p14="http://schemas.microsoft.com/office/powerpoint/2010/main" val="1163663031"/>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4648200" cy="2798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216706"/>
            <a:ext cx="5219700" cy="314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Find Transfer Request</a:t>
            </a:r>
            <a:endParaRPr lang="en-CA" sz="1200" b="1" i="1" dirty="0">
              <a:latin typeface="Arial" pitchFamily="34" charset="0"/>
            </a:endParaRPr>
          </a:p>
        </p:txBody>
      </p:sp>
      <p:pic>
        <p:nvPicPr>
          <p:cNvPr id="3" name="Picture 2">
            <a:extLst>
              <a:ext uri="{FF2B5EF4-FFF2-40B4-BE49-F238E27FC236}">
                <a16:creationId xmlns:a16="http://schemas.microsoft.com/office/drawing/2014/main" id="{75DAD610-2422-4DB1-8F97-5E8A16558717}"/>
              </a:ext>
            </a:extLst>
          </p:cNvPr>
          <p:cNvPicPr>
            <a:picLocks noChangeAspect="1"/>
          </p:cNvPicPr>
          <p:nvPr/>
        </p:nvPicPr>
        <p:blipFill>
          <a:blip r:embed="rId5"/>
          <a:stretch>
            <a:fillRect/>
          </a:stretch>
        </p:blipFill>
        <p:spPr>
          <a:xfrm>
            <a:off x="3916623" y="4876800"/>
            <a:ext cx="867335" cy="685800"/>
          </a:xfrm>
          <a:prstGeom prst="rect">
            <a:avLst/>
          </a:prstGeom>
        </p:spPr>
      </p:pic>
    </p:spTree>
    <p:extLst>
      <p:ext uri="{BB962C8B-B14F-4D97-AF65-F5344CB8AC3E}">
        <p14:creationId xmlns:p14="http://schemas.microsoft.com/office/powerpoint/2010/main" val="3276571804"/>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181600" cy="31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079090"/>
            <a:ext cx="5448300" cy="327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11760" y="5955268"/>
            <a:ext cx="1314450" cy="369332"/>
          </a:xfrm>
          <a:prstGeom prst="rect">
            <a:avLst/>
          </a:prstGeom>
        </p:spPr>
        <p:txBody>
          <a:bodyPr wrap="square" lIns="0" tIns="0" rIns="0" bIns="0">
            <a:spAutoFit/>
          </a:bodyPr>
          <a:lstStyle/>
          <a:p>
            <a:r>
              <a:rPr lang="en-CA" sz="1200" b="1" i="1" dirty="0">
                <a:latin typeface="Arial" pitchFamily="34" charset="0"/>
                <a:hlinkClick r:id="rId4" action="ppaction://hlinksldjump"/>
              </a:rPr>
              <a:t>Back to Find Transfer Request</a:t>
            </a:r>
            <a:endParaRPr lang="en-CA" sz="1200" b="1" i="1" dirty="0">
              <a:latin typeface="Arial" pitchFamily="34" charset="0"/>
            </a:endParaRPr>
          </a:p>
        </p:txBody>
      </p:sp>
      <p:pic>
        <p:nvPicPr>
          <p:cNvPr id="2" name="Picture 1">
            <a:extLst>
              <a:ext uri="{FF2B5EF4-FFF2-40B4-BE49-F238E27FC236}">
                <a16:creationId xmlns:a16="http://schemas.microsoft.com/office/drawing/2014/main" id="{C3C3A557-3EBC-4B40-9D16-FEF3A4B8CD5D}"/>
              </a:ext>
            </a:extLst>
          </p:cNvPr>
          <p:cNvPicPr>
            <a:picLocks noChangeAspect="1"/>
          </p:cNvPicPr>
          <p:nvPr/>
        </p:nvPicPr>
        <p:blipFill>
          <a:blip r:embed="rId5"/>
          <a:stretch>
            <a:fillRect/>
          </a:stretch>
        </p:blipFill>
        <p:spPr>
          <a:xfrm>
            <a:off x="3705726" y="4953000"/>
            <a:ext cx="867335" cy="685800"/>
          </a:xfrm>
          <a:prstGeom prst="rect">
            <a:avLst/>
          </a:prstGeom>
        </p:spPr>
      </p:pic>
      <p:pic>
        <p:nvPicPr>
          <p:cNvPr id="3" name="Picture 2">
            <a:extLst>
              <a:ext uri="{FF2B5EF4-FFF2-40B4-BE49-F238E27FC236}">
                <a16:creationId xmlns:a16="http://schemas.microsoft.com/office/drawing/2014/main" id="{9997D2FB-F454-4CC8-BFA5-98AD086D924B}"/>
              </a:ext>
            </a:extLst>
          </p:cNvPr>
          <p:cNvPicPr>
            <a:picLocks noChangeAspect="1"/>
          </p:cNvPicPr>
          <p:nvPr/>
        </p:nvPicPr>
        <p:blipFill>
          <a:blip r:embed="rId5"/>
          <a:stretch>
            <a:fillRect/>
          </a:stretch>
        </p:blipFill>
        <p:spPr>
          <a:xfrm>
            <a:off x="113608" y="2634068"/>
            <a:ext cx="812614" cy="642532"/>
          </a:xfrm>
          <a:prstGeom prst="rect">
            <a:avLst/>
          </a:prstGeom>
        </p:spPr>
      </p:pic>
    </p:spTree>
    <p:extLst>
      <p:ext uri="{BB962C8B-B14F-4D97-AF65-F5344CB8AC3E}">
        <p14:creationId xmlns:p14="http://schemas.microsoft.com/office/powerpoint/2010/main" val="2396510016"/>
      </p:ext>
    </p:extLst>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8dedacd1-8ed8-4364-83a4-3ca25ad2d993"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Hide_x0020_Me xmlns="cd3b5d7d-85b8-485a-94e1-bd5df7614905">false</Hide_x0020_Me>
    <Audience1 xmlns="d317fc56-cd2a-4fee-83bf-2acf5d88d7a0"/>
    <EOL_x0020_Thumbnail xmlns="d317fc56-cd2a-4fee-83bf-2acf5d88d7a0">&lt;img alt="" src="/PublishingImages/Pages/Presenation.png" style="BORDER&amp;#58;0px solid;" /&gt;</EOL_x0020_Thumbnail>
    <Order1 xmlns="d317fc56-cd2a-4fee-83bf-2acf5d88d7a0">04</Order1>
    <Course_x0020_Description xmlns="d317fc56-cd2a-4fee-83bf-2acf5d88d7a0">The Work In Progress functionality of Transfers enables you to retrieve a transfer request, view/change the request status depending on your role, delete a transfer request and create a new request by copying an existing one.</Course_x0020_Description>
    <Module xmlns="d317fc56-cd2a-4fee-83bf-2acf5d88d7a0">Module</Module>
    <Area xmlns="d317fc56-cd2a-4fee-83bf-2acf5d88d7a0">Transfers</Area>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General Course" ma:contentTypeID="0x0101004CF9B3243FA46A47A5D45CADF07EB49500869333630F2EE44D93EB5262DF3C44F2" ma:contentTypeVersion="9" ma:contentTypeDescription="This is the base content type for all of the courses." ma:contentTypeScope="" ma:versionID="5e75130c2787cb4b878206f774c9f8d1">
  <xsd:schema xmlns:xsd="http://www.w3.org/2001/XMLSchema" xmlns:xs="http://www.w3.org/2001/XMLSchema" xmlns:p="http://schemas.microsoft.com/office/2006/metadata/properties" xmlns:ns2="d317fc56-cd2a-4fee-83bf-2acf5d88d7a0" xmlns:ns3="cd3b5d7d-85b8-485a-94e1-bd5df7614905" xmlns:ns4="e6d83808-03cb-4f3c-af89-207626cead88" targetNamespace="http://schemas.microsoft.com/office/2006/metadata/properties" ma:root="true" ma:fieldsID="a77d42b46df79df0acabc75b74fce705" ns2:_="" ns3:_="" ns4:_="">
    <xsd:import namespace="d317fc56-cd2a-4fee-83bf-2acf5d88d7a0"/>
    <xsd:import namespace="cd3b5d7d-85b8-485a-94e1-bd5df7614905"/>
    <xsd:import namespace="e6d83808-03cb-4f3c-af89-207626cead88"/>
    <xsd:element name="properties">
      <xsd:complexType>
        <xsd:sequence>
          <xsd:element name="documentManagement">
            <xsd:complexType>
              <xsd:all>
                <xsd:element ref="ns2:Area"/>
                <xsd:element ref="ns2:Module"/>
                <xsd:element ref="ns2:Course_x0020_Description" minOccurs="0"/>
                <xsd:element ref="ns2:Order1" minOccurs="0"/>
                <xsd:element ref="ns2:Audience1" minOccurs="0"/>
                <xsd:element ref="ns3:Hide_x0020_Me" minOccurs="0"/>
                <xsd:element ref="ns2:EOL_x0020_Thumbnail"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17fc56-cd2a-4fee-83bf-2acf5d88d7a0" elementFormDefault="qualified">
    <xsd:import namespace="http://schemas.microsoft.com/office/2006/documentManagement/types"/>
    <xsd:import namespace="http://schemas.microsoft.com/office/infopath/2007/PartnerControls"/>
    <xsd:element name="Area" ma:index="8" ma:displayName="Area" ma:description="This will define the area of the Learning material." ma:format="Dropdown" ma:internalName="Area">
      <xsd:simpleType>
        <xsd:restriction base="dms:Choice">
          <xsd:enumeration value="Main Page"/>
          <xsd:enumeration value="Accounts (ETS) Administration"/>
          <xsd:enumeration value="Agreement Management"/>
          <xsd:enumeration value="Air"/>
          <xsd:enumeration value="Assignments"/>
          <xsd:enumeration value="Bidding"/>
          <xsd:enumeration value="Crown Mineral Activity"/>
          <xsd:enumeration value="Freehold Mintax"/>
          <xsd:enumeration value="Geothermal"/>
          <xsd:enumeration value="Interactive Map"/>
          <xsd:enumeration value="Land Searches"/>
          <xsd:enumeration value="Mineral Direct Purchase"/>
          <xsd:enumeration value="Mineral Royalty Form"/>
          <xsd:enumeration value="Offsets"/>
          <xsd:enumeration value="Oil Sands"/>
          <xsd:enumeration value="Oil Sands 1"/>
          <xsd:enumeration value="PNG Continuation"/>
          <xsd:enumeration value="Registration of Encumbrances"/>
          <xsd:enumeration value="Sales"/>
          <xsd:enumeration value="Technology Innovation and Emissions Reduction"/>
          <xsd:enumeration value="Transfers"/>
          <xsd:enumeration value="Unit Agreement Exhibit A"/>
          <xsd:enumeration value="Postings"/>
          <xsd:enumeration value="Unassigned"/>
          <xsd:enumeration value="Unit Agreements and Trespass"/>
        </xsd:restriction>
      </xsd:simpleType>
    </xsd:element>
    <xsd:element name="Module" ma:index="9" ma:displayName="Module" ma:description="Select the module type" ma:format="Dropdown" ma:internalName="Module">
      <xsd:simpleType>
        <xsd:restriction base="dms:Choice">
          <xsd:enumeration value="Industry Module"/>
          <xsd:enumeration value="DoE Module"/>
          <xsd:enumeration value="CARE Reporting"/>
          <xsd:enumeration value="Royalty Reporting"/>
          <xsd:enumeration value="Royalty Reporting Process and Royalty Reports"/>
          <xsd:enumeration value="Royalty Business"/>
          <xsd:enumeration value="OSR Projects"/>
          <xsd:enumeration value="OASIS"/>
          <xsd:enumeration value="Module"/>
          <xsd:enumeration value="Acts And Regulations"/>
          <xsd:enumeration value="Project Application"/>
          <xsd:enumeration value="AMD Reporting Forms - Version 2.0 Changes - October 31, 2018"/>
          <xsd:enumeration value="Supplemental Reporting"/>
          <xsd:enumeration value="Supplemental Reporting Submission and Audit Processes"/>
        </xsd:restriction>
      </xsd:simpleType>
    </xsd:element>
    <xsd:element name="Course_x0020_Description" ma:index="10" nillable="true" ma:displayName="Course Description" ma:description="Description of what the course is about." ma:internalName="Course_x0020_Description" ma:readOnly="false">
      <xsd:simpleType>
        <xsd:restriction base="dms:Note"/>
      </xsd:simpleType>
    </xsd:element>
    <xsd:element name="Order1" ma:index="11" nillable="true" ma:displayName="Order" ma:description="To define the order of the file on the page." ma:format="Dropdown" ma:internalName="Order1">
      <xsd:simpleType>
        <xsd:restriction base="dms:Choice">
          <xsd:enumeration value="00"/>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restriction>
      </xsd:simpleType>
    </xsd:element>
    <xsd:element name="Audience1" ma:index="12" nillable="true" ma:displayName="Audience" ma:description="Defines the target audience." ma:internalName="Audience1">
      <xsd:complexType>
        <xsd:complexContent>
          <xsd:extension base="dms:MultiChoice">
            <xsd:sequence>
              <xsd:element name="Value" maxOccurs="unbounded" minOccurs="0" nillable="true">
                <xsd:simpleType>
                  <xsd:restriction base="dms:Choice">
                    <xsd:enumeration value="Contractor"/>
                    <xsd:enumeration value="Employee"/>
                    <xsd:enumeration value="Manager"/>
                  </xsd:restriction>
                </xsd:simpleType>
              </xsd:element>
            </xsd:sequence>
          </xsd:extension>
        </xsd:complexContent>
      </xsd:complexType>
    </xsd:element>
    <xsd:element name="EOL_x0020_Thumbnail" ma:index="14" nillable="true" ma:displayName="EOL Thumbnail" ma:internalName="EOL_x0020_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3b5d7d-85b8-485a-94e1-bd5df7614905" elementFormDefault="qualified">
    <xsd:import namespace="http://schemas.microsoft.com/office/2006/documentManagement/types"/>
    <xsd:import namespace="http://schemas.microsoft.com/office/infopath/2007/PartnerControls"/>
    <xsd:element name="Hide_x0020_Me" ma:index="13" nillable="true" ma:displayName="Hide Me" ma:default="0" ma:description="Use this option to hide the file from showing on other lists." ma:internalName="Hide_x0020_M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6d83808-03cb-4f3c-af89-207626cead88" elementFormDefault="qualified">
    <xsd:import namespace="http://schemas.microsoft.com/office/2006/documentManagement/types"/>
    <xsd:import namespace="http://schemas.microsoft.com/office/infopath/2007/PartnerControls"/>
    <xsd:element name="SharedWithUsers" ma:index="1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4C6571-687D-42ED-B95A-AAA6713CE7E0}"/>
</file>

<file path=customXml/itemProps2.xml><?xml version="1.0" encoding="utf-8"?>
<ds:datastoreItem xmlns:ds="http://schemas.openxmlformats.org/officeDocument/2006/customXml" ds:itemID="{2F09133B-5DAD-4148-ACD1-DE1C91C0A06C}"/>
</file>

<file path=customXml/itemProps3.xml><?xml version="1.0" encoding="utf-8"?>
<ds:datastoreItem xmlns:ds="http://schemas.openxmlformats.org/officeDocument/2006/customXml" ds:itemID="{467C1D58-AD91-45A6-8864-0995902DA4C5}"/>
</file>

<file path=customXml/itemProps4.xml><?xml version="1.0" encoding="utf-8"?>
<ds:datastoreItem xmlns:ds="http://schemas.openxmlformats.org/officeDocument/2006/customXml" ds:itemID="{E5BED07C-4614-4DCA-8B68-76687C371D36}"/>
</file>

<file path=docProps/app.xml><?xml version="1.0" encoding="utf-8"?>
<Properties xmlns="http://schemas.openxmlformats.org/officeDocument/2006/extended-properties" xmlns:vt="http://schemas.openxmlformats.org/officeDocument/2006/docPropsVTypes">
  <TotalTime>860</TotalTime>
  <Words>1494</Words>
  <Application>Microsoft Office PowerPoint</Application>
  <PresentationFormat>On-screen Show (4:3)</PresentationFormat>
  <Paragraphs>131</Paragraphs>
  <Slides>54</Slides>
  <Notes>1</Notes>
  <HiddenSlides>41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Freestyle Script</vt:lpstr>
      <vt:lpstr>Office Theme</vt:lpstr>
      <vt:lpstr>Welcome</vt:lpstr>
      <vt:lpstr>Revisions</vt:lpstr>
      <vt:lpstr>Introduction</vt:lpstr>
      <vt:lpstr>Transfer Request Status Change</vt:lpstr>
      <vt:lpstr>Work in Progress – Find Transfer Request</vt:lpstr>
      <vt:lpstr>PowerPoint Presentation</vt:lpstr>
      <vt:lpstr>PowerPoint Presentation</vt:lpstr>
      <vt:lpstr>PowerPoint Presentation</vt:lpstr>
      <vt:lpstr>PowerPoint Presentation</vt:lpstr>
      <vt:lpstr>PowerPoint Presentation</vt:lpstr>
      <vt:lpstr>PowerPoint Presentation</vt:lpstr>
      <vt:lpstr>Reviewer Approval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Ready for Concurrence</vt:lpstr>
      <vt:lpstr>To Approve Transfer Request  (Note: User should have a reviewer role)</vt:lpstr>
      <vt:lpstr>PowerPoint Presentation</vt:lpstr>
      <vt:lpstr>PowerPoint Presentation</vt:lpstr>
      <vt:lpstr>PowerPoint Presentation</vt:lpstr>
      <vt:lpstr>PowerPoint Presentation</vt:lpstr>
      <vt:lpstr>PowerPoint Presentation</vt:lpstr>
      <vt:lpstr>To Submit Transfer for Concurrence (Note: User should have a Concurrer role)</vt:lpstr>
      <vt:lpstr>PowerPoint Presentation</vt:lpstr>
      <vt:lpstr>PowerPoint Presentation</vt:lpstr>
      <vt:lpstr>PowerPoint Presentation</vt:lpstr>
      <vt:lpstr>PowerPoint Presentation</vt:lpstr>
      <vt:lpstr>PowerPoint Presentation</vt:lpstr>
      <vt:lpstr>Concurrence</vt:lpstr>
      <vt:lpstr>Transferee Client – To Concur/Reject Transfer (Note: User should have Concurrer role) </vt:lpstr>
      <vt:lpstr>PowerPoint Presentation</vt:lpstr>
      <vt:lpstr>PowerPoint Presentation</vt:lpstr>
      <vt:lpstr>PowerPoint Presentation</vt:lpstr>
      <vt:lpstr>PowerPoint Presentation</vt:lpstr>
      <vt:lpstr>PowerPoint Presentation</vt:lpstr>
      <vt:lpstr>PowerPoint Presentation</vt:lpstr>
      <vt:lpstr>Memorandum of Understanding</vt:lpstr>
      <vt:lpstr>Delete Transfer</vt:lpstr>
      <vt:lpstr>PowerPoint Presentation</vt:lpstr>
      <vt:lpstr>PowerPoint Presentation</vt:lpstr>
      <vt:lpstr>PowerPoint Presentation</vt:lpstr>
      <vt:lpstr>PowerPoint Presentation</vt:lpstr>
      <vt:lpstr>Copy Transfer</vt:lpstr>
      <vt:lpstr>PowerPoint Presentation</vt:lpstr>
      <vt:lpstr>PowerPoint Presentation</vt:lpstr>
      <vt:lpstr>PowerPoint Presentation</vt:lpstr>
      <vt:lpstr>PowerPoint Presentation</vt:lpstr>
      <vt:lpstr>PowerPoint Presentation</vt:lpstr>
      <vt:lpstr>Conclusion</vt:lpstr>
    </vt:vector>
  </TitlesOfParts>
  <Company>Government of Alberta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 in Progress</dc:title>
  <dc:creator>Karen Chinnery</dc:creator>
  <cp:lastModifiedBy>Kerry-Lynne Kryvenchuk</cp:lastModifiedBy>
  <cp:revision>121</cp:revision>
  <dcterms:created xsi:type="dcterms:W3CDTF">2012-06-04T23:00:19Z</dcterms:created>
  <dcterms:modified xsi:type="dcterms:W3CDTF">2020-04-24T21:09:00Z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0x0101004CF9B3243FA46A47A5D45CADF07EB49500869333630F2EE44D93EB5262DF3C44F2</vt:lpwstr>
  </property>
  <property fmtid="{D5CDD505-2E9C-101B-9397-08002B2CF9AE}" pid="3" name="_MarkAsFinal">
    <vt:bool>true</vt:bool>
  </property>
</Properties>
</file>