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93"/>
  </p:notesMasterIdLst>
  <p:sldIdLst>
    <p:sldId id="258" r:id="rId7"/>
    <p:sldId id="273" r:id="rId8"/>
    <p:sldId id="257" r:id="rId9"/>
    <p:sldId id="259" r:id="rId10"/>
    <p:sldId id="260" r:id="rId11"/>
    <p:sldId id="261" r:id="rId12"/>
    <p:sldId id="262"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64" r:id="rId26"/>
    <p:sldId id="265" r:id="rId27"/>
    <p:sldId id="26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268"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270"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272"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106" d="100"/>
          <a:sy n="106" d="100"/>
        </p:scale>
        <p:origin x="1362" y="12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36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customXml" Target="../customXml/item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F8C6078-7534-4FBF-80EC-5E8A1E9C7DE4}" type="datetimeFigureOut">
              <a:rPr lang="en-CA" smtClean="0"/>
              <a:t>2022/11/28</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CB431A-C7D8-4C11-A1D0-5D4AD87F69A1}" type="slidenum">
              <a:rPr lang="en-CA" smtClean="0"/>
              <a:t>‹#›</a:t>
            </a:fld>
            <a:endParaRPr lang="en-CA"/>
          </a:p>
        </p:txBody>
      </p:sp>
    </p:spTree>
    <p:extLst>
      <p:ext uri="{BB962C8B-B14F-4D97-AF65-F5344CB8AC3E}">
        <p14:creationId xmlns:p14="http://schemas.microsoft.com/office/powerpoint/2010/main" val="124086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8CB431A-C7D8-4C11-A1D0-5D4AD87F69A1}" type="slidenum">
              <a:rPr lang="en-CA" smtClean="0"/>
              <a:t>6</a:t>
            </a:fld>
            <a:endParaRPr lang="en-CA"/>
          </a:p>
        </p:txBody>
      </p:sp>
    </p:spTree>
    <p:extLst>
      <p:ext uri="{BB962C8B-B14F-4D97-AF65-F5344CB8AC3E}">
        <p14:creationId xmlns:p14="http://schemas.microsoft.com/office/powerpoint/2010/main" val="399461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8CB431A-C7D8-4C11-A1D0-5D4AD87F69A1}" type="slidenum">
              <a:rPr lang="en-CA" smtClean="0"/>
              <a:t>7</a:t>
            </a:fld>
            <a:endParaRPr lang="en-CA"/>
          </a:p>
        </p:txBody>
      </p:sp>
    </p:spTree>
    <p:extLst>
      <p:ext uri="{BB962C8B-B14F-4D97-AF65-F5344CB8AC3E}">
        <p14:creationId xmlns:p14="http://schemas.microsoft.com/office/powerpoint/2010/main" val="343174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C38DEE-0E27-40EC-B098-70060C478497}"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1C38DEE-0E27-40EC-B098-70060C478497}" type="datetimeFigureOut">
              <a:rPr lang="en-CA" smtClean="0"/>
              <a:t>2022/11/28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1C38DEE-0E27-40EC-B098-70060C478497}" type="datetimeFigureOut">
              <a:rPr lang="en-CA" smtClean="0"/>
              <a:t>2022/11/28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1C38DEE-0E27-40EC-B098-70060C478497}" type="datetimeFigureOut">
              <a:rPr lang="en-CA" smtClean="0"/>
              <a:t>2022/11/28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38DEE-0E27-40EC-B098-70060C478497}" type="datetimeFigureOut">
              <a:rPr lang="en-CA" smtClean="0"/>
              <a:t>2022/11/28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8DEE-0E27-40EC-B098-70060C478497}" type="datetimeFigureOut">
              <a:rPr lang="en-CA" smtClean="0"/>
              <a:t>2022/11/28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8DEE-0E27-40EC-B098-70060C478497}" type="datetimeFigureOut">
              <a:rPr lang="en-CA" smtClean="0"/>
              <a:t>2022/11/28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38DEE-0E27-40EC-B098-70060C478497}" type="datetimeFigureOut">
              <a:rPr lang="en-CA" smtClean="0"/>
              <a:t>2022/11/28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EBCFA-03F0-4C0F-AF65-A191F6372A5A}" type="slidenum">
              <a:rPr lang="en-CA" smtClean="0"/>
              <a:t>‹#›</a:t>
            </a:fld>
            <a:endParaRPr lang="en-CA"/>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a:t>
            </a:r>
            <a:r>
              <a:rPr lang="en-US" sz="1200" baseline="0" dirty="0">
                <a:latin typeface="Arial" pitchFamily="34" charset="0"/>
                <a:cs typeface="Arial" pitchFamily="34" charset="0"/>
              </a:rPr>
              <a:t> </a:t>
            </a:r>
            <a:fld id="{7BBEA47B-5C20-4D24-B980-3D3FEDDF151E}" type="slidenum">
              <a:rPr lang="en-US" sz="1200" baseline="0" smtClean="0">
                <a:latin typeface="Arial" pitchFamily="34" charset="0"/>
                <a:cs typeface="Arial" pitchFamily="34" charset="0"/>
              </a:rPr>
              <a:t>‹#›</a:t>
            </a:fld>
            <a:r>
              <a:rPr lang="en-US" sz="1200" baseline="0" dirty="0">
                <a:latin typeface="Arial" pitchFamily="34" charset="0"/>
                <a:cs typeface="Arial" pitchFamily="34" charset="0"/>
              </a:rPr>
              <a:t> of 86</a:t>
            </a:r>
            <a:endParaRPr lang="en-CA" sz="1200" dirty="0">
              <a:latin typeface="Arial" pitchFamily="34" charset="0"/>
              <a:cs typeface="Arial" pitchFamily="34" charset="0"/>
            </a:endParaRPr>
          </a:p>
        </p:txBody>
      </p:sp>
      <p:grpSp>
        <p:nvGrpSpPr>
          <p:cNvPr id="10" name="Group 9">
            <a:extLst>
              <a:ext uri="{FF2B5EF4-FFF2-40B4-BE49-F238E27FC236}">
                <a16:creationId xmlns:a16="http://schemas.microsoft.com/office/drawing/2014/main" id="{60F98729-92D3-4D51-A7C0-3F486E85B85F}"/>
              </a:ext>
            </a:extLst>
          </p:cNvPr>
          <p:cNvGrpSpPr/>
          <p:nvPr userDrawn="1"/>
        </p:nvGrpSpPr>
        <p:grpSpPr>
          <a:xfrm>
            <a:off x="179512" y="-68284"/>
            <a:ext cx="8964488" cy="923330"/>
            <a:chOff x="179512" y="4026424"/>
            <a:chExt cx="8964488" cy="923330"/>
          </a:xfrm>
        </p:grpSpPr>
        <p:grpSp>
          <p:nvGrpSpPr>
            <p:cNvPr id="11" name="Group 10">
              <a:extLst>
                <a:ext uri="{FF2B5EF4-FFF2-40B4-BE49-F238E27FC236}">
                  <a16:creationId xmlns:a16="http://schemas.microsoft.com/office/drawing/2014/main" id="{6F39BC0A-2F58-47E2-98C9-2044A82EA088}"/>
                </a:ext>
              </a:extLst>
            </p:cNvPr>
            <p:cNvGrpSpPr/>
            <p:nvPr userDrawn="1"/>
          </p:nvGrpSpPr>
          <p:grpSpPr>
            <a:xfrm>
              <a:off x="179512" y="4094164"/>
              <a:ext cx="8964488" cy="787850"/>
              <a:chOff x="390128" y="3908965"/>
              <a:chExt cx="8638456" cy="787850"/>
            </a:xfrm>
          </p:grpSpPr>
          <p:pic>
            <p:nvPicPr>
              <p:cNvPr id="13" name="Picture 2">
                <a:extLst>
                  <a:ext uri="{FF2B5EF4-FFF2-40B4-BE49-F238E27FC236}">
                    <a16:creationId xmlns:a16="http://schemas.microsoft.com/office/drawing/2014/main" id="{B4B8E19A-C548-4C46-96AE-B05BCFB4C9F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EEC3AC14-6693-413C-8F06-302DB9128A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2" name="TextBox 11">
              <a:extLst>
                <a:ext uri="{FF2B5EF4-FFF2-40B4-BE49-F238E27FC236}">
                  <a16:creationId xmlns:a16="http://schemas.microsoft.com/office/drawing/2014/main" id="{ACE6BD2F-D24D-4016-A290-351FDA8A8997}"/>
                </a:ext>
              </a:extLst>
            </p:cNvPr>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Transfers</a:t>
              </a:r>
            </a:p>
            <a:p>
              <a:pPr algn="r"/>
              <a:r>
                <a:rPr lang="en-CA" baseline="0" dirty="0">
                  <a:solidFill>
                    <a:schemeClr val="bg1"/>
                  </a:solidFill>
                </a:rPr>
                <a:t>Government of Alberta</a:t>
              </a:r>
            </a:p>
          </p:txBody>
        </p:sp>
      </p:grpSp>
      <p:sp>
        <p:nvSpPr>
          <p:cNvPr id="8" name="MSIPCMContentMarking" descr="{&quot;HashCode&quot;:-1542678785,&quot;Placement&quot;:&quot;Footer&quot;,&quot;Top&quot;:517.997253,&quot;Left&quot;:0.0,&quot;SlideWidth&quot;:72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onboardenergytraining/ObjectFiles/Transfers-AutomaticEmailNotification.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slide" Target="slide64.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5.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mailto:Transfers.Energy@gov.ab.c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4038600" y="1986677"/>
            <a:ext cx="4857750" cy="2585323"/>
          </a:xfrm>
          <a:prstGeom prst="rect">
            <a:avLst/>
          </a:prstGeom>
        </p:spPr>
        <p:txBody>
          <a:bodyPr wrap="square" lIns="0" tIns="0" rIns="0" bIns="0">
            <a:spAutoFit/>
          </a:bodyPr>
          <a:lstStyle/>
          <a:p>
            <a:r>
              <a:rPr lang="en-CA" sz="1200" dirty="0">
                <a:latin typeface="Arial" pitchFamily="34" charset="0"/>
                <a:cs typeface="Arial" pitchFamily="34" charset="0"/>
              </a:rPr>
              <a:t>A </a:t>
            </a:r>
            <a:r>
              <a:rPr lang="en-CA" sz="1200" b="1" dirty="0">
                <a:latin typeface="Arial" pitchFamily="34" charset="0"/>
                <a:cs typeface="Arial" pitchFamily="34" charset="0"/>
              </a:rPr>
              <a:t>transfer request</a:t>
            </a:r>
            <a:r>
              <a:rPr lang="en-CA" sz="1200" dirty="0">
                <a:latin typeface="Arial" pitchFamily="34" charset="0"/>
                <a:cs typeface="Arial" pitchFamily="34" charset="0"/>
              </a:rPr>
              <a:t> is initiated by a transferor client. The types of transfer request include prorate transferor and transferee percentage, set transferor and transferee percentage, variable transferor and transferee percentage, or a request to change the designated representative only.</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To begin the electronic transfer, a valid agreement is selected by the transferor. A transfer request should indicate the transferor/transferee, designated representative and email address (if other than the default).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request may or may not require reviewer approval within the company depending on the role(s) assigned to the individual creating the request. This means that the individual may be assigned multiple roles: </a:t>
            </a:r>
            <a:r>
              <a:rPr lang="en-CA" sz="1200" b="1" dirty="0">
                <a:latin typeface="Arial" pitchFamily="34" charset="0"/>
                <a:cs typeface="Arial" pitchFamily="34" charset="0"/>
              </a:rPr>
              <a:t>Creator</a:t>
            </a:r>
            <a:r>
              <a:rPr lang="en-CA" sz="1200" dirty="0">
                <a:latin typeface="Arial" pitchFamily="34" charset="0"/>
                <a:cs typeface="Arial" pitchFamily="34" charset="0"/>
              </a:rPr>
              <a:t>, </a:t>
            </a:r>
            <a:r>
              <a:rPr lang="en-CA" sz="1200" b="1" dirty="0">
                <a:latin typeface="Arial" pitchFamily="34" charset="0"/>
                <a:cs typeface="Arial" pitchFamily="34" charset="0"/>
              </a:rPr>
              <a:t>Reviewer</a:t>
            </a:r>
            <a:r>
              <a:rPr lang="en-CA" sz="1200" dirty="0">
                <a:latin typeface="Arial" pitchFamily="34" charset="0"/>
                <a:cs typeface="Arial" pitchFamily="34" charset="0"/>
              </a:rPr>
              <a:t> and </a:t>
            </a:r>
            <a:r>
              <a:rPr lang="en-CA" sz="1200" b="1" dirty="0" err="1">
                <a:latin typeface="Arial" pitchFamily="34" charset="0"/>
                <a:cs typeface="Arial" pitchFamily="34" charset="0"/>
              </a:rPr>
              <a:t>Concurrer</a:t>
            </a:r>
            <a:r>
              <a:rPr lang="en-CA" sz="1200" dirty="0">
                <a:latin typeface="Arial" pitchFamily="34" charset="0"/>
                <a:cs typeface="Arial" pitchFamily="34" charset="0"/>
              </a:rPr>
              <a:t> at the same time.</a:t>
            </a:r>
          </a:p>
        </p:txBody>
      </p:sp>
      <p:sp>
        <p:nvSpPr>
          <p:cNvPr id="6" name="Title 5"/>
          <p:cNvSpPr>
            <a:spLocks noGrp="1"/>
          </p:cNvSpPr>
          <p:nvPr>
            <p:ph type="title" idx="4294967295"/>
          </p:nvPr>
        </p:nvSpPr>
        <p:spPr/>
        <p:txBody>
          <a:bodyPr>
            <a:normAutofit/>
          </a:bodyPr>
          <a:lstStyle/>
          <a:p>
            <a:r>
              <a:rPr lang="en-CA" sz="100" dirty="0">
                <a:solidFill>
                  <a:schemeClr val="bg1"/>
                </a:solidFill>
              </a:rPr>
              <a:t>Welcome</a:t>
            </a:r>
          </a:p>
        </p:txBody>
      </p:sp>
      <p:sp>
        <p:nvSpPr>
          <p:cNvPr id="7" name="Text Box 5"/>
          <p:cNvSpPr txBox="1">
            <a:spLocks noChangeArrowheads="1"/>
          </p:cNvSpPr>
          <p:nvPr/>
        </p:nvSpPr>
        <p:spPr bwMode="auto">
          <a:xfrm>
            <a:off x="97835"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8" name="Rectangle 7"/>
          <p:cNvSpPr/>
          <p:nvPr/>
        </p:nvSpPr>
        <p:spPr>
          <a:xfrm>
            <a:off x="70124" y="3087469"/>
            <a:ext cx="4197076"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a:t>
            </a:r>
            <a:r>
              <a:rPr lang="en-US" b="1" dirty="0">
                <a:solidFill>
                  <a:srgbClr val="2160AD"/>
                </a:solidFill>
                <a:latin typeface="Arial" pitchFamily="34" charset="0"/>
                <a:cs typeface="Arial" pitchFamily="34" charset="0"/>
              </a:rPr>
              <a:t>Initiate a Transfer</a:t>
            </a:r>
            <a:endParaRPr lang="en-US" b="1" dirty="0">
              <a:solidFill>
                <a:srgbClr val="0070C0"/>
              </a:solidFill>
              <a:latin typeface="Arial" pitchFamily="34" charset="0"/>
              <a:cs typeface="Arial" pitchFamily="34" charset="0"/>
            </a:endParaRP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661720"/>
            <a:ext cx="5995555" cy="36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2F097B11-8BA0-4FD8-9BB6-2E0889DB596E}"/>
              </a:ext>
            </a:extLst>
          </p:cNvPr>
          <p:cNvPicPr>
            <a:picLocks noChangeAspect="1"/>
          </p:cNvPicPr>
          <p:nvPr/>
        </p:nvPicPr>
        <p:blipFill>
          <a:blip r:embed="rId5"/>
          <a:stretch>
            <a:fillRect/>
          </a:stretch>
        </p:blipFill>
        <p:spPr>
          <a:xfrm>
            <a:off x="3124200" y="4724400"/>
            <a:ext cx="884144" cy="699091"/>
          </a:xfrm>
          <a:prstGeom prst="rect">
            <a:avLst/>
          </a:prstGeom>
        </p:spPr>
      </p:pic>
      <p:pic>
        <p:nvPicPr>
          <p:cNvPr id="3" name="Picture 2">
            <a:extLst>
              <a:ext uri="{FF2B5EF4-FFF2-40B4-BE49-F238E27FC236}">
                <a16:creationId xmlns:a16="http://schemas.microsoft.com/office/drawing/2014/main" id="{4A52B0C8-7DFC-4317-8386-B77D8AC6749E}"/>
              </a:ext>
            </a:extLst>
          </p:cNvPr>
          <p:cNvPicPr>
            <a:picLocks noChangeAspect="1"/>
          </p:cNvPicPr>
          <p:nvPr/>
        </p:nvPicPr>
        <p:blipFill>
          <a:blip r:embed="rId5"/>
          <a:stretch>
            <a:fillRect/>
          </a:stretch>
        </p:blipFill>
        <p:spPr>
          <a:xfrm>
            <a:off x="98927" y="2781243"/>
            <a:ext cx="983066" cy="777308"/>
          </a:xfrm>
          <a:prstGeom prst="rect">
            <a:avLst/>
          </a:prstGeom>
        </p:spPr>
      </p:pic>
    </p:spTree>
    <p:extLst>
      <p:ext uri="{BB962C8B-B14F-4D97-AF65-F5344CB8AC3E}">
        <p14:creationId xmlns:p14="http://schemas.microsoft.com/office/powerpoint/2010/main" val="304564204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860145"/>
            <a:ext cx="5659559" cy="34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4942" y="3048000"/>
            <a:ext cx="544285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C585D0E9-E96F-46BE-8586-E3174403A3CD}"/>
              </a:ext>
            </a:extLst>
          </p:cNvPr>
          <p:cNvPicPr>
            <a:picLocks noChangeAspect="1"/>
          </p:cNvPicPr>
          <p:nvPr/>
        </p:nvPicPr>
        <p:blipFill>
          <a:blip r:embed="rId5"/>
          <a:stretch>
            <a:fillRect/>
          </a:stretch>
        </p:blipFill>
        <p:spPr>
          <a:xfrm>
            <a:off x="3645797" y="4885151"/>
            <a:ext cx="856774" cy="677449"/>
          </a:xfrm>
          <a:prstGeom prst="rect">
            <a:avLst/>
          </a:prstGeom>
        </p:spPr>
      </p:pic>
      <p:pic>
        <p:nvPicPr>
          <p:cNvPr id="3" name="Picture 2">
            <a:extLst>
              <a:ext uri="{FF2B5EF4-FFF2-40B4-BE49-F238E27FC236}">
                <a16:creationId xmlns:a16="http://schemas.microsoft.com/office/drawing/2014/main" id="{9F866A60-68F3-41FF-B50C-826D85A1DA3F}"/>
              </a:ext>
            </a:extLst>
          </p:cNvPr>
          <p:cNvPicPr>
            <a:picLocks noChangeAspect="1"/>
          </p:cNvPicPr>
          <p:nvPr/>
        </p:nvPicPr>
        <p:blipFill>
          <a:blip r:embed="rId5"/>
          <a:stretch>
            <a:fillRect/>
          </a:stretch>
        </p:blipFill>
        <p:spPr>
          <a:xfrm>
            <a:off x="267530" y="2788897"/>
            <a:ext cx="809542" cy="640103"/>
          </a:xfrm>
          <a:prstGeom prst="rect">
            <a:avLst/>
          </a:prstGeom>
        </p:spPr>
      </p:pic>
    </p:spTree>
    <p:extLst>
      <p:ext uri="{BB962C8B-B14F-4D97-AF65-F5344CB8AC3E}">
        <p14:creationId xmlns:p14="http://schemas.microsoft.com/office/powerpoint/2010/main" val="424601718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755" y="838200"/>
            <a:ext cx="493654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2857881"/>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542E7F2-8D75-44F7-93C5-44B9DED8B6AD}"/>
              </a:ext>
            </a:extLst>
          </p:cNvPr>
          <p:cNvPicPr>
            <a:picLocks noChangeAspect="1"/>
          </p:cNvPicPr>
          <p:nvPr/>
        </p:nvPicPr>
        <p:blipFill>
          <a:blip r:embed="rId5"/>
          <a:stretch>
            <a:fillRect/>
          </a:stretch>
        </p:blipFill>
        <p:spPr>
          <a:xfrm>
            <a:off x="3352800" y="4876800"/>
            <a:ext cx="770965" cy="609600"/>
          </a:xfrm>
          <a:prstGeom prst="rect">
            <a:avLst/>
          </a:prstGeom>
        </p:spPr>
      </p:pic>
      <p:pic>
        <p:nvPicPr>
          <p:cNvPr id="3" name="Picture 2">
            <a:extLst>
              <a:ext uri="{FF2B5EF4-FFF2-40B4-BE49-F238E27FC236}">
                <a16:creationId xmlns:a16="http://schemas.microsoft.com/office/drawing/2014/main" id="{34521627-C26E-4EA7-BA95-D4044B291A89}"/>
              </a:ext>
            </a:extLst>
          </p:cNvPr>
          <p:cNvPicPr>
            <a:picLocks noChangeAspect="1"/>
          </p:cNvPicPr>
          <p:nvPr/>
        </p:nvPicPr>
        <p:blipFill>
          <a:blip r:embed="rId5"/>
          <a:stretch>
            <a:fillRect/>
          </a:stretch>
        </p:blipFill>
        <p:spPr>
          <a:xfrm>
            <a:off x="127001" y="2514600"/>
            <a:ext cx="828758" cy="655297"/>
          </a:xfrm>
          <a:prstGeom prst="rect">
            <a:avLst/>
          </a:prstGeom>
        </p:spPr>
      </p:pic>
    </p:spTree>
    <p:extLst>
      <p:ext uri="{BB962C8B-B14F-4D97-AF65-F5344CB8AC3E}">
        <p14:creationId xmlns:p14="http://schemas.microsoft.com/office/powerpoint/2010/main" val="3372100773"/>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71118"/>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80715"/>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23BC6ECE-3D97-4B75-876C-48291DFBCFCC}"/>
              </a:ext>
            </a:extLst>
          </p:cNvPr>
          <p:cNvPicPr>
            <a:picLocks noChangeAspect="1"/>
          </p:cNvPicPr>
          <p:nvPr/>
        </p:nvPicPr>
        <p:blipFill>
          <a:blip r:embed="rId5"/>
          <a:stretch>
            <a:fillRect/>
          </a:stretch>
        </p:blipFill>
        <p:spPr>
          <a:xfrm>
            <a:off x="3429000" y="4876800"/>
            <a:ext cx="867335" cy="685800"/>
          </a:xfrm>
          <a:prstGeom prst="rect">
            <a:avLst/>
          </a:prstGeom>
        </p:spPr>
      </p:pic>
      <p:pic>
        <p:nvPicPr>
          <p:cNvPr id="3" name="Picture 2">
            <a:extLst>
              <a:ext uri="{FF2B5EF4-FFF2-40B4-BE49-F238E27FC236}">
                <a16:creationId xmlns:a16="http://schemas.microsoft.com/office/drawing/2014/main" id="{D0305A99-C902-4F89-943D-E631C57724D9}"/>
              </a:ext>
            </a:extLst>
          </p:cNvPr>
          <p:cNvPicPr>
            <a:picLocks noChangeAspect="1"/>
          </p:cNvPicPr>
          <p:nvPr/>
        </p:nvPicPr>
        <p:blipFill>
          <a:blip r:embed="rId5"/>
          <a:stretch>
            <a:fillRect/>
          </a:stretch>
        </p:blipFill>
        <p:spPr>
          <a:xfrm>
            <a:off x="208224" y="2512746"/>
            <a:ext cx="655377" cy="518205"/>
          </a:xfrm>
          <a:prstGeom prst="rect">
            <a:avLst/>
          </a:prstGeom>
        </p:spPr>
      </p:pic>
    </p:spTree>
    <p:extLst>
      <p:ext uri="{BB962C8B-B14F-4D97-AF65-F5344CB8AC3E}">
        <p14:creationId xmlns:p14="http://schemas.microsoft.com/office/powerpoint/2010/main" val="207213108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572000" cy="275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1819"/>
            <a:ext cx="5372100" cy="32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60271C66-171B-4101-BCE2-B8661A90A71A}"/>
              </a:ext>
            </a:extLst>
          </p:cNvPr>
          <p:cNvPicPr>
            <a:picLocks noChangeAspect="1"/>
          </p:cNvPicPr>
          <p:nvPr/>
        </p:nvPicPr>
        <p:blipFill>
          <a:blip r:embed="rId5"/>
          <a:stretch>
            <a:fillRect/>
          </a:stretch>
        </p:blipFill>
        <p:spPr>
          <a:xfrm>
            <a:off x="127001" y="2362200"/>
            <a:ext cx="655377" cy="518205"/>
          </a:xfrm>
          <a:prstGeom prst="rect">
            <a:avLst/>
          </a:prstGeom>
        </p:spPr>
      </p:pic>
      <p:pic>
        <p:nvPicPr>
          <p:cNvPr id="3" name="Picture 2">
            <a:extLst>
              <a:ext uri="{FF2B5EF4-FFF2-40B4-BE49-F238E27FC236}">
                <a16:creationId xmlns:a16="http://schemas.microsoft.com/office/drawing/2014/main" id="{D684CD4C-CFE5-433C-89BE-5EBA38E3BDA2}"/>
              </a:ext>
            </a:extLst>
          </p:cNvPr>
          <p:cNvPicPr>
            <a:picLocks noChangeAspect="1"/>
          </p:cNvPicPr>
          <p:nvPr/>
        </p:nvPicPr>
        <p:blipFill>
          <a:blip r:embed="rId5"/>
          <a:stretch>
            <a:fillRect/>
          </a:stretch>
        </p:blipFill>
        <p:spPr>
          <a:xfrm>
            <a:off x="3671236" y="4953000"/>
            <a:ext cx="770965" cy="609600"/>
          </a:xfrm>
          <a:prstGeom prst="rect">
            <a:avLst/>
          </a:prstGeom>
        </p:spPr>
      </p:pic>
    </p:spTree>
    <p:extLst>
      <p:ext uri="{BB962C8B-B14F-4D97-AF65-F5344CB8AC3E}">
        <p14:creationId xmlns:p14="http://schemas.microsoft.com/office/powerpoint/2010/main" val="154709259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914401"/>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0" y="3113772"/>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A6C91C3B-709F-4678-B83A-FC9E5FDF581B}"/>
              </a:ext>
            </a:extLst>
          </p:cNvPr>
          <p:cNvPicPr>
            <a:picLocks noChangeAspect="1"/>
          </p:cNvPicPr>
          <p:nvPr/>
        </p:nvPicPr>
        <p:blipFill>
          <a:blip r:embed="rId5"/>
          <a:stretch>
            <a:fillRect/>
          </a:stretch>
        </p:blipFill>
        <p:spPr>
          <a:xfrm>
            <a:off x="3623511" y="4953000"/>
            <a:ext cx="770965" cy="609600"/>
          </a:xfrm>
          <a:prstGeom prst="rect">
            <a:avLst/>
          </a:prstGeom>
        </p:spPr>
      </p:pic>
      <p:pic>
        <p:nvPicPr>
          <p:cNvPr id="3" name="Picture 2">
            <a:extLst>
              <a:ext uri="{FF2B5EF4-FFF2-40B4-BE49-F238E27FC236}">
                <a16:creationId xmlns:a16="http://schemas.microsoft.com/office/drawing/2014/main" id="{C07F8536-FD34-4906-A01D-AA1845C5CDB3}"/>
              </a:ext>
            </a:extLst>
          </p:cNvPr>
          <p:cNvPicPr>
            <a:picLocks noChangeAspect="1"/>
          </p:cNvPicPr>
          <p:nvPr/>
        </p:nvPicPr>
        <p:blipFill>
          <a:blip r:embed="rId5"/>
          <a:stretch>
            <a:fillRect/>
          </a:stretch>
        </p:blipFill>
        <p:spPr>
          <a:xfrm>
            <a:off x="243302" y="2626069"/>
            <a:ext cx="655377" cy="518205"/>
          </a:xfrm>
          <a:prstGeom prst="rect">
            <a:avLst/>
          </a:prstGeom>
        </p:spPr>
      </p:pic>
    </p:spTree>
    <p:extLst>
      <p:ext uri="{BB962C8B-B14F-4D97-AF65-F5344CB8AC3E}">
        <p14:creationId xmlns:p14="http://schemas.microsoft.com/office/powerpoint/2010/main" val="88158292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0" y="3048000"/>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2A24F08-B2FB-4561-9E97-E1A152DFEAB1}"/>
              </a:ext>
            </a:extLst>
          </p:cNvPr>
          <p:cNvPicPr>
            <a:picLocks noChangeAspect="1"/>
          </p:cNvPicPr>
          <p:nvPr/>
        </p:nvPicPr>
        <p:blipFill>
          <a:blip r:embed="rId5"/>
          <a:stretch>
            <a:fillRect/>
          </a:stretch>
        </p:blipFill>
        <p:spPr>
          <a:xfrm>
            <a:off x="76200" y="2819400"/>
            <a:ext cx="848118" cy="670605"/>
          </a:xfrm>
          <a:prstGeom prst="rect">
            <a:avLst/>
          </a:prstGeom>
        </p:spPr>
      </p:pic>
      <p:pic>
        <p:nvPicPr>
          <p:cNvPr id="6" name="Picture 5">
            <a:extLst>
              <a:ext uri="{FF2B5EF4-FFF2-40B4-BE49-F238E27FC236}">
                <a16:creationId xmlns:a16="http://schemas.microsoft.com/office/drawing/2014/main" id="{A42A0CE4-F83E-43AE-B9CD-907F9209CE15}"/>
              </a:ext>
            </a:extLst>
          </p:cNvPr>
          <p:cNvPicPr>
            <a:picLocks noChangeAspect="1"/>
          </p:cNvPicPr>
          <p:nvPr/>
        </p:nvPicPr>
        <p:blipFill>
          <a:blip r:embed="rId5"/>
          <a:stretch>
            <a:fillRect/>
          </a:stretch>
        </p:blipFill>
        <p:spPr>
          <a:xfrm>
            <a:off x="3665009" y="4913802"/>
            <a:ext cx="820539" cy="648798"/>
          </a:xfrm>
          <a:prstGeom prst="rect">
            <a:avLst/>
          </a:prstGeom>
        </p:spPr>
      </p:pic>
    </p:spTree>
    <p:extLst>
      <p:ext uri="{BB962C8B-B14F-4D97-AF65-F5344CB8AC3E}">
        <p14:creationId xmlns:p14="http://schemas.microsoft.com/office/powerpoint/2010/main" val="2401704679"/>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838200"/>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1032" y="2819400"/>
            <a:ext cx="5826768" cy="350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15B06DD-18ED-4C86-841C-12D05376D6B1}"/>
              </a:ext>
            </a:extLst>
          </p:cNvPr>
          <p:cNvPicPr>
            <a:picLocks noChangeAspect="1"/>
          </p:cNvPicPr>
          <p:nvPr/>
        </p:nvPicPr>
        <p:blipFill>
          <a:blip r:embed="rId5"/>
          <a:stretch>
            <a:fillRect/>
          </a:stretch>
        </p:blipFill>
        <p:spPr>
          <a:xfrm>
            <a:off x="127001" y="2895600"/>
            <a:ext cx="963706" cy="762000"/>
          </a:xfrm>
          <a:prstGeom prst="rect">
            <a:avLst/>
          </a:prstGeom>
        </p:spPr>
      </p:pic>
      <p:pic>
        <p:nvPicPr>
          <p:cNvPr id="6" name="Picture 5">
            <a:extLst>
              <a:ext uri="{FF2B5EF4-FFF2-40B4-BE49-F238E27FC236}">
                <a16:creationId xmlns:a16="http://schemas.microsoft.com/office/drawing/2014/main" id="{02A24DBE-6E0E-439C-B5DB-5DE9ABFBFD30}"/>
              </a:ext>
            </a:extLst>
          </p:cNvPr>
          <p:cNvPicPr>
            <a:picLocks noChangeAspect="1"/>
          </p:cNvPicPr>
          <p:nvPr/>
        </p:nvPicPr>
        <p:blipFill>
          <a:blip r:embed="rId5"/>
          <a:stretch>
            <a:fillRect/>
          </a:stretch>
        </p:blipFill>
        <p:spPr>
          <a:xfrm>
            <a:off x="3271512" y="4800600"/>
            <a:ext cx="914400" cy="723014"/>
          </a:xfrm>
          <a:prstGeom prst="rect">
            <a:avLst/>
          </a:prstGeom>
        </p:spPr>
      </p:pic>
    </p:spTree>
    <p:extLst>
      <p:ext uri="{BB962C8B-B14F-4D97-AF65-F5344CB8AC3E}">
        <p14:creationId xmlns:p14="http://schemas.microsoft.com/office/powerpoint/2010/main" val="247526705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3077"/>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2795702"/>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43DD692-5AB0-493A-8EE5-B863CC47AC99}"/>
              </a:ext>
            </a:extLst>
          </p:cNvPr>
          <p:cNvPicPr>
            <a:picLocks noChangeAspect="1"/>
          </p:cNvPicPr>
          <p:nvPr/>
        </p:nvPicPr>
        <p:blipFill>
          <a:blip r:embed="rId5"/>
          <a:stretch>
            <a:fillRect/>
          </a:stretch>
        </p:blipFill>
        <p:spPr>
          <a:xfrm>
            <a:off x="110157" y="2626069"/>
            <a:ext cx="1015472" cy="802931"/>
          </a:xfrm>
          <a:prstGeom prst="rect">
            <a:avLst/>
          </a:prstGeom>
        </p:spPr>
      </p:pic>
      <p:pic>
        <p:nvPicPr>
          <p:cNvPr id="6" name="Picture 5">
            <a:extLst>
              <a:ext uri="{FF2B5EF4-FFF2-40B4-BE49-F238E27FC236}">
                <a16:creationId xmlns:a16="http://schemas.microsoft.com/office/drawing/2014/main" id="{B74E320E-4057-4570-819F-108C17DEB8D0}"/>
              </a:ext>
            </a:extLst>
          </p:cNvPr>
          <p:cNvPicPr>
            <a:picLocks noChangeAspect="1"/>
          </p:cNvPicPr>
          <p:nvPr/>
        </p:nvPicPr>
        <p:blipFill>
          <a:blip r:embed="rId5"/>
          <a:stretch>
            <a:fillRect/>
          </a:stretch>
        </p:blipFill>
        <p:spPr>
          <a:xfrm>
            <a:off x="3235693" y="4800600"/>
            <a:ext cx="884032" cy="699002"/>
          </a:xfrm>
          <a:prstGeom prst="rect">
            <a:avLst/>
          </a:prstGeom>
        </p:spPr>
      </p:pic>
    </p:spTree>
    <p:extLst>
      <p:ext uri="{BB962C8B-B14F-4D97-AF65-F5344CB8AC3E}">
        <p14:creationId xmlns:p14="http://schemas.microsoft.com/office/powerpoint/2010/main" val="1374206422"/>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71118"/>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59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E2262E0-3CF3-47F1-BDFA-94F6C686B271}"/>
              </a:ext>
            </a:extLst>
          </p:cNvPr>
          <p:cNvPicPr>
            <a:picLocks noChangeAspect="1"/>
          </p:cNvPicPr>
          <p:nvPr/>
        </p:nvPicPr>
        <p:blipFill>
          <a:blip r:embed="rId5"/>
          <a:stretch>
            <a:fillRect/>
          </a:stretch>
        </p:blipFill>
        <p:spPr>
          <a:xfrm>
            <a:off x="3505200" y="4876800"/>
            <a:ext cx="963706" cy="762000"/>
          </a:xfrm>
          <a:prstGeom prst="rect">
            <a:avLst/>
          </a:prstGeom>
        </p:spPr>
      </p:pic>
    </p:spTree>
    <p:extLst>
      <p:ext uri="{BB962C8B-B14F-4D97-AF65-F5344CB8AC3E}">
        <p14:creationId xmlns:p14="http://schemas.microsoft.com/office/powerpoint/2010/main" val="61781640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3400"/>
            <a:ext cx="1219200" cy="808038"/>
          </a:xfrm>
        </p:spPr>
        <p:txBody>
          <a:bodyPr>
            <a:normAutofit/>
          </a:bodyPr>
          <a:lstStyle/>
          <a:p>
            <a:pPr algn="l"/>
            <a:r>
              <a:rPr lang="en-CA" sz="1600" b="1" dirty="0">
                <a:latin typeface="Arial" pitchFamily="34" charset="0"/>
                <a:cs typeface="Arial" pitchFamily="34" charset="0"/>
              </a:rPr>
              <a:t>Revisions</a:t>
            </a:r>
          </a:p>
        </p:txBody>
      </p:sp>
      <p:graphicFrame>
        <p:nvGraphicFramePr>
          <p:cNvPr id="3" name="Table 2"/>
          <p:cNvGraphicFramePr>
            <a:graphicFrameLocks noGrp="1"/>
          </p:cNvGraphicFramePr>
          <p:nvPr>
            <p:extLst>
              <p:ext uri="{D42A27DB-BD31-4B8C-83A1-F6EECF244321}">
                <p14:modId xmlns:p14="http://schemas.microsoft.com/office/powerpoint/2010/main" val="2592071560"/>
              </p:ext>
            </p:extLst>
          </p:nvPr>
        </p:nvGraphicFramePr>
        <p:xfrm>
          <a:off x="1835696" y="2708920"/>
          <a:ext cx="6096000" cy="2026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Date</a:t>
                      </a:r>
                      <a:endParaRPr lang="en-CA" dirty="0"/>
                    </a:p>
                  </a:txBody>
                  <a:tcPr/>
                </a:tc>
                <a:tc>
                  <a:txBody>
                    <a:bodyPr/>
                    <a:lstStyle/>
                    <a:p>
                      <a:r>
                        <a:rPr lang="en-US" dirty="0"/>
                        <a:t>Revisions Type</a:t>
                      </a:r>
                      <a:endParaRPr lang="en-CA" dirty="0"/>
                    </a:p>
                  </a:txBody>
                  <a:tcPr/>
                </a:tc>
                <a:tc>
                  <a:txBody>
                    <a:bodyPr/>
                    <a:lstStyle/>
                    <a:p>
                      <a:r>
                        <a:rPr lang="en-US" dirty="0"/>
                        <a:t>Page Number</a:t>
                      </a:r>
                      <a:endParaRPr lang="en-CA" dirty="0"/>
                    </a:p>
                  </a:txBody>
                  <a:tcPr/>
                </a:tc>
                <a:extLst>
                  <a:ext uri="{0D108BD9-81ED-4DB2-BD59-A6C34878D82A}">
                    <a16:rowId xmlns:a16="http://schemas.microsoft.com/office/drawing/2014/main" val="10000"/>
                  </a:ext>
                </a:extLst>
              </a:tr>
              <a:tr h="370840">
                <a:tc>
                  <a:txBody>
                    <a:bodyPr/>
                    <a:lstStyle/>
                    <a:p>
                      <a:r>
                        <a:rPr lang="en-US" dirty="0"/>
                        <a:t>August 31, 2012</a:t>
                      </a:r>
                      <a:endParaRPr lang="en-CA" dirty="0"/>
                    </a:p>
                  </a:txBody>
                  <a:tcPr/>
                </a:tc>
                <a:tc>
                  <a:txBody>
                    <a:bodyPr/>
                    <a:lstStyle/>
                    <a:p>
                      <a:r>
                        <a:rPr lang="en-US" dirty="0"/>
                        <a:t>Conversion</a:t>
                      </a:r>
                      <a:endParaRPr lang="en-CA" dirty="0"/>
                    </a:p>
                  </a:txBody>
                  <a:tcPr/>
                </a:tc>
                <a:tc>
                  <a:txBody>
                    <a:bodyPr/>
                    <a:lstStyle/>
                    <a:p>
                      <a:r>
                        <a:rPr lang="en-US" dirty="0"/>
                        <a:t>All</a:t>
                      </a:r>
                      <a:endParaRPr lang="en-CA" dirty="0"/>
                    </a:p>
                  </a:txBody>
                  <a:tcPr/>
                </a:tc>
                <a:extLst>
                  <a:ext uri="{0D108BD9-81ED-4DB2-BD59-A6C34878D82A}">
                    <a16:rowId xmlns:a16="http://schemas.microsoft.com/office/drawing/2014/main" val="10001"/>
                  </a:ext>
                </a:extLst>
              </a:tr>
              <a:tr h="370840">
                <a:tc>
                  <a:txBody>
                    <a:bodyPr/>
                    <a:lstStyle/>
                    <a:p>
                      <a:r>
                        <a:rPr lang="en-CA" dirty="0"/>
                        <a:t>April 2020</a:t>
                      </a:r>
                    </a:p>
                  </a:txBody>
                  <a:tcPr/>
                </a:tc>
                <a:tc>
                  <a:txBody>
                    <a:bodyPr/>
                    <a:lstStyle/>
                    <a:p>
                      <a:r>
                        <a:rPr lang="en-CA" dirty="0"/>
                        <a:t>Cosmetic Updates</a:t>
                      </a:r>
                    </a:p>
                  </a:txBody>
                  <a:tcPr/>
                </a:tc>
                <a:tc>
                  <a:txBody>
                    <a:bodyPr/>
                    <a:lstStyle/>
                    <a:p>
                      <a:r>
                        <a:rPr lang="en-CA" dirty="0"/>
                        <a:t>All</a:t>
                      </a:r>
                    </a:p>
                  </a:txBody>
                  <a:tcPr/>
                </a:tc>
                <a:extLst>
                  <a:ext uri="{0D108BD9-81ED-4DB2-BD59-A6C34878D82A}">
                    <a16:rowId xmlns:a16="http://schemas.microsoft.com/office/drawing/2014/main" val="10002"/>
                  </a:ext>
                </a:extLst>
              </a:tr>
              <a:tr h="370840">
                <a:tc>
                  <a:txBody>
                    <a:bodyPr/>
                    <a:lstStyle/>
                    <a:p>
                      <a:r>
                        <a:rPr lang="en-CA" dirty="0"/>
                        <a:t>November 2022</a:t>
                      </a:r>
                    </a:p>
                  </a:txBody>
                  <a:tcPr/>
                </a:tc>
                <a:tc>
                  <a:txBody>
                    <a:bodyPr/>
                    <a:lstStyle/>
                    <a:p>
                      <a:r>
                        <a:rPr lang="en-CA" dirty="0"/>
                        <a:t>Updated</a:t>
                      </a:r>
                    </a:p>
                  </a:txBody>
                  <a:tcPr/>
                </a:tc>
                <a:tc>
                  <a:txBody>
                    <a:bodyPr/>
                    <a:lstStyle/>
                    <a:p>
                      <a:r>
                        <a:rPr lang="en-CA" dirty="0"/>
                        <a:t>Including Geothermal Agreements</a:t>
                      </a:r>
                    </a:p>
                  </a:txBody>
                  <a:tcPr/>
                </a:tc>
                <a:extLst>
                  <a:ext uri="{0D108BD9-81ED-4DB2-BD59-A6C34878D82A}">
                    <a16:rowId xmlns:a16="http://schemas.microsoft.com/office/drawing/2014/main" val="1363376554"/>
                  </a:ext>
                </a:extLst>
              </a:tr>
            </a:tbl>
          </a:graphicData>
        </a:graphic>
      </p:graphicFrame>
    </p:spTree>
    <p:extLst>
      <p:ext uri="{BB962C8B-B14F-4D97-AF65-F5344CB8AC3E}">
        <p14:creationId xmlns:p14="http://schemas.microsoft.com/office/powerpoint/2010/main" val="182492235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650875" y="4410313"/>
            <a:ext cx="7273925" cy="169277"/>
          </a:xfrm>
          <a:prstGeom prst="rect">
            <a:avLst/>
          </a:prstGeom>
        </p:spPr>
        <p:txBody>
          <a:bodyPr wrap="square" lIns="0" tIns="0" rIns="0" bIns="0">
            <a:spAutoFit/>
          </a:bodyPr>
          <a:lstStyle/>
          <a:p>
            <a:r>
              <a:rPr lang="en-CA" sz="1100" i="1" dirty="0">
                <a:hlinkClick r:id="rId2"/>
              </a:rPr>
              <a:t>Click here for more details about Email Notification</a:t>
            </a:r>
            <a:endParaRPr lang="en-CA" sz="1100" i="1" dirty="0"/>
          </a:p>
        </p:txBody>
      </p:sp>
      <p:sp>
        <p:nvSpPr>
          <p:cNvPr id="3" name="Rectangle 2"/>
          <p:cNvSpPr>
            <a:spLocks/>
          </p:cNvSpPr>
          <p:nvPr/>
        </p:nvSpPr>
        <p:spPr>
          <a:xfrm>
            <a:off x="650875" y="3743563"/>
            <a:ext cx="3835400" cy="338554"/>
          </a:xfrm>
          <a:prstGeom prst="rect">
            <a:avLst/>
          </a:prstGeom>
        </p:spPr>
        <p:txBody>
          <a:bodyPr wrap="square" lIns="0" tIns="0" rIns="0" bIns="0">
            <a:spAutoFit/>
          </a:bodyPr>
          <a:lstStyle/>
          <a:p>
            <a:r>
              <a:rPr lang="en-CA" sz="1100" b="1" i="1" dirty="0"/>
              <a:t>Tip</a:t>
            </a:r>
            <a:r>
              <a:rPr lang="en-CA" sz="1100" i="1" dirty="0"/>
              <a:t>: </a:t>
            </a:r>
            <a:r>
              <a:rPr lang="en-CA" sz="1100" dirty="0"/>
              <a:t>The email address should be left blank if the </a:t>
            </a:r>
            <a:r>
              <a:rPr lang="en-CA" sz="1100" dirty="0" err="1"/>
              <a:t>Concurrer’s</a:t>
            </a:r>
            <a:r>
              <a:rPr lang="en-CA" sz="1100" dirty="0"/>
              <a:t> default email address is in effect.</a:t>
            </a:r>
          </a:p>
        </p:txBody>
      </p:sp>
      <p:sp>
        <p:nvSpPr>
          <p:cNvPr id="4" name="Rectangle 3"/>
          <p:cNvSpPr>
            <a:spLocks/>
          </p:cNvSpPr>
          <p:nvPr/>
        </p:nvSpPr>
        <p:spPr>
          <a:xfrm>
            <a:off x="5334000" y="1714143"/>
            <a:ext cx="3428999" cy="2215991"/>
          </a:xfrm>
          <a:prstGeom prst="rect">
            <a:avLst/>
          </a:prstGeom>
        </p:spPr>
        <p:txBody>
          <a:bodyPr wrap="square" lIns="0" tIns="0" rIns="0" bIns="0">
            <a:spAutoFit/>
          </a:bodyPr>
          <a:lstStyle/>
          <a:p>
            <a:r>
              <a:rPr lang="en-CA" sz="1200" dirty="0">
                <a:latin typeface="Arial" pitchFamily="34" charset="0"/>
                <a:cs typeface="Arial" pitchFamily="34" charset="0"/>
              </a:rPr>
              <a:t>The Email tab allows you to insert a specific email address that should receive the email requesting concurrence to a transfer request. If an email address is not specified then an email message will be sent to clients with the concurrence role who are part of this transfer. The default email address is associated with the individual/client account that the Site Administrator had set up.</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email recipients can then access the transfer request using the </a:t>
            </a:r>
            <a:r>
              <a:rPr lang="en-CA" sz="1200" b="1" dirty="0">
                <a:latin typeface="Arial" pitchFamily="34" charset="0"/>
                <a:cs typeface="Arial" pitchFamily="34" charset="0"/>
              </a:rPr>
              <a:t>Work In Progress</a:t>
            </a:r>
            <a:r>
              <a:rPr lang="en-CA" sz="1200" dirty="0">
                <a:latin typeface="Arial" pitchFamily="34" charset="0"/>
                <a:cs typeface="Arial" pitchFamily="34" charset="0"/>
              </a:rPr>
              <a:t> (WIP) screen.</a:t>
            </a:r>
          </a:p>
        </p:txBody>
      </p:sp>
      <p:pic>
        <p:nvPicPr>
          <p:cNvPr id="5" name="Picture 4" descr="Transfers - Initiate a Transfer - Email Tab - Graphic"/>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0875" y="1552813"/>
            <a:ext cx="4311650" cy="2073275"/>
          </a:xfrm>
          <a:prstGeom prst="rect">
            <a:avLst/>
          </a:prstGeom>
          <a:noFill/>
        </p:spPr>
      </p:pic>
      <p:sp>
        <p:nvSpPr>
          <p:cNvPr id="6" name="Rectangle 5"/>
          <p:cNvSpPr>
            <a:spLocks/>
          </p:cNvSpPr>
          <p:nvPr/>
        </p:nvSpPr>
        <p:spPr>
          <a:xfrm>
            <a:off x="6477000" y="952501"/>
            <a:ext cx="52900" cy="215444"/>
          </a:xfrm>
          <a:prstGeom prst="rect">
            <a:avLst/>
          </a:prstGeom>
        </p:spPr>
        <p:txBody>
          <a:bodyPr wrap="square" lIns="0" tIns="0" rIns="0" bIns="0">
            <a:spAutoFit/>
          </a:bodyPr>
          <a:lstStyle/>
          <a:p>
            <a:r>
              <a:rPr lang="en-CA" sz="1400" b="1" i="1"/>
              <a:t> </a:t>
            </a:r>
          </a:p>
        </p:txBody>
      </p:sp>
      <p:sp>
        <p:nvSpPr>
          <p:cNvPr id="8" name="Title 7"/>
          <p:cNvSpPr>
            <a:spLocks noGrp="1"/>
          </p:cNvSpPr>
          <p:nvPr>
            <p:ph type="title" idx="4294967295"/>
          </p:nvPr>
        </p:nvSpPr>
        <p:spPr>
          <a:xfrm>
            <a:off x="609600" y="533400"/>
            <a:ext cx="1295400" cy="808038"/>
          </a:xfrm>
        </p:spPr>
        <p:txBody>
          <a:bodyPr>
            <a:normAutofit/>
          </a:bodyPr>
          <a:lstStyle/>
          <a:p>
            <a:pPr algn="l"/>
            <a:r>
              <a:rPr lang="en-CA" sz="1600" b="1" dirty="0">
                <a:latin typeface="Arial" pitchFamily="34" charset="0"/>
                <a:cs typeface="Arial" pitchFamily="34" charset="0"/>
              </a:rPr>
              <a:t>Email Tab</a:t>
            </a: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34000" y="1268611"/>
            <a:ext cx="3657599" cy="2769989"/>
          </a:xfrm>
          <a:prstGeom prst="rect">
            <a:avLst/>
          </a:prstGeom>
        </p:spPr>
        <p:txBody>
          <a:bodyPr wrap="square" lIns="0" tIns="0" rIns="0" bIns="0">
            <a:spAutoFit/>
          </a:bodyPr>
          <a:lstStyle/>
          <a:p>
            <a:r>
              <a:rPr lang="en-CA" sz="1200" dirty="0">
                <a:latin typeface="Arial" pitchFamily="34" charset="0"/>
                <a:cs typeface="Arial" pitchFamily="34" charset="0"/>
              </a:rPr>
              <a:t>The Status/Warnings Tab displays the status information and allows you to enter comments about the transfer request. Any applicable Client Errors/Warnings will also be displayed on this tab as well as on the other tabs.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u="sng" dirty="0">
                <a:latin typeface="Arial" pitchFamily="34" charset="0"/>
                <a:cs typeface="Arial" pitchFamily="34" charset="0"/>
              </a:rPr>
              <a:t>Client Errors</a:t>
            </a:r>
            <a:r>
              <a:rPr lang="en-CA" sz="1200" dirty="0">
                <a:latin typeface="Arial" pitchFamily="34" charset="0"/>
                <a:cs typeface="Arial" pitchFamily="34" charset="0"/>
              </a:rPr>
              <a:t> will be displayed when a status change (e.g. Reviewer Approval, Ready for Concurrence, Concurrence) is applied to the transfer request and is not valid. Errors will stop you from proceeding further until all errors are corrected.</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u="sng" dirty="0">
                <a:latin typeface="Arial" pitchFamily="34" charset="0"/>
                <a:cs typeface="Arial" pitchFamily="34" charset="0"/>
              </a:rPr>
              <a:t>Client Warnings</a:t>
            </a:r>
            <a:r>
              <a:rPr lang="en-CA" sz="1200" dirty="0">
                <a:latin typeface="Arial" pitchFamily="34" charset="0"/>
                <a:cs typeface="Arial" pitchFamily="34" charset="0"/>
              </a:rPr>
              <a:t> will also be displayed when a status change is not valid. However, warnings will not stop you from proceeding further.</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533400"/>
            <a:ext cx="2362200" cy="808038"/>
          </a:xfrm>
        </p:spPr>
        <p:txBody>
          <a:bodyPr>
            <a:normAutofit/>
          </a:bodyPr>
          <a:lstStyle/>
          <a:p>
            <a:pPr algn="l"/>
            <a:r>
              <a:rPr lang="en-CA" sz="1600" b="1" dirty="0">
                <a:latin typeface="Arial" pitchFamily="34" charset="0"/>
                <a:cs typeface="Arial" pitchFamily="34" charset="0"/>
              </a:rPr>
              <a:t>Status/Warnings Tab</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558" y="1219200"/>
            <a:ext cx="5082925" cy="267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62400" y="4419600"/>
            <a:ext cx="4876800" cy="1869743"/>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Client Warning</a:t>
            </a:r>
            <a:r>
              <a:rPr lang="en-CA" sz="1050" dirty="0">
                <a:latin typeface="Arial" pitchFamily="34" charset="0"/>
                <a:cs typeface="Arial" pitchFamily="34" charset="0"/>
              </a:rPr>
              <a:t> - Client Warnings will be displayed after the request is validated.  In this example, an attempt was made to submit the request for reviewer approval.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Client</a:t>
            </a:r>
            <a:r>
              <a:rPr lang="en-CA" sz="1050" dirty="0">
                <a:latin typeface="Arial" pitchFamily="34" charset="0"/>
                <a:cs typeface="Arial" pitchFamily="34" charset="0"/>
              </a:rPr>
              <a:t> </a:t>
            </a:r>
            <a:r>
              <a:rPr lang="en-CA" sz="1050" b="1" dirty="0">
                <a:latin typeface="Arial" pitchFamily="34" charset="0"/>
                <a:cs typeface="Arial" pitchFamily="34" charset="0"/>
              </a:rPr>
              <a:t>Errors</a:t>
            </a:r>
            <a:r>
              <a:rPr lang="en-CA" sz="1050" dirty="0">
                <a:latin typeface="Arial" pitchFamily="34" charset="0"/>
                <a:cs typeface="Arial" pitchFamily="34" charset="0"/>
              </a:rPr>
              <a:t> - Client Errors will be displayed after the request is validated. Errors will need to be corrected in order to proceed.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Date</a:t>
            </a:r>
            <a:r>
              <a:rPr lang="en-CA" sz="1050" dirty="0">
                <a:latin typeface="Arial" pitchFamily="34" charset="0"/>
                <a:cs typeface="Arial" pitchFamily="34" charset="0"/>
              </a:rPr>
              <a:t> - Transfer Effective Date is optional.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Comment</a:t>
            </a:r>
            <a:r>
              <a:rPr lang="en-CA" sz="1050" dirty="0">
                <a:latin typeface="Arial" pitchFamily="34" charset="0"/>
                <a:cs typeface="Arial" pitchFamily="34" charset="0"/>
              </a:rPr>
              <a:t> - Comment field allows the Creator to enter brief information about the transfer. This field is limited to 60 characters.</a:t>
            </a: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08024" y="4410313"/>
            <a:ext cx="3835400" cy="169277"/>
          </a:xfrm>
          <a:prstGeom prst="rect">
            <a:avLst/>
          </a:prstGeom>
        </p:spPr>
        <p:txBody>
          <a:bodyPr wrap="square" lIns="0" tIns="0" rIns="0" bIns="0">
            <a:spAutoFit/>
          </a:bodyPr>
          <a:lstStyle/>
          <a:p>
            <a:r>
              <a:rPr lang="en-CA" sz="1100" b="1" i="1"/>
              <a:t>Note</a:t>
            </a:r>
            <a:r>
              <a:rPr lang="en-CA" sz="1100" i="1"/>
              <a:t>: Do Not Insert the Actual Registered Interest.</a:t>
            </a:r>
          </a:p>
        </p:txBody>
      </p:sp>
      <p:sp>
        <p:nvSpPr>
          <p:cNvPr id="3" name="Rectangle 2"/>
          <p:cNvSpPr>
            <a:spLocks/>
          </p:cNvSpPr>
          <p:nvPr/>
        </p:nvSpPr>
        <p:spPr>
          <a:xfrm>
            <a:off x="4860925" y="1552813"/>
            <a:ext cx="3368675" cy="3877985"/>
          </a:xfrm>
          <a:prstGeom prst="rect">
            <a:avLst/>
          </a:prstGeom>
        </p:spPr>
        <p:txBody>
          <a:bodyPr wrap="square" lIns="0" tIns="0" rIns="0" bIns="0">
            <a:spAutoFit/>
          </a:bodyPr>
          <a:lstStyle/>
          <a:p>
            <a:r>
              <a:rPr lang="en-CA" sz="1200" dirty="0">
                <a:latin typeface="Arial" pitchFamily="34" charset="0"/>
                <a:cs typeface="Arial" pitchFamily="34" charset="0"/>
              </a:rPr>
              <a:t>A Prorate Transfer of one or multiple agreements should be used when you require the system to calculate automatically the Transferee(s) interest(s) as a percentage of the Transferor(s) registered interest(s) for each agreement. The system will automatically calculate the </a:t>
            </a:r>
            <a:r>
              <a:rPr lang="en-CA" sz="1200" b="1" dirty="0">
                <a:latin typeface="Arial" pitchFamily="34" charset="0"/>
                <a:cs typeface="Arial" pitchFamily="34" charset="0"/>
              </a:rPr>
              <a:t>actual</a:t>
            </a:r>
            <a:r>
              <a:rPr lang="en-CA" sz="1200" dirty="0">
                <a:latin typeface="Arial" pitchFamily="34" charset="0"/>
                <a:cs typeface="Arial" pitchFamily="34" charset="0"/>
              </a:rPr>
              <a:t> interest being transferred and acquired for each agreement. Note that the actual interest is not displayed on this screen.</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 </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and Transferee(s) must be common in all agreements.</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You may transfer all or a percent of the Transferor(s) registered interest.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5" descr="Transfers - Initiate a Transfer - ProrateTransferor/Transferee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8024" y="1552813"/>
            <a:ext cx="3835400" cy="2825750"/>
          </a:xfrm>
          <a:prstGeom prst="rect">
            <a:avLst/>
          </a:prstGeom>
          <a:noFill/>
        </p:spPr>
      </p:pic>
      <p:sp>
        <p:nvSpPr>
          <p:cNvPr id="5" name="Rectangle 4"/>
          <p:cNvSpPr>
            <a:spLocks/>
          </p:cNvSpPr>
          <p:nvPr/>
        </p:nvSpPr>
        <p:spPr>
          <a:xfrm>
            <a:off x="78232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23 to 41)</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09600" y="639762"/>
            <a:ext cx="3638551" cy="655638"/>
          </a:xfrm>
        </p:spPr>
        <p:txBody>
          <a:bodyPr>
            <a:normAutofit/>
          </a:bodyPr>
          <a:lstStyle/>
          <a:p>
            <a:pPr algn="l"/>
            <a:r>
              <a:rPr lang="en-CA" sz="1600" b="1" dirty="0">
                <a:latin typeface="Arial" pitchFamily="34" charset="0"/>
                <a:cs typeface="Arial" pitchFamily="34" charset="0"/>
              </a:rPr>
              <a:t>Prorate Transferor &amp; Transferee %</a:t>
            </a:r>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8023" y="3477600"/>
            <a:ext cx="4515673" cy="271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Prorate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1E1857CA-12B2-493E-B883-D309FB397305}"/>
              </a:ext>
            </a:extLst>
          </p:cNvPr>
          <p:cNvPicPr>
            <a:picLocks noChangeAspect="1"/>
          </p:cNvPicPr>
          <p:nvPr/>
        </p:nvPicPr>
        <p:blipFill>
          <a:blip r:embed="rId4"/>
          <a:stretch>
            <a:fillRect/>
          </a:stretch>
        </p:blipFill>
        <p:spPr>
          <a:xfrm>
            <a:off x="3904527" y="5029200"/>
            <a:ext cx="921572" cy="728685"/>
          </a:xfrm>
          <a:prstGeom prst="rect">
            <a:avLst/>
          </a:prstGeom>
        </p:spPr>
      </p:pic>
      <p:pic>
        <p:nvPicPr>
          <p:cNvPr id="2" name="Picture 1"/>
          <p:cNvPicPr>
            <a:picLocks noChangeAspect="1"/>
          </p:cNvPicPr>
          <p:nvPr/>
        </p:nvPicPr>
        <p:blipFill>
          <a:blip r:embed="rId5"/>
          <a:stretch>
            <a:fillRect/>
          </a:stretch>
        </p:blipFill>
        <p:spPr>
          <a:xfrm>
            <a:off x="533400" y="1371600"/>
            <a:ext cx="6556171" cy="1676400"/>
          </a:xfrm>
          <a:prstGeom prst="rect">
            <a:avLst/>
          </a:prstGeom>
        </p:spPr>
      </p:pic>
    </p:spTree>
    <p:extLst>
      <p:ext uri="{BB962C8B-B14F-4D97-AF65-F5344CB8AC3E}">
        <p14:creationId xmlns:p14="http://schemas.microsoft.com/office/powerpoint/2010/main" val="182881771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55681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6019800" y="1219200"/>
            <a:ext cx="2171700" cy="838200"/>
          </a:xfrm>
          <a:prstGeom prst="wedgeRectCallout">
            <a:avLst>
              <a:gd name="adj1" fmla="val -145841"/>
              <a:gd name="adj2" fmla="val 617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Search Agreements</a:t>
            </a:r>
            <a:r>
              <a:rPr lang="en-US" sz="1100" dirty="0">
                <a:solidFill>
                  <a:prstClr val="black"/>
                </a:solidFill>
                <a:latin typeface="Arial" pitchFamily="34" charset="0"/>
                <a:cs typeface="Arial" pitchFamily="34" charset="0"/>
              </a:rPr>
              <a:t> window opens</a:t>
            </a:r>
            <a:endParaRPr lang="en-CA" sz="1100" dirty="0">
              <a:solidFill>
                <a:prstClr val="black"/>
              </a:solidFill>
              <a:latin typeface="Arial" pitchFamily="34" charset="0"/>
              <a:cs typeface="Arial" pitchFamily="34" charset="0"/>
            </a:endParaRPr>
          </a:p>
        </p:txBody>
      </p:sp>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01467"/>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8B5ED4F4-0AA6-48ED-9469-D6A581BAC666}"/>
              </a:ext>
            </a:extLst>
          </p:cNvPr>
          <p:cNvPicPr>
            <a:picLocks noChangeAspect="1"/>
          </p:cNvPicPr>
          <p:nvPr/>
        </p:nvPicPr>
        <p:blipFill>
          <a:blip r:embed="rId5"/>
          <a:stretch>
            <a:fillRect/>
          </a:stretch>
        </p:blipFill>
        <p:spPr>
          <a:xfrm>
            <a:off x="69783" y="2362200"/>
            <a:ext cx="770965" cy="609600"/>
          </a:xfrm>
          <a:prstGeom prst="rect">
            <a:avLst/>
          </a:prstGeom>
        </p:spPr>
      </p:pic>
      <p:pic>
        <p:nvPicPr>
          <p:cNvPr id="7" name="Picture 6">
            <a:extLst>
              <a:ext uri="{FF2B5EF4-FFF2-40B4-BE49-F238E27FC236}">
                <a16:creationId xmlns:a16="http://schemas.microsoft.com/office/drawing/2014/main" id="{6DEC7463-7BF0-4485-9D65-2C8617DDB1B9}"/>
              </a:ext>
            </a:extLst>
          </p:cNvPr>
          <p:cNvPicPr>
            <a:picLocks noChangeAspect="1"/>
          </p:cNvPicPr>
          <p:nvPr/>
        </p:nvPicPr>
        <p:blipFill>
          <a:blip r:embed="rId5"/>
          <a:stretch>
            <a:fillRect/>
          </a:stretch>
        </p:blipFill>
        <p:spPr>
          <a:xfrm>
            <a:off x="3505200" y="4876800"/>
            <a:ext cx="770965" cy="609600"/>
          </a:xfrm>
          <a:prstGeom prst="rect">
            <a:avLst/>
          </a:prstGeom>
        </p:spPr>
      </p:pic>
    </p:spTree>
    <p:extLst>
      <p:ext uri="{BB962C8B-B14F-4D97-AF65-F5344CB8AC3E}">
        <p14:creationId xmlns:p14="http://schemas.microsoft.com/office/powerpoint/2010/main" val="42264313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6365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73426"/>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F617E38-1801-4491-9F0B-84F26AF1721C}"/>
              </a:ext>
            </a:extLst>
          </p:cNvPr>
          <p:cNvPicPr>
            <a:picLocks noChangeAspect="1"/>
          </p:cNvPicPr>
          <p:nvPr/>
        </p:nvPicPr>
        <p:blipFill>
          <a:blip r:embed="rId5"/>
          <a:stretch>
            <a:fillRect/>
          </a:stretch>
        </p:blipFill>
        <p:spPr>
          <a:xfrm>
            <a:off x="127000" y="2711401"/>
            <a:ext cx="922769" cy="729631"/>
          </a:xfrm>
          <a:prstGeom prst="rect">
            <a:avLst/>
          </a:prstGeom>
        </p:spPr>
      </p:pic>
      <p:pic>
        <p:nvPicPr>
          <p:cNvPr id="6" name="Picture 5">
            <a:extLst>
              <a:ext uri="{FF2B5EF4-FFF2-40B4-BE49-F238E27FC236}">
                <a16:creationId xmlns:a16="http://schemas.microsoft.com/office/drawing/2014/main" id="{B49FD27C-50C9-4A22-9742-43A1ACBE1679}"/>
              </a:ext>
            </a:extLst>
          </p:cNvPr>
          <p:cNvPicPr>
            <a:picLocks noChangeAspect="1"/>
          </p:cNvPicPr>
          <p:nvPr/>
        </p:nvPicPr>
        <p:blipFill>
          <a:blip r:embed="rId5"/>
          <a:stretch>
            <a:fillRect/>
          </a:stretch>
        </p:blipFill>
        <p:spPr>
          <a:xfrm>
            <a:off x="3388093" y="4876800"/>
            <a:ext cx="874457" cy="691431"/>
          </a:xfrm>
          <a:prstGeom prst="rect">
            <a:avLst/>
          </a:prstGeom>
        </p:spPr>
      </p:pic>
    </p:spTree>
    <p:extLst>
      <p:ext uri="{BB962C8B-B14F-4D97-AF65-F5344CB8AC3E}">
        <p14:creationId xmlns:p14="http://schemas.microsoft.com/office/powerpoint/2010/main" val="226370217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1" y="838200"/>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6553"/>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7E5C848-7479-432E-A63A-02327A75EE37}"/>
              </a:ext>
            </a:extLst>
          </p:cNvPr>
          <p:cNvPicPr>
            <a:picLocks noChangeAspect="1"/>
          </p:cNvPicPr>
          <p:nvPr/>
        </p:nvPicPr>
        <p:blipFill>
          <a:blip r:embed="rId5"/>
          <a:stretch>
            <a:fillRect/>
          </a:stretch>
        </p:blipFill>
        <p:spPr>
          <a:xfrm>
            <a:off x="127000" y="2487450"/>
            <a:ext cx="805302" cy="636750"/>
          </a:xfrm>
          <a:prstGeom prst="rect">
            <a:avLst/>
          </a:prstGeom>
        </p:spPr>
      </p:pic>
      <p:pic>
        <p:nvPicPr>
          <p:cNvPr id="6" name="Picture 5">
            <a:extLst>
              <a:ext uri="{FF2B5EF4-FFF2-40B4-BE49-F238E27FC236}">
                <a16:creationId xmlns:a16="http://schemas.microsoft.com/office/drawing/2014/main" id="{0B059C11-F4C2-41C3-A4C9-E139F07BB830}"/>
              </a:ext>
            </a:extLst>
          </p:cNvPr>
          <p:cNvPicPr>
            <a:picLocks noChangeAspect="1"/>
          </p:cNvPicPr>
          <p:nvPr/>
        </p:nvPicPr>
        <p:blipFill>
          <a:blip r:embed="rId5"/>
          <a:stretch>
            <a:fillRect/>
          </a:stretch>
        </p:blipFill>
        <p:spPr>
          <a:xfrm>
            <a:off x="3200400" y="4800600"/>
            <a:ext cx="902800" cy="713842"/>
          </a:xfrm>
          <a:prstGeom prst="rect">
            <a:avLst/>
          </a:prstGeom>
        </p:spPr>
      </p:pic>
    </p:spTree>
    <p:extLst>
      <p:ext uri="{BB962C8B-B14F-4D97-AF65-F5344CB8AC3E}">
        <p14:creationId xmlns:p14="http://schemas.microsoft.com/office/powerpoint/2010/main" val="77792760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20923"/>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B40AB0F-DB79-4D9F-8DBB-057CE15F5C23}"/>
              </a:ext>
            </a:extLst>
          </p:cNvPr>
          <p:cNvPicPr>
            <a:picLocks noChangeAspect="1"/>
          </p:cNvPicPr>
          <p:nvPr/>
        </p:nvPicPr>
        <p:blipFill>
          <a:blip r:embed="rId5"/>
          <a:stretch>
            <a:fillRect/>
          </a:stretch>
        </p:blipFill>
        <p:spPr>
          <a:xfrm>
            <a:off x="127000" y="2362200"/>
            <a:ext cx="770965" cy="609600"/>
          </a:xfrm>
          <a:prstGeom prst="rect">
            <a:avLst/>
          </a:prstGeom>
        </p:spPr>
      </p:pic>
      <p:pic>
        <p:nvPicPr>
          <p:cNvPr id="6" name="Picture 5">
            <a:extLst>
              <a:ext uri="{FF2B5EF4-FFF2-40B4-BE49-F238E27FC236}">
                <a16:creationId xmlns:a16="http://schemas.microsoft.com/office/drawing/2014/main" id="{F778AEA9-D4B8-40C7-B11F-189168EE8E6C}"/>
              </a:ext>
            </a:extLst>
          </p:cNvPr>
          <p:cNvPicPr>
            <a:picLocks noChangeAspect="1"/>
          </p:cNvPicPr>
          <p:nvPr/>
        </p:nvPicPr>
        <p:blipFill>
          <a:blip r:embed="rId5"/>
          <a:stretch>
            <a:fillRect/>
          </a:stretch>
        </p:blipFill>
        <p:spPr>
          <a:xfrm>
            <a:off x="3716154" y="4953000"/>
            <a:ext cx="838200" cy="832002"/>
          </a:xfrm>
          <a:prstGeom prst="rect">
            <a:avLst/>
          </a:prstGeom>
        </p:spPr>
      </p:pic>
    </p:spTree>
    <p:extLst>
      <p:ext uri="{BB962C8B-B14F-4D97-AF65-F5344CB8AC3E}">
        <p14:creationId xmlns:p14="http://schemas.microsoft.com/office/powerpoint/2010/main" val="196265279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914400"/>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5914"/>
            <a:ext cx="5562600" cy="334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2210D5D-630F-4E94-B447-8565A6905250}"/>
              </a:ext>
            </a:extLst>
          </p:cNvPr>
          <p:cNvPicPr>
            <a:picLocks noChangeAspect="1"/>
          </p:cNvPicPr>
          <p:nvPr/>
        </p:nvPicPr>
        <p:blipFill>
          <a:blip r:embed="rId5"/>
          <a:stretch>
            <a:fillRect/>
          </a:stretch>
        </p:blipFill>
        <p:spPr>
          <a:xfrm>
            <a:off x="127000" y="2643017"/>
            <a:ext cx="997080" cy="788389"/>
          </a:xfrm>
          <a:prstGeom prst="rect">
            <a:avLst/>
          </a:prstGeom>
        </p:spPr>
      </p:pic>
      <p:pic>
        <p:nvPicPr>
          <p:cNvPr id="6" name="Picture 5">
            <a:extLst>
              <a:ext uri="{FF2B5EF4-FFF2-40B4-BE49-F238E27FC236}">
                <a16:creationId xmlns:a16="http://schemas.microsoft.com/office/drawing/2014/main" id="{82ED37D2-A199-43A5-AECC-64BF665CBBAF}"/>
              </a:ext>
            </a:extLst>
          </p:cNvPr>
          <p:cNvPicPr>
            <a:picLocks noChangeAspect="1"/>
          </p:cNvPicPr>
          <p:nvPr/>
        </p:nvPicPr>
        <p:blipFill>
          <a:blip r:embed="rId5"/>
          <a:stretch>
            <a:fillRect/>
          </a:stretch>
        </p:blipFill>
        <p:spPr>
          <a:xfrm>
            <a:off x="3582627" y="4876800"/>
            <a:ext cx="963706" cy="762000"/>
          </a:xfrm>
          <a:prstGeom prst="rect">
            <a:avLst/>
          </a:prstGeom>
        </p:spPr>
      </p:pic>
    </p:spTree>
    <p:extLst>
      <p:ext uri="{BB962C8B-B14F-4D97-AF65-F5344CB8AC3E}">
        <p14:creationId xmlns:p14="http://schemas.microsoft.com/office/powerpoint/2010/main" val="21788346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029200"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1786" y="2895600"/>
            <a:ext cx="569601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4A5D31B-69A9-45A1-87E0-4E3B253ECA21}"/>
              </a:ext>
            </a:extLst>
          </p:cNvPr>
          <p:cNvPicPr>
            <a:picLocks noChangeAspect="1"/>
          </p:cNvPicPr>
          <p:nvPr/>
        </p:nvPicPr>
        <p:blipFill>
          <a:blip r:embed="rId5"/>
          <a:stretch>
            <a:fillRect/>
          </a:stretch>
        </p:blipFill>
        <p:spPr>
          <a:xfrm>
            <a:off x="127000" y="2590800"/>
            <a:ext cx="867335" cy="685800"/>
          </a:xfrm>
          <a:prstGeom prst="rect">
            <a:avLst/>
          </a:prstGeom>
        </p:spPr>
      </p:pic>
      <p:pic>
        <p:nvPicPr>
          <p:cNvPr id="6" name="Picture 5">
            <a:extLst>
              <a:ext uri="{FF2B5EF4-FFF2-40B4-BE49-F238E27FC236}">
                <a16:creationId xmlns:a16="http://schemas.microsoft.com/office/drawing/2014/main" id="{32C324AE-D9F1-4DE2-A487-716E385ECA5E}"/>
              </a:ext>
            </a:extLst>
          </p:cNvPr>
          <p:cNvPicPr>
            <a:picLocks noChangeAspect="1"/>
          </p:cNvPicPr>
          <p:nvPr/>
        </p:nvPicPr>
        <p:blipFill>
          <a:blip r:embed="rId5"/>
          <a:stretch>
            <a:fillRect/>
          </a:stretch>
        </p:blipFill>
        <p:spPr>
          <a:xfrm>
            <a:off x="3429000" y="4800600"/>
            <a:ext cx="837644" cy="662323"/>
          </a:xfrm>
          <a:prstGeom prst="rect">
            <a:avLst/>
          </a:prstGeom>
        </p:spPr>
      </p:pic>
    </p:spTree>
    <p:extLst>
      <p:ext uri="{BB962C8B-B14F-4D97-AF65-F5344CB8AC3E}">
        <p14:creationId xmlns:p14="http://schemas.microsoft.com/office/powerpoint/2010/main" val="337261494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565525" y="1347549"/>
            <a:ext cx="4511675" cy="3877985"/>
          </a:xfrm>
          <a:prstGeom prst="rect">
            <a:avLst/>
          </a:prstGeom>
        </p:spPr>
        <p:txBody>
          <a:bodyPr wrap="square" lIns="0" tIns="0" rIns="0" bIns="0">
            <a:spAutoFit/>
          </a:bodyPr>
          <a:lstStyle/>
          <a:p>
            <a:r>
              <a:rPr lang="en-CA" sz="1200" dirty="0">
                <a:latin typeface="Arial" pitchFamily="34" charset="0"/>
                <a:cs typeface="Arial" pitchFamily="34" charset="0"/>
              </a:rPr>
              <a:t>In this module, you will learn about the:</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Six logical tabs that comprise a Transfer Request:</a:t>
            </a:r>
          </a:p>
          <a:p>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Agreement</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Transfer Type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Transferor/Transferee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Designated Representative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Email</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Status/Warnings</a:t>
            </a:r>
          </a:p>
          <a:p>
            <a:pPr marL="628650" lvl="1" indent="-171450">
              <a:buFont typeface="Courier New" pitchFamily="49" charset="0"/>
              <a:buChar char="o"/>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Prorate Transferor Transferee Percentage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Set Transferor and Transferee Percentage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Variable Transferor and Transferee Percentage</a:t>
            </a:r>
          </a:p>
        </p:txBody>
      </p:sp>
      <p:pic>
        <p:nvPicPr>
          <p:cNvPr id="3" name="Picture 1" descr="Transfers - Overview - Introduction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5600" y="1536700"/>
            <a:ext cx="2692400" cy="2730500"/>
          </a:xfrm>
          <a:prstGeom prst="rect">
            <a:avLst/>
          </a:prstGeom>
          <a:noFill/>
        </p:spPr>
      </p:pic>
      <p:sp>
        <p:nvSpPr>
          <p:cNvPr id="5" name="Title 4"/>
          <p:cNvSpPr>
            <a:spLocks noGrp="1"/>
          </p:cNvSpPr>
          <p:nvPr>
            <p:ph type="title" idx="4294967295"/>
          </p:nvPr>
        </p:nvSpPr>
        <p:spPr>
          <a:xfrm>
            <a:off x="685800" y="563562"/>
            <a:ext cx="1524000" cy="7318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1628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4700" y="2895600"/>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F7423A8-DE5A-4964-B825-E7885D1E9F9C}"/>
              </a:ext>
            </a:extLst>
          </p:cNvPr>
          <p:cNvPicPr>
            <a:picLocks noChangeAspect="1"/>
          </p:cNvPicPr>
          <p:nvPr/>
        </p:nvPicPr>
        <p:blipFill>
          <a:blip r:embed="rId5"/>
          <a:stretch>
            <a:fillRect/>
          </a:stretch>
        </p:blipFill>
        <p:spPr>
          <a:xfrm>
            <a:off x="127000" y="2702269"/>
            <a:ext cx="919101" cy="726731"/>
          </a:xfrm>
          <a:prstGeom prst="rect">
            <a:avLst/>
          </a:prstGeom>
        </p:spPr>
      </p:pic>
      <p:pic>
        <p:nvPicPr>
          <p:cNvPr id="6" name="Picture 5">
            <a:extLst>
              <a:ext uri="{FF2B5EF4-FFF2-40B4-BE49-F238E27FC236}">
                <a16:creationId xmlns:a16="http://schemas.microsoft.com/office/drawing/2014/main" id="{73404721-164D-4699-9B14-AD00826DD596}"/>
              </a:ext>
            </a:extLst>
          </p:cNvPr>
          <p:cNvPicPr>
            <a:picLocks noChangeAspect="1"/>
          </p:cNvPicPr>
          <p:nvPr/>
        </p:nvPicPr>
        <p:blipFill>
          <a:blip r:embed="rId5"/>
          <a:stretch>
            <a:fillRect/>
          </a:stretch>
        </p:blipFill>
        <p:spPr>
          <a:xfrm>
            <a:off x="3329940" y="4876800"/>
            <a:ext cx="884181" cy="699120"/>
          </a:xfrm>
          <a:prstGeom prst="rect">
            <a:avLst/>
          </a:prstGeom>
        </p:spPr>
      </p:pic>
    </p:spTree>
    <p:extLst>
      <p:ext uri="{BB962C8B-B14F-4D97-AF65-F5344CB8AC3E}">
        <p14:creationId xmlns:p14="http://schemas.microsoft.com/office/powerpoint/2010/main" val="134910245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343400" cy="26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2143" y="3129458"/>
            <a:ext cx="5309084" cy="319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E3C486E-B988-4B94-9A3F-CDEF1FF6FF12}"/>
              </a:ext>
            </a:extLst>
          </p:cNvPr>
          <p:cNvPicPr>
            <a:picLocks noChangeAspect="1"/>
          </p:cNvPicPr>
          <p:nvPr/>
        </p:nvPicPr>
        <p:blipFill>
          <a:blip r:embed="rId5"/>
          <a:stretch>
            <a:fillRect/>
          </a:stretch>
        </p:blipFill>
        <p:spPr>
          <a:xfrm>
            <a:off x="127000" y="2286000"/>
            <a:ext cx="770965" cy="609600"/>
          </a:xfrm>
          <a:prstGeom prst="rect">
            <a:avLst/>
          </a:prstGeom>
        </p:spPr>
      </p:pic>
      <p:pic>
        <p:nvPicPr>
          <p:cNvPr id="6" name="Picture 5">
            <a:extLst>
              <a:ext uri="{FF2B5EF4-FFF2-40B4-BE49-F238E27FC236}">
                <a16:creationId xmlns:a16="http://schemas.microsoft.com/office/drawing/2014/main" id="{BDCD68D3-4EFD-4926-B7AF-D3D44E7BCCAC}"/>
              </a:ext>
            </a:extLst>
          </p:cNvPr>
          <p:cNvPicPr>
            <a:picLocks noChangeAspect="1"/>
          </p:cNvPicPr>
          <p:nvPr/>
        </p:nvPicPr>
        <p:blipFill>
          <a:blip r:embed="rId5"/>
          <a:stretch>
            <a:fillRect/>
          </a:stretch>
        </p:blipFill>
        <p:spPr>
          <a:xfrm>
            <a:off x="3716697" y="4953000"/>
            <a:ext cx="867335" cy="685800"/>
          </a:xfrm>
          <a:prstGeom prst="rect">
            <a:avLst/>
          </a:prstGeom>
        </p:spPr>
      </p:pic>
    </p:spTree>
    <p:extLst>
      <p:ext uri="{BB962C8B-B14F-4D97-AF65-F5344CB8AC3E}">
        <p14:creationId xmlns:p14="http://schemas.microsoft.com/office/powerpoint/2010/main" val="2434594860"/>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6336"/>
            <a:ext cx="5539310" cy="33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84170"/>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DC491D8-D8CB-4886-8388-06126866B0DB}"/>
              </a:ext>
            </a:extLst>
          </p:cNvPr>
          <p:cNvPicPr>
            <a:picLocks noChangeAspect="1"/>
          </p:cNvPicPr>
          <p:nvPr/>
        </p:nvPicPr>
        <p:blipFill>
          <a:blip r:embed="rId5"/>
          <a:stretch>
            <a:fillRect/>
          </a:stretch>
        </p:blipFill>
        <p:spPr>
          <a:xfrm>
            <a:off x="127000" y="2757570"/>
            <a:ext cx="849162" cy="671430"/>
          </a:xfrm>
          <a:prstGeom prst="rect">
            <a:avLst/>
          </a:prstGeom>
        </p:spPr>
      </p:pic>
      <p:pic>
        <p:nvPicPr>
          <p:cNvPr id="6" name="Picture 5">
            <a:extLst>
              <a:ext uri="{FF2B5EF4-FFF2-40B4-BE49-F238E27FC236}">
                <a16:creationId xmlns:a16="http://schemas.microsoft.com/office/drawing/2014/main" id="{EF05AC8C-54C0-42B6-AB37-EE786C2CF1B2}"/>
              </a:ext>
            </a:extLst>
          </p:cNvPr>
          <p:cNvPicPr>
            <a:picLocks noChangeAspect="1"/>
          </p:cNvPicPr>
          <p:nvPr/>
        </p:nvPicPr>
        <p:blipFill>
          <a:blip r:embed="rId5"/>
          <a:stretch>
            <a:fillRect/>
          </a:stretch>
        </p:blipFill>
        <p:spPr>
          <a:xfrm>
            <a:off x="3368040" y="4876800"/>
            <a:ext cx="877480" cy="693821"/>
          </a:xfrm>
          <a:prstGeom prst="rect">
            <a:avLst/>
          </a:prstGeom>
        </p:spPr>
      </p:pic>
    </p:spTree>
    <p:extLst>
      <p:ext uri="{BB962C8B-B14F-4D97-AF65-F5344CB8AC3E}">
        <p14:creationId xmlns:p14="http://schemas.microsoft.com/office/powerpoint/2010/main" val="2300440144"/>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0631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34843"/>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CE58DB15-577D-4E97-A523-DC9B1F1318BE}"/>
              </a:ext>
            </a:extLst>
          </p:cNvPr>
          <p:cNvPicPr>
            <a:picLocks noChangeAspect="1"/>
          </p:cNvPicPr>
          <p:nvPr/>
        </p:nvPicPr>
        <p:blipFill>
          <a:blip r:embed="rId5"/>
          <a:stretch>
            <a:fillRect/>
          </a:stretch>
        </p:blipFill>
        <p:spPr>
          <a:xfrm>
            <a:off x="124385" y="2590800"/>
            <a:ext cx="1060077" cy="838200"/>
          </a:xfrm>
          <a:prstGeom prst="rect">
            <a:avLst/>
          </a:prstGeom>
        </p:spPr>
      </p:pic>
      <p:pic>
        <p:nvPicPr>
          <p:cNvPr id="6" name="Picture 5">
            <a:extLst>
              <a:ext uri="{FF2B5EF4-FFF2-40B4-BE49-F238E27FC236}">
                <a16:creationId xmlns:a16="http://schemas.microsoft.com/office/drawing/2014/main" id="{5B97A393-2B1A-4206-AC34-FE7E6456F976}"/>
              </a:ext>
            </a:extLst>
          </p:cNvPr>
          <p:cNvPicPr>
            <a:picLocks noChangeAspect="1"/>
          </p:cNvPicPr>
          <p:nvPr/>
        </p:nvPicPr>
        <p:blipFill>
          <a:blip r:embed="rId5"/>
          <a:stretch>
            <a:fillRect/>
          </a:stretch>
        </p:blipFill>
        <p:spPr>
          <a:xfrm>
            <a:off x="3429000" y="4861228"/>
            <a:ext cx="887028" cy="701371"/>
          </a:xfrm>
          <a:prstGeom prst="rect">
            <a:avLst/>
          </a:prstGeom>
        </p:spPr>
      </p:pic>
    </p:spTree>
    <p:extLst>
      <p:ext uri="{BB962C8B-B14F-4D97-AF65-F5344CB8AC3E}">
        <p14:creationId xmlns:p14="http://schemas.microsoft.com/office/powerpoint/2010/main" val="2447811465"/>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2843098"/>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5815B6B-5E2F-42F1-A3B1-ED74B6522768}"/>
              </a:ext>
            </a:extLst>
          </p:cNvPr>
          <p:cNvPicPr>
            <a:picLocks noChangeAspect="1"/>
          </p:cNvPicPr>
          <p:nvPr/>
        </p:nvPicPr>
        <p:blipFill>
          <a:blip r:embed="rId5"/>
          <a:stretch>
            <a:fillRect/>
          </a:stretch>
        </p:blipFill>
        <p:spPr>
          <a:xfrm>
            <a:off x="137427" y="2743200"/>
            <a:ext cx="867336" cy="685800"/>
          </a:xfrm>
          <a:prstGeom prst="rect">
            <a:avLst/>
          </a:prstGeom>
        </p:spPr>
      </p:pic>
      <p:pic>
        <p:nvPicPr>
          <p:cNvPr id="6" name="Picture 5">
            <a:extLst>
              <a:ext uri="{FF2B5EF4-FFF2-40B4-BE49-F238E27FC236}">
                <a16:creationId xmlns:a16="http://schemas.microsoft.com/office/drawing/2014/main" id="{CA572375-8DBB-4B55-AC5C-72711B35AD0F}"/>
              </a:ext>
            </a:extLst>
          </p:cNvPr>
          <p:cNvPicPr>
            <a:picLocks noChangeAspect="1"/>
          </p:cNvPicPr>
          <p:nvPr/>
        </p:nvPicPr>
        <p:blipFill>
          <a:blip r:embed="rId5"/>
          <a:stretch>
            <a:fillRect/>
          </a:stretch>
        </p:blipFill>
        <p:spPr>
          <a:xfrm>
            <a:off x="3352800" y="4899926"/>
            <a:ext cx="770965" cy="609600"/>
          </a:xfrm>
          <a:prstGeom prst="rect">
            <a:avLst/>
          </a:prstGeom>
        </p:spPr>
      </p:pic>
    </p:spTree>
    <p:extLst>
      <p:ext uri="{BB962C8B-B14F-4D97-AF65-F5344CB8AC3E}">
        <p14:creationId xmlns:p14="http://schemas.microsoft.com/office/powerpoint/2010/main" val="2463238038"/>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2"/>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A081820-B568-4ED4-984D-2BFBD64B4729}"/>
              </a:ext>
            </a:extLst>
          </p:cNvPr>
          <p:cNvPicPr>
            <a:picLocks noChangeAspect="1"/>
          </p:cNvPicPr>
          <p:nvPr/>
        </p:nvPicPr>
        <p:blipFill>
          <a:blip r:embed="rId5"/>
          <a:stretch>
            <a:fillRect/>
          </a:stretch>
        </p:blipFill>
        <p:spPr>
          <a:xfrm>
            <a:off x="228600" y="2540980"/>
            <a:ext cx="930342" cy="735619"/>
          </a:xfrm>
          <a:prstGeom prst="rect">
            <a:avLst/>
          </a:prstGeom>
        </p:spPr>
      </p:pic>
      <p:pic>
        <p:nvPicPr>
          <p:cNvPr id="6" name="Picture 5">
            <a:extLst>
              <a:ext uri="{FF2B5EF4-FFF2-40B4-BE49-F238E27FC236}">
                <a16:creationId xmlns:a16="http://schemas.microsoft.com/office/drawing/2014/main" id="{1F2204AF-E4C6-40F9-9B3C-7ADB94A1FC7A}"/>
              </a:ext>
            </a:extLst>
          </p:cNvPr>
          <p:cNvPicPr>
            <a:picLocks noChangeAspect="1"/>
          </p:cNvPicPr>
          <p:nvPr/>
        </p:nvPicPr>
        <p:blipFill>
          <a:blip r:embed="rId5"/>
          <a:stretch>
            <a:fillRect/>
          </a:stretch>
        </p:blipFill>
        <p:spPr>
          <a:xfrm>
            <a:off x="3810000" y="4953000"/>
            <a:ext cx="963706" cy="762000"/>
          </a:xfrm>
          <a:prstGeom prst="rect">
            <a:avLst/>
          </a:prstGeom>
        </p:spPr>
      </p:pic>
    </p:spTree>
    <p:extLst>
      <p:ext uri="{BB962C8B-B14F-4D97-AF65-F5344CB8AC3E}">
        <p14:creationId xmlns:p14="http://schemas.microsoft.com/office/powerpoint/2010/main" val="467373816"/>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84935"/>
            <a:ext cx="5295900" cy="318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231DBC0-E336-4D4A-9CAF-580A8710D205}"/>
              </a:ext>
            </a:extLst>
          </p:cNvPr>
          <p:cNvPicPr>
            <a:picLocks noChangeAspect="1"/>
          </p:cNvPicPr>
          <p:nvPr/>
        </p:nvPicPr>
        <p:blipFill>
          <a:blip r:embed="rId5"/>
          <a:stretch>
            <a:fillRect/>
          </a:stretch>
        </p:blipFill>
        <p:spPr>
          <a:xfrm>
            <a:off x="127000" y="2446458"/>
            <a:ext cx="953514" cy="753941"/>
          </a:xfrm>
          <a:prstGeom prst="rect">
            <a:avLst/>
          </a:prstGeom>
        </p:spPr>
      </p:pic>
      <p:pic>
        <p:nvPicPr>
          <p:cNvPr id="6" name="Picture 5">
            <a:extLst>
              <a:ext uri="{FF2B5EF4-FFF2-40B4-BE49-F238E27FC236}">
                <a16:creationId xmlns:a16="http://schemas.microsoft.com/office/drawing/2014/main" id="{8685D273-F023-4F40-9BA3-41A21D391677}"/>
              </a:ext>
            </a:extLst>
          </p:cNvPr>
          <p:cNvPicPr>
            <a:picLocks noChangeAspect="1"/>
          </p:cNvPicPr>
          <p:nvPr/>
        </p:nvPicPr>
        <p:blipFill>
          <a:blip r:embed="rId5"/>
          <a:stretch>
            <a:fillRect/>
          </a:stretch>
        </p:blipFill>
        <p:spPr>
          <a:xfrm>
            <a:off x="3832317" y="4953000"/>
            <a:ext cx="867336" cy="685800"/>
          </a:xfrm>
          <a:prstGeom prst="rect">
            <a:avLst/>
          </a:prstGeom>
        </p:spPr>
      </p:pic>
    </p:spTree>
    <p:extLst>
      <p:ext uri="{BB962C8B-B14F-4D97-AF65-F5344CB8AC3E}">
        <p14:creationId xmlns:p14="http://schemas.microsoft.com/office/powerpoint/2010/main" val="427147263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931033"/>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FBFAEB9-AFE7-4651-8385-6774C4BEF08F}"/>
              </a:ext>
            </a:extLst>
          </p:cNvPr>
          <p:cNvPicPr>
            <a:picLocks noChangeAspect="1"/>
          </p:cNvPicPr>
          <p:nvPr/>
        </p:nvPicPr>
        <p:blipFill>
          <a:blip r:embed="rId5"/>
          <a:stretch>
            <a:fillRect/>
          </a:stretch>
        </p:blipFill>
        <p:spPr>
          <a:xfrm>
            <a:off x="127000" y="2667000"/>
            <a:ext cx="963706" cy="762000"/>
          </a:xfrm>
          <a:prstGeom prst="rect">
            <a:avLst/>
          </a:prstGeom>
        </p:spPr>
      </p:pic>
      <p:pic>
        <p:nvPicPr>
          <p:cNvPr id="6" name="Picture 5">
            <a:extLst>
              <a:ext uri="{FF2B5EF4-FFF2-40B4-BE49-F238E27FC236}">
                <a16:creationId xmlns:a16="http://schemas.microsoft.com/office/drawing/2014/main" id="{1F45EA2E-F57E-45BF-AAD4-6EB3F5B4643D}"/>
              </a:ext>
            </a:extLst>
          </p:cNvPr>
          <p:cNvPicPr>
            <a:picLocks noChangeAspect="1"/>
          </p:cNvPicPr>
          <p:nvPr/>
        </p:nvPicPr>
        <p:blipFill>
          <a:blip r:embed="rId5"/>
          <a:stretch>
            <a:fillRect/>
          </a:stretch>
        </p:blipFill>
        <p:spPr>
          <a:xfrm>
            <a:off x="4000901" y="4648200"/>
            <a:ext cx="867336" cy="685800"/>
          </a:xfrm>
          <a:prstGeom prst="rect">
            <a:avLst/>
          </a:prstGeom>
        </p:spPr>
      </p:pic>
    </p:spTree>
    <p:extLst>
      <p:ext uri="{BB962C8B-B14F-4D97-AF65-F5344CB8AC3E}">
        <p14:creationId xmlns:p14="http://schemas.microsoft.com/office/powerpoint/2010/main" val="4095242232"/>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737657" y="1676400"/>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205277"/>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742950" y="4657367"/>
            <a:ext cx="2781300" cy="540544"/>
          </a:xfrm>
          <a:prstGeom prst="wedgeRectCallout">
            <a:avLst>
              <a:gd name="adj1" fmla="val 147735"/>
              <a:gd name="adj2" fmla="val -569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8" name="Picture 7">
            <a:extLst>
              <a:ext uri="{FF2B5EF4-FFF2-40B4-BE49-F238E27FC236}">
                <a16:creationId xmlns:a16="http://schemas.microsoft.com/office/drawing/2014/main" id="{AA3921F5-ADFB-472D-832E-2583EDB774DA}"/>
              </a:ext>
            </a:extLst>
          </p:cNvPr>
          <p:cNvPicPr>
            <a:picLocks noChangeAspect="1"/>
          </p:cNvPicPr>
          <p:nvPr/>
        </p:nvPicPr>
        <p:blipFill>
          <a:blip r:embed="rId5"/>
          <a:stretch>
            <a:fillRect/>
          </a:stretch>
        </p:blipFill>
        <p:spPr>
          <a:xfrm>
            <a:off x="143435" y="2514600"/>
            <a:ext cx="770965" cy="533400"/>
          </a:xfrm>
          <a:prstGeom prst="rect">
            <a:avLst/>
          </a:prstGeom>
        </p:spPr>
      </p:pic>
      <p:pic>
        <p:nvPicPr>
          <p:cNvPr id="9" name="Picture 8">
            <a:extLst>
              <a:ext uri="{FF2B5EF4-FFF2-40B4-BE49-F238E27FC236}">
                <a16:creationId xmlns:a16="http://schemas.microsoft.com/office/drawing/2014/main" id="{CD65BF9E-8348-4A3B-8F6A-91A4FDE87B1A}"/>
              </a:ext>
            </a:extLst>
          </p:cNvPr>
          <p:cNvPicPr>
            <a:picLocks noChangeAspect="1"/>
          </p:cNvPicPr>
          <p:nvPr/>
        </p:nvPicPr>
        <p:blipFill>
          <a:blip r:embed="rId5"/>
          <a:stretch>
            <a:fillRect/>
          </a:stretch>
        </p:blipFill>
        <p:spPr>
          <a:xfrm>
            <a:off x="3886200" y="4927639"/>
            <a:ext cx="888575" cy="702594"/>
          </a:xfrm>
          <a:prstGeom prst="rect">
            <a:avLst/>
          </a:prstGeom>
        </p:spPr>
      </p:pic>
    </p:spTree>
    <p:extLst>
      <p:ext uri="{BB962C8B-B14F-4D97-AF65-F5344CB8AC3E}">
        <p14:creationId xmlns:p14="http://schemas.microsoft.com/office/powerpoint/2010/main" val="1308036816"/>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201924"/>
            <a:ext cx="5295900" cy="31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E606A90-9287-4223-A654-9A9E6C8A3427}"/>
              </a:ext>
            </a:extLst>
          </p:cNvPr>
          <p:cNvPicPr>
            <a:picLocks noChangeAspect="1"/>
          </p:cNvPicPr>
          <p:nvPr/>
        </p:nvPicPr>
        <p:blipFill>
          <a:blip r:embed="rId5"/>
          <a:stretch>
            <a:fillRect/>
          </a:stretch>
        </p:blipFill>
        <p:spPr>
          <a:xfrm>
            <a:off x="127000" y="2743200"/>
            <a:ext cx="770965" cy="609600"/>
          </a:xfrm>
          <a:prstGeom prst="rect">
            <a:avLst/>
          </a:prstGeom>
        </p:spPr>
      </p:pic>
      <p:pic>
        <p:nvPicPr>
          <p:cNvPr id="6" name="Picture 5">
            <a:extLst>
              <a:ext uri="{FF2B5EF4-FFF2-40B4-BE49-F238E27FC236}">
                <a16:creationId xmlns:a16="http://schemas.microsoft.com/office/drawing/2014/main" id="{2853D7B3-A722-4FEF-84AB-97008438B8B5}"/>
              </a:ext>
            </a:extLst>
          </p:cNvPr>
          <p:cNvPicPr>
            <a:picLocks noChangeAspect="1"/>
          </p:cNvPicPr>
          <p:nvPr/>
        </p:nvPicPr>
        <p:blipFill>
          <a:blip r:embed="rId5"/>
          <a:stretch>
            <a:fillRect/>
          </a:stretch>
        </p:blipFill>
        <p:spPr>
          <a:xfrm>
            <a:off x="3820427" y="5029200"/>
            <a:ext cx="770965" cy="609600"/>
          </a:xfrm>
          <a:prstGeom prst="rect">
            <a:avLst/>
          </a:prstGeom>
        </p:spPr>
      </p:pic>
    </p:spTree>
    <p:extLst>
      <p:ext uri="{BB962C8B-B14F-4D97-AF65-F5344CB8AC3E}">
        <p14:creationId xmlns:p14="http://schemas.microsoft.com/office/powerpoint/2010/main" val="64531414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24401" y="1143506"/>
            <a:ext cx="3962399" cy="1862048"/>
          </a:xfrm>
          <a:prstGeom prst="rect">
            <a:avLst/>
          </a:prstGeom>
        </p:spPr>
        <p:txBody>
          <a:bodyPr wrap="square" lIns="0" tIns="0" rIns="0" bIns="0">
            <a:spAutoFit/>
          </a:bodyPr>
          <a:lstStyle/>
          <a:p>
            <a:r>
              <a:rPr lang="en-CA" sz="1100" dirty="0">
                <a:latin typeface="Arial" pitchFamily="34" charset="0"/>
                <a:cs typeface="Arial" pitchFamily="34" charset="0"/>
              </a:rPr>
              <a:t>The Agreement tab displays the agreements that are being transferred. The agreements shown are the ones selected from the Agreements Found screen. You can delete or add new agreement(s) to include in this transfer request. Agreements include PNG, Oil Sands, Coal and Mineral Development as well as Geothermal Agreements.</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A Transfer Request Number will be assigned by ETS when a transfer is saved. Make sure you note this number, as you will need it to access the transfer request through the Work In Progress (WIP) screen.</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85800" y="533400"/>
            <a:ext cx="1981200" cy="808038"/>
          </a:xfrm>
        </p:spPr>
        <p:txBody>
          <a:bodyPr>
            <a:normAutofit/>
          </a:bodyPr>
          <a:lstStyle/>
          <a:p>
            <a:pPr algn="l"/>
            <a:r>
              <a:rPr lang="en-CA" sz="1600" b="1" dirty="0">
                <a:latin typeface="Arial" pitchFamily="34" charset="0"/>
                <a:cs typeface="Arial" pitchFamily="34" charset="0"/>
              </a:rPr>
              <a:t>Agreement Tab</a:t>
            </a:r>
          </a:p>
        </p:txBody>
      </p:sp>
      <p:sp>
        <p:nvSpPr>
          <p:cNvPr id="5" name="Rectangle 4"/>
          <p:cNvSpPr/>
          <p:nvPr/>
        </p:nvSpPr>
        <p:spPr>
          <a:xfrm>
            <a:off x="4495800" y="3124200"/>
            <a:ext cx="4059913" cy="2192908"/>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Request</a:t>
            </a:r>
            <a:r>
              <a:rPr lang="en-CA" sz="1050" dirty="0">
                <a:latin typeface="Arial" pitchFamily="34" charset="0"/>
                <a:cs typeface="Arial" pitchFamily="34" charset="0"/>
              </a:rPr>
              <a:t> </a:t>
            </a:r>
            <a:r>
              <a:rPr lang="en-CA" sz="1050" b="1" dirty="0">
                <a:latin typeface="Arial" pitchFamily="34" charset="0"/>
                <a:cs typeface="Arial" pitchFamily="34" charset="0"/>
              </a:rPr>
              <a:t>Number</a:t>
            </a:r>
            <a:r>
              <a:rPr lang="en-CA" sz="1050" dirty="0">
                <a:latin typeface="Arial" pitchFamily="34" charset="0"/>
                <a:cs typeface="Arial" pitchFamily="34" charset="0"/>
              </a:rPr>
              <a:t> - The Transfer Request Number will show on the header if the request is successfully saved.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Delete</a:t>
            </a:r>
            <a:r>
              <a:rPr lang="en-CA" sz="1050" dirty="0">
                <a:latin typeface="Arial" pitchFamily="34" charset="0"/>
                <a:cs typeface="Arial" pitchFamily="34" charset="0"/>
              </a:rPr>
              <a:t> - Clicking on the Delete button will delete the agreement displayed on that line.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Search</a:t>
            </a:r>
            <a:r>
              <a:rPr lang="en-CA" sz="1050" dirty="0">
                <a:latin typeface="Arial" pitchFamily="34" charset="0"/>
                <a:cs typeface="Arial" pitchFamily="34" charset="0"/>
              </a:rPr>
              <a:t> - Clicking on the Search button will open the Search Agreements screen, to add another agreement to the Transfer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Save</a:t>
            </a:r>
            <a:r>
              <a:rPr lang="en-CA" sz="1050" dirty="0">
                <a:latin typeface="Arial" pitchFamily="34" charset="0"/>
                <a:cs typeface="Arial" pitchFamily="34" charset="0"/>
              </a:rPr>
              <a:t> - Save the transfer request.  A Transfer Type MUST be specified before saving.</a:t>
            </a:r>
          </a:p>
          <a:p>
            <a:pPr marL="171450" indent="-171450">
              <a:buFont typeface="Arial" pitchFamily="34" charset="0"/>
              <a:buChar char="•"/>
            </a:pPr>
            <a:endParaRPr lang="en-US" sz="1050"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157394"/>
            <a:ext cx="3962400" cy="265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65180C9-AFF2-4AEB-B2CB-9907A11521CB}"/>
              </a:ext>
            </a:extLst>
          </p:cNvPr>
          <p:cNvPicPr>
            <a:picLocks noChangeAspect="1"/>
          </p:cNvPicPr>
          <p:nvPr/>
        </p:nvPicPr>
        <p:blipFill>
          <a:blip r:embed="rId3"/>
          <a:stretch>
            <a:fillRect/>
          </a:stretch>
        </p:blipFill>
        <p:spPr>
          <a:xfrm>
            <a:off x="330327" y="2819401"/>
            <a:ext cx="1269874" cy="1004086"/>
          </a:xfrm>
          <a:prstGeom prst="rect">
            <a:avLst/>
          </a:prstGeom>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A655A026-F61C-4C64-9383-DFD90D6FCF5E}"/>
              </a:ext>
            </a:extLst>
          </p:cNvPr>
          <p:cNvPicPr>
            <a:picLocks noChangeAspect="1"/>
          </p:cNvPicPr>
          <p:nvPr/>
        </p:nvPicPr>
        <p:blipFill>
          <a:blip r:embed="rId5"/>
          <a:stretch>
            <a:fillRect/>
          </a:stretch>
        </p:blipFill>
        <p:spPr>
          <a:xfrm>
            <a:off x="107482" y="2514600"/>
            <a:ext cx="867336" cy="685800"/>
          </a:xfrm>
          <a:prstGeom prst="rect">
            <a:avLst/>
          </a:prstGeom>
        </p:spPr>
      </p:pic>
      <p:pic>
        <p:nvPicPr>
          <p:cNvPr id="6" name="Picture 5">
            <a:extLst>
              <a:ext uri="{FF2B5EF4-FFF2-40B4-BE49-F238E27FC236}">
                <a16:creationId xmlns:a16="http://schemas.microsoft.com/office/drawing/2014/main" id="{1309784C-7A05-432E-B24A-E0F8821779A9}"/>
              </a:ext>
            </a:extLst>
          </p:cNvPr>
          <p:cNvPicPr>
            <a:picLocks noChangeAspect="1"/>
          </p:cNvPicPr>
          <p:nvPr/>
        </p:nvPicPr>
        <p:blipFill>
          <a:blip r:embed="rId5"/>
          <a:stretch>
            <a:fillRect/>
          </a:stretch>
        </p:blipFill>
        <p:spPr>
          <a:xfrm>
            <a:off x="3581400" y="4876800"/>
            <a:ext cx="867336" cy="685800"/>
          </a:xfrm>
          <a:prstGeom prst="rect">
            <a:avLst/>
          </a:prstGeom>
        </p:spPr>
      </p:pic>
    </p:spTree>
    <p:extLst>
      <p:ext uri="{BB962C8B-B14F-4D97-AF65-F5344CB8AC3E}">
        <p14:creationId xmlns:p14="http://schemas.microsoft.com/office/powerpoint/2010/main" val="1584990914"/>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200" y="3221495"/>
            <a:ext cx="5124450" cy="308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38201"/>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1DE99EC-3065-4AEE-BB58-FF50080BBCA5}"/>
              </a:ext>
            </a:extLst>
          </p:cNvPr>
          <p:cNvPicPr>
            <a:picLocks noChangeAspect="1"/>
          </p:cNvPicPr>
          <p:nvPr/>
        </p:nvPicPr>
        <p:blipFill>
          <a:blip r:embed="rId5"/>
          <a:stretch>
            <a:fillRect/>
          </a:stretch>
        </p:blipFill>
        <p:spPr>
          <a:xfrm>
            <a:off x="3962400" y="4953000"/>
            <a:ext cx="770965" cy="609600"/>
          </a:xfrm>
          <a:prstGeom prst="rect">
            <a:avLst/>
          </a:prstGeom>
        </p:spPr>
      </p:pic>
    </p:spTree>
    <p:extLst>
      <p:ext uri="{BB962C8B-B14F-4D97-AF65-F5344CB8AC3E}">
        <p14:creationId xmlns:p14="http://schemas.microsoft.com/office/powerpoint/2010/main" val="2569013693"/>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55624" y="4385846"/>
            <a:ext cx="3835400" cy="338554"/>
          </a:xfrm>
          <a:prstGeom prst="rect">
            <a:avLst/>
          </a:prstGeom>
        </p:spPr>
        <p:txBody>
          <a:bodyPr wrap="square" lIns="0" tIns="0" rIns="0" bIns="0">
            <a:spAutoFit/>
          </a:bodyPr>
          <a:lstStyle/>
          <a:p>
            <a:r>
              <a:rPr lang="en-CA" sz="1100" b="1" i="1" dirty="0"/>
              <a:t>Tip</a:t>
            </a:r>
            <a:r>
              <a:rPr lang="en-CA" sz="1100" dirty="0"/>
              <a:t>: This type relates to the manual transfers submitted with a schedule.</a:t>
            </a:r>
          </a:p>
        </p:txBody>
      </p:sp>
      <p:sp>
        <p:nvSpPr>
          <p:cNvPr id="3" name="Rectangle 2"/>
          <p:cNvSpPr>
            <a:spLocks/>
          </p:cNvSpPr>
          <p:nvPr/>
        </p:nvSpPr>
        <p:spPr>
          <a:xfrm>
            <a:off x="4784725" y="1600200"/>
            <a:ext cx="3368675" cy="2769989"/>
          </a:xfrm>
          <a:prstGeom prst="rect">
            <a:avLst/>
          </a:prstGeom>
        </p:spPr>
        <p:txBody>
          <a:bodyPr wrap="square" lIns="0" tIns="0" rIns="0" bIns="0">
            <a:spAutoFit/>
          </a:bodyPr>
          <a:lstStyle/>
          <a:p>
            <a:r>
              <a:rPr lang="en-CA" sz="1200" dirty="0">
                <a:latin typeface="Arial" pitchFamily="34" charset="0"/>
                <a:cs typeface="Arial" pitchFamily="34" charset="0"/>
              </a:rPr>
              <a:t>The "Set Transferor and Transferee Percentage" Transfer is used when transferring 100% interest or less in one or more agreements.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Transferees(s) interest must be equal to the Transferor(s) interest.</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and Transferee must be common to all agreements if there is more than one agreement.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p>
        </p:txBody>
      </p:sp>
      <p:pic>
        <p:nvPicPr>
          <p:cNvPr id="4" name="Picture 6" descr="Transfers - Initiate a Transfer - SetTransferorTransferee% - Graphic"/>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5624" y="1528346"/>
            <a:ext cx="3835400" cy="2664000"/>
          </a:xfrm>
          <a:prstGeom prst="rect">
            <a:avLst/>
          </a:prstGeom>
          <a:noFill/>
        </p:spPr>
      </p:pic>
      <p:sp>
        <p:nvSpPr>
          <p:cNvPr id="5" name="Rectangle 4"/>
          <p:cNvSpPr>
            <a:spLocks/>
          </p:cNvSpPr>
          <p:nvPr/>
        </p:nvSpPr>
        <p:spPr>
          <a:xfrm>
            <a:off x="77724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43 to 63)</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09600" y="609600"/>
            <a:ext cx="3276600" cy="731838"/>
          </a:xfrm>
        </p:spPr>
        <p:txBody>
          <a:bodyPr>
            <a:normAutofit/>
          </a:bodyPr>
          <a:lstStyle/>
          <a:p>
            <a:pPr algn="l"/>
            <a:r>
              <a:rPr lang="en-CA" sz="1600" b="1" dirty="0">
                <a:latin typeface="Arial" pitchFamily="34" charset="0"/>
                <a:cs typeface="Arial" pitchFamily="34" charset="0"/>
              </a:rPr>
              <a:t>Set Transferor &amp; Transferee %</a:t>
            </a:r>
          </a:p>
        </p:txBody>
      </p:sp>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71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Set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AF46F4B0-D65C-4975-B524-4C6DBE78FE84}"/>
              </a:ext>
            </a:extLst>
          </p:cNvPr>
          <p:cNvPicPr>
            <a:picLocks noChangeAspect="1"/>
          </p:cNvPicPr>
          <p:nvPr/>
        </p:nvPicPr>
        <p:blipFill>
          <a:blip r:embed="rId4"/>
          <a:stretch>
            <a:fillRect/>
          </a:stretch>
        </p:blipFill>
        <p:spPr>
          <a:xfrm>
            <a:off x="3552123" y="4876800"/>
            <a:ext cx="867477" cy="685912"/>
          </a:xfrm>
          <a:prstGeom prst="rect">
            <a:avLst/>
          </a:prstGeom>
        </p:spPr>
      </p:pic>
      <p:pic>
        <p:nvPicPr>
          <p:cNvPr id="2" name="Picture 1"/>
          <p:cNvPicPr>
            <a:picLocks noChangeAspect="1"/>
          </p:cNvPicPr>
          <p:nvPr/>
        </p:nvPicPr>
        <p:blipFill>
          <a:blip r:embed="rId5"/>
          <a:stretch>
            <a:fillRect/>
          </a:stretch>
        </p:blipFill>
        <p:spPr>
          <a:xfrm>
            <a:off x="457199" y="1295400"/>
            <a:ext cx="6556171" cy="1676400"/>
          </a:xfrm>
          <a:prstGeom prst="rect">
            <a:avLst/>
          </a:prstGeom>
        </p:spPr>
      </p:pic>
    </p:spTree>
    <p:extLst>
      <p:ext uri="{BB962C8B-B14F-4D97-AF65-F5344CB8AC3E}">
        <p14:creationId xmlns:p14="http://schemas.microsoft.com/office/powerpoint/2010/main" val="1176664885"/>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936544"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0" y="2631872"/>
            <a:ext cx="6134100" cy="36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DA9B808-C247-4CF9-BF48-7B05DFA0132E}"/>
              </a:ext>
            </a:extLst>
          </p:cNvPr>
          <p:cNvPicPr>
            <a:picLocks noChangeAspect="1"/>
          </p:cNvPicPr>
          <p:nvPr/>
        </p:nvPicPr>
        <p:blipFill>
          <a:blip r:embed="rId5"/>
          <a:stretch>
            <a:fillRect/>
          </a:stretch>
        </p:blipFill>
        <p:spPr>
          <a:xfrm>
            <a:off x="76200" y="2514600"/>
            <a:ext cx="770965" cy="609600"/>
          </a:xfrm>
          <a:prstGeom prst="rect">
            <a:avLst/>
          </a:prstGeom>
        </p:spPr>
      </p:pic>
      <p:pic>
        <p:nvPicPr>
          <p:cNvPr id="6" name="Picture 5">
            <a:extLst>
              <a:ext uri="{FF2B5EF4-FFF2-40B4-BE49-F238E27FC236}">
                <a16:creationId xmlns:a16="http://schemas.microsoft.com/office/drawing/2014/main" id="{6FEF1A3E-346E-4D59-8415-AE30D5D30F79}"/>
              </a:ext>
            </a:extLst>
          </p:cNvPr>
          <p:cNvPicPr>
            <a:picLocks noChangeAspect="1"/>
          </p:cNvPicPr>
          <p:nvPr/>
        </p:nvPicPr>
        <p:blipFill>
          <a:blip r:embed="rId5"/>
          <a:stretch>
            <a:fillRect/>
          </a:stretch>
        </p:blipFill>
        <p:spPr>
          <a:xfrm>
            <a:off x="2971800" y="4762499"/>
            <a:ext cx="770965" cy="609600"/>
          </a:xfrm>
          <a:prstGeom prst="rect">
            <a:avLst/>
          </a:prstGeom>
        </p:spPr>
      </p:pic>
    </p:spTree>
    <p:extLst>
      <p:ext uri="{BB962C8B-B14F-4D97-AF65-F5344CB8AC3E}">
        <p14:creationId xmlns:p14="http://schemas.microsoft.com/office/powerpoint/2010/main" val="3926974332"/>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76200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2731008"/>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1AF353C5-1FE7-421C-9EBE-510202C27F28}"/>
              </a:ext>
            </a:extLst>
          </p:cNvPr>
          <p:cNvPicPr>
            <a:picLocks noChangeAspect="1"/>
          </p:cNvPicPr>
          <p:nvPr/>
        </p:nvPicPr>
        <p:blipFill>
          <a:blip r:embed="rId5"/>
          <a:stretch>
            <a:fillRect/>
          </a:stretch>
        </p:blipFill>
        <p:spPr>
          <a:xfrm>
            <a:off x="132615" y="2666999"/>
            <a:ext cx="781785" cy="618155"/>
          </a:xfrm>
          <a:prstGeom prst="rect">
            <a:avLst/>
          </a:prstGeom>
        </p:spPr>
      </p:pic>
      <p:pic>
        <p:nvPicPr>
          <p:cNvPr id="6" name="Picture 5">
            <a:extLst>
              <a:ext uri="{FF2B5EF4-FFF2-40B4-BE49-F238E27FC236}">
                <a16:creationId xmlns:a16="http://schemas.microsoft.com/office/drawing/2014/main" id="{F27C9D21-D82C-42E2-AC60-B2BEEEFB44AB}"/>
              </a:ext>
            </a:extLst>
          </p:cNvPr>
          <p:cNvPicPr>
            <a:picLocks noChangeAspect="1"/>
          </p:cNvPicPr>
          <p:nvPr/>
        </p:nvPicPr>
        <p:blipFill>
          <a:blip r:embed="rId5"/>
          <a:stretch>
            <a:fillRect/>
          </a:stretch>
        </p:blipFill>
        <p:spPr>
          <a:xfrm>
            <a:off x="3048000" y="4832658"/>
            <a:ext cx="923161" cy="729941"/>
          </a:xfrm>
          <a:prstGeom prst="rect">
            <a:avLst/>
          </a:prstGeom>
        </p:spPr>
      </p:pic>
    </p:spTree>
    <p:extLst>
      <p:ext uri="{BB962C8B-B14F-4D97-AF65-F5344CB8AC3E}">
        <p14:creationId xmlns:p14="http://schemas.microsoft.com/office/powerpoint/2010/main" val="2581588377"/>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953000" cy="298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04515"/>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0EE25D4-5633-4B46-8D91-9BD956BFD177}"/>
              </a:ext>
            </a:extLst>
          </p:cNvPr>
          <p:cNvPicPr>
            <a:picLocks noChangeAspect="1"/>
          </p:cNvPicPr>
          <p:nvPr/>
        </p:nvPicPr>
        <p:blipFill>
          <a:blip r:embed="rId5"/>
          <a:stretch>
            <a:fillRect/>
          </a:stretch>
        </p:blipFill>
        <p:spPr>
          <a:xfrm>
            <a:off x="72992" y="2514600"/>
            <a:ext cx="770965" cy="609600"/>
          </a:xfrm>
          <a:prstGeom prst="rect">
            <a:avLst/>
          </a:prstGeom>
        </p:spPr>
      </p:pic>
      <p:pic>
        <p:nvPicPr>
          <p:cNvPr id="6" name="Picture 5">
            <a:extLst>
              <a:ext uri="{FF2B5EF4-FFF2-40B4-BE49-F238E27FC236}">
                <a16:creationId xmlns:a16="http://schemas.microsoft.com/office/drawing/2014/main" id="{A34FFC73-20B6-4165-8331-E95D98A8BB97}"/>
              </a:ext>
            </a:extLst>
          </p:cNvPr>
          <p:cNvPicPr>
            <a:picLocks noChangeAspect="1"/>
          </p:cNvPicPr>
          <p:nvPr/>
        </p:nvPicPr>
        <p:blipFill>
          <a:blip r:embed="rId5"/>
          <a:stretch>
            <a:fillRect/>
          </a:stretch>
        </p:blipFill>
        <p:spPr>
          <a:xfrm>
            <a:off x="3352800" y="4876800"/>
            <a:ext cx="867336" cy="685800"/>
          </a:xfrm>
          <a:prstGeom prst="rect">
            <a:avLst/>
          </a:prstGeom>
        </p:spPr>
      </p:pic>
    </p:spTree>
    <p:extLst>
      <p:ext uri="{BB962C8B-B14F-4D97-AF65-F5344CB8AC3E}">
        <p14:creationId xmlns:p14="http://schemas.microsoft.com/office/powerpoint/2010/main" val="1499492004"/>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838200"/>
            <a:ext cx="5143500" cy="309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687" y="2895601"/>
            <a:ext cx="56960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0A9D5C3-751F-40A7-AE47-15CF79462BC2}"/>
              </a:ext>
            </a:extLst>
          </p:cNvPr>
          <p:cNvPicPr>
            <a:picLocks noChangeAspect="1"/>
          </p:cNvPicPr>
          <p:nvPr/>
        </p:nvPicPr>
        <p:blipFill>
          <a:blip r:embed="rId5"/>
          <a:stretch>
            <a:fillRect/>
          </a:stretch>
        </p:blipFill>
        <p:spPr>
          <a:xfrm>
            <a:off x="78944" y="2590801"/>
            <a:ext cx="770965" cy="609600"/>
          </a:xfrm>
          <a:prstGeom prst="rect">
            <a:avLst/>
          </a:prstGeom>
        </p:spPr>
      </p:pic>
      <p:pic>
        <p:nvPicPr>
          <p:cNvPr id="6" name="Picture 5">
            <a:extLst>
              <a:ext uri="{FF2B5EF4-FFF2-40B4-BE49-F238E27FC236}">
                <a16:creationId xmlns:a16="http://schemas.microsoft.com/office/drawing/2014/main" id="{52807027-DF25-41C0-BCE9-CD254C4B68F0}"/>
              </a:ext>
            </a:extLst>
          </p:cNvPr>
          <p:cNvPicPr>
            <a:picLocks noChangeAspect="1"/>
          </p:cNvPicPr>
          <p:nvPr/>
        </p:nvPicPr>
        <p:blipFill>
          <a:blip r:embed="rId5"/>
          <a:stretch>
            <a:fillRect/>
          </a:stretch>
        </p:blipFill>
        <p:spPr>
          <a:xfrm>
            <a:off x="3356146" y="4871316"/>
            <a:ext cx="770965" cy="609600"/>
          </a:xfrm>
          <a:prstGeom prst="rect">
            <a:avLst/>
          </a:prstGeom>
        </p:spPr>
      </p:pic>
    </p:spTree>
    <p:extLst>
      <p:ext uri="{BB962C8B-B14F-4D97-AF65-F5344CB8AC3E}">
        <p14:creationId xmlns:p14="http://schemas.microsoft.com/office/powerpoint/2010/main" val="145913317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7098"/>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48000"/>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76AB24E-F70D-46E0-A921-7FB0F5EEF319}"/>
              </a:ext>
            </a:extLst>
          </p:cNvPr>
          <p:cNvPicPr>
            <a:picLocks noChangeAspect="1"/>
          </p:cNvPicPr>
          <p:nvPr/>
        </p:nvPicPr>
        <p:blipFill>
          <a:blip r:embed="rId5"/>
          <a:stretch>
            <a:fillRect/>
          </a:stretch>
        </p:blipFill>
        <p:spPr>
          <a:xfrm>
            <a:off x="127000" y="2743200"/>
            <a:ext cx="770965" cy="609600"/>
          </a:xfrm>
          <a:prstGeom prst="rect">
            <a:avLst/>
          </a:prstGeom>
        </p:spPr>
      </p:pic>
      <p:pic>
        <p:nvPicPr>
          <p:cNvPr id="6" name="Picture 5">
            <a:extLst>
              <a:ext uri="{FF2B5EF4-FFF2-40B4-BE49-F238E27FC236}">
                <a16:creationId xmlns:a16="http://schemas.microsoft.com/office/drawing/2014/main" id="{7840C5A3-D0CD-4E80-BF4F-D6C21799776D}"/>
              </a:ext>
            </a:extLst>
          </p:cNvPr>
          <p:cNvPicPr>
            <a:picLocks noChangeAspect="1"/>
          </p:cNvPicPr>
          <p:nvPr/>
        </p:nvPicPr>
        <p:blipFill>
          <a:blip r:embed="rId5"/>
          <a:stretch>
            <a:fillRect/>
          </a:stretch>
        </p:blipFill>
        <p:spPr>
          <a:xfrm>
            <a:off x="3657600" y="4916157"/>
            <a:ext cx="770965" cy="609600"/>
          </a:xfrm>
          <a:prstGeom prst="rect">
            <a:avLst/>
          </a:prstGeom>
        </p:spPr>
      </p:pic>
    </p:spTree>
    <p:extLst>
      <p:ext uri="{BB962C8B-B14F-4D97-AF65-F5344CB8AC3E}">
        <p14:creationId xmlns:p14="http://schemas.microsoft.com/office/powerpoint/2010/main" val="3577898465"/>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299" y="838200"/>
            <a:ext cx="4686301" cy="282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90493"/>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F9D85F2-4EC8-4692-9739-521CBDC90771}"/>
              </a:ext>
            </a:extLst>
          </p:cNvPr>
          <p:cNvPicPr>
            <a:picLocks noChangeAspect="1"/>
          </p:cNvPicPr>
          <p:nvPr/>
        </p:nvPicPr>
        <p:blipFill>
          <a:blip r:embed="rId5"/>
          <a:stretch>
            <a:fillRect/>
          </a:stretch>
        </p:blipFill>
        <p:spPr>
          <a:xfrm>
            <a:off x="114299" y="2362200"/>
            <a:ext cx="770965" cy="609600"/>
          </a:xfrm>
          <a:prstGeom prst="rect">
            <a:avLst/>
          </a:prstGeom>
        </p:spPr>
      </p:pic>
      <p:pic>
        <p:nvPicPr>
          <p:cNvPr id="6" name="Picture 5">
            <a:extLst>
              <a:ext uri="{FF2B5EF4-FFF2-40B4-BE49-F238E27FC236}">
                <a16:creationId xmlns:a16="http://schemas.microsoft.com/office/drawing/2014/main" id="{4E193B16-A7DA-45FC-AD3C-95CB6A6A6A10}"/>
              </a:ext>
            </a:extLst>
          </p:cNvPr>
          <p:cNvPicPr>
            <a:picLocks noChangeAspect="1"/>
          </p:cNvPicPr>
          <p:nvPr/>
        </p:nvPicPr>
        <p:blipFill>
          <a:blip r:embed="rId5"/>
          <a:stretch>
            <a:fillRect/>
          </a:stretch>
        </p:blipFill>
        <p:spPr>
          <a:xfrm>
            <a:off x="3822834" y="5029200"/>
            <a:ext cx="770965" cy="609600"/>
          </a:xfrm>
          <a:prstGeom prst="rect">
            <a:avLst/>
          </a:prstGeom>
        </p:spPr>
      </p:pic>
    </p:spTree>
    <p:extLst>
      <p:ext uri="{BB962C8B-B14F-4D97-AF65-F5344CB8AC3E}">
        <p14:creationId xmlns:p14="http://schemas.microsoft.com/office/powerpoint/2010/main" val="258695788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14950" y="1752600"/>
            <a:ext cx="2882900" cy="2215991"/>
          </a:xfrm>
          <a:prstGeom prst="rect">
            <a:avLst/>
          </a:prstGeom>
        </p:spPr>
        <p:txBody>
          <a:bodyPr wrap="square" lIns="0" tIns="0" rIns="0" bIns="0">
            <a:spAutoFit/>
          </a:bodyPr>
          <a:lstStyle/>
          <a:p>
            <a:r>
              <a:rPr lang="en-CA" sz="1200" dirty="0">
                <a:latin typeface="Arial" pitchFamily="34" charset="0"/>
                <a:cs typeface="Arial" pitchFamily="34" charset="0"/>
              </a:rPr>
              <a:t>Once you have selected the agreements to be transferred, you must identify the type of transfer you are preparing. There are four(4) types of request to select from as indicated on the image on the left.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You cannot change a transfer type once it is selected and saved. If the incorrect type is chosen, you will need to delete the transfer in order to change the request status to “Client Cancelled” and start a new transfer.</a:t>
            </a:r>
          </a:p>
        </p:txBody>
      </p:sp>
      <p:pic>
        <p:nvPicPr>
          <p:cNvPr id="3" name="Picture 3" descr="Transfers - Initiate a Transfer - Transfer Type Tab - Graphic"/>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38200" y="1752600"/>
            <a:ext cx="4311650" cy="32400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85800"/>
            <a:ext cx="2133600" cy="655638"/>
          </a:xfrm>
        </p:spPr>
        <p:txBody>
          <a:bodyPr>
            <a:normAutofit/>
          </a:bodyPr>
          <a:lstStyle/>
          <a:p>
            <a:pPr algn="l"/>
            <a:r>
              <a:rPr lang="en-CA" sz="1600" b="1" dirty="0">
                <a:latin typeface="Arial" pitchFamily="34" charset="0"/>
                <a:cs typeface="Arial" pitchFamily="34" charset="0"/>
              </a:rPr>
              <a:t>Transfer Type Tab</a:t>
            </a:r>
          </a:p>
        </p:txBody>
      </p:sp>
    </p:spTree>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4444" y="2971800"/>
            <a:ext cx="5663356" cy="340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FB15A4F-8FD9-4335-B7F2-5B42A1F431B8}"/>
              </a:ext>
            </a:extLst>
          </p:cNvPr>
          <p:cNvPicPr>
            <a:picLocks noChangeAspect="1"/>
          </p:cNvPicPr>
          <p:nvPr/>
        </p:nvPicPr>
        <p:blipFill>
          <a:blip r:embed="rId5"/>
          <a:stretch>
            <a:fillRect/>
          </a:stretch>
        </p:blipFill>
        <p:spPr>
          <a:xfrm>
            <a:off x="149459" y="2667000"/>
            <a:ext cx="770965" cy="609600"/>
          </a:xfrm>
          <a:prstGeom prst="rect">
            <a:avLst/>
          </a:prstGeom>
        </p:spPr>
      </p:pic>
      <p:pic>
        <p:nvPicPr>
          <p:cNvPr id="6" name="Picture 5">
            <a:extLst>
              <a:ext uri="{FF2B5EF4-FFF2-40B4-BE49-F238E27FC236}">
                <a16:creationId xmlns:a16="http://schemas.microsoft.com/office/drawing/2014/main" id="{1EB95370-3191-47AE-A654-A4CBB4DF5B68}"/>
              </a:ext>
            </a:extLst>
          </p:cNvPr>
          <p:cNvPicPr>
            <a:picLocks noChangeAspect="1"/>
          </p:cNvPicPr>
          <p:nvPr/>
        </p:nvPicPr>
        <p:blipFill>
          <a:blip r:embed="rId5"/>
          <a:stretch>
            <a:fillRect/>
          </a:stretch>
        </p:blipFill>
        <p:spPr>
          <a:xfrm>
            <a:off x="3505200" y="4937676"/>
            <a:ext cx="770965" cy="609600"/>
          </a:xfrm>
          <a:prstGeom prst="rect">
            <a:avLst/>
          </a:prstGeom>
        </p:spPr>
      </p:pic>
    </p:spTree>
    <p:extLst>
      <p:ext uri="{BB962C8B-B14F-4D97-AF65-F5344CB8AC3E}">
        <p14:creationId xmlns:p14="http://schemas.microsoft.com/office/powerpoint/2010/main" val="503345960"/>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99" y="838200"/>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8244" y="2895600"/>
            <a:ext cx="5694529" cy="342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6B77660-629A-4838-A825-8004EDA4EFB8}"/>
              </a:ext>
            </a:extLst>
          </p:cNvPr>
          <p:cNvPicPr>
            <a:picLocks noChangeAspect="1"/>
          </p:cNvPicPr>
          <p:nvPr/>
        </p:nvPicPr>
        <p:blipFill>
          <a:blip r:embed="rId5"/>
          <a:stretch>
            <a:fillRect/>
          </a:stretch>
        </p:blipFill>
        <p:spPr>
          <a:xfrm>
            <a:off x="145290" y="2743200"/>
            <a:ext cx="770965" cy="609600"/>
          </a:xfrm>
          <a:prstGeom prst="rect">
            <a:avLst/>
          </a:prstGeom>
        </p:spPr>
      </p:pic>
      <p:pic>
        <p:nvPicPr>
          <p:cNvPr id="6" name="Picture 5">
            <a:extLst>
              <a:ext uri="{FF2B5EF4-FFF2-40B4-BE49-F238E27FC236}">
                <a16:creationId xmlns:a16="http://schemas.microsoft.com/office/drawing/2014/main" id="{08648157-73D4-4174-B881-D82685E30DD0}"/>
              </a:ext>
            </a:extLst>
          </p:cNvPr>
          <p:cNvPicPr>
            <a:picLocks noChangeAspect="1"/>
          </p:cNvPicPr>
          <p:nvPr/>
        </p:nvPicPr>
        <p:blipFill>
          <a:blip r:embed="rId5"/>
          <a:stretch>
            <a:fillRect/>
          </a:stretch>
        </p:blipFill>
        <p:spPr>
          <a:xfrm>
            <a:off x="3349099" y="4857501"/>
            <a:ext cx="770965" cy="609600"/>
          </a:xfrm>
          <a:prstGeom prst="rect">
            <a:avLst/>
          </a:prstGeom>
        </p:spPr>
      </p:pic>
    </p:spTree>
    <p:extLst>
      <p:ext uri="{BB962C8B-B14F-4D97-AF65-F5344CB8AC3E}">
        <p14:creationId xmlns:p14="http://schemas.microsoft.com/office/powerpoint/2010/main" val="50028847"/>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3300" y="3075051"/>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DFD376B-C199-4281-A2AB-924DE35556CC}"/>
              </a:ext>
            </a:extLst>
          </p:cNvPr>
          <p:cNvPicPr>
            <a:picLocks noChangeAspect="1"/>
          </p:cNvPicPr>
          <p:nvPr/>
        </p:nvPicPr>
        <p:blipFill>
          <a:blip r:embed="rId5"/>
          <a:stretch>
            <a:fillRect/>
          </a:stretch>
        </p:blipFill>
        <p:spPr>
          <a:xfrm>
            <a:off x="139834" y="2782503"/>
            <a:ext cx="770965" cy="609600"/>
          </a:xfrm>
          <a:prstGeom prst="rect">
            <a:avLst/>
          </a:prstGeom>
        </p:spPr>
      </p:pic>
      <p:pic>
        <p:nvPicPr>
          <p:cNvPr id="6" name="Picture 5">
            <a:extLst>
              <a:ext uri="{FF2B5EF4-FFF2-40B4-BE49-F238E27FC236}">
                <a16:creationId xmlns:a16="http://schemas.microsoft.com/office/drawing/2014/main" id="{3DE0CC31-E98B-4A6B-AE67-41533BF02996}"/>
              </a:ext>
            </a:extLst>
          </p:cNvPr>
          <p:cNvPicPr>
            <a:picLocks noChangeAspect="1"/>
          </p:cNvPicPr>
          <p:nvPr/>
        </p:nvPicPr>
        <p:blipFill>
          <a:blip r:embed="rId5"/>
          <a:stretch>
            <a:fillRect/>
          </a:stretch>
        </p:blipFill>
        <p:spPr>
          <a:xfrm>
            <a:off x="3657600" y="4966106"/>
            <a:ext cx="770965" cy="609600"/>
          </a:xfrm>
          <a:prstGeom prst="rect">
            <a:avLst/>
          </a:prstGeom>
        </p:spPr>
      </p:pic>
    </p:spTree>
    <p:extLst>
      <p:ext uri="{BB962C8B-B14F-4D97-AF65-F5344CB8AC3E}">
        <p14:creationId xmlns:p14="http://schemas.microsoft.com/office/powerpoint/2010/main" val="243544149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7188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21788"/>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A1670CD1-C385-433E-9121-6E9BEA53B244}"/>
              </a:ext>
            </a:extLst>
          </p:cNvPr>
          <p:cNvPicPr>
            <a:picLocks noChangeAspect="1"/>
          </p:cNvPicPr>
          <p:nvPr/>
        </p:nvPicPr>
        <p:blipFill>
          <a:blip r:embed="rId5"/>
          <a:stretch>
            <a:fillRect/>
          </a:stretch>
        </p:blipFill>
        <p:spPr>
          <a:xfrm>
            <a:off x="127000" y="2716988"/>
            <a:ext cx="770965" cy="609600"/>
          </a:xfrm>
          <a:prstGeom prst="rect">
            <a:avLst/>
          </a:prstGeom>
        </p:spPr>
      </p:pic>
      <p:pic>
        <p:nvPicPr>
          <p:cNvPr id="6" name="Picture 5">
            <a:extLst>
              <a:ext uri="{FF2B5EF4-FFF2-40B4-BE49-F238E27FC236}">
                <a16:creationId xmlns:a16="http://schemas.microsoft.com/office/drawing/2014/main" id="{34F56D45-D4CF-4D81-8AF3-2473FFA6DE41}"/>
              </a:ext>
            </a:extLst>
          </p:cNvPr>
          <p:cNvPicPr>
            <a:picLocks noChangeAspect="1"/>
          </p:cNvPicPr>
          <p:nvPr/>
        </p:nvPicPr>
        <p:blipFill>
          <a:blip r:embed="rId5"/>
          <a:stretch>
            <a:fillRect/>
          </a:stretch>
        </p:blipFill>
        <p:spPr>
          <a:xfrm>
            <a:off x="3603057" y="4921910"/>
            <a:ext cx="770965" cy="609600"/>
          </a:xfrm>
          <a:prstGeom prst="rect">
            <a:avLst/>
          </a:prstGeom>
        </p:spPr>
      </p:pic>
    </p:spTree>
    <p:extLst>
      <p:ext uri="{BB962C8B-B14F-4D97-AF65-F5344CB8AC3E}">
        <p14:creationId xmlns:p14="http://schemas.microsoft.com/office/powerpoint/2010/main" val="1354038771"/>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200400"/>
            <a:ext cx="5219700"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47FF378-4C39-43EB-B3B6-14578F60AAEB}"/>
              </a:ext>
            </a:extLst>
          </p:cNvPr>
          <p:cNvPicPr>
            <a:picLocks noChangeAspect="1"/>
          </p:cNvPicPr>
          <p:nvPr/>
        </p:nvPicPr>
        <p:blipFill>
          <a:blip r:embed="rId5"/>
          <a:stretch>
            <a:fillRect/>
          </a:stretch>
        </p:blipFill>
        <p:spPr>
          <a:xfrm>
            <a:off x="129343" y="2743200"/>
            <a:ext cx="770965" cy="609600"/>
          </a:xfrm>
          <a:prstGeom prst="rect">
            <a:avLst/>
          </a:prstGeom>
        </p:spPr>
      </p:pic>
      <p:pic>
        <p:nvPicPr>
          <p:cNvPr id="6" name="Picture 5">
            <a:extLst>
              <a:ext uri="{FF2B5EF4-FFF2-40B4-BE49-F238E27FC236}">
                <a16:creationId xmlns:a16="http://schemas.microsoft.com/office/drawing/2014/main" id="{23611E08-6FFE-4E2F-ADBF-B0DBDDABDBB6}"/>
              </a:ext>
            </a:extLst>
          </p:cNvPr>
          <p:cNvPicPr>
            <a:picLocks noChangeAspect="1"/>
          </p:cNvPicPr>
          <p:nvPr/>
        </p:nvPicPr>
        <p:blipFill>
          <a:blip r:embed="rId5"/>
          <a:stretch>
            <a:fillRect/>
          </a:stretch>
        </p:blipFill>
        <p:spPr>
          <a:xfrm>
            <a:off x="3886200" y="5029200"/>
            <a:ext cx="770965" cy="609600"/>
          </a:xfrm>
          <a:prstGeom prst="rect">
            <a:avLst/>
          </a:prstGeom>
        </p:spPr>
      </p:pic>
    </p:spTree>
    <p:extLst>
      <p:ext uri="{BB962C8B-B14F-4D97-AF65-F5344CB8AC3E}">
        <p14:creationId xmlns:p14="http://schemas.microsoft.com/office/powerpoint/2010/main" val="874307871"/>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74928"/>
            <a:ext cx="4748956" cy="285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11145"/>
            <a:ext cx="5676900" cy="341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60AF8A9-5F13-4AED-84CC-D2205AA50863}"/>
              </a:ext>
            </a:extLst>
          </p:cNvPr>
          <p:cNvPicPr>
            <a:picLocks noChangeAspect="1"/>
          </p:cNvPicPr>
          <p:nvPr/>
        </p:nvPicPr>
        <p:blipFill>
          <a:blip r:embed="rId5"/>
          <a:stretch>
            <a:fillRect/>
          </a:stretch>
        </p:blipFill>
        <p:spPr>
          <a:xfrm>
            <a:off x="152400" y="2514600"/>
            <a:ext cx="770965" cy="609600"/>
          </a:xfrm>
          <a:prstGeom prst="rect">
            <a:avLst/>
          </a:prstGeom>
        </p:spPr>
      </p:pic>
      <p:pic>
        <p:nvPicPr>
          <p:cNvPr id="6" name="Picture 5">
            <a:extLst>
              <a:ext uri="{FF2B5EF4-FFF2-40B4-BE49-F238E27FC236}">
                <a16:creationId xmlns:a16="http://schemas.microsoft.com/office/drawing/2014/main" id="{2746B784-00C5-413E-B80F-18EA7E2A92F6}"/>
              </a:ext>
            </a:extLst>
          </p:cNvPr>
          <p:cNvPicPr>
            <a:picLocks noChangeAspect="1"/>
          </p:cNvPicPr>
          <p:nvPr/>
        </p:nvPicPr>
        <p:blipFill>
          <a:blip r:embed="rId5"/>
          <a:stretch>
            <a:fillRect/>
          </a:stretch>
        </p:blipFill>
        <p:spPr>
          <a:xfrm>
            <a:off x="3429000" y="4876800"/>
            <a:ext cx="770965" cy="609600"/>
          </a:xfrm>
          <a:prstGeom prst="rect">
            <a:avLst/>
          </a:prstGeom>
        </p:spPr>
      </p:pic>
    </p:spTree>
    <p:extLst>
      <p:ext uri="{BB962C8B-B14F-4D97-AF65-F5344CB8AC3E}">
        <p14:creationId xmlns:p14="http://schemas.microsoft.com/office/powerpoint/2010/main" val="3825335261"/>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7098"/>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63443"/>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C30D5A4-E42B-492C-9115-6E036A1CE085}"/>
              </a:ext>
            </a:extLst>
          </p:cNvPr>
          <p:cNvPicPr>
            <a:picLocks noChangeAspect="1"/>
          </p:cNvPicPr>
          <p:nvPr/>
        </p:nvPicPr>
        <p:blipFill>
          <a:blip r:embed="rId5"/>
          <a:stretch>
            <a:fillRect/>
          </a:stretch>
        </p:blipFill>
        <p:spPr>
          <a:xfrm>
            <a:off x="129012" y="2667000"/>
            <a:ext cx="770965" cy="609600"/>
          </a:xfrm>
          <a:prstGeom prst="rect">
            <a:avLst/>
          </a:prstGeom>
        </p:spPr>
      </p:pic>
      <p:pic>
        <p:nvPicPr>
          <p:cNvPr id="6" name="Picture 5">
            <a:extLst>
              <a:ext uri="{FF2B5EF4-FFF2-40B4-BE49-F238E27FC236}">
                <a16:creationId xmlns:a16="http://schemas.microsoft.com/office/drawing/2014/main" id="{0AB50457-63F1-4550-BFB2-B93779ED0264}"/>
              </a:ext>
            </a:extLst>
          </p:cNvPr>
          <p:cNvPicPr>
            <a:picLocks noChangeAspect="1"/>
          </p:cNvPicPr>
          <p:nvPr/>
        </p:nvPicPr>
        <p:blipFill>
          <a:blip r:embed="rId5"/>
          <a:stretch>
            <a:fillRect/>
          </a:stretch>
        </p:blipFill>
        <p:spPr>
          <a:xfrm>
            <a:off x="3801035" y="5029200"/>
            <a:ext cx="770965" cy="609600"/>
          </a:xfrm>
          <a:prstGeom prst="rect">
            <a:avLst/>
          </a:prstGeom>
        </p:spPr>
      </p:pic>
    </p:spTree>
    <p:extLst>
      <p:ext uri="{BB962C8B-B14F-4D97-AF65-F5344CB8AC3E}">
        <p14:creationId xmlns:p14="http://schemas.microsoft.com/office/powerpoint/2010/main" val="860625517"/>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922" y="3200400"/>
            <a:ext cx="5193878" cy="312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0A84134-1F3F-4CF1-9CCF-196AB0E16C59}"/>
              </a:ext>
            </a:extLst>
          </p:cNvPr>
          <p:cNvPicPr>
            <a:picLocks noChangeAspect="1"/>
          </p:cNvPicPr>
          <p:nvPr/>
        </p:nvPicPr>
        <p:blipFill>
          <a:blip r:embed="rId5"/>
          <a:stretch>
            <a:fillRect/>
          </a:stretch>
        </p:blipFill>
        <p:spPr>
          <a:xfrm>
            <a:off x="207941" y="2769922"/>
            <a:ext cx="778761" cy="615764"/>
          </a:xfrm>
          <a:prstGeom prst="rect">
            <a:avLst/>
          </a:prstGeom>
        </p:spPr>
      </p:pic>
      <p:pic>
        <p:nvPicPr>
          <p:cNvPr id="6" name="Picture 5">
            <a:extLst>
              <a:ext uri="{FF2B5EF4-FFF2-40B4-BE49-F238E27FC236}">
                <a16:creationId xmlns:a16="http://schemas.microsoft.com/office/drawing/2014/main" id="{5A2E60FD-EEAD-4B88-A752-E165AFF4A62E}"/>
              </a:ext>
            </a:extLst>
          </p:cNvPr>
          <p:cNvPicPr>
            <a:picLocks noChangeAspect="1"/>
          </p:cNvPicPr>
          <p:nvPr/>
        </p:nvPicPr>
        <p:blipFill>
          <a:blip r:embed="rId5"/>
          <a:stretch>
            <a:fillRect/>
          </a:stretch>
        </p:blipFill>
        <p:spPr>
          <a:xfrm>
            <a:off x="3893975" y="4975136"/>
            <a:ext cx="770965" cy="609600"/>
          </a:xfrm>
          <a:prstGeom prst="rect">
            <a:avLst/>
          </a:prstGeom>
        </p:spPr>
      </p:pic>
    </p:spTree>
    <p:extLst>
      <p:ext uri="{BB962C8B-B14F-4D97-AF65-F5344CB8AC3E}">
        <p14:creationId xmlns:p14="http://schemas.microsoft.com/office/powerpoint/2010/main" val="94076756"/>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021" y="838200"/>
            <a:ext cx="480996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793823"/>
            <a:ext cx="5859804" cy="352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0662451-9401-40CD-8FD3-6420842D8AD3}"/>
              </a:ext>
            </a:extLst>
          </p:cNvPr>
          <p:cNvPicPr>
            <a:picLocks noChangeAspect="1"/>
          </p:cNvPicPr>
          <p:nvPr/>
        </p:nvPicPr>
        <p:blipFill>
          <a:blip r:embed="rId5"/>
          <a:stretch>
            <a:fillRect/>
          </a:stretch>
        </p:blipFill>
        <p:spPr>
          <a:xfrm>
            <a:off x="102021" y="2489023"/>
            <a:ext cx="770965" cy="609600"/>
          </a:xfrm>
          <a:prstGeom prst="rect">
            <a:avLst/>
          </a:prstGeom>
        </p:spPr>
      </p:pic>
      <p:pic>
        <p:nvPicPr>
          <p:cNvPr id="6" name="Picture 5">
            <a:extLst>
              <a:ext uri="{FF2B5EF4-FFF2-40B4-BE49-F238E27FC236}">
                <a16:creationId xmlns:a16="http://schemas.microsoft.com/office/drawing/2014/main" id="{3E28947C-E869-4EF6-9468-4C029B80656C}"/>
              </a:ext>
            </a:extLst>
          </p:cNvPr>
          <p:cNvPicPr>
            <a:picLocks noChangeAspect="1"/>
          </p:cNvPicPr>
          <p:nvPr/>
        </p:nvPicPr>
        <p:blipFill>
          <a:blip r:embed="rId5"/>
          <a:stretch>
            <a:fillRect/>
          </a:stretch>
        </p:blipFill>
        <p:spPr>
          <a:xfrm>
            <a:off x="3124200" y="4800600"/>
            <a:ext cx="867336" cy="685800"/>
          </a:xfrm>
          <a:prstGeom prst="rect">
            <a:avLst/>
          </a:prstGeom>
        </p:spPr>
      </p:pic>
    </p:spTree>
    <p:extLst>
      <p:ext uri="{BB962C8B-B14F-4D97-AF65-F5344CB8AC3E}">
        <p14:creationId xmlns:p14="http://schemas.microsoft.com/office/powerpoint/2010/main" val="1843584113"/>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2"/>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9626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CEB3299-B21E-40EF-A49B-753D91C56442}"/>
              </a:ext>
            </a:extLst>
          </p:cNvPr>
          <p:cNvPicPr>
            <a:picLocks noChangeAspect="1"/>
          </p:cNvPicPr>
          <p:nvPr/>
        </p:nvPicPr>
        <p:blipFill>
          <a:blip r:embed="rId5"/>
          <a:stretch>
            <a:fillRect/>
          </a:stretch>
        </p:blipFill>
        <p:spPr>
          <a:xfrm>
            <a:off x="152401" y="2691460"/>
            <a:ext cx="770965" cy="609600"/>
          </a:xfrm>
          <a:prstGeom prst="rect">
            <a:avLst/>
          </a:prstGeom>
        </p:spPr>
      </p:pic>
      <p:pic>
        <p:nvPicPr>
          <p:cNvPr id="6" name="Picture 5">
            <a:extLst>
              <a:ext uri="{FF2B5EF4-FFF2-40B4-BE49-F238E27FC236}">
                <a16:creationId xmlns:a16="http://schemas.microsoft.com/office/drawing/2014/main" id="{40B70FE0-4747-421D-8C70-4097CC6F3847}"/>
              </a:ext>
            </a:extLst>
          </p:cNvPr>
          <p:cNvPicPr>
            <a:picLocks noChangeAspect="1"/>
          </p:cNvPicPr>
          <p:nvPr/>
        </p:nvPicPr>
        <p:blipFill>
          <a:blip r:embed="rId5"/>
          <a:stretch>
            <a:fillRect/>
          </a:stretch>
        </p:blipFill>
        <p:spPr>
          <a:xfrm>
            <a:off x="3505200" y="4938180"/>
            <a:ext cx="770965" cy="609600"/>
          </a:xfrm>
          <a:prstGeom prst="rect">
            <a:avLst/>
          </a:prstGeom>
        </p:spPr>
      </p:pic>
    </p:spTree>
    <p:extLst>
      <p:ext uri="{BB962C8B-B14F-4D97-AF65-F5344CB8AC3E}">
        <p14:creationId xmlns:p14="http://schemas.microsoft.com/office/powerpoint/2010/main" val="104793736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1" y="914400"/>
            <a:ext cx="4038599" cy="2539157"/>
          </a:xfrm>
          <a:prstGeom prst="rect">
            <a:avLst/>
          </a:prstGeom>
        </p:spPr>
        <p:txBody>
          <a:bodyPr wrap="square" lIns="0" tIns="0" rIns="0" bIns="0">
            <a:spAutoFit/>
          </a:bodyPr>
          <a:lstStyle/>
          <a:p>
            <a:r>
              <a:rPr lang="en-CA" sz="1100" dirty="0">
                <a:latin typeface="Arial" pitchFamily="34" charset="0"/>
                <a:cs typeface="Arial" pitchFamily="34" charset="0"/>
              </a:rPr>
              <a:t>The Transferor/Transferee tab allows you to add the transferor(s), transferee(s) and their interest in the agreement depending upon the selected type of transfer. A change in designated representative type of transfer will not require any information on this tab.</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The </a:t>
            </a:r>
            <a:r>
              <a:rPr lang="en-CA" sz="1100" b="1" dirty="0">
                <a:latin typeface="Arial" pitchFamily="34" charset="0"/>
                <a:cs typeface="Arial" pitchFamily="34" charset="0"/>
              </a:rPr>
              <a:t>Add Transferor</a:t>
            </a:r>
            <a:r>
              <a:rPr lang="en-CA" sz="1100" dirty="0">
                <a:latin typeface="Arial" pitchFamily="34" charset="0"/>
                <a:cs typeface="Arial" pitchFamily="34" charset="0"/>
              </a:rPr>
              <a:t> button opens the Select Transferor screen. The Select Transferor screen will display a list of common Transferor(s) for the selected Agreement(s). You may select a single or multiple client(s) as transferor(s).</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The </a:t>
            </a:r>
            <a:r>
              <a:rPr lang="en-CA" sz="1100" b="1" dirty="0">
                <a:latin typeface="Arial" pitchFamily="34" charset="0"/>
                <a:cs typeface="Arial" pitchFamily="34" charset="0"/>
              </a:rPr>
              <a:t>Add Transferee</a:t>
            </a:r>
            <a:r>
              <a:rPr lang="en-CA" sz="1100" dirty="0">
                <a:latin typeface="Arial" pitchFamily="34" charset="0"/>
                <a:cs typeface="Arial" pitchFamily="34" charset="0"/>
              </a:rPr>
              <a:t> button will open the Find Client screen, which enables you to select the Transferee(s). For more details about the Find Client Screen, refer to </a:t>
            </a:r>
            <a:r>
              <a:rPr lang="en-CA" sz="1100" b="1" dirty="0">
                <a:latin typeface="Arial" pitchFamily="34" charset="0"/>
                <a:cs typeface="Arial" pitchFamily="34" charset="0"/>
              </a:rPr>
              <a:t>Search Agreements</a:t>
            </a:r>
            <a:r>
              <a:rPr lang="en-CA" sz="1100" dirty="0">
                <a:latin typeface="Arial" pitchFamily="34" charset="0"/>
                <a:cs typeface="Arial" pitchFamily="34" charset="0"/>
              </a:rPr>
              <a:t> training module.</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533400" y="609600"/>
            <a:ext cx="2743200" cy="731838"/>
          </a:xfrm>
        </p:spPr>
        <p:txBody>
          <a:bodyPr>
            <a:normAutofit/>
          </a:bodyPr>
          <a:lstStyle/>
          <a:p>
            <a:pPr algn="l"/>
            <a:r>
              <a:rPr lang="en-CA" sz="1600" b="1" dirty="0">
                <a:latin typeface="Arial" pitchFamily="34" charset="0"/>
                <a:cs typeface="Arial" pitchFamily="34" charset="0"/>
              </a:rPr>
              <a:t>Transferor/Transferee</a:t>
            </a:r>
            <a:r>
              <a:rPr lang="en-CA" sz="1600" b="1" baseline="0" dirty="0">
                <a:latin typeface="Arial" pitchFamily="34" charset="0"/>
                <a:cs typeface="Arial" pitchFamily="34" charset="0"/>
              </a:rPr>
              <a:t> Tab</a:t>
            </a:r>
            <a:endParaRPr lang="en-CA" sz="1600" b="1" dirty="0">
              <a:latin typeface="Arial" pitchFamily="34" charset="0"/>
              <a:cs typeface="Arial" pitchFamily="34" charset="0"/>
            </a:endParaRPr>
          </a:p>
        </p:txBody>
      </p:sp>
      <p:sp>
        <p:nvSpPr>
          <p:cNvPr id="5" name="Rectangle 4"/>
          <p:cNvSpPr/>
          <p:nvPr/>
        </p:nvSpPr>
        <p:spPr>
          <a:xfrm>
            <a:off x="3429001" y="3561561"/>
            <a:ext cx="5638799" cy="2839239"/>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View</a:t>
            </a:r>
            <a:r>
              <a:rPr lang="en-CA" sz="1050" dirty="0">
                <a:latin typeface="Arial" pitchFamily="34" charset="0"/>
                <a:cs typeface="Arial" pitchFamily="34" charset="0"/>
              </a:rPr>
              <a:t> </a:t>
            </a: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Document</a:t>
            </a:r>
            <a:r>
              <a:rPr lang="en-CA" sz="1050" dirty="0">
                <a:latin typeface="Arial" pitchFamily="34" charset="0"/>
                <a:cs typeface="Arial" pitchFamily="34" charset="0"/>
              </a:rPr>
              <a:t> - The Transfer Document hyperlink opens the Original Transfer Document (PDF).  It is available on all tabs.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Transferor</a:t>
            </a:r>
            <a:r>
              <a:rPr lang="en-CA" sz="1050" dirty="0">
                <a:latin typeface="Arial" pitchFamily="34" charset="0"/>
                <a:cs typeface="Arial" pitchFamily="34" charset="0"/>
              </a:rPr>
              <a:t> - The Add Transferor button opens the Select Transferor screen. This screen will display a list of possible Transferor(s) for the selected agreement(s).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t>
            </a:r>
            <a:r>
              <a:rPr lang="en-CA" sz="1050" dirty="0">
                <a:latin typeface="Arial" pitchFamily="34" charset="0"/>
                <a:cs typeface="Arial" pitchFamily="34" charset="0"/>
              </a:rPr>
              <a:t> - Depending on the type of transfer, this could be the Percentage of Interest to be transferred, Undivided Interest or the Current Registered Interest.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Transferee</a:t>
            </a:r>
            <a:r>
              <a:rPr lang="en-CA" sz="1050" dirty="0">
                <a:latin typeface="Arial" pitchFamily="34" charset="0"/>
                <a:cs typeface="Arial" pitchFamily="34" charset="0"/>
              </a:rPr>
              <a:t> - The Add Transferee button will open the Find Client screen, which enables you to select the Transferee(s).</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t>
            </a:r>
            <a:r>
              <a:rPr lang="en-CA" sz="1050" dirty="0">
                <a:latin typeface="Arial" pitchFamily="34" charset="0"/>
                <a:cs typeface="Arial" pitchFamily="34" charset="0"/>
              </a:rPr>
              <a:t> - Depending on the type of transfer, this could be the Percentage of Transferred Interest, Undivided Interest or the Resulting Registered Percent.</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CA" sz="1050" b="1" dirty="0">
                <a:solidFill>
                  <a:prstClr val="black"/>
                </a:solidFill>
                <a:latin typeface="Arial" pitchFamily="34" charset="0"/>
                <a:cs typeface="Arial" pitchFamily="34" charset="0"/>
              </a:rPr>
              <a:t>Reviewer</a:t>
            </a:r>
            <a:r>
              <a:rPr lang="en-CA" sz="1050" dirty="0">
                <a:solidFill>
                  <a:prstClr val="black"/>
                </a:solidFill>
                <a:latin typeface="Arial" pitchFamily="34" charset="0"/>
                <a:cs typeface="Arial" pitchFamily="34" charset="0"/>
              </a:rPr>
              <a:t> </a:t>
            </a:r>
            <a:r>
              <a:rPr lang="en-CA" sz="1050" b="1" dirty="0">
                <a:solidFill>
                  <a:prstClr val="black"/>
                </a:solidFill>
                <a:latin typeface="Arial" pitchFamily="34" charset="0"/>
                <a:cs typeface="Arial" pitchFamily="34" charset="0"/>
              </a:rPr>
              <a:t>Approval</a:t>
            </a:r>
            <a:r>
              <a:rPr lang="en-CA" sz="1050" dirty="0">
                <a:solidFill>
                  <a:prstClr val="black"/>
                </a:solidFill>
                <a:latin typeface="Arial" pitchFamily="34" charset="0"/>
                <a:cs typeface="Arial" pitchFamily="34" charset="0"/>
              </a:rPr>
              <a:t> - Depending on your role(s), the action button could change to Reviewer, Approve or Submit. This button is available on all tabs.</a:t>
            </a:r>
            <a:endParaRPr lang="en-US" sz="1050" b="1" dirty="0">
              <a:latin typeface="Arial" pitchFamily="34" charset="0"/>
              <a:cs typeface="Arial"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49" y="1152525"/>
            <a:ext cx="4692927" cy="24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917754"/>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3974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7C9A741-3ABE-4D70-9388-2165FA0DE993}"/>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26F4E5EF-A592-41AE-BEB7-4D123EB435E0}"/>
              </a:ext>
            </a:extLst>
          </p:cNvPr>
          <p:cNvPicPr>
            <a:picLocks noChangeAspect="1"/>
          </p:cNvPicPr>
          <p:nvPr/>
        </p:nvPicPr>
        <p:blipFill>
          <a:blip r:embed="rId5"/>
          <a:stretch>
            <a:fillRect/>
          </a:stretch>
        </p:blipFill>
        <p:spPr>
          <a:xfrm>
            <a:off x="3801035" y="4953000"/>
            <a:ext cx="770965" cy="609600"/>
          </a:xfrm>
          <a:prstGeom prst="rect">
            <a:avLst/>
          </a:prstGeom>
        </p:spPr>
      </p:pic>
      <p:sp>
        <p:nvSpPr>
          <p:cNvPr id="2" name="TextBox 1">
            <a:extLst>
              <a:ext uri="{FF2B5EF4-FFF2-40B4-BE49-F238E27FC236}">
                <a16:creationId xmlns:a16="http://schemas.microsoft.com/office/drawing/2014/main" id="{809B4267-FA0E-4D98-BEA7-72E17FD2A281}"/>
              </a:ext>
            </a:extLst>
          </p:cNvPr>
          <p:cNvSpPr txBox="1"/>
          <p:nvPr/>
        </p:nvSpPr>
        <p:spPr>
          <a:xfrm>
            <a:off x="5715000" y="1320864"/>
            <a:ext cx="2209800" cy="707886"/>
          </a:xfrm>
          <a:prstGeom prst="rect">
            <a:avLst/>
          </a:prstGeom>
          <a:noFill/>
        </p:spPr>
        <p:txBody>
          <a:bodyPr wrap="square" rtlCol="0">
            <a:spAutoFit/>
          </a:bodyPr>
          <a:lstStyle/>
          <a:p>
            <a:r>
              <a:rPr lang="en-US" sz="1000" b="1" dirty="0"/>
              <a:t>TIP:  </a:t>
            </a:r>
            <a:r>
              <a:rPr lang="en-US" sz="1000" dirty="0"/>
              <a:t>note that if you enter an email address and then want to change it you have to type over it.  You can’t just delete it</a:t>
            </a:r>
          </a:p>
        </p:txBody>
      </p:sp>
    </p:spTree>
    <p:extLst>
      <p:ext uri="{BB962C8B-B14F-4D97-AF65-F5344CB8AC3E}">
        <p14:creationId xmlns:p14="http://schemas.microsoft.com/office/powerpoint/2010/main" val="633231511"/>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76200" y="3352799"/>
            <a:ext cx="1981200" cy="601675"/>
          </a:xfrm>
          <a:prstGeom prst="wedgeRectCallout">
            <a:avLst>
              <a:gd name="adj1" fmla="val 38695"/>
              <a:gd name="adj2" fmla="val -1785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6733EC90-21FC-4B82-9577-5B94CB8B71D6}"/>
              </a:ext>
            </a:extLst>
          </p:cNvPr>
          <p:cNvPicPr>
            <a:picLocks noChangeAspect="1"/>
          </p:cNvPicPr>
          <p:nvPr/>
        </p:nvPicPr>
        <p:blipFill>
          <a:blip r:embed="rId5"/>
          <a:stretch>
            <a:fillRect/>
          </a:stretch>
        </p:blipFill>
        <p:spPr>
          <a:xfrm>
            <a:off x="152401" y="2516886"/>
            <a:ext cx="770965" cy="609600"/>
          </a:xfrm>
          <a:prstGeom prst="rect">
            <a:avLst/>
          </a:prstGeom>
        </p:spPr>
      </p:pic>
      <p:pic>
        <p:nvPicPr>
          <p:cNvPr id="7" name="Picture 6">
            <a:extLst>
              <a:ext uri="{FF2B5EF4-FFF2-40B4-BE49-F238E27FC236}">
                <a16:creationId xmlns:a16="http://schemas.microsoft.com/office/drawing/2014/main" id="{4433EAA7-10AB-4EE5-A8BD-DC6396F035BB}"/>
              </a:ext>
            </a:extLst>
          </p:cNvPr>
          <p:cNvPicPr>
            <a:picLocks noChangeAspect="1"/>
          </p:cNvPicPr>
          <p:nvPr/>
        </p:nvPicPr>
        <p:blipFill>
          <a:blip r:embed="rId5"/>
          <a:stretch>
            <a:fillRect/>
          </a:stretch>
        </p:blipFill>
        <p:spPr>
          <a:xfrm>
            <a:off x="3886200" y="4953000"/>
            <a:ext cx="914400" cy="723014"/>
          </a:xfrm>
          <a:prstGeom prst="rect">
            <a:avLst/>
          </a:prstGeom>
        </p:spPr>
      </p:pic>
    </p:spTree>
    <p:extLst>
      <p:ext uri="{BB962C8B-B14F-4D97-AF65-F5344CB8AC3E}">
        <p14:creationId xmlns:p14="http://schemas.microsoft.com/office/powerpoint/2010/main" val="2047074621"/>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99" y="838200"/>
            <a:ext cx="5029201"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4944" y="30480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3F0AB5B-BF84-489E-80EB-61C17DC6D486}"/>
              </a:ext>
            </a:extLst>
          </p:cNvPr>
          <p:cNvPicPr>
            <a:picLocks noChangeAspect="1"/>
          </p:cNvPicPr>
          <p:nvPr/>
        </p:nvPicPr>
        <p:blipFill>
          <a:blip r:embed="rId5"/>
          <a:stretch>
            <a:fillRect/>
          </a:stretch>
        </p:blipFill>
        <p:spPr>
          <a:xfrm>
            <a:off x="76199" y="2590800"/>
            <a:ext cx="770965" cy="609600"/>
          </a:xfrm>
          <a:prstGeom prst="rect">
            <a:avLst/>
          </a:prstGeom>
        </p:spPr>
      </p:pic>
      <p:pic>
        <p:nvPicPr>
          <p:cNvPr id="6" name="Picture 5">
            <a:extLst>
              <a:ext uri="{FF2B5EF4-FFF2-40B4-BE49-F238E27FC236}">
                <a16:creationId xmlns:a16="http://schemas.microsoft.com/office/drawing/2014/main" id="{8EBA35BD-15E6-4D8A-A65B-8ED51495B88C}"/>
              </a:ext>
            </a:extLst>
          </p:cNvPr>
          <p:cNvPicPr>
            <a:picLocks noChangeAspect="1"/>
          </p:cNvPicPr>
          <p:nvPr/>
        </p:nvPicPr>
        <p:blipFill>
          <a:blip r:embed="rId5"/>
          <a:stretch>
            <a:fillRect/>
          </a:stretch>
        </p:blipFill>
        <p:spPr>
          <a:xfrm>
            <a:off x="3733800" y="4876800"/>
            <a:ext cx="770965" cy="609600"/>
          </a:xfrm>
          <a:prstGeom prst="rect">
            <a:avLst/>
          </a:prstGeom>
        </p:spPr>
      </p:pic>
    </p:spTree>
    <p:extLst>
      <p:ext uri="{BB962C8B-B14F-4D97-AF65-F5344CB8AC3E}">
        <p14:creationId xmlns:p14="http://schemas.microsoft.com/office/powerpoint/2010/main" val="57032882"/>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60368"/>
            <a:ext cx="5715000" cy="344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F8C0B58-EB46-4539-8570-1F4F058E8AD1}"/>
              </a:ext>
            </a:extLst>
          </p:cNvPr>
          <p:cNvPicPr>
            <a:picLocks noChangeAspect="1"/>
          </p:cNvPicPr>
          <p:nvPr/>
        </p:nvPicPr>
        <p:blipFill>
          <a:blip r:embed="rId5"/>
          <a:stretch>
            <a:fillRect/>
          </a:stretch>
        </p:blipFill>
        <p:spPr>
          <a:xfrm>
            <a:off x="3429000" y="4876800"/>
            <a:ext cx="770965" cy="609600"/>
          </a:xfrm>
          <a:prstGeom prst="rect">
            <a:avLst/>
          </a:prstGeom>
        </p:spPr>
      </p:pic>
    </p:spTree>
    <p:extLst>
      <p:ext uri="{BB962C8B-B14F-4D97-AF65-F5344CB8AC3E}">
        <p14:creationId xmlns:p14="http://schemas.microsoft.com/office/powerpoint/2010/main" val="3987771082"/>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3400" y="4385846"/>
            <a:ext cx="3835400" cy="338554"/>
          </a:xfrm>
          <a:prstGeom prst="rect">
            <a:avLst/>
          </a:prstGeom>
        </p:spPr>
        <p:txBody>
          <a:bodyPr wrap="square" lIns="0" tIns="0" rIns="0" bIns="0">
            <a:spAutoFit/>
          </a:bodyPr>
          <a:lstStyle/>
          <a:p>
            <a:r>
              <a:rPr lang="en-CA" sz="1100" b="1" i="1" dirty="0"/>
              <a:t>Tip</a:t>
            </a:r>
            <a:r>
              <a:rPr lang="en-CA" sz="1100" i="1" dirty="0"/>
              <a:t>: </a:t>
            </a:r>
            <a:r>
              <a:rPr lang="en-CA" sz="1100" dirty="0"/>
              <a:t>This type of transfer is useful for re-distributing interests amongst the current participants in an agreement.</a:t>
            </a:r>
          </a:p>
        </p:txBody>
      </p:sp>
      <p:sp>
        <p:nvSpPr>
          <p:cNvPr id="3" name="Rectangle 2"/>
          <p:cNvSpPr>
            <a:spLocks/>
          </p:cNvSpPr>
          <p:nvPr/>
        </p:nvSpPr>
        <p:spPr>
          <a:xfrm>
            <a:off x="4533901" y="1528346"/>
            <a:ext cx="3695699" cy="3323987"/>
          </a:xfrm>
          <a:prstGeom prst="rect">
            <a:avLst/>
          </a:prstGeom>
        </p:spPr>
        <p:txBody>
          <a:bodyPr wrap="square" lIns="0" tIns="0" rIns="0" bIns="0">
            <a:spAutoFit/>
          </a:bodyPr>
          <a:lstStyle/>
          <a:p>
            <a:r>
              <a:rPr lang="en-CA" sz="1200" dirty="0">
                <a:latin typeface="Arial" pitchFamily="34" charset="0"/>
                <a:cs typeface="Arial" pitchFamily="34" charset="0"/>
              </a:rPr>
              <a:t>A "Variable Transferor and Transferee Percentage" Transfer should be used when transferring all of the Transferor(s) registered interest in all agreements listed in this transfer.</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 </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MUST transfer out all of his registered interest in the agreements listed.</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Transferee(s) interest does not have to be the same for each agreement. You will be able to specify different percentage of interest for each agreement.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7" descr="Transfers - Initiate a Transfer - VariableTransferorTransferee%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1528346"/>
            <a:ext cx="3835400" cy="2825750"/>
          </a:xfrm>
          <a:prstGeom prst="rect">
            <a:avLst/>
          </a:prstGeom>
          <a:noFill/>
        </p:spPr>
      </p:pic>
      <p:sp>
        <p:nvSpPr>
          <p:cNvPr id="5" name="Rectangle 4"/>
          <p:cNvSpPr>
            <a:spLocks/>
          </p:cNvSpPr>
          <p:nvPr/>
        </p:nvSpPr>
        <p:spPr>
          <a:xfrm>
            <a:off x="77724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65 to 84)</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28649" y="563562"/>
            <a:ext cx="3638551" cy="884238"/>
          </a:xfrm>
        </p:spPr>
        <p:txBody>
          <a:bodyPr>
            <a:normAutofit/>
          </a:bodyPr>
          <a:lstStyle/>
          <a:p>
            <a:pPr algn="l"/>
            <a:r>
              <a:rPr lang="en-CA" sz="1600" b="1" dirty="0">
                <a:latin typeface="Arial" pitchFamily="34" charset="0"/>
                <a:cs typeface="Arial" pitchFamily="34" charset="0"/>
              </a:rPr>
              <a:t>Variable Transferor &amp; Transferee %</a:t>
            </a:r>
          </a:p>
        </p:txBody>
      </p:sp>
    </p:spTree>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71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Variable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4835A2F2-C38E-43B1-B37C-0DE6D33E01FD}"/>
              </a:ext>
            </a:extLst>
          </p:cNvPr>
          <p:cNvPicPr>
            <a:picLocks noChangeAspect="1"/>
          </p:cNvPicPr>
          <p:nvPr/>
        </p:nvPicPr>
        <p:blipFill>
          <a:blip r:embed="rId4"/>
          <a:stretch>
            <a:fillRect/>
          </a:stretch>
        </p:blipFill>
        <p:spPr>
          <a:xfrm>
            <a:off x="3467100" y="4897007"/>
            <a:ext cx="770965" cy="609600"/>
          </a:xfrm>
          <a:prstGeom prst="rect">
            <a:avLst/>
          </a:prstGeom>
        </p:spPr>
      </p:pic>
      <p:pic>
        <p:nvPicPr>
          <p:cNvPr id="7" name="Picture 6"/>
          <p:cNvPicPr>
            <a:picLocks noChangeAspect="1"/>
          </p:cNvPicPr>
          <p:nvPr/>
        </p:nvPicPr>
        <p:blipFill>
          <a:blip r:embed="rId5"/>
          <a:stretch>
            <a:fillRect/>
          </a:stretch>
        </p:blipFill>
        <p:spPr>
          <a:xfrm>
            <a:off x="219351" y="851671"/>
            <a:ext cx="8037428" cy="2055155"/>
          </a:xfrm>
          <a:prstGeom prst="rect">
            <a:avLst/>
          </a:prstGeom>
        </p:spPr>
      </p:pic>
    </p:spTree>
    <p:extLst>
      <p:ext uri="{BB962C8B-B14F-4D97-AF65-F5344CB8AC3E}">
        <p14:creationId xmlns:p14="http://schemas.microsoft.com/office/powerpoint/2010/main" val="314620529"/>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914400"/>
            <a:ext cx="4648200" cy="27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823257" y="2064544"/>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5562600" y="1524000"/>
            <a:ext cx="2781300" cy="540544"/>
          </a:xfrm>
          <a:prstGeom prst="wedgeRectCallout">
            <a:avLst>
              <a:gd name="adj1" fmla="val -20833"/>
              <a:gd name="adj2" fmla="val 990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Find Client </a:t>
            </a:r>
            <a:r>
              <a:rPr lang="en-US" sz="1100" dirty="0">
                <a:solidFill>
                  <a:prstClr val="black"/>
                </a:solidFill>
                <a:latin typeface="Arial" pitchFamily="34" charset="0"/>
                <a:cs typeface="Arial" pitchFamily="34" charset="0"/>
              </a:rPr>
              <a:t>Window Opens up</a:t>
            </a:r>
            <a:endParaRPr lang="en-CA" sz="1100" dirty="0">
              <a:solidFill>
                <a:prstClr val="black"/>
              </a:solidFill>
              <a:latin typeface="Arial" pitchFamily="34" charset="0"/>
              <a:cs typeface="Arial" pitchFamily="34" charset="0"/>
            </a:endParaRPr>
          </a:p>
        </p:txBody>
      </p:sp>
      <p:pic>
        <p:nvPicPr>
          <p:cNvPr id="35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63545"/>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7" name="Picture 6">
            <a:extLst>
              <a:ext uri="{FF2B5EF4-FFF2-40B4-BE49-F238E27FC236}">
                <a16:creationId xmlns:a16="http://schemas.microsoft.com/office/drawing/2014/main" id="{47CDBA59-B3D2-43AA-99AD-65454B3BE002}"/>
              </a:ext>
            </a:extLst>
          </p:cNvPr>
          <p:cNvPicPr>
            <a:picLocks noChangeAspect="1"/>
          </p:cNvPicPr>
          <p:nvPr/>
        </p:nvPicPr>
        <p:blipFill>
          <a:blip r:embed="rId5"/>
          <a:stretch>
            <a:fillRect/>
          </a:stretch>
        </p:blipFill>
        <p:spPr>
          <a:xfrm>
            <a:off x="102127" y="2453945"/>
            <a:ext cx="770965" cy="609600"/>
          </a:xfrm>
          <a:prstGeom prst="rect">
            <a:avLst/>
          </a:prstGeom>
        </p:spPr>
      </p:pic>
      <p:pic>
        <p:nvPicPr>
          <p:cNvPr id="8" name="Picture 7">
            <a:extLst>
              <a:ext uri="{FF2B5EF4-FFF2-40B4-BE49-F238E27FC236}">
                <a16:creationId xmlns:a16="http://schemas.microsoft.com/office/drawing/2014/main" id="{82858125-9E3F-49DD-AB5D-5D2BFB2D17B2}"/>
              </a:ext>
            </a:extLst>
          </p:cNvPr>
          <p:cNvPicPr>
            <a:picLocks noChangeAspect="1"/>
          </p:cNvPicPr>
          <p:nvPr/>
        </p:nvPicPr>
        <p:blipFill>
          <a:blip r:embed="rId5"/>
          <a:stretch>
            <a:fillRect/>
          </a:stretch>
        </p:blipFill>
        <p:spPr>
          <a:xfrm>
            <a:off x="3774566" y="4953000"/>
            <a:ext cx="770965" cy="609600"/>
          </a:xfrm>
          <a:prstGeom prst="rect">
            <a:avLst/>
          </a:prstGeom>
        </p:spPr>
      </p:pic>
    </p:spTree>
    <p:extLst>
      <p:ext uri="{BB962C8B-B14F-4D97-AF65-F5344CB8AC3E}">
        <p14:creationId xmlns:p14="http://schemas.microsoft.com/office/powerpoint/2010/main" val="3427758429"/>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185617"/>
            <a:ext cx="5219700" cy="31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0269A6A-8381-43B2-87E5-AD767BFD9F2C}"/>
              </a:ext>
            </a:extLst>
          </p:cNvPr>
          <p:cNvPicPr>
            <a:picLocks noChangeAspect="1"/>
          </p:cNvPicPr>
          <p:nvPr/>
        </p:nvPicPr>
        <p:blipFill>
          <a:blip r:embed="rId5"/>
          <a:stretch>
            <a:fillRect/>
          </a:stretch>
        </p:blipFill>
        <p:spPr>
          <a:xfrm>
            <a:off x="127000" y="2611310"/>
            <a:ext cx="770965" cy="609600"/>
          </a:xfrm>
          <a:prstGeom prst="rect">
            <a:avLst/>
          </a:prstGeom>
        </p:spPr>
      </p:pic>
      <p:pic>
        <p:nvPicPr>
          <p:cNvPr id="6" name="Picture 5">
            <a:extLst>
              <a:ext uri="{FF2B5EF4-FFF2-40B4-BE49-F238E27FC236}">
                <a16:creationId xmlns:a16="http://schemas.microsoft.com/office/drawing/2014/main" id="{46DB378B-EA4B-403E-9B89-3D2CCD5AEB58}"/>
              </a:ext>
            </a:extLst>
          </p:cNvPr>
          <p:cNvPicPr>
            <a:picLocks noChangeAspect="1"/>
          </p:cNvPicPr>
          <p:nvPr/>
        </p:nvPicPr>
        <p:blipFill>
          <a:blip r:embed="rId5"/>
          <a:stretch>
            <a:fillRect/>
          </a:stretch>
        </p:blipFill>
        <p:spPr>
          <a:xfrm>
            <a:off x="3962400" y="5029200"/>
            <a:ext cx="770965" cy="609600"/>
          </a:xfrm>
          <a:prstGeom prst="rect">
            <a:avLst/>
          </a:prstGeom>
        </p:spPr>
      </p:pic>
    </p:spTree>
    <p:extLst>
      <p:ext uri="{BB962C8B-B14F-4D97-AF65-F5344CB8AC3E}">
        <p14:creationId xmlns:p14="http://schemas.microsoft.com/office/powerpoint/2010/main" val="3886263664"/>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3700" y="2667000"/>
            <a:ext cx="6134100" cy="36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359887F-1E16-46DE-8660-936BC3353946}"/>
              </a:ext>
            </a:extLst>
          </p:cNvPr>
          <p:cNvPicPr>
            <a:picLocks noChangeAspect="1"/>
          </p:cNvPicPr>
          <p:nvPr/>
        </p:nvPicPr>
        <p:blipFill>
          <a:blip r:embed="rId5"/>
          <a:stretch>
            <a:fillRect/>
          </a:stretch>
        </p:blipFill>
        <p:spPr>
          <a:xfrm>
            <a:off x="127802" y="2819400"/>
            <a:ext cx="867336" cy="685800"/>
          </a:xfrm>
          <a:prstGeom prst="rect">
            <a:avLst/>
          </a:prstGeom>
        </p:spPr>
      </p:pic>
      <p:pic>
        <p:nvPicPr>
          <p:cNvPr id="6" name="Picture 5">
            <a:extLst>
              <a:ext uri="{FF2B5EF4-FFF2-40B4-BE49-F238E27FC236}">
                <a16:creationId xmlns:a16="http://schemas.microsoft.com/office/drawing/2014/main" id="{CA9CD9D6-2927-4539-AFBD-849661367020}"/>
              </a:ext>
            </a:extLst>
          </p:cNvPr>
          <p:cNvPicPr>
            <a:picLocks noChangeAspect="1"/>
          </p:cNvPicPr>
          <p:nvPr/>
        </p:nvPicPr>
        <p:blipFill>
          <a:blip r:embed="rId5"/>
          <a:stretch>
            <a:fillRect/>
          </a:stretch>
        </p:blipFill>
        <p:spPr>
          <a:xfrm>
            <a:off x="3048000" y="4800600"/>
            <a:ext cx="799058" cy="631813"/>
          </a:xfrm>
          <a:prstGeom prst="rect">
            <a:avLst/>
          </a:prstGeom>
        </p:spPr>
      </p:pic>
    </p:spTree>
    <p:extLst>
      <p:ext uri="{BB962C8B-B14F-4D97-AF65-F5344CB8AC3E}">
        <p14:creationId xmlns:p14="http://schemas.microsoft.com/office/powerpoint/2010/main" val="2998488480"/>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90596"/>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F5FC60C-B512-497C-9BE7-E5ACF10770AE}"/>
              </a:ext>
            </a:extLst>
          </p:cNvPr>
          <p:cNvPicPr>
            <a:picLocks noChangeAspect="1"/>
          </p:cNvPicPr>
          <p:nvPr/>
        </p:nvPicPr>
        <p:blipFill>
          <a:blip r:embed="rId5"/>
          <a:stretch>
            <a:fillRect/>
          </a:stretch>
        </p:blipFill>
        <p:spPr>
          <a:xfrm>
            <a:off x="3727927" y="4911277"/>
            <a:ext cx="880168" cy="693046"/>
          </a:xfrm>
          <a:prstGeom prst="rect">
            <a:avLst/>
          </a:prstGeom>
        </p:spPr>
      </p:pic>
      <p:pic>
        <p:nvPicPr>
          <p:cNvPr id="3" name="Picture 2">
            <a:extLst>
              <a:ext uri="{FF2B5EF4-FFF2-40B4-BE49-F238E27FC236}">
                <a16:creationId xmlns:a16="http://schemas.microsoft.com/office/drawing/2014/main" id="{FE10EF4F-49F8-4A1B-941E-473062F78320}"/>
              </a:ext>
            </a:extLst>
          </p:cNvPr>
          <p:cNvPicPr>
            <a:picLocks noChangeAspect="1"/>
          </p:cNvPicPr>
          <p:nvPr/>
        </p:nvPicPr>
        <p:blipFill>
          <a:blip r:embed="rId5"/>
          <a:stretch>
            <a:fillRect/>
          </a:stretch>
        </p:blipFill>
        <p:spPr>
          <a:xfrm>
            <a:off x="148657" y="2760596"/>
            <a:ext cx="838200" cy="660000"/>
          </a:xfrm>
          <a:prstGeom prst="rect">
            <a:avLst/>
          </a:prstGeom>
        </p:spPr>
      </p:pic>
    </p:spTree>
    <p:extLst>
      <p:ext uri="{BB962C8B-B14F-4D97-AF65-F5344CB8AC3E}">
        <p14:creationId xmlns:p14="http://schemas.microsoft.com/office/powerpoint/2010/main" val="194593380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0" y="1160145"/>
            <a:ext cx="4114800" cy="2369880"/>
          </a:xfrm>
          <a:prstGeom prst="rect">
            <a:avLst/>
          </a:prstGeom>
        </p:spPr>
        <p:txBody>
          <a:bodyPr wrap="square" lIns="0" tIns="0" rIns="0" bIns="0">
            <a:spAutoFit/>
          </a:bodyPr>
          <a:lstStyle/>
          <a:p>
            <a:r>
              <a:rPr lang="en-CA" sz="1100" dirty="0">
                <a:latin typeface="Arial" pitchFamily="34" charset="0"/>
                <a:cs typeface="Arial" pitchFamily="34" charset="0"/>
              </a:rPr>
              <a:t>A Designated Representative change may be submitted for an agreement, without a transfer. Follow the same process as any of the transfer types, except select the Designated Representative change only option from the list of Transfer Types.</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The current Designated Representative for each Agreement will be displayed under the Designated Representative column.</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You may change the designated representative for a specific agreement or you may also complete a global replacement if ALL Designated Representatives are the same for ALL the agreements being transferred.</a:t>
            </a:r>
          </a:p>
          <a:p>
            <a:pPr lvl="0"/>
            <a:r>
              <a:rPr lang="en-CA" sz="1100" dirty="0">
                <a:solidFill>
                  <a:prstClr val="black"/>
                </a:solidFill>
                <a:latin typeface="Arial" pitchFamily="34" charset="0"/>
                <a:cs typeface="Arial" pitchFamily="34" charset="0"/>
              </a:rPr>
              <a:t>Click on </a:t>
            </a:r>
            <a:r>
              <a:rPr lang="en-CA" sz="1100" i="1" dirty="0">
                <a:solidFill>
                  <a:prstClr val="black"/>
                </a:solidFill>
                <a:latin typeface="Arial" pitchFamily="34" charset="0"/>
                <a:cs typeface="Arial" pitchFamily="34" charset="0"/>
              </a:rPr>
              <a:t>More Information</a:t>
            </a:r>
            <a:r>
              <a:rPr lang="en-CA" sz="1100" dirty="0">
                <a:solidFill>
                  <a:prstClr val="black"/>
                </a:solidFill>
                <a:latin typeface="Arial" pitchFamily="34" charset="0"/>
                <a:cs typeface="Arial" pitchFamily="34" charset="0"/>
              </a:rPr>
              <a:t> to view how to </a:t>
            </a:r>
            <a:r>
              <a:rPr lang="en-CA" sz="1100" b="1" dirty="0">
                <a:solidFill>
                  <a:prstClr val="black"/>
                </a:solidFill>
                <a:latin typeface="Arial" pitchFamily="34" charset="0"/>
                <a:cs typeface="Arial" pitchFamily="34" charset="0"/>
              </a:rPr>
              <a:t>change designated representative(s)</a:t>
            </a:r>
            <a:r>
              <a:rPr lang="en-CA" sz="1100" dirty="0">
                <a:solidFill>
                  <a:prstClr val="black"/>
                </a:solidFill>
                <a:latin typeface="Arial" pitchFamily="34" charset="0"/>
                <a:cs typeface="Arial" pitchFamily="34" charset="0"/>
              </a:rPr>
              <a:t>.</a:t>
            </a:r>
            <a:endParaRPr lang="en-CA" sz="1100" dirty="0"/>
          </a:p>
        </p:txBody>
      </p:sp>
      <p:sp>
        <p:nvSpPr>
          <p:cNvPr id="4" name="Rectangle 3"/>
          <p:cNvSpPr>
            <a:spLocks/>
          </p:cNvSpPr>
          <p:nvPr/>
        </p:nvSpPr>
        <p:spPr>
          <a:xfrm>
            <a:off x="7776210" y="762000"/>
            <a:ext cx="129159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8 to 19)</a:t>
            </a:r>
            <a:endParaRPr lang="en-CA" sz="1200" b="1" i="1" dirty="0">
              <a:latin typeface="Arial" pitchFamily="34" charset="0"/>
              <a:cs typeface="Arial" pitchFamily="34" charset="0"/>
            </a:endParaRPr>
          </a:p>
        </p:txBody>
      </p:sp>
      <p:sp>
        <p:nvSpPr>
          <p:cNvPr id="6" name="Title 5"/>
          <p:cNvSpPr>
            <a:spLocks noGrp="1"/>
          </p:cNvSpPr>
          <p:nvPr>
            <p:ph type="title" idx="4294967295"/>
          </p:nvPr>
        </p:nvSpPr>
        <p:spPr>
          <a:xfrm>
            <a:off x="609599" y="609600"/>
            <a:ext cx="3352801" cy="731838"/>
          </a:xfrm>
        </p:spPr>
        <p:txBody>
          <a:bodyPr>
            <a:normAutofit/>
          </a:bodyPr>
          <a:lstStyle/>
          <a:p>
            <a:pPr algn="l"/>
            <a:r>
              <a:rPr lang="en-CA" sz="1600" b="1" dirty="0">
                <a:latin typeface="Arial" pitchFamily="34" charset="0"/>
                <a:cs typeface="Arial" pitchFamily="34" charset="0"/>
              </a:rPr>
              <a:t>Designated Representative Tab</a:t>
            </a:r>
          </a:p>
        </p:txBody>
      </p:sp>
      <p:sp>
        <p:nvSpPr>
          <p:cNvPr id="5" name="Rectangle 4"/>
          <p:cNvSpPr/>
          <p:nvPr/>
        </p:nvSpPr>
        <p:spPr>
          <a:xfrm>
            <a:off x="3124199" y="3657600"/>
            <a:ext cx="5714999" cy="2677656"/>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Change</a:t>
            </a:r>
            <a:r>
              <a:rPr lang="en-CA" sz="1050" dirty="0">
                <a:latin typeface="Arial" pitchFamily="34" charset="0"/>
                <a:cs typeface="Arial" pitchFamily="34" charset="0"/>
              </a:rPr>
              <a:t> </a:t>
            </a:r>
            <a:r>
              <a:rPr lang="en-CA" sz="1050" b="1" dirty="0">
                <a:latin typeface="Arial" pitchFamily="34" charset="0"/>
                <a:cs typeface="Arial" pitchFamily="34" charset="0"/>
              </a:rPr>
              <a:t>Des</a:t>
            </a:r>
            <a:r>
              <a:rPr lang="en-CA" sz="1050" dirty="0">
                <a:latin typeface="Arial" pitchFamily="34" charset="0"/>
                <a:cs typeface="Arial" pitchFamily="34" charset="0"/>
              </a:rPr>
              <a:t> </a:t>
            </a:r>
            <a:r>
              <a:rPr lang="en-CA" sz="1050" b="1" dirty="0">
                <a:latin typeface="Arial" pitchFamily="34" charset="0"/>
                <a:cs typeface="Arial" pitchFamily="34" charset="0"/>
              </a:rPr>
              <a:t>Rep</a:t>
            </a:r>
            <a:r>
              <a:rPr lang="en-CA" sz="1050" dirty="0">
                <a:latin typeface="Arial" pitchFamily="34" charset="0"/>
                <a:cs typeface="Arial" pitchFamily="34" charset="0"/>
              </a:rPr>
              <a:t> - Global Change - You can replace ALL designated representatives with the same new name.  The new designated representative is populated with the name that you select from the Find Client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Find</a:t>
            </a:r>
            <a:r>
              <a:rPr lang="en-CA" sz="1050" dirty="0">
                <a:latin typeface="Arial" pitchFamily="34" charset="0"/>
                <a:cs typeface="Arial" pitchFamily="34" charset="0"/>
              </a:rPr>
              <a:t>  </a:t>
            </a:r>
            <a:r>
              <a:rPr lang="en-CA" sz="1050" b="1" dirty="0">
                <a:latin typeface="Arial" pitchFamily="34" charset="0"/>
                <a:cs typeface="Arial" pitchFamily="34" charset="0"/>
              </a:rPr>
              <a:t>(….)</a:t>
            </a:r>
            <a:r>
              <a:rPr lang="en-CA" sz="1050" dirty="0">
                <a:latin typeface="Arial" pitchFamily="34" charset="0"/>
                <a:cs typeface="Arial" pitchFamily="34" charset="0"/>
              </a:rPr>
              <a:t>- Click on the Find Client button to select and populate a new Designated Representative.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Copy</a:t>
            </a:r>
            <a:r>
              <a:rPr lang="en-CA" sz="1050" dirty="0">
                <a:latin typeface="Arial" pitchFamily="34" charset="0"/>
                <a:cs typeface="Arial" pitchFamily="34" charset="0"/>
              </a:rPr>
              <a:t> </a:t>
            </a:r>
            <a:r>
              <a:rPr lang="en-CA" sz="1050" b="1" dirty="0">
                <a:latin typeface="Arial" pitchFamily="34" charset="0"/>
                <a:cs typeface="Arial" pitchFamily="34" charset="0"/>
              </a:rPr>
              <a:t>Down</a:t>
            </a:r>
            <a:r>
              <a:rPr lang="en-CA" sz="1050" dirty="0">
                <a:latin typeface="Arial" pitchFamily="34" charset="0"/>
                <a:cs typeface="Arial" pitchFamily="34" charset="0"/>
              </a:rPr>
              <a:t> - Use the Copy Down button to copy the new Designated Representative for ALL agreements.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Clear</a:t>
            </a:r>
            <a:r>
              <a:rPr lang="en-CA" sz="1050" dirty="0">
                <a:latin typeface="Arial" pitchFamily="34" charset="0"/>
                <a:cs typeface="Arial" pitchFamily="34" charset="0"/>
              </a:rPr>
              <a:t> - Use the Clear  button to clear the Designated Representative fields to “blank”. To remove the New Designated Representative name, go to Find Client screen and select the Blank Field.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Individual</a:t>
            </a:r>
            <a:r>
              <a:rPr lang="en-CA" sz="1050" dirty="0">
                <a:latin typeface="Arial" pitchFamily="34" charset="0"/>
                <a:cs typeface="Arial" pitchFamily="34" charset="0"/>
              </a:rPr>
              <a:t> </a:t>
            </a:r>
            <a:r>
              <a:rPr lang="en-CA" sz="1050" b="1" dirty="0">
                <a:latin typeface="Arial" pitchFamily="34" charset="0"/>
                <a:cs typeface="Arial" pitchFamily="34" charset="0"/>
              </a:rPr>
              <a:t>Change</a:t>
            </a:r>
            <a:r>
              <a:rPr lang="en-CA" sz="1050" dirty="0">
                <a:latin typeface="Arial" pitchFamily="34" charset="0"/>
                <a:cs typeface="Arial" pitchFamily="34" charset="0"/>
              </a:rPr>
              <a:t> - Click on the Find </a:t>
            </a:r>
            <a:r>
              <a:rPr lang="en-CA" sz="1050" b="1" dirty="0">
                <a:latin typeface="Arial" pitchFamily="34" charset="0"/>
                <a:cs typeface="Arial" pitchFamily="34" charset="0"/>
              </a:rPr>
              <a:t>(….)</a:t>
            </a:r>
            <a:r>
              <a:rPr lang="en-CA" sz="1050" dirty="0">
                <a:latin typeface="Arial" pitchFamily="34" charset="0"/>
                <a:cs typeface="Arial" pitchFamily="34" charset="0"/>
              </a:rPr>
              <a:t> Client button to select and populate a new Designated Representative for a specific agreement.</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168231"/>
            <a:ext cx="4648200" cy="248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23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21788"/>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63736F3-49D4-4AD7-86D7-CFA4908B03F6}"/>
              </a:ext>
            </a:extLst>
          </p:cNvPr>
          <p:cNvPicPr>
            <a:picLocks noChangeAspect="1"/>
          </p:cNvPicPr>
          <p:nvPr/>
        </p:nvPicPr>
        <p:blipFill>
          <a:blip r:embed="rId5"/>
          <a:stretch>
            <a:fillRect/>
          </a:stretch>
        </p:blipFill>
        <p:spPr>
          <a:xfrm>
            <a:off x="152400" y="2716988"/>
            <a:ext cx="770965" cy="609600"/>
          </a:xfrm>
          <a:prstGeom prst="rect">
            <a:avLst/>
          </a:prstGeom>
        </p:spPr>
      </p:pic>
      <p:pic>
        <p:nvPicPr>
          <p:cNvPr id="6" name="Picture 5">
            <a:extLst>
              <a:ext uri="{FF2B5EF4-FFF2-40B4-BE49-F238E27FC236}">
                <a16:creationId xmlns:a16="http://schemas.microsoft.com/office/drawing/2014/main" id="{C9926C03-FD74-4C97-84E3-30B0A74BCA56}"/>
              </a:ext>
            </a:extLst>
          </p:cNvPr>
          <p:cNvPicPr>
            <a:picLocks noChangeAspect="1"/>
          </p:cNvPicPr>
          <p:nvPr/>
        </p:nvPicPr>
        <p:blipFill>
          <a:blip r:embed="rId5"/>
          <a:stretch>
            <a:fillRect/>
          </a:stretch>
        </p:blipFill>
        <p:spPr>
          <a:xfrm>
            <a:off x="3617039" y="4876800"/>
            <a:ext cx="937315" cy="741133"/>
          </a:xfrm>
          <a:prstGeom prst="rect">
            <a:avLst/>
          </a:prstGeom>
        </p:spPr>
      </p:pic>
    </p:spTree>
    <p:extLst>
      <p:ext uri="{BB962C8B-B14F-4D97-AF65-F5344CB8AC3E}">
        <p14:creationId xmlns:p14="http://schemas.microsoft.com/office/powerpoint/2010/main" val="3894216052"/>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298774"/>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0CFCAF1-0F43-4197-ADF5-B8530B127089}"/>
              </a:ext>
            </a:extLst>
          </p:cNvPr>
          <p:cNvPicPr>
            <a:picLocks noChangeAspect="1"/>
          </p:cNvPicPr>
          <p:nvPr/>
        </p:nvPicPr>
        <p:blipFill>
          <a:blip r:embed="rId5"/>
          <a:stretch>
            <a:fillRect/>
          </a:stretch>
        </p:blipFill>
        <p:spPr>
          <a:xfrm>
            <a:off x="90511" y="2590800"/>
            <a:ext cx="770965" cy="609600"/>
          </a:xfrm>
          <a:prstGeom prst="rect">
            <a:avLst/>
          </a:prstGeom>
        </p:spPr>
      </p:pic>
      <p:pic>
        <p:nvPicPr>
          <p:cNvPr id="6" name="Picture 5">
            <a:extLst>
              <a:ext uri="{FF2B5EF4-FFF2-40B4-BE49-F238E27FC236}">
                <a16:creationId xmlns:a16="http://schemas.microsoft.com/office/drawing/2014/main" id="{6F95C9A1-C2CF-4D84-BC94-4F8A9D43F797}"/>
              </a:ext>
            </a:extLst>
          </p:cNvPr>
          <p:cNvPicPr>
            <a:picLocks noChangeAspect="1"/>
          </p:cNvPicPr>
          <p:nvPr/>
        </p:nvPicPr>
        <p:blipFill>
          <a:blip r:embed="rId5"/>
          <a:stretch>
            <a:fillRect/>
          </a:stretch>
        </p:blipFill>
        <p:spPr>
          <a:xfrm>
            <a:off x="4038600" y="5029200"/>
            <a:ext cx="770965" cy="609600"/>
          </a:xfrm>
          <a:prstGeom prst="rect">
            <a:avLst/>
          </a:prstGeom>
        </p:spPr>
      </p:pic>
    </p:spTree>
    <p:extLst>
      <p:ext uri="{BB962C8B-B14F-4D97-AF65-F5344CB8AC3E}">
        <p14:creationId xmlns:p14="http://schemas.microsoft.com/office/powerpoint/2010/main" val="4138395010"/>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010" y="838200"/>
            <a:ext cx="539539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D1C4A4E-CB34-45CF-AE55-2CD91C2895A2}"/>
              </a:ext>
            </a:extLst>
          </p:cNvPr>
          <p:cNvPicPr>
            <a:picLocks noChangeAspect="1"/>
          </p:cNvPicPr>
          <p:nvPr/>
        </p:nvPicPr>
        <p:blipFill>
          <a:blip r:embed="rId5"/>
          <a:stretch>
            <a:fillRect/>
          </a:stretch>
        </p:blipFill>
        <p:spPr>
          <a:xfrm>
            <a:off x="138638" y="2667000"/>
            <a:ext cx="963706" cy="762000"/>
          </a:xfrm>
          <a:prstGeom prst="rect">
            <a:avLst/>
          </a:prstGeom>
        </p:spPr>
      </p:pic>
      <p:pic>
        <p:nvPicPr>
          <p:cNvPr id="6" name="Picture 5">
            <a:extLst>
              <a:ext uri="{FF2B5EF4-FFF2-40B4-BE49-F238E27FC236}">
                <a16:creationId xmlns:a16="http://schemas.microsoft.com/office/drawing/2014/main" id="{505F427E-A981-441D-A369-0C488CDC627F}"/>
              </a:ext>
            </a:extLst>
          </p:cNvPr>
          <p:cNvPicPr>
            <a:picLocks noChangeAspect="1"/>
          </p:cNvPicPr>
          <p:nvPr/>
        </p:nvPicPr>
        <p:blipFill>
          <a:blip r:embed="rId5"/>
          <a:stretch>
            <a:fillRect/>
          </a:stretch>
        </p:blipFill>
        <p:spPr>
          <a:xfrm>
            <a:off x="3886200" y="4953000"/>
            <a:ext cx="770965" cy="609600"/>
          </a:xfrm>
          <a:prstGeom prst="rect">
            <a:avLst/>
          </a:prstGeom>
        </p:spPr>
      </p:pic>
    </p:spTree>
    <p:extLst>
      <p:ext uri="{BB962C8B-B14F-4D97-AF65-F5344CB8AC3E}">
        <p14:creationId xmlns:p14="http://schemas.microsoft.com/office/powerpoint/2010/main" val="3975335684"/>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1"/>
            <a:ext cx="4343400" cy="26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3974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9C6A189-2A00-4E78-8FCF-1B0BB424E82C}"/>
              </a:ext>
            </a:extLst>
          </p:cNvPr>
          <p:cNvPicPr>
            <a:picLocks noChangeAspect="1"/>
          </p:cNvPicPr>
          <p:nvPr/>
        </p:nvPicPr>
        <p:blipFill>
          <a:blip r:embed="rId5"/>
          <a:stretch>
            <a:fillRect/>
          </a:stretch>
        </p:blipFill>
        <p:spPr>
          <a:xfrm>
            <a:off x="127000" y="2286000"/>
            <a:ext cx="770965" cy="609600"/>
          </a:xfrm>
          <a:prstGeom prst="rect">
            <a:avLst/>
          </a:prstGeom>
        </p:spPr>
      </p:pic>
      <p:pic>
        <p:nvPicPr>
          <p:cNvPr id="6" name="Picture 5">
            <a:extLst>
              <a:ext uri="{FF2B5EF4-FFF2-40B4-BE49-F238E27FC236}">
                <a16:creationId xmlns:a16="http://schemas.microsoft.com/office/drawing/2014/main" id="{F14E7914-DC7E-4E1D-9271-4BCDFF1450DF}"/>
              </a:ext>
            </a:extLst>
          </p:cNvPr>
          <p:cNvPicPr>
            <a:picLocks noChangeAspect="1"/>
          </p:cNvPicPr>
          <p:nvPr/>
        </p:nvPicPr>
        <p:blipFill>
          <a:blip r:embed="rId5"/>
          <a:stretch>
            <a:fillRect/>
          </a:stretch>
        </p:blipFill>
        <p:spPr>
          <a:xfrm>
            <a:off x="3755315" y="4953000"/>
            <a:ext cx="770965" cy="609600"/>
          </a:xfrm>
          <a:prstGeom prst="rect">
            <a:avLst/>
          </a:prstGeom>
        </p:spPr>
      </p:pic>
    </p:spTree>
    <p:extLst>
      <p:ext uri="{BB962C8B-B14F-4D97-AF65-F5344CB8AC3E}">
        <p14:creationId xmlns:p14="http://schemas.microsoft.com/office/powerpoint/2010/main" val="2296075291"/>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496" y="990600"/>
            <a:ext cx="632890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Variable Transferor and Transferee %</a:t>
            </a:r>
            <a:endParaRPr lang="en-CA" sz="1200" b="1" i="1" dirty="0">
              <a:latin typeface="Arial" pitchFamily="34" charset="0"/>
              <a:cs typeface="Arial" pitchFamily="34" charset="0"/>
            </a:endParaRPr>
          </a:p>
        </p:txBody>
      </p:sp>
      <p:pic>
        <p:nvPicPr>
          <p:cNvPr id="4" name="Picture 3">
            <a:extLst>
              <a:ext uri="{FF2B5EF4-FFF2-40B4-BE49-F238E27FC236}">
                <a16:creationId xmlns:a16="http://schemas.microsoft.com/office/drawing/2014/main" id="{7A115089-E9C7-4387-9282-8E8E97645E1F}"/>
              </a:ext>
            </a:extLst>
          </p:cNvPr>
          <p:cNvPicPr>
            <a:picLocks noChangeAspect="1"/>
          </p:cNvPicPr>
          <p:nvPr/>
        </p:nvPicPr>
        <p:blipFill>
          <a:blip r:embed="rId4"/>
          <a:stretch>
            <a:fillRect/>
          </a:stretch>
        </p:blipFill>
        <p:spPr>
          <a:xfrm>
            <a:off x="381000" y="3124200"/>
            <a:ext cx="963706" cy="762000"/>
          </a:xfrm>
          <a:prstGeom prst="rect">
            <a:avLst/>
          </a:prstGeom>
        </p:spPr>
      </p:pic>
    </p:spTree>
    <p:extLst>
      <p:ext uri="{BB962C8B-B14F-4D97-AF65-F5344CB8AC3E}">
        <p14:creationId xmlns:p14="http://schemas.microsoft.com/office/powerpoint/2010/main" val="3911823088"/>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43023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3026588"/>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4071416-9C51-4ED2-9387-2ABE3DD6BB47}"/>
              </a:ext>
            </a:extLst>
          </p:cNvPr>
          <p:cNvPicPr>
            <a:picLocks noChangeAspect="1"/>
          </p:cNvPicPr>
          <p:nvPr/>
        </p:nvPicPr>
        <p:blipFill>
          <a:blip r:embed="rId5"/>
          <a:stretch>
            <a:fillRect/>
          </a:stretch>
        </p:blipFill>
        <p:spPr>
          <a:xfrm>
            <a:off x="76200" y="2372385"/>
            <a:ext cx="770965" cy="609600"/>
          </a:xfrm>
          <a:prstGeom prst="rect">
            <a:avLst/>
          </a:prstGeom>
        </p:spPr>
      </p:pic>
      <p:pic>
        <p:nvPicPr>
          <p:cNvPr id="6" name="Picture 5">
            <a:extLst>
              <a:ext uri="{FF2B5EF4-FFF2-40B4-BE49-F238E27FC236}">
                <a16:creationId xmlns:a16="http://schemas.microsoft.com/office/drawing/2014/main" id="{04071416-9C51-4ED2-9387-2ABE3DD6BB47}"/>
              </a:ext>
            </a:extLst>
          </p:cNvPr>
          <p:cNvPicPr>
            <a:picLocks noChangeAspect="1"/>
          </p:cNvPicPr>
          <p:nvPr/>
        </p:nvPicPr>
        <p:blipFill>
          <a:blip r:embed="rId5"/>
          <a:stretch>
            <a:fillRect/>
          </a:stretch>
        </p:blipFill>
        <p:spPr>
          <a:xfrm>
            <a:off x="3505200" y="4876800"/>
            <a:ext cx="867336" cy="685800"/>
          </a:xfrm>
          <a:prstGeom prst="rect">
            <a:avLst/>
          </a:prstGeom>
        </p:spPr>
      </p:pic>
    </p:spTree>
    <p:extLst>
      <p:ext uri="{BB962C8B-B14F-4D97-AF65-F5344CB8AC3E}">
        <p14:creationId xmlns:p14="http://schemas.microsoft.com/office/powerpoint/2010/main" val="3618299928"/>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87426"/>
            <a:ext cx="5867398" cy="35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3566" y="2819400"/>
            <a:ext cx="5904234" cy="355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9AE6321E-41B0-42F1-B301-ED515E5527D3}"/>
              </a:ext>
            </a:extLst>
          </p:cNvPr>
          <p:cNvPicPr>
            <a:picLocks noChangeAspect="1"/>
          </p:cNvPicPr>
          <p:nvPr/>
        </p:nvPicPr>
        <p:blipFill>
          <a:blip r:embed="rId5"/>
          <a:stretch>
            <a:fillRect/>
          </a:stretch>
        </p:blipFill>
        <p:spPr>
          <a:xfrm>
            <a:off x="139032" y="2895600"/>
            <a:ext cx="927768" cy="733584"/>
          </a:xfrm>
          <a:prstGeom prst="rect">
            <a:avLst/>
          </a:prstGeom>
        </p:spPr>
      </p:pic>
      <p:pic>
        <p:nvPicPr>
          <p:cNvPr id="6" name="Picture 5">
            <a:extLst>
              <a:ext uri="{FF2B5EF4-FFF2-40B4-BE49-F238E27FC236}">
                <a16:creationId xmlns:a16="http://schemas.microsoft.com/office/drawing/2014/main" id="{C7D395C8-0D39-4405-BD0E-88101A388802}"/>
              </a:ext>
            </a:extLst>
          </p:cNvPr>
          <p:cNvPicPr>
            <a:picLocks noChangeAspect="1"/>
          </p:cNvPicPr>
          <p:nvPr/>
        </p:nvPicPr>
        <p:blipFill>
          <a:blip r:embed="rId5"/>
          <a:stretch>
            <a:fillRect/>
          </a:stretch>
        </p:blipFill>
        <p:spPr>
          <a:xfrm>
            <a:off x="3276600" y="4876800"/>
            <a:ext cx="980813" cy="775526"/>
          </a:xfrm>
          <a:prstGeom prst="rect">
            <a:avLst/>
          </a:prstGeom>
        </p:spPr>
      </p:pic>
    </p:spTree>
    <p:extLst>
      <p:ext uri="{BB962C8B-B14F-4D97-AF65-F5344CB8AC3E}">
        <p14:creationId xmlns:p14="http://schemas.microsoft.com/office/powerpoint/2010/main" val="2497287833"/>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6449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2352"/>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DBC6284-7EB6-41AA-9660-FA00AB080E31}"/>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B0ED26A8-847D-48D8-886D-722AE423874D}"/>
              </a:ext>
            </a:extLst>
          </p:cNvPr>
          <p:cNvPicPr>
            <a:picLocks noChangeAspect="1"/>
          </p:cNvPicPr>
          <p:nvPr/>
        </p:nvPicPr>
        <p:blipFill>
          <a:blip r:embed="rId5"/>
          <a:stretch>
            <a:fillRect/>
          </a:stretch>
        </p:blipFill>
        <p:spPr>
          <a:xfrm>
            <a:off x="3733800" y="4953000"/>
            <a:ext cx="899428" cy="711175"/>
          </a:xfrm>
          <a:prstGeom prst="rect">
            <a:avLst/>
          </a:prstGeom>
        </p:spPr>
      </p:pic>
    </p:spTree>
    <p:extLst>
      <p:ext uri="{BB962C8B-B14F-4D97-AF65-F5344CB8AC3E}">
        <p14:creationId xmlns:p14="http://schemas.microsoft.com/office/powerpoint/2010/main" val="1381840410"/>
      </p:ext>
    </p:extLst>
  </p:cSld>
  <p:clrMapOvr>
    <a:masterClrMapping/>
  </p:clrMapOvr>
  <p:transition spd="slow">
    <p:wipe dir="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3078"/>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49626"/>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BFA848B-F030-4733-8E13-8973EDD16CAD}"/>
              </a:ext>
            </a:extLst>
          </p:cNvPr>
          <p:cNvPicPr>
            <a:picLocks noChangeAspect="1"/>
          </p:cNvPicPr>
          <p:nvPr/>
        </p:nvPicPr>
        <p:blipFill>
          <a:blip r:embed="rId5"/>
          <a:stretch>
            <a:fillRect/>
          </a:stretch>
        </p:blipFill>
        <p:spPr>
          <a:xfrm>
            <a:off x="76200" y="2438400"/>
            <a:ext cx="770965" cy="609600"/>
          </a:xfrm>
          <a:prstGeom prst="rect">
            <a:avLst/>
          </a:prstGeom>
        </p:spPr>
      </p:pic>
      <p:pic>
        <p:nvPicPr>
          <p:cNvPr id="6" name="Picture 5">
            <a:extLst>
              <a:ext uri="{FF2B5EF4-FFF2-40B4-BE49-F238E27FC236}">
                <a16:creationId xmlns:a16="http://schemas.microsoft.com/office/drawing/2014/main" id="{B2AFF71A-5479-41C1-AB64-D1829BD4A1AB}"/>
              </a:ext>
            </a:extLst>
          </p:cNvPr>
          <p:cNvPicPr>
            <a:picLocks noChangeAspect="1"/>
          </p:cNvPicPr>
          <p:nvPr/>
        </p:nvPicPr>
        <p:blipFill>
          <a:blip r:embed="rId5"/>
          <a:stretch>
            <a:fillRect/>
          </a:stretch>
        </p:blipFill>
        <p:spPr>
          <a:xfrm>
            <a:off x="3385686" y="4953000"/>
            <a:ext cx="770965" cy="609600"/>
          </a:xfrm>
          <a:prstGeom prst="rect">
            <a:avLst/>
          </a:prstGeom>
        </p:spPr>
      </p:pic>
    </p:spTree>
    <p:extLst>
      <p:ext uri="{BB962C8B-B14F-4D97-AF65-F5344CB8AC3E}">
        <p14:creationId xmlns:p14="http://schemas.microsoft.com/office/powerpoint/2010/main" val="3990374968"/>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6517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AB3D46F-598C-4141-AE8A-65860BB43892}"/>
              </a:ext>
            </a:extLst>
          </p:cNvPr>
          <p:cNvPicPr>
            <a:picLocks noChangeAspect="1"/>
          </p:cNvPicPr>
          <p:nvPr/>
        </p:nvPicPr>
        <p:blipFill>
          <a:blip r:embed="rId5"/>
          <a:stretch>
            <a:fillRect/>
          </a:stretch>
        </p:blipFill>
        <p:spPr>
          <a:xfrm>
            <a:off x="113364" y="2590800"/>
            <a:ext cx="770965" cy="609600"/>
          </a:xfrm>
          <a:prstGeom prst="rect">
            <a:avLst/>
          </a:prstGeom>
        </p:spPr>
      </p:pic>
      <p:pic>
        <p:nvPicPr>
          <p:cNvPr id="6" name="Picture 5">
            <a:extLst>
              <a:ext uri="{FF2B5EF4-FFF2-40B4-BE49-F238E27FC236}">
                <a16:creationId xmlns:a16="http://schemas.microsoft.com/office/drawing/2014/main" id="{B6F5DB12-F03E-4A1A-9B6B-ACCE837BA398}"/>
              </a:ext>
            </a:extLst>
          </p:cNvPr>
          <p:cNvPicPr>
            <a:picLocks noChangeAspect="1"/>
          </p:cNvPicPr>
          <p:nvPr/>
        </p:nvPicPr>
        <p:blipFill>
          <a:blip r:embed="rId5"/>
          <a:stretch>
            <a:fillRect/>
          </a:stretch>
        </p:blipFill>
        <p:spPr>
          <a:xfrm>
            <a:off x="3505200" y="4883178"/>
            <a:ext cx="859269" cy="679422"/>
          </a:xfrm>
          <a:prstGeom prst="rect">
            <a:avLst/>
          </a:prstGeom>
        </p:spPr>
      </p:pic>
    </p:spTree>
    <p:extLst>
      <p:ext uri="{BB962C8B-B14F-4D97-AF65-F5344CB8AC3E}">
        <p14:creationId xmlns:p14="http://schemas.microsoft.com/office/powerpoint/2010/main" val="50376885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3153766"/>
            <a:ext cx="5067300" cy="305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9F26C89-4926-4734-A534-0B243A3C264E}"/>
              </a:ext>
            </a:extLst>
          </p:cNvPr>
          <p:cNvPicPr>
            <a:picLocks noChangeAspect="1"/>
          </p:cNvPicPr>
          <p:nvPr/>
        </p:nvPicPr>
        <p:blipFill>
          <a:blip r:embed="rId4"/>
          <a:stretch>
            <a:fillRect/>
          </a:stretch>
        </p:blipFill>
        <p:spPr>
          <a:xfrm>
            <a:off x="3581400" y="4876800"/>
            <a:ext cx="809542" cy="640103"/>
          </a:xfrm>
          <a:prstGeom prst="rect">
            <a:avLst/>
          </a:prstGeom>
        </p:spPr>
      </p:pic>
      <p:pic>
        <p:nvPicPr>
          <p:cNvPr id="5" name="Picture 4"/>
          <p:cNvPicPr>
            <a:picLocks noChangeAspect="1"/>
          </p:cNvPicPr>
          <p:nvPr/>
        </p:nvPicPr>
        <p:blipFill>
          <a:blip r:embed="rId5"/>
          <a:stretch>
            <a:fillRect/>
          </a:stretch>
        </p:blipFill>
        <p:spPr>
          <a:xfrm>
            <a:off x="609600" y="1219200"/>
            <a:ext cx="6854178" cy="1752600"/>
          </a:xfrm>
          <a:prstGeom prst="rect">
            <a:avLst/>
          </a:prstGeom>
        </p:spPr>
      </p:pic>
    </p:spTree>
    <p:extLst>
      <p:ext uri="{BB962C8B-B14F-4D97-AF65-F5344CB8AC3E}">
        <p14:creationId xmlns:p14="http://schemas.microsoft.com/office/powerpoint/2010/main" val="1448961051"/>
      </p:ext>
    </p:extLst>
  </p:cSld>
  <p:clrMapOvr>
    <a:masterClrMapping/>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2353"/>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92335BF-CE11-4388-8B07-EB2920E79089}"/>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7320BD5C-4CEB-4703-AEAE-675321CF0C36}"/>
              </a:ext>
            </a:extLst>
          </p:cNvPr>
          <p:cNvPicPr>
            <a:picLocks noChangeAspect="1"/>
          </p:cNvPicPr>
          <p:nvPr/>
        </p:nvPicPr>
        <p:blipFill>
          <a:blip r:embed="rId5"/>
          <a:stretch>
            <a:fillRect/>
          </a:stretch>
        </p:blipFill>
        <p:spPr>
          <a:xfrm>
            <a:off x="3680861" y="4952999"/>
            <a:ext cx="891139" cy="704621"/>
          </a:xfrm>
          <a:prstGeom prst="rect">
            <a:avLst/>
          </a:prstGeom>
        </p:spPr>
      </p:pic>
    </p:spTree>
    <p:extLst>
      <p:ext uri="{BB962C8B-B14F-4D97-AF65-F5344CB8AC3E}">
        <p14:creationId xmlns:p14="http://schemas.microsoft.com/office/powerpoint/2010/main" val="1757725749"/>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 y="810464"/>
            <a:ext cx="5379720" cy="323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30042"/>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3124200" y="5638800"/>
            <a:ext cx="1981200" cy="601675"/>
          </a:xfrm>
          <a:prstGeom prst="wedgeRectCallout">
            <a:avLst>
              <a:gd name="adj1" fmla="val 58695"/>
              <a:gd name="adj2" fmla="val -186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1DD394E7-D03E-4792-A9F3-E0148A20E46D}"/>
              </a:ext>
            </a:extLst>
          </p:cNvPr>
          <p:cNvPicPr>
            <a:picLocks noChangeAspect="1"/>
          </p:cNvPicPr>
          <p:nvPr/>
        </p:nvPicPr>
        <p:blipFill>
          <a:blip r:embed="rId5"/>
          <a:stretch>
            <a:fillRect/>
          </a:stretch>
        </p:blipFill>
        <p:spPr>
          <a:xfrm>
            <a:off x="76200" y="2667000"/>
            <a:ext cx="770965" cy="609600"/>
          </a:xfrm>
          <a:prstGeom prst="rect">
            <a:avLst/>
          </a:prstGeom>
        </p:spPr>
      </p:pic>
      <p:pic>
        <p:nvPicPr>
          <p:cNvPr id="7" name="Picture 6">
            <a:extLst>
              <a:ext uri="{FF2B5EF4-FFF2-40B4-BE49-F238E27FC236}">
                <a16:creationId xmlns:a16="http://schemas.microsoft.com/office/drawing/2014/main" id="{22C44810-4FBA-42DE-9A69-6483FB050F4C}"/>
              </a:ext>
            </a:extLst>
          </p:cNvPr>
          <p:cNvPicPr>
            <a:picLocks noChangeAspect="1"/>
          </p:cNvPicPr>
          <p:nvPr/>
        </p:nvPicPr>
        <p:blipFill>
          <a:blip r:embed="rId5"/>
          <a:stretch>
            <a:fillRect/>
          </a:stretch>
        </p:blipFill>
        <p:spPr>
          <a:xfrm>
            <a:off x="3505200" y="4882028"/>
            <a:ext cx="770965" cy="609600"/>
          </a:xfrm>
          <a:prstGeom prst="rect">
            <a:avLst/>
          </a:prstGeom>
        </p:spPr>
      </p:pic>
    </p:spTree>
    <p:extLst>
      <p:ext uri="{BB962C8B-B14F-4D97-AF65-F5344CB8AC3E}">
        <p14:creationId xmlns:p14="http://schemas.microsoft.com/office/powerpoint/2010/main" val="3658724506"/>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572000" cy="27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72459"/>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C3A915C-8407-4803-AF10-24AE605B3166}"/>
              </a:ext>
            </a:extLst>
          </p:cNvPr>
          <p:cNvPicPr>
            <a:picLocks noChangeAspect="1"/>
          </p:cNvPicPr>
          <p:nvPr/>
        </p:nvPicPr>
        <p:blipFill>
          <a:blip r:embed="rId5"/>
          <a:stretch>
            <a:fillRect/>
          </a:stretch>
        </p:blipFill>
        <p:spPr>
          <a:xfrm>
            <a:off x="76200" y="2362200"/>
            <a:ext cx="770965" cy="609600"/>
          </a:xfrm>
          <a:prstGeom prst="rect">
            <a:avLst/>
          </a:prstGeom>
        </p:spPr>
      </p:pic>
      <p:pic>
        <p:nvPicPr>
          <p:cNvPr id="6" name="Picture 5">
            <a:extLst>
              <a:ext uri="{FF2B5EF4-FFF2-40B4-BE49-F238E27FC236}">
                <a16:creationId xmlns:a16="http://schemas.microsoft.com/office/drawing/2014/main" id="{6571188D-052C-42E3-A248-E6C66DBD4418}"/>
              </a:ext>
            </a:extLst>
          </p:cNvPr>
          <p:cNvPicPr>
            <a:picLocks noChangeAspect="1"/>
          </p:cNvPicPr>
          <p:nvPr/>
        </p:nvPicPr>
        <p:blipFill>
          <a:blip r:embed="rId5"/>
          <a:stretch>
            <a:fillRect/>
          </a:stretch>
        </p:blipFill>
        <p:spPr>
          <a:xfrm>
            <a:off x="3704664" y="4953000"/>
            <a:ext cx="867336" cy="685800"/>
          </a:xfrm>
          <a:prstGeom prst="rect">
            <a:avLst/>
          </a:prstGeom>
        </p:spPr>
      </p:pic>
    </p:spTree>
    <p:extLst>
      <p:ext uri="{BB962C8B-B14F-4D97-AF65-F5344CB8AC3E}">
        <p14:creationId xmlns:p14="http://schemas.microsoft.com/office/powerpoint/2010/main" val="3998379192"/>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58622"/>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6100" y="2743200"/>
            <a:ext cx="5981700" cy="360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51EC09E-F966-4900-A673-5919ED404EC7}"/>
              </a:ext>
            </a:extLst>
          </p:cNvPr>
          <p:cNvPicPr>
            <a:picLocks noChangeAspect="1"/>
          </p:cNvPicPr>
          <p:nvPr/>
        </p:nvPicPr>
        <p:blipFill>
          <a:blip r:embed="rId5"/>
          <a:stretch>
            <a:fillRect/>
          </a:stretch>
        </p:blipFill>
        <p:spPr>
          <a:xfrm>
            <a:off x="129343" y="2743200"/>
            <a:ext cx="770965" cy="609600"/>
          </a:xfrm>
          <a:prstGeom prst="rect">
            <a:avLst/>
          </a:prstGeom>
        </p:spPr>
      </p:pic>
    </p:spTree>
    <p:extLst>
      <p:ext uri="{BB962C8B-B14F-4D97-AF65-F5344CB8AC3E}">
        <p14:creationId xmlns:p14="http://schemas.microsoft.com/office/powerpoint/2010/main" val="740089172"/>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1" y="838200"/>
            <a:ext cx="4495800" cy="27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224859"/>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DA6A91D-B9DF-44E2-870D-BBCD4ED8302C}"/>
              </a:ext>
            </a:extLst>
          </p:cNvPr>
          <p:cNvPicPr>
            <a:picLocks noChangeAspect="1"/>
          </p:cNvPicPr>
          <p:nvPr/>
        </p:nvPicPr>
        <p:blipFill>
          <a:blip r:embed="rId5"/>
          <a:stretch>
            <a:fillRect/>
          </a:stretch>
        </p:blipFill>
        <p:spPr>
          <a:xfrm>
            <a:off x="3962400" y="5029200"/>
            <a:ext cx="770965" cy="609600"/>
          </a:xfrm>
          <a:prstGeom prst="rect">
            <a:avLst/>
          </a:prstGeom>
        </p:spPr>
      </p:pic>
    </p:spTree>
    <p:extLst>
      <p:ext uri="{BB962C8B-B14F-4D97-AF65-F5344CB8AC3E}">
        <p14:creationId xmlns:p14="http://schemas.microsoft.com/office/powerpoint/2010/main" val="2088207797"/>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D10576-8261-4A1A-9620-7A5FC2CBC0BF}"/>
              </a:ext>
            </a:extLst>
          </p:cNvPr>
          <p:cNvSpPr/>
          <p:nvPr/>
        </p:nvSpPr>
        <p:spPr>
          <a:xfrm>
            <a:off x="387417" y="2209800"/>
            <a:ext cx="8763000" cy="2031325"/>
          </a:xfrm>
          <a:prstGeom prst="rect">
            <a:avLst/>
          </a:prstGeom>
        </p:spPr>
        <p:txBody>
          <a:bodyPr wrap="square">
            <a:spAutoFit/>
          </a:bodyPr>
          <a:lstStyle/>
          <a:p>
            <a:pPr algn="ctr"/>
            <a:r>
              <a:rPr lang="en-US" dirty="0"/>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r>
              <a:rPr lang="en-US" dirty="0">
                <a:hlinkClick r:id="rId3"/>
              </a:rPr>
              <a:t>Transfers.Energy@gov.ab.ca</a:t>
            </a:r>
            <a:r>
              <a:rPr lang="en-US" dirty="0"/>
              <a:t> or the Transfer Helpdesk at (780)644-2300</a:t>
            </a:r>
          </a:p>
        </p:txBody>
      </p:sp>
    </p:spTree>
    <p:extLst>
      <p:ext uri="{BB962C8B-B14F-4D97-AF65-F5344CB8AC3E}">
        <p14:creationId xmlns:p14="http://schemas.microsoft.com/office/powerpoint/2010/main" val="975783508"/>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p:txBody>
          <a:bodyPr>
            <a:normAutofit/>
          </a:bodyPr>
          <a:lstStyle/>
          <a:p>
            <a:r>
              <a:rPr lang="en-CA" sz="100" dirty="0">
                <a:solidFill>
                  <a:schemeClr val="bg1"/>
                </a:solidFill>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Initiate a Transfer</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sp>
        <p:nvSpPr>
          <p:cNvPr id="8"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the Work in Progress module detailing other functionality of Transfers.</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2"/>
              </a:rPr>
              <a:t>Transfers.Energy@gov.ab.ca</a:t>
            </a:r>
            <a:endParaRPr lang="en-CA" sz="1400" dirty="0">
              <a:solidFill>
                <a:srgbClr val="0070C0"/>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975" y="1193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914400"/>
            <a:ext cx="4648200" cy="27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480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823257" y="2064544"/>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5562600" y="1524000"/>
            <a:ext cx="2781300" cy="540544"/>
          </a:xfrm>
          <a:prstGeom prst="wedgeRectCallout">
            <a:avLst>
              <a:gd name="adj1" fmla="val -20833"/>
              <a:gd name="adj2" fmla="val 990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Find Client </a:t>
            </a:r>
            <a:r>
              <a:rPr lang="en-US" sz="1100" dirty="0">
                <a:solidFill>
                  <a:prstClr val="black"/>
                </a:solidFill>
                <a:latin typeface="Arial" pitchFamily="34" charset="0"/>
                <a:cs typeface="Arial" pitchFamily="34" charset="0"/>
              </a:rPr>
              <a:t>Window Opens up</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CA42032-F45D-4865-975C-08BD90BE2519}"/>
              </a:ext>
            </a:extLst>
          </p:cNvPr>
          <p:cNvPicPr>
            <a:picLocks noChangeAspect="1"/>
          </p:cNvPicPr>
          <p:nvPr/>
        </p:nvPicPr>
        <p:blipFill>
          <a:blip r:embed="rId5"/>
          <a:stretch>
            <a:fillRect/>
          </a:stretch>
        </p:blipFill>
        <p:spPr>
          <a:xfrm>
            <a:off x="3657600" y="4876800"/>
            <a:ext cx="685800" cy="542260"/>
          </a:xfrm>
          <a:prstGeom prst="rect">
            <a:avLst/>
          </a:prstGeom>
        </p:spPr>
      </p:pic>
      <p:pic>
        <p:nvPicPr>
          <p:cNvPr id="3" name="Picture 2">
            <a:extLst>
              <a:ext uri="{FF2B5EF4-FFF2-40B4-BE49-F238E27FC236}">
                <a16:creationId xmlns:a16="http://schemas.microsoft.com/office/drawing/2014/main" id="{AB01B278-1574-4095-9E60-46510745C464}"/>
              </a:ext>
            </a:extLst>
          </p:cNvPr>
          <p:cNvPicPr>
            <a:picLocks noChangeAspect="1"/>
          </p:cNvPicPr>
          <p:nvPr/>
        </p:nvPicPr>
        <p:blipFill>
          <a:blip r:embed="rId5"/>
          <a:stretch>
            <a:fillRect/>
          </a:stretch>
        </p:blipFill>
        <p:spPr>
          <a:xfrm>
            <a:off x="171651" y="2529795"/>
            <a:ext cx="655377" cy="518205"/>
          </a:xfrm>
          <a:prstGeom prst="rect">
            <a:avLst/>
          </a:prstGeom>
        </p:spPr>
      </p:pic>
    </p:spTree>
    <p:extLst>
      <p:ext uri="{BB962C8B-B14F-4D97-AF65-F5344CB8AC3E}">
        <p14:creationId xmlns:p14="http://schemas.microsoft.com/office/powerpoint/2010/main" val="1258467470"/>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8dedacd1-8ed8-4364-83a4-3ca25ad2d993"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5FD4777A9BBCE34785563F0F6F7F39E4" ma:contentTypeVersion="4" ma:contentTypeDescription="Create a new document." ma:contentTypeScope="" ma:versionID="f9eb24740bcf472525b2fb6edee09f72">
  <xsd:schema xmlns:xsd="http://www.w3.org/2001/XMLSchema" xmlns:xs="http://www.w3.org/2001/XMLSchema" xmlns:p="http://schemas.microsoft.com/office/2006/metadata/properties" xmlns:ns2="d8c13b0c-e34e-4b28-bcb2-463731fd6865" xmlns:ns3="194dd49f-f69d-40da-a55b-35db1c49f87a" xmlns:ns4="bb1d6412-9c2a-4e6a-b437-c1578de8ea05" targetNamespace="http://schemas.microsoft.com/office/2006/metadata/properties" ma:root="true" ma:fieldsID="c4a5a29a433e2b086dbf8a825230d9fd" ns2:_="" ns3:_="" ns4:_="">
    <xsd:import namespace="d8c13b0c-e34e-4b28-bcb2-463731fd6865"/>
    <xsd:import namespace="194dd49f-f69d-40da-a55b-35db1c49f87a"/>
    <xsd:import namespace="bb1d6412-9c2a-4e6a-b437-c1578de8ea05"/>
    <xsd:element name="properties">
      <xsd:complexType>
        <xsd:sequence>
          <xsd:element name="documentManagement">
            <xsd:complexType>
              <xsd:all>
                <xsd:element ref="ns2:DoE_x0020_Description" minOccurs="0"/>
                <xsd:element ref="ns2:DoE_x0020_Alternative_x0020_Title" minOccurs="0"/>
                <xsd:element ref="ns2:DoE_x0020_Effective_x0020_Date" minOccurs="0"/>
                <xsd:element ref="ns2:DOE_x0020_Document_x0020_Type" minOccurs="0"/>
                <xsd:element ref="ns2:DoE_x0020_Commodity" minOccurs="0"/>
                <xsd:element ref="ns2:DoE_x0020_Keywords" minOccurs="0"/>
                <xsd:element ref="ns2:DoE_x0020_Contributor" minOccurs="0"/>
                <xsd:element ref="ns2:DoE_x0020_Creator_x0020_Internal_x0020_Name" minOccurs="0"/>
                <xsd:element ref="ns2:DoE_x0020_Creator_x0020_Organizational_x0020_Unit" minOccurs="0"/>
                <xsd:element ref="ns2:DoE_x0020_Creator_x0020_External" minOccurs="0"/>
                <xsd:element ref="ns2:DoE_x0020_Language"/>
                <xsd:element ref="ns2:DoE_x0020_Official_x0020_Record" minOccurs="0"/>
                <xsd:element ref="ns2:_dlc_DocId" minOccurs="0"/>
                <xsd:element ref="ns2:_dlc_DocIdUrl" minOccurs="0"/>
                <xsd:element ref="ns2:_dlc_DocIdPersistId" minOccurs="0"/>
                <xsd:element ref="ns3:Category"/>
                <xsd:element ref="ns3:Sub_x002d_category"/>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c13b0c-e34e-4b28-bcb2-463731fd6865" elementFormDefault="qualified">
    <xsd:import namespace="http://schemas.microsoft.com/office/2006/documentManagement/types"/>
    <xsd:import namespace="http://schemas.microsoft.com/office/infopath/2007/PartnerControls"/>
    <xsd:element name="DoE_x0020_Description" ma:index="1" nillable="true" ma:displayName="DoE Description" ma:default="" ma:description="An account of the content of the resource." ma:internalName="DoE_x0020_Description">
      <xsd:simpleType>
        <xsd:restriction base="dms:Note">
          <xsd:maxLength value="255"/>
        </xsd:restriction>
      </xsd:simpleType>
    </xsd:element>
    <xsd:element name="DoE_x0020_Alternative_x0020_Title" ma:index="2" nillable="true" ma:displayName="DoE Alternative Title" ma:description="Any form of the title used as a substitute or alternative to the formal title of the resource." ma:internalName="DoE_x0020_Alternative_x0020_Title">
      <xsd:simpleType>
        <xsd:restriction base="dms:Text">
          <xsd:maxLength value="255"/>
        </xsd:restriction>
      </xsd:simpleType>
    </xsd:element>
    <xsd:element name="DoE_x0020_Effective_x0020_Date" ma:index="3" nillable="true" ma:displayName="DoE Effective Date" ma:default="[today]" ma:description="The first date on which the information becomes effective." ma:format="DateOnly" ma:internalName="DoE_x0020_Effective_x0020_Date">
      <xsd:simpleType>
        <xsd:restriction base="dms:DateTime"/>
      </xsd:simpleType>
    </xsd:element>
    <xsd:element name="DOE_x0020_Document_x0020_Type" ma:index="4" nillable="true" ma:displayName="DOE Document Type" ma:default="" ma:description="The nature or genre of the content of the resource." ma:format="Dropdown" ma:internalName="DOE_x0020_Document_x0020_Type">
      <xsd:simpleType>
        <xsd:restriction base="dms:Choice">
          <xsd:enumeration value="Abstract"/>
          <xsd:enumeration value="Agenda"/>
          <xsd:enumeration value="Agreement"/>
          <xsd:enumeration value="Authorization"/>
          <xsd:enumeration value="Budget"/>
          <xsd:enumeration value="Calendar"/>
          <xsd:enumeration value="Checklist"/>
          <xsd:enumeration value="Contractual Material"/>
          <xsd:enumeration value="Correspondence"/>
          <xsd:enumeration value="Decision"/>
          <xsd:enumeration value="Event"/>
          <xsd:enumeration value="Financial Report"/>
          <xsd:enumeration value="Form"/>
          <xsd:enumeration value="Frequently Asked Questions"/>
          <xsd:enumeration value="Geospatial Material"/>
          <xsd:enumeration value="Guide"/>
          <xsd:enumeration value="Issue"/>
          <xsd:enumeration value="Legislation and Regulations"/>
          <xsd:enumeration value="Licences and Permits"/>
          <xsd:enumeration value="Media Release"/>
          <xsd:enumeration value="Memorandum"/>
          <xsd:enumeration value="Minutes"/>
          <xsd:enumeration value="News Publication"/>
          <xsd:enumeration value="Plan"/>
          <xsd:enumeration value="Policy"/>
          <xsd:enumeration value="Presentation"/>
          <xsd:enumeration value="Procedure"/>
          <xsd:enumeration value="Reference Material"/>
          <xsd:enumeration value="Report"/>
          <xsd:enumeration value="Requirement"/>
          <xsd:enumeration value="Schedule"/>
          <xsd:enumeration value="Service"/>
          <xsd:enumeration value="Standard"/>
          <xsd:enumeration value="Statistics"/>
          <xsd:enumeration value="Status Report"/>
          <xsd:enumeration value="Survey"/>
          <xsd:enumeration value="Template"/>
          <xsd:enumeration value="Terminology"/>
          <xsd:enumeration value="Test Case"/>
          <xsd:enumeration value="Working Document"/>
        </xsd:restriction>
      </xsd:simpleType>
    </xsd:element>
    <xsd:element name="DoE_x0020_Commodity" ma:index="5" nillable="true" ma:displayName="DoE Commodity" ma:default="" ma:description="The energy or mineral resource or product for use or sale." ma:format="Dropdown" ma:internalName="DoE_x0020_Commodity">
      <xsd:simpleType>
        <xsd:restriction base="dms:Choice">
          <xsd:enumeration value="Ammonite Shell"/>
          <xsd:enumeration value="Coal"/>
          <xsd:enumeration value="Electricity"/>
          <xsd:enumeration value="Metallic &amp; Industrial Minerals"/>
          <xsd:enumeration value="Natural Gas"/>
          <xsd:enumeration value="Oil"/>
          <xsd:enumeration value="Oil Sands"/>
          <xsd:enumeration value="Petrochemicals"/>
          <xsd:enumeration value="Petroleum and Natural Gas (PNG)"/>
        </xsd:restriction>
      </xsd:simpleType>
    </xsd:element>
    <xsd:element name="DoE_x0020_Keywords" ma:index="6" nillable="true" ma:displayName="DoE Keywords" ma:default="" ma:description="A significant word or phrase in the title, subject, notes, abstract, or text of a record which can be used as a search term in a free-text search to retrieve all the records containing it." ma:internalName="DoE_x0020_Keywords">
      <xsd:simpleType>
        <xsd:restriction base="dms:Note">
          <xsd:maxLength value="255"/>
        </xsd:restriction>
      </xsd:simpleType>
    </xsd:element>
    <xsd:element name="DoE_x0020_Contributor" ma:index="7" nillable="true" ma:displayName="DoE Contributor" ma:description="One or more people or organizations that contributed to this resource" ma:internalName="DoE_x0020_Contributor">
      <xsd:simpleType>
        <xsd:restriction base="dms:Text">
          <xsd:maxLength value="255"/>
        </xsd:restriction>
      </xsd:simpleType>
    </xsd:element>
    <xsd:element name="DoE_x0020_Creator_x0020_Internal_x0020_Name" ma:index="8" nillable="true" ma:displayName="DoE Creator Internal Name" ma:description="An entity responsible for making the content of the resource." ma:list="UserInfo" ma:SharePointGroup="0" ma:internalName="DoE_x0020_Creator_x0020_Internal_x0020_Nam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E_x0020_Creator_x0020_Organizational_x0020_Unit" ma:index="9" nillable="true" ma:displayName="DoE Creator Organizational Unit" ma:description="An entity responsible for making the content of the resource." ma:format="Dropdown" ma:internalName="DoE_x0020_Creator_x0020_Organizational_x0020_Unit">
      <xsd:simpleType>
        <xsd:restriction base="dms:Choice">
          <xsd:enumeration value="Communications"/>
          <xsd:enumeration value="Corporate Projects"/>
          <xsd:enumeration value="Deputy Minister's Office"/>
          <xsd:enumeration value="Electricity"/>
          <xsd:enumeration value="Electricity - Coal Transition"/>
          <xsd:enumeration value="Electricity - Generation and Transmission"/>
          <xsd:enumeration value="Electricity - Market Policy"/>
          <xsd:enumeration value="Electricity - Retail and Distribution"/>
          <xsd:enumeration value="Electricity - Strategy &amp; Integration"/>
          <xsd:enumeration value="Minister's Office"/>
          <xsd:enumeration value="Ministry Services"/>
          <xsd:enumeration value="Ministry Services - Business Planning &amp;Performance"/>
          <xsd:enumeration value="Ministry Services - Finance and Administration"/>
          <xsd:enumeration value="Ministry Services - Human Resources"/>
          <xsd:enumeration value="Ministry Services - Info Mgt &amp; Technology Services"/>
          <xsd:enumeration value="Ministry Services - Legal Services"/>
          <xsd:enumeration value="Ministry Support Services"/>
          <xsd:enumeration value="Resource Development Policy"/>
          <xsd:enumeration value="Resource Development Policy - Professional Services Exec"/>
          <xsd:enumeration value="Resource Development Policy - Resource Land Access"/>
          <xsd:enumeration value="Resource Development Policy - Resource Policy"/>
          <xsd:enumeration value="Resource, Revenue, Operations"/>
          <xsd:enumeration value="Resource, Revenue, Operations - Coal &amp; Mineral Dev - Rev Coll"/>
          <xsd:enumeration value="Resource, Revenue, Operations - Compliance &amp; Assurance Office"/>
          <xsd:enumeration value="Resource, Revenue, Operations - Oil Sands Operations"/>
          <xsd:enumeration value="Resource, Revenue, Operations - Petrinex"/>
          <xsd:enumeration value="Resource, Revenue, Operations - Petroleum, Market &amp; Valuation"/>
          <xsd:enumeration value="Resource, Revenue, Operations - PNG Tenure Operations"/>
          <xsd:enumeration value="Resource, Revenue, Operations - Royalty Implementation"/>
          <xsd:enumeration value="Resource, Revenue, Operations - Royalty Operations"/>
          <xsd:enumeration value="Strategic Policy"/>
          <xsd:enumeration value="Strategic Policy - Energy Information &amp; Analysis"/>
          <xsd:enumeration value="Strategic Policy - IEPB Admin"/>
          <xsd:enumeration value="Strategic Policy - Market Access"/>
          <xsd:enumeration value="Strategic Policy - Strategic Policy Br Admin"/>
        </xsd:restriction>
      </xsd:simpleType>
    </xsd:element>
    <xsd:element name="DoE_x0020_Creator_x0020_External" ma:index="10" nillable="true" ma:displayName="DoE Creator External" ma:description="An entity responsible for making the content of the resource." ma:internalName="DoE_x0020_Creator_x0020_External">
      <xsd:simpleType>
        <xsd:restriction base="dms:Text">
          <xsd:maxLength value="255"/>
        </xsd:restriction>
      </xsd:simpleType>
    </xsd:element>
    <xsd:element name="DoE_x0020_Language" ma:index="11" ma:displayName="DoE Language" ma:default="English" ma:description="A language of the intellectual content of the resource." ma:format="Dropdown" ma:internalName="DoE_x0020_Language">
      <xsd:simpleType>
        <xsd:restriction base="dms:Choice">
          <xsd:enumeration value="Afrikaans"/>
          <xsd:enumeration value="Arabic"/>
          <xsd:enumeration value="Bulgarian"/>
          <xsd:enumeration value="Chinese"/>
          <xsd:enumeration value="Cree"/>
          <xsd:enumeration value="Croatian"/>
          <xsd:enumeration value="Czech"/>
          <xsd:enumeration value="Danish"/>
          <xsd:enumeration value="Dutch"/>
          <xsd:enumeration value="English"/>
          <xsd:enumeration value="French"/>
          <xsd:enumeration value="German"/>
          <xsd:enumeration value="Greek"/>
          <xsd:enumeration value="Hebrew"/>
          <xsd:enumeration value="Hindi"/>
          <xsd:enumeration value="Hungarian"/>
          <xsd:enumeration value="Italian"/>
          <xsd:enumeration value="Japanese"/>
          <xsd:enumeration value="Korean"/>
          <xsd:enumeration value="Norwegian"/>
          <xsd:enumeration value="Polish"/>
          <xsd:enumeration value="Portuguese"/>
          <xsd:enumeration value="Russian"/>
          <xsd:enumeration value="Spanish"/>
          <xsd:enumeration value="Swedish"/>
          <xsd:enumeration value="Ukrainian"/>
          <xsd:enumeration value="Vietnamese"/>
          <xsd:enumeration value="Yiddish"/>
        </xsd:restriction>
      </xsd:simpleType>
    </xsd:element>
    <xsd:element name="DoE_x0020_Official_x0020_Record" ma:index="19" nillable="true" ma:displayName="DoE Official Record" ma:default="0" ma:description="An item flagged as a “DOE Official Record” indicates that it is a record that provides evidence of a business activity, decision or transaction. Where synchronization has been set up; this will also trigger the relocation of that record to Livelink. Records relocated to Livelink can still be viewed via SharePoint. Contact Records Management for more info." ma:internalName="DoE_x0020_Official_x0020_Record">
      <xsd:simpleType>
        <xsd:restriction base="dms:Boolea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94dd49f-f69d-40da-a55b-35db1c49f87a" elementFormDefault="qualified">
    <xsd:import namespace="http://schemas.microsoft.com/office/2006/documentManagement/types"/>
    <xsd:import namespace="http://schemas.microsoft.com/office/infopath/2007/PartnerControls"/>
    <xsd:element name="Category" ma:index="23" ma:displayName="Document Category" ma:format="Dropdown" ma:internalName="Category">
      <xsd:simpleType>
        <xsd:restriction base="dms:Choice">
          <xsd:enumeration value="Business IT Support (BITS)"/>
          <xsd:enumeration value="IMTS"/>
          <xsd:enumeration value="Operational Process"/>
          <xsd:enumeration value="Projects"/>
          <xsd:enumeration value="Tenure Issues"/>
          <xsd:enumeration value="Tenure Operational Workflow Charts"/>
          <xsd:enumeration value="Tenure Statistic Requests"/>
          <xsd:enumeration value="Tenure Systems Applications"/>
          <xsd:enumeration value="Website - Tenure Courses, Forms and Others"/>
          <xsd:enumeration value="Website - Tenure Guides"/>
          <xsd:enumeration value="Website Updates"/>
        </xsd:restriction>
      </xsd:simpleType>
    </xsd:element>
    <xsd:element name="Sub_x002d_category" ma:index="24" ma:displayName="Sub-Category" ma:format="Dropdown" ma:internalName="Sub_x002d_category">
      <xsd:simpleType>
        <xsd:restriction base="dms:Choice">
          <xsd:enumeration value="Accounts (ETS) Administration"/>
          <xsd:enumeration value="Administration"/>
          <xsd:enumeration value="Agreement Administration"/>
          <xsd:enumeration value="Agreement Expiry Report"/>
          <xsd:enumeration value="Agreement Management"/>
          <xsd:enumeration value="AMI"/>
          <xsd:enumeration value="APIP Security Breach"/>
          <xsd:enumeration value="Application Access for Non Tenure Employees"/>
          <xsd:enumeration value="Application User Role Verification"/>
          <xsd:enumeration value="CARS"/>
          <xsd:enumeration value="CCUS"/>
          <xsd:enumeration value="Continuation and Validation"/>
          <xsd:enumeration value="Crown Agreement Managment"/>
          <xsd:enumeration value="Crown Equity"/>
          <xsd:enumeration value="Crown Land Data"/>
          <xsd:enumeration value="Crown Mineral Activity and Wells"/>
          <xsd:enumeration value="Energy Website Review"/>
          <xsd:enumeration value="Enterprise IT Environment"/>
          <xsd:enumeration value="ETS"/>
          <xsd:enumeration value="ETS EN Number Incorrect on Submission-Final"/>
          <xsd:enumeration value="Expressway Replacement"/>
          <xsd:enumeration value="FDN"/>
          <xsd:enumeration value="Forms and Checklists"/>
          <xsd:enumeration value="Freehold Min Tax"/>
          <xsd:enumeration value="Geothermal"/>
          <xsd:enumeration value="GLIMPS"/>
          <xsd:enumeration value="LAMAS"/>
          <xsd:enumeration value="Land Searches"/>
          <xsd:enumeration value="Livelink"/>
          <xsd:enumeration value="Meetings and Minutes"/>
          <xsd:enumeration value="Mineral Direct Purchase"/>
          <xsd:enumeration value="Miscellaneous"/>
          <xsd:enumeration value="Offsets"/>
          <xsd:enumeration value="PETRINEX"/>
          <xsd:enumeration value="PNG Continuation"/>
          <xsd:enumeration value="PNG Sales and Business Integration"/>
          <xsd:enumeration value="Procedures"/>
          <xsd:enumeration value="Reference Materials"/>
          <xsd:enumeration value="Registration of Encumbrances"/>
          <xsd:enumeration value="Review Tenure Processes"/>
          <xsd:enumeration value="Sales"/>
          <xsd:enumeration value="SharePoint 2016 move to SharePoint Online"/>
          <xsd:enumeration value="Source of Information"/>
          <xsd:enumeration value="Stats Requests"/>
          <xsd:enumeration value="System Enhancements"/>
          <xsd:enumeration value="Template and Instructions"/>
          <xsd:enumeration value="Tenure Systems"/>
          <xsd:enumeration value="Test Coverage for Backup"/>
          <xsd:enumeration value="Transfers"/>
          <xsd:enumeration value="Unit Agreements and Trespass"/>
          <xsd:enumeration value="Update Queen to King"/>
          <xsd:enumeration value="Work Items Information"/>
        </xsd:restriction>
      </xsd:simpleType>
    </xsd:element>
  </xsd:schema>
  <xsd:schema xmlns:xsd="http://www.w3.org/2001/XMLSchema" xmlns:xs="http://www.w3.org/2001/XMLSchema" xmlns:dms="http://schemas.microsoft.com/office/2006/documentManagement/types" xmlns:pc="http://schemas.microsoft.com/office/infopath/2007/PartnerControls" targetNamespace="bb1d6412-9c2a-4e6a-b437-c1578de8ea05" elementFormDefault="qualified">
    <xsd:import namespace="http://schemas.microsoft.com/office/2006/documentManagement/types"/>
    <xsd:import namespace="http://schemas.microsoft.com/office/infopath/2007/PartnerControls"/>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9" ma:contentTypeDescription="This is the base content type for all of the courses." ma:contentTypeScope="" ma:versionID="5e75130c2787cb4b878206f774c9f8d1">
  <xsd:schema xmlns:xsd="http://www.w3.org/2001/XMLSchema" xmlns:xs="http://www.w3.org/2001/XMLSchema" xmlns:p="http://schemas.microsoft.com/office/2006/metadata/properties" xmlns:ns2="d317fc56-cd2a-4fee-83bf-2acf5d88d7a0" xmlns:ns3="cd3b5d7d-85b8-485a-94e1-bd5df7614905" xmlns:ns4="e6d83808-03cb-4f3c-af89-207626cead88" targetNamespace="http://schemas.microsoft.com/office/2006/metadata/properties" ma:root="true" ma:fieldsID="a77d42b46df79df0acabc75b74fce705" ns2:_="" ns3:_="" ns4:_="">
    <xsd:import namespace="d317fc56-cd2a-4fee-83bf-2acf5d88d7a0"/>
    <xsd:import namespace="cd3b5d7d-85b8-485a-94e1-bd5df7614905"/>
    <xsd:import namespace="e6d83808-03cb-4f3c-af89-207626cead88"/>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 xsi:nil="true"/>
    <Order1 xmlns="d317fc56-cd2a-4fee-83bf-2acf5d88d7a0">03</Order1>
    <Course_x0020_Description xmlns="d317fc56-cd2a-4fee-83bf-2acf5d88d7a0" xsi:nil="true"/>
    <Module xmlns="d317fc56-cd2a-4fee-83bf-2acf5d88d7a0">Module</Module>
    <Area xmlns="d317fc56-cd2a-4fee-83bf-2acf5d88d7a0">Transfers</Area>
  </documentManagement>
</p:properties>
</file>

<file path=customXml/itemProps1.xml><?xml version="1.0" encoding="utf-8"?>
<ds:datastoreItem xmlns:ds="http://schemas.openxmlformats.org/officeDocument/2006/customXml" ds:itemID="{96B70DA5-CCD9-4B19-95D2-8380768DE20D}"/>
</file>

<file path=customXml/itemProps2.xml><?xml version="1.0" encoding="utf-8"?>
<ds:datastoreItem xmlns:ds="http://schemas.openxmlformats.org/officeDocument/2006/customXml" ds:itemID="{809ACB2D-AB5B-4A71-A2D7-149C04F142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c13b0c-e34e-4b28-bcb2-463731fd6865"/>
    <ds:schemaRef ds:uri="194dd49f-f69d-40da-a55b-35db1c49f87a"/>
    <ds:schemaRef ds:uri="bb1d6412-9c2a-4e6a-b437-c1578de8ea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86728C-DDDC-482F-BD1B-964D56672947}"/>
</file>

<file path=customXml/itemProps4.xml><?xml version="1.0" encoding="utf-8"?>
<ds:datastoreItem xmlns:ds="http://schemas.openxmlformats.org/officeDocument/2006/customXml" ds:itemID="{63A6EFF1-FC34-4FD5-BB5F-291A4CD0CDC2}">
  <ds:schemaRefs>
    <ds:schemaRef ds:uri="http://schemas.microsoft.com/sharepoint/v3/contenttype/forms"/>
  </ds:schemaRefs>
</ds:datastoreItem>
</file>

<file path=customXml/itemProps5.xml><?xml version="1.0" encoding="utf-8"?>
<ds:datastoreItem xmlns:ds="http://schemas.openxmlformats.org/officeDocument/2006/customXml" ds:itemID="{556402D2-9FE3-4EE7-8DB1-A4F1E47E6138}">
  <ds:schemaRefs>
    <ds:schemaRef ds:uri="http://schemas.microsoft.com/office/infopath/2007/PartnerControls"/>
    <ds:schemaRef ds:uri="http://purl.org/dc/elements/1.1/"/>
    <ds:schemaRef ds:uri="http://schemas.microsoft.com/office/2006/metadata/properties"/>
    <ds:schemaRef ds:uri="194dd49f-f69d-40da-a55b-35db1c49f87a"/>
    <ds:schemaRef ds:uri="http://purl.org/dc/terms/"/>
    <ds:schemaRef ds:uri="d8c13b0c-e34e-4b28-bcb2-463731fd6865"/>
    <ds:schemaRef ds:uri="http://schemas.openxmlformats.org/package/2006/metadata/core-properties"/>
    <ds:schemaRef ds:uri="http://schemas.microsoft.com/office/2006/documentManagement/types"/>
    <ds:schemaRef ds:uri="bb1d6412-9c2a-4e6a-b437-c1578de8ea0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2528</TotalTime>
  <Words>2432</Words>
  <Application>Microsoft Office PowerPoint</Application>
  <PresentationFormat>On-screen Show (4:3)</PresentationFormat>
  <Paragraphs>218</Paragraphs>
  <Slides>86</Slides>
  <Notes>2</Notes>
  <HiddenSlides>72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Courier New</vt:lpstr>
      <vt:lpstr>Freestyle Script</vt:lpstr>
      <vt:lpstr>Office Theme</vt:lpstr>
      <vt:lpstr>Welcome</vt:lpstr>
      <vt:lpstr>Revisions</vt:lpstr>
      <vt:lpstr>Introduction</vt:lpstr>
      <vt:lpstr>Agreement Tab</vt:lpstr>
      <vt:lpstr>Transfer Type Tab</vt:lpstr>
      <vt:lpstr>Transferor/Transferee Tab</vt:lpstr>
      <vt:lpstr>Designated Representative Tab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Email Tab</vt:lpstr>
      <vt:lpstr>Status/Warnings Tab</vt:lpstr>
      <vt:lpstr>Prorate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Variable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Initiate a Transfer</dc:title>
  <dc:creator>Karen Chinnery</dc:creator>
  <cp:lastModifiedBy>Angel Best</cp:lastModifiedBy>
  <cp:revision>203</cp:revision>
  <cp:lastPrinted>2012-11-26T23:13:57Z</cp:lastPrinted>
  <dcterms:created xsi:type="dcterms:W3CDTF">2012-06-04T22:59:23Z</dcterms:created>
  <dcterms:modified xsi:type="dcterms:W3CDTF">2022-11-28T19:45:54Z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MSIP_Label_abf2ea38-542c-4b75-bd7d-582ec36a519f_Enabled">
    <vt:lpwstr>true</vt:lpwstr>
  </property>
  <property fmtid="{D5CDD505-2E9C-101B-9397-08002B2CF9AE}" pid="4" name="MSIP_Label_abf2ea38-542c-4b75-bd7d-582ec36a519f_SetDate">
    <vt:lpwstr>2022-11-28T19:45:45Z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e8103e3d-dc0b-4cbb-8e46-71ef4d1a3695</vt:lpwstr>
  </property>
  <property fmtid="{D5CDD505-2E9C-101B-9397-08002B2CF9AE}" pid="9" name="MSIP_Label_abf2ea38-542c-4b75-bd7d-582ec36a519f_ContentBits">
    <vt:lpwstr>2</vt:lpwstr>
  </property>
</Properties>
</file>