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9"/>
  </p:notesMasterIdLst>
  <p:sldIdLst>
    <p:sldId id="256" r:id="rId6"/>
    <p:sldId id="257" r:id="rId7"/>
    <p:sldId id="258" r:id="rId8"/>
    <p:sldId id="259" r:id="rId9"/>
    <p:sldId id="377" r:id="rId10"/>
    <p:sldId id="430" r:id="rId11"/>
    <p:sldId id="431" r:id="rId12"/>
    <p:sldId id="320" r:id="rId13"/>
    <p:sldId id="432" r:id="rId14"/>
    <p:sldId id="314" r:id="rId15"/>
    <p:sldId id="433" r:id="rId16"/>
    <p:sldId id="434" r:id="rId17"/>
    <p:sldId id="435" r:id="rId18"/>
    <p:sldId id="343" r:id="rId19"/>
    <p:sldId id="436" r:id="rId20"/>
    <p:sldId id="438" r:id="rId21"/>
    <p:sldId id="439" r:id="rId22"/>
    <p:sldId id="440" r:id="rId23"/>
    <p:sldId id="441" r:id="rId24"/>
    <p:sldId id="442" r:id="rId25"/>
    <p:sldId id="443" r:id="rId26"/>
    <p:sldId id="444" r:id="rId27"/>
    <p:sldId id="473" r:id="rId28"/>
    <p:sldId id="445" r:id="rId29"/>
    <p:sldId id="446" r:id="rId30"/>
    <p:sldId id="493" r:id="rId31"/>
    <p:sldId id="455" r:id="rId32"/>
    <p:sldId id="454" r:id="rId33"/>
    <p:sldId id="456" r:id="rId34"/>
    <p:sldId id="458" r:id="rId35"/>
    <p:sldId id="460" r:id="rId36"/>
    <p:sldId id="461" r:id="rId37"/>
    <p:sldId id="462" r:id="rId38"/>
    <p:sldId id="463" r:id="rId39"/>
    <p:sldId id="464" r:id="rId40"/>
    <p:sldId id="465" r:id="rId41"/>
    <p:sldId id="466" r:id="rId42"/>
    <p:sldId id="469" r:id="rId43"/>
    <p:sldId id="468" r:id="rId44"/>
    <p:sldId id="474" r:id="rId45"/>
    <p:sldId id="451" r:id="rId46"/>
    <p:sldId id="470" r:id="rId47"/>
    <p:sldId id="421" r:id="rId48"/>
    <p:sldId id="357" r:id="rId49"/>
    <p:sldId id="479" r:id="rId50"/>
    <p:sldId id="360" r:id="rId51"/>
    <p:sldId id="450" r:id="rId52"/>
    <p:sldId id="405" r:id="rId53"/>
    <p:sldId id="378" r:id="rId54"/>
    <p:sldId id="407" r:id="rId55"/>
    <p:sldId id="406" r:id="rId56"/>
    <p:sldId id="383" r:id="rId57"/>
    <p:sldId id="384" r:id="rId58"/>
    <p:sldId id="403" r:id="rId59"/>
    <p:sldId id="385" r:id="rId60"/>
    <p:sldId id="457" r:id="rId61"/>
    <p:sldId id="418" r:id="rId62"/>
    <p:sldId id="417" r:id="rId63"/>
    <p:sldId id="408" r:id="rId64"/>
    <p:sldId id="477" r:id="rId65"/>
    <p:sldId id="395" r:id="rId66"/>
    <p:sldId id="392" r:id="rId67"/>
    <p:sldId id="415" r:id="rId68"/>
    <p:sldId id="416" r:id="rId69"/>
    <p:sldId id="419" r:id="rId70"/>
    <p:sldId id="413" r:id="rId71"/>
    <p:sldId id="478" r:id="rId72"/>
    <p:sldId id="412" r:id="rId73"/>
    <p:sldId id="420" r:id="rId74"/>
    <p:sldId id="411" r:id="rId75"/>
    <p:sldId id="387" r:id="rId76"/>
    <p:sldId id="366" r:id="rId77"/>
    <p:sldId id="361" r:id="rId78"/>
    <p:sldId id="364" r:id="rId79"/>
    <p:sldId id="369" r:id="rId80"/>
    <p:sldId id="388" r:id="rId81"/>
    <p:sldId id="488" r:id="rId82"/>
    <p:sldId id="489" r:id="rId83"/>
    <p:sldId id="490" r:id="rId84"/>
    <p:sldId id="491" r:id="rId85"/>
    <p:sldId id="492" r:id="rId86"/>
    <p:sldId id="481" r:id="rId87"/>
    <p:sldId id="274" r:id="rId88"/>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212">
          <p15:clr>
            <a:srgbClr val="A4A3A4"/>
          </p15:clr>
        </p15:guide>
        <p15:guide id="2" pos="2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9988" autoAdjust="0"/>
  </p:normalViewPr>
  <p:slideViewPr>
    <p:cSldViewPr>
      <p:cViewPr varScale="1">
        <p:scale>
          <a:sx n="96" d="100"/>
          <a:sy n="96" d="100"/>
        </p:scale>
        <p:origin x="1434" y="9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4" d="100"/>
          <a:sy n="114" d="100"/>
        </p:scale>
        <p:origin x="-1722" y="-96"/>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customXml" Target="../customXml/item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5273541" y="0"/>
            <a:ext cx="4033943" cy="351155"/>
          </a:xfrm>
          <a:prstGeom prst="rect">
            <a:avLst/>
          </a:prstGeom>
        </p:spPr>
        <p:txBody>
          <a:bodyPr vert="horz" lIns="93324" tIns="46662" rIns="93324" bIns="46662" rtlCol="0"/>
          <a:lstStyle>
            <a:lvl1pPr algn="r">
              <a:defRPr sz="1200"/>
            </a:lvl1pPr>
          </a:lstStyle>
          <a:p>
            <a:fld id="{FC9C510A-FC69-4ACC-8247-3D37889C37E9}" type="datetimeFigureOut">
              <a:rPr lang="en-CA" smtClean="0"/>
              <a:t>2022/01/18</a:t>
            </a:fld>
            <a:endParaRPr lang="en-CA"/>
          </a:p>
        </p:txBody>
      </p:sp>
      <p:sp>
        <p:nvSpPr>
          <p:cNvPr id="4" name="Slide Image Placeholder 3"/>
          <p:cNvSpPr>
            <a:spLocks noGrp="1" noRot="1" noChangeAspect="1"/>
          </p:cNvSpPr>
          <p:nvPr>
            <p:ph type="sldImg" idx="2"/>
          </p:nvPr>
        </p:nvSpPr>
        <p:spPr>
          <a:xfrm>
            <a:off x="2900363" y="527050"/>
            <a:ext cx="3509962" cy="2633663"/>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670320"/>
            <a:ext cx="4033943" cy="351155"/>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5273541" y="6670320"/>
            <a:ext cx="4033943" cy="351155"/>
          </a:xfrm>
          <a:prstGeom prst="rect">
            <a:avLst/>
          </a:prstGeom>
        </p:spPr>
        <p:txBody>
          <a:bodyPr vert="horz" lIns="93324" tIns="46662" rIns="93324" bIns="46662" rtlCol="0" anchor="b"/>
          <a:lstStyle>
            <a:lvl1pPr algn="r">
              <a:defRPr sz="1200"/>
            </a:lvl1pPr>
          </a:lstStyle>
          <a:p>
            <a:fld id="{CAFB07AE-A358-4002-9101-71C6B35E26FA}" type="slidenum">
              <a:rPr lang="en-CA" smtClean="0"/>
              <a:t>‹#›</a:t>
            </a:fld>
            <a:endParaRPr lang="en-CA"/>
          </a:p>
        </p:txBody>
      </p:sp>
    </p:spTree>
    <p:extLst>
      <p:ext uri="{BB962C8B-B14F-4D97-AF65-F5344CB8AC3E}">
        <p14:creationId xmlns:p14="http://schemas.microsoft.com/office/powerpoint/2010/main" val="296136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a:t>
            </a:fld>
            <a:endParaRPr lang="en-CA"/>
          </a:p>
        </p:txBody>
      </p:sp>
    </p:spTree>
    <p:extLst>
      <p:ext uri="{BB962C8B-B14F-4D97-AF65-F5344CB8AC3E}">
        <p14:creationId xmlns:p14="http://schemas.microsoft.com/office/powerpoint/2010/main" val="105890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12</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13</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14</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16</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17</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18</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19</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20</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21</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AFB07AE-A358-4002-9101-71C6B35E26FA}" type="slidenum">
              <a:rPr lang="en-CA" smtClean="0"/>
              <a:t>3</a:t>
            </a:fld>
            <a:endParaRPr lang="en-CA"/>
          </a:p>
        </p:txBody>
      </p:sp>
    </p:spTree>
    <p:extLst>
      <p:ext uri="{BB962C8B-B14F-4D97-AF65-F5344CB8AC3E}">
        <p14:creationId xmlns:p14="http://schemas.microsoft.com/office/powerpoint/2010/main" val="3610652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22</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23</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24</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26</a:t>
            </a:fld>
            <a:endParaRPr lang="en-CA"/>
          </a:p>
        </p:txBody>
      </p:sp>
    </p:spTree>
    <p:extLst>
      <p:ext uri="{BB962C8B-B14F-4D97-AF65-F5344CB8AC3E}">
        <p14:creationId xmlns:p14="http://schemas.microsoft.com/office/powerpoint/2010/main" val="2108149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27</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28</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29</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30</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31</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32</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33</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34</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36</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37</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38</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39</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AFB07AE-A358-4002-9101-71C6B35E26FA}" type="slidenum">
              <a:rPr lang="en-CA" smtClean="0"/>
              <a:t>40</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41</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42</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AFB07AE-A358-4002-9101-71C6B35E26FA}" type="slidenum">
              <a:rPr lang="en-CA" smtClean="0"/>
              <a:t>43</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44</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46</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47</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48</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49</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50</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51</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10"/>
          </p:nvPr>
        </p:nvSpPr>
        <p:spPr/>
        <p:txBody>
          <a:bodyPr/>
          <a:lstStyle/>
          <a:p>
            <a:fld id="{CAFB07AE-A358-4002-9101-71C6B35E26FA}" type="slidenum">
              <a:rPr lang="en-CA" smtClean="0"/>
              <a:t>52</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54</a:t>
            </a:fld>
            <a:endParaRPr lang="en-CA"/>
          </a:p>
        </p:txBody>
      </p:sp>
    </p:spTree>
    <p:extLst>
      <p:ext uri="{BB962C8B-B14F-4D97-AF65-F5344CB8AC3E}">
        <p14:creationId xmlns:p14="http://schemas.microsoft.com/office/powerpoint/2010/main" val="5361065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55</a:t>
            </a:fld>
            <a:endParaRPr lang="en-CA"/>
          </a:p>
        </p:txBody>
      </p:sp>
    </p:spTree>
    <p:extLst>
      <p:ext uri="{BB962C8B-B14F-4D97-AF65-F5344CB8AC3E}">
        <p14:creationId xmlns:p14="http://schemas.microsoft.com/office/powerpoint/2010/main" val="5361065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56</a:t>
            </a:fld>
            <a:endParaRPr lang="en-CA"/>
          </a:p>
        </p:txBody>
      </p:sp>
    </p:spTree>
    <p:extLst>
      <p:ext uri="{BB962C8B-B14F-4D97-AF65-F5344CB8AC3E}">
        <p14:creationId xmlns:p14="http://schemas.microsoft.com/office/powerpoint/2010/main" val="5361065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57</a:t>
            </a:fld>
            <a:endParaRPr lang="en-CA"/>
          </a:p>
        </p:txBody>
      </p:sp>
    </p:spTree>
    <p:extLst>
      <p:ext uri="{BB962C8B-B14F-4D97-AF65-F5344CB8AC3E}">
        <p14:creationId xmlns:p14="http://schemas.microsoft.com/office/powerpoint/2010/main" val="5361065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58</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59</a:t>
            </a:fld>
            <a:endParaRPr lang="en-CA"/>
          </a:p>
        </p:txBody>
      </p:sp>
    </p:spTree>
    <p:extLst>
      <p:ext uri="{BB962C8B-B14F-4D97-AF65-F5344CB8AC3E}">
        <p14:creationId xmlns:p14="http://schemas.microsoft.com/office/powerpoint/2010/main" val="26413431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60</a:t>
            </a:fld>
            <a:endParaRPr lang="en-CA"/>
          </a:p>
        </p:txBody>
      </p:sp>
    </p:spTree>
    <p:extLst>
      <p:ext uri="{BB962C8B-B14F-4D97-AF65-F5344CB8AC3E}">
        <p14:creationId xmlns:p14="http://schemas.microsoft.com/office/powerpoint/2010/main" val="2641343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62</a:t>
            </a:fld>
            <a:endParaRPr lang="en-CA"/>
          </a:p>
        </p:txBody>
      </p:sp>
    </p:spTree>
    <p:extLst>
      <p:ext uri="{BB962C8B-B14F-4D97-AF65-F5344CB8AC3E}">
        <p14:creationId xmlns:p14="http://schemas.microsoft.com/office/powerpoint/2010/main" val="26413431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63</a:t>
            </a:fld>
            <a:endParaRPr lang="en-CA"/>
          </a:p>
        </p:txBody>
      </p:sp>
    </p:spTree>
    <p:extLst>
      <p:ext uri="{BB962C8B-B14F-4D97-AF65-F5344CB8AC3E}">
        <p14:creationId xmlns:p14="http://schemas.microsoft.com/office/powerpoint/2010/main" val="264134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8</a:t>
            </a:fld>
            <a:endParaRPr lang="en-CA"/>
          </a:p>
        </p:txBody>
      </p:sp>
    </p:spTree>
    <p:extLst>
      <p:ext uri="{BB962C8B-B14F-4D97-AF65-F5344CB8AC3E}">
        <p14:creationId xmlns:p14="http://schemas.microsoft.com/office/powerpoint/2010/main" val="20570216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64</a:t>
            </a:fld>
            <a:endParaRPr lang="en-CA"/>
          </a:p>
        </p:txBody>
      </p:sp>
    </p:spTree>
    <p:extLst>
      <p:ext uri="{BB962C8B-B14F-4D97-AF65-F5344CB8AC3E}">
        <p14:creationId xmlns:p14="http://schemas.microsoft.com/office/powerpoint/2010/main" val="26413431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65</a:t>
            </a:fld>
            <a:endParaRPr lang="en-CA"/>
          </a:p>
        </p:txBody>
      </p:sp>
    </p:spTree>
    <p:extLst>
      <p:ext uri="{BB962C8B-B14F-4D97-AF65-F5344CB8AC3E}">
        <p14:creationId xmlns:p14="http://schemas.microsoft.com/office/powerpoint/2010/main" val="26413431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66</a:t>
            </a:fld>
            <a:endParaRPr lang="en-CA"/>
          </a:p>
        </p:txBody>
      </p:sp>
    </p:spTree>
    <p:extLst>
      <p:ext uri="{BB962C8B-B14F-4D97-AF65-F5344CB8AC3E}">
        <p14:creationId xmlns:p14="http://schemas.microsoft.com/office/powerpoint/2010/main" val="26413431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68</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69</a:t>
            </a:fld>
            <a:endParaRPr lang="en-CA"/>
          </a:p>
        </p:txBody>
      </p:sp>
    </p:spTree>
    <p:extLst>
      <p:ext uri="{BB962C8B-B14F-4D97-AF65-F5344CB8AC3E}">
        <p14:creationId xmlns:p14="http://schemas.microsoft.com/office/powerpoint/2010/main" val="26413431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70</a:t>
            </a:fld>
            <a:endParaRPr lang="en-CA"/>
          </a:p>
        </p:txBody>
      </p:sp>
    </p:spTree>
    <p:extLst>
      <p:ext uri="{BB962C8B-B14F-4D97-AF65-F5344CB8AC3E}">
        <p14:creationId xmlns:p14="http://schemas.microsoft.com/office/powerpoint/2010/main" val="26413431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71</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72</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73</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74</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9</a:t>
            </a:fld>
            <a:endParaRPr lang="en-CA"/>
          </a:p>
        </p:txBody>
      </p:sp>
    </p:spTree>
    <p:extLst>
      <p:ext uri="{BB962C8B-B14F-4D97-AF65-F5344CB8AC3E}">
        <p14:creationId xmlns:p14="http://schemas.microsoft.com/office/powerpoint/2010/main" val="33977121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75</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76</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77</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78</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79</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80</a:t>
            </a:fld>
            <a:endParaRPr lang="en-CA"/>
          </a:p>
        </p:txBody>
      </p:sp>
    </p:spTree>
    <p:extLst>
      <p:ext uri="{BB962C8B-B14F-4D97-AF65-F5344CB8AC3E}">
        <p14:creationId xmlns:p14="http://schemas.microsoft.com/office/powerpoint/2010/main" val="399793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10</a:t>
            </a:fld>
            <a:endParaRPr lang="en-CA"/>
          </a:p>
        </p:txBody>
      </p:sp>
    </p:spTree>
    <p:extLst>
      <p:ext uri="{BB962C8B-B14F-4D97-AF65-F5344CB8AC3E}">
        <p14:creationId xmlns:p14="http://schemas.microsoft.com/office/powerpoint/2010/main" val="4074646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AFB07AE-A358-4002-9101-71C6B35E26FA}" type="slidenum">
              <a:rPr lang="en-CA" smtClean="0"/>
              <a:t>11</a:t>
            </a:fld>
            <a:endParaRPr lang="en-CA"/>
          </a:p>
        </p:txBody>
      </p:sp>
    </p:spTree>
    <p:extLst>
      <p:ext uri="{BB962C8B-B14F-4D97-AF65-F5344CB8AC3E}">
        <p14:creationId xmlns:p14="http://schemas.microsoft.com/office/powerpoint/2010/main" val="399793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28600" y="1066800"/>
            <a:ext cx="6944423" cy="246221"/>
          </a:xfrm>
        </p:spPr>
        <p:txBody>
          <a:bodyPr lIns="0" tIns="0" rIns="0" bIns="0"/>
          <a:lstStyle>
            <a:lvl1pPr>
              <a:defRPr sz="1600" b="1" i="0">
                <a:solidFill>
                  <a:schemeClr val="tx1"/>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EB183E4-F78B-43A1-A51A-88EA4DC76B85}" type="datetime1">
              <a:rPr lang="en-US" smtClean="0"/>
              <a:t>1/18/2022</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72BD927-2978-43C5-8744-103DB7227EB5}" type="datetime1">
              <a:rPr lang="en-US" smtClean="0"/>
              <a:t>1/18/2022</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i="1">
                <a:solidFill>
                  <a:srgbClr val="2160AD"/>
                </a:solidFill>
                <a:latin typeface="Freestyle Script"/>
                <a:cs typeface="Freestyle Script"/>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308E7D8-B97B-450C-BF87-C19714DBE931}" type="datetime1">
              <a:rPr lang="en-US" smtClean="0"/>
              <a:t>1/18/2022</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i="1">
                <a:solidFill>
                  <a:srgbClr val="2160AD"/>
                </a:solidFill>
                <a:latin typeface="Freestyle Script"/>
                <a:cs typeface="Freestyle Scrip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DC43AF9-D481-4342-8BBC-89016AD77DB3}" type="datetime1">
              <a:rPr lang="en-US" smtClean="0"/>
              <a:t>1/18/2022</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5C6C716-EFA5-4999-AE62-EE7BF13CC1CC}" type="datetime1">
              <a:rPr lang="en-US" smtClean="0"/>
              <a:t>1/18/2022</a:t>
            </a:fld>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EB68B0B-92E4-41F9-8458-0715D9128F23}" type="datetime1">
              <a:rPr lang="en-US" smtClean="0"/>
              <a:t>1/18/2022</a:t>
            </a:fld>
            <a:endParaRPr lang="en-US" dirty="0"/>
          </a:p>
        </p:txBody>
      </p:sp>
    </p:spTree>
    <p:extLst>
      <p:ext uri="{BB962C8B-B14F-4D97-AF65-F5344CB8AC3E}">
        <p14:creationId xmlns:p14="http://schemas.microsoft.com/office/powerpoint/2010/main" val="1494357965"/>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430964"/>
            <a:ext cx="9144000" cy="427036"/>
          </a:xfrm>
          <a:prstGeom prst="rect">
            <a:avLst/>
          </a:prstGeom>
          <a:blipFill>
            <a:blip r:embed="rId8" cstate="print"/>
            <a:stretch>
              <a:fillRect/>
            </a:stretch>
          </a:blipFill>
        </p:spPr>
        <p:txBody>
          <a:bodyPr wrap="square" lIns="0" tIns="0" rIns="0" bIns="0" rtlCol="0">
            <a:spAutoFit/>
          </a:bodyPr>
          <a:lstStyle/>
          <a:p>
            <a:endParaRPr dirty="0"/>
          </a:p>
        </p:txBody>
      </p:sp>
      <p:sp>
        <p:nvSpPr>
          <p:cNvPr id="2" name="Holder 2"/>
          <p:cNvSpPr>
            <a:spLocks noGrp="1"/>
          </p:cNvSpPr>
          <p:nvPr>
            <p:ph type="title"/>
          </p:nvPr>
        </p:nvSpPr>
        <p:spPr>
          <a:xfrm>
            <a:off x="1099788" y="1057275"/>
            <a:ext cx="6944423" cy="1107996"/>
          </a:xfrm>
          <a:prstGeom prst="rect">
            <a:avLst/>
          </a:prstGeom>
        </p:spPr>
        <p:txBody>
          <a:bodyPr wrap="square" lIns="0" tIns="0" rIns="0" bIns="0">
            <a:spAutoFit/>
          </a:bodyPr>
          <a:lstStyle>
            <a:lvl1pPr>
              <a:defRPr sz="7200" i="1">
                <a:solidFill>
                  <a:srgbClr val="2160AD"/>
                </a:solidFill>
                <a:latin typeface="Freestyle Script"/>
                <a:cs typeface="Freestyle Script"/>
              </a:defRPr>
            </a:lvl1pPr>
          </a:lstStyle>
          <a:p>
            <a:endParaRPr dirty="0"/>
          </a:p>
        </p:txBody>
      </p:sp>
      <p:sp>
        <p:nvSpPr>
          <p:cNvPr id="3" name="Holder 3"/>
          <p:cNvSpPr>
            <a:spLocks noGrp="1"/>
          </p:cNvSpPr>
          <p:nvPr>
            <p:ph type="body" idx="1"/>
          </p:nvPr>
        </p:nvSpPr>
        <p:spPr>
          <a:xfrm>
            <a:off x="304193" y="2270378"/>
            <a:ext cx="8535613" cy="2831465"/>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6F220916-2BE6-4C32-A7CD-84B70070093E}" type="datetime1">
              <a:rPr lang="en-US" smtClean="0"/>
              <a:t>1/18/2022</a:t>
            </a:fld>
            <a:endParaRPr lang="en-US" dirty="0"/>
          </a:p>
        </p:txBody>
      </p:sp>
      <p:sp>
        <p:nvSpPr>
          <p:cNvPr id="10" name="TextBox 8"/>
          <p:cNvSpPr txBox="1">
            <a:spLocks noChangeArrowheads="1"/>
          </p:cNvSpPr>
          <p:nvPr/>
        </p:nvSpPr>
        <p:spPr bwMode="auto">
          <a:xfrm>
            <a:off x="7924800" y="6581775"/>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sz="1200" dirty="0" smtClean="0">
                <a:latin typeface="Arial" charset="0"/>
              </a:rPr>
              <a:t>Page </a:t>
            </a:r>
            <a:fld id="{75C6BF31-FFC4-4FD8-941E-9C0428A5BC7C}" type="slidenum">
              <a:rPr lang="en-US" sz="1200" smtClean="0">
                <a:latin typeface="Arial" charset="0"/>
              </a:rPr>
              <a:pPr>
                <a:defRPr/>
              </a:pPr>
              <a:t>‹#›</a:t>
            </a:fld>
            <a:r>
              <a:rPr lang="en-US" sz="1200" dirty="0" smtClean="0">
                <a:latin typeface="Arial" charset="0"/>
              </a:rPr>
              <a:t> of 83</a:t>
            </a:r>
            <a:endParaRPr lang="en-CA" sz="1200" dirty="0" smtClean="0">
              <a:latin typeface="Arial" charset="0"/>
            </a:endParaRPr>
          </a:p>
        </p:txBody>
      </p:sp>
      <p:sp>
        <p:nvSpPr>
          <p:cNvPr id="6"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smtClean="0">
                <a:solidFill>
                  <a:srgbClr val="000000"/>
                </a:solidFill>
                <a:latin typeface="Calibri" panose="020F0502020204030204" pitchFamily="34" charset="0"/>
              </a:rPr>
              <a:t>Classification: Protected A</a:t>
            </a:r>
            <a:endParaRPr lang="en-CA" sz="1100">
              <a:solidFill>
                <a:srgbClr val="000000"/>
              </a:solidFill>
              <a:latin typeface="Calibri" panose="020F0502020204030204" pitchFamily="34" charset="0"/>
            </a:endParaRPr>
          </a:p>
        </p:txBody>
      </p:sp>
      <p:grpSp>
        <p:nvGrpSpPr>
          <p:cNvPr id="11" name="Group 10"/>
          <p:cNvGrpSpPr/>
          <p:nvPr userDrawn="1"/>
        </p:nvGrpSpPr>
        <p:grpSpPr>
          <a:xfrm>
            <a:off x="179512" y="-68284"/>
            <a:ext cx="8964488" cy="923330"/>
            <a:chOff x="179512" y="4026424"/>
            <a:chExt cx="8964488" cy="923330"/>
          </a:xfrm>
        </p:grpSpPr>
        <p:grpSp>
          <p:nvGrpSpPr>
            <p:cNvPr id="12" name="Group 11"/>
            <p:cNvGrpSpPr/>
            <p:nvPr userDrawn="1"/>
          </p:nvGrpSpPr>
          <p:grpSpPr>
            <a:xfrm>
              <a:off x="179512" y="4094164"/>
              <a:ext cx="8964488" cy="787850"/>
              <a:chOff x="390128" y="3908965"/>
              <a:chExt cx="8638456" cy="787850"/>
            </a:xfrm>
          </p:grpSpPr>
          <p:pic>
            <p:nvPicPr>
              <p:cNvPr id="14"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p:cNvSpPr txBox="1"/>
            <p:nvPr userDrawn="1"/>
          </p:nvSpPr>
          <p:spPr>
            <a:xfrm>
              <a:off x="4644008" y="4026424"/>
              <a:ext cx="4364708"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prstClr val="white"/>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white"/>
                  </a:solidFill>
                  <a:effectLst/>
                  <a:uLnTx/>
                  <a:uFillTx/>
                </a:rPr>
                <a:t>PNG Continuation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prstClr val="white"/>
                  </a:solidFill>
                  <a:effectLst/>
                  <a:uLnTx/>
                  <a:uFillTx/>
                </a:rPr>
                <a:t>Government of Alberta</a:t>
              </a:r>
            </a:p>
          </p:txBody>
        </p:sp>
      </p:grpSp>
    </p:spTree>
  </p:cSld>
  <p:clrMap bg1="lt1" tx1="dk1" bg2="lt2" tx2="dk2" accent1="accent1" accent2="accent2" accent3="accent3" accent4="accent4" accent5="accent5" accent6="accent6" hlink="hlink" folHlink="folHlink"/>
  <p:sldLayoutIdLst>
    <p:sldLayoutId id="2147483664" r:id="rId1"/>
    <p:sldLayoutId id="2147483661" r:id="rId2"/>
    <p:sldLayoutId id="2147483662" r:id="rId3"/>
    <p:sldLayoutId id="2147483663" r:id="rId4"/>
    <p:sldLayoutId id="2147483665" r:id="rId5"/>
    <p:sldLayoutId id="2147483666" r:id="rId6"/>
  </p:sldLayoutIdLst>
  <p:transition spd="slow">
    <p:wipe dir="r"/>
  </p:transition>
  <p:timing>
    <p:tnLst>
      <p:par>
        <p:cTn id="1" dur="indefinite" restart="never" nodeType="tmRoot"/>
      </p:par>
    </p:tnLst>
  </p:timing>
  <p:hf hdr="0" ftr="0" dt="0"/>
  <p:txStyles>
    <p:titleStyle>
      <a:lvl1pPr>
        <a:defRPr sz="1600" i="0">
          <a:solidFill>
            <a:schemeClr val="tx1"/>
          </a:solidFill>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76.png"/></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image" Target="../media/image79.png"/><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image" Target="../media/image82.png"/><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6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87.png"/></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89.png"/></Relationships>
</file>

<file path=ppt/slides/_rels/slide6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9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98.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100.png"/></Relationships>
</file>

<file path=ppt/slides/_rels/slide7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hyperlink" Target="mailto:PNGContinuations.Energy@gov.ab.ca" TargetMode="External"/><Relationship Id="rId2" Type="http://schemas.openxmlformats.org/officeDocument/2006/relationships/hyperlink" Target="https://training.energy.gov.ab.ca/Pages/PNG%20Continuation.aspx" TargetMode="Externa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hyperlink" Target="https://training.energy.gov.ab.ca/Pages/default.aspx" TargetMode="External"/><Relationship Id="rId2" Type="http://schemas.openxmlformats.org/officeDocument/2006/relationships/image" Target="../media/image103.png"/><Relationship Id="rId1" Type="http://schemas.openxmlformats.org/officeDocument/2006/relationships/slideLayout" Target="../slideLayouts/slideLayout3.xml"/><Relationship Id="rId4" Type="http://schemas.openxmlformats.org/officeDocument/2006/relationships/hyperlink" Target="mailto:PNGContinuations.Energy@gov.ab.c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4571999" y="2757979"/>
            <a:ext cx="37909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200" dirty="0" smtClean="0">
                <a:latin typeface="Arial" charset="0"/>
              </a:rPr>
              <a:t>PNG Continuation – Continuation: This is the process to complete and submit an Online Continuation Application via </a:t>
            </a:r>
            <a:r>
              <a:rPr lang="en-CA" altLang="en-US" sz="1200" dirty="0">
                <a:latin typeface="Arial" charset="0"/>
              </a:rPr>
              <a:t>ETS. </a:t>
            </a:r>
            <a:r>
              <a:rPr lang="en-CA" altLang="en-US" sz="1200" dirty="0" smtClean="0">
                <a:latin typeface="Arial" charset="0"/>
              </a:rPr>
              <a:t>The process begins with the creation of a new  application through to submission. The application  progresses through various stages (statuses) until completion.</a:t>
            </a:r>
          </a:p>
          <a:p>
            <a:pPr eaLnBrk="1" hangingPunct="1">
              <a:spcBef>
                <a:spcPct val="0"/>
              </a:spcBef>
              <a:buFontTx/>
              <a:buNone/>
            </a:pPr>
            <a:endParaRPr lang="en-US" altLang="en-US" sz="1200" dirty="0">
              <a:latin typeface="Arial" charset="0"/>
            </a:endParaRPr>
          </a:p>
          <a:p>
            <a:pPr eaLnBrk="1" hangingPunct="1">
              <a:spcBef>
                <a:spcPct val="0"/>
              </a:spcBef>
              <a:buFontTx/>
              <a:buNone/>
            </a:pPr>
            <a:endParaRPr lang="en-CA" altLang="en-US" sz="1200" dirty="0" smtClean="0">
              <a:latin typeface="Arial" charset="0"/>
            </a:endParaRPr>
          </a:p>
        </p:txBody>
      </p:sp>
      <p:sp>
        <p:nvSpPr>
          <p:cNvPr id="3" name="object 3"/>
          <p:cNvSpPr/>
          <p:nvPr/>
        </p:nvSpPr>
        <p:spPr>
          <a:xfrm>
            <a:off x="103187" y="1468438"/>
            <a:ext cx="4468812" cy="2189161"/>
          </a:xfrm>
          <a:prstGeom prst="rect">
            <a:avLst/>
          </a:prstGeom>
          <a:blipFill>
            <a:blip r:embed="rId3" cstate="print"/>
            <a:stretch>
              <a:fillRect/>
            </a:stretch>
          </a:blipFill>
        </p:spPr>
        <p:txBody>
          <a:bodyPr wrap="square" lIns="0" tIns="0" rIns="0" bIns="0" rtlCol="0">
            <a:spAutoFit/>
          </a:bodyPr>
          <a:lstStyle/>
          <a:p>
            <a:endParaRPr dirty="0"/>
          </a:p>
        </p:txBody>
      </p:sp>
      <p:sp>
        <p:nvSpPr>
          <p:cNvPr id="4" name="object 4"/>
          <p:cNvSpPr txBox="1"/>
          <p:nvPr/>
        </p:nvSpPr>
        <p:spPr>
          <a:xfrm>
            <a:off x="356615" y="3127311"/>
            <a:ext cx="3906520" cy="738664"/>
          </a:xfrm>
          <a:prstGeom prst="rect">
            <a:avLst/>
          </a:prstGeom>
        </p:spPr>
        <p:txBody>
          <a:bodyPr vert="horz" wrap="square" lIns="0" tIns="0" rIns="0" bIns="0" rtlCol="0">
            <a:spAutoFit/>
          </a:bodyPr>
          <a:lstStyle/>
          <a:p>
            <a:pPr marL="12065" marR="6350" algn="ctr">
              <a:lnSpc>
                <a:spcPct val="100000"/>
              </a:lnSpc>
            </a:pPr>
            <a:r>
              <a:rPr sz="1600" b="1" spc="-130" dirty="0">
                <a:solidFill>
                  <a:srgbClr val="0070C0"/>
                </a:solidFill>
                <a:latin typeface="Arial"/>
                <a:cs typeface="Arial"/>
              </a:rPr>
              <a:t>T</a:t>
            </a:r>
            <a:r>
              <a:rPr sz="1600" b="1" dirty="0">
                <a:solidFill>
                  <a:srgbClr val="0070C0"/>
                </a:solidFill>
                <a:latin typeface="Arial"/>
                <a:cs typeface="Arial"/>
              </a:rPr>
              <a:t>o</a:t>
            </a:r>
            <a:r>
              <a:rPr sz="1600" b="1" spc="-5" dirty="0">
                <a:solidFill>
                  <a:srgbClr val="0070C0"/>
                </a:solidFill>
                <a:latin typeface="Arial"/>
                <a:cs typeface="Arial"/>
              </a:rPr>
              <a:t> </a:t>
            </a:r>
            <a:r>
              <a:rPr sz="1600" b="1" dirty="0">
                <a:solidFill>
                  <a:srgbClr val="0070C0"/>
                </a:solidFill>
                <a:latin typeface="Arial"/>
                <a:cs typeface="Arial"/>
              </a:rPr>
              <a:t>the</a:t>
            </a:r>
            <a:r>
              <a:rPr sz="1600" b="1" spc="-5" dirty="0">
                <a:solidFill>
                  <a:srgbClr val="0070C0"/>
                </a:solidFill>
                <a:latin typeface="Arial"/>
                <a:cs typeface="Arial"/>
              </a:rPr>
              <a:t> </a:t>
            </a:r>
            <a:r>
              <a:rPr sz="1600" b="1" dirty="0">
                <a:solidFill>
                  <a:srgbClr val="0070C0"/>
                </a:solidFill>
                <a:latin typeface="Arial"/>
                <a:cs typeface="Arial"/>
              </a:rPr>
              <a:t>ETS</a:t>
            </a:r>
            <a:r>
              <a:rPr sz="1600" b="1" spc="-10" dirty="0">
                <a:solidFill>
                  <a:srgbClr val="0070C0"/>
                </a:solidFill>
                <a:latin typeface="Arial"/>
                <a:cs typeface="Arial"/>
              </a:rPr>
              <a:t> </a:t>
            </a:r>
            <a:r>
              <a:rPr sz="1600" b="1" dirty="0">
                <a:solidFill>
                  <a:srgbClr val="0070C0"/>
                </a:solidFill>
                <a:latin typeface="Arial"/>
                <a:cs typeface="Arial"/>
              </a:rPr>
              <a:t>–</a:t>
            </a:r>
            <a:r>
              <a:rPr sz="1600" b="1" spc="-5" dirty="0">
                <a:solidFill>
                  <a:srgbClr val="0070C0"/>
                </a:solidFill>
                <a:latin typeface="Arial"/>
                <a:cs typeface="Arial"/>
              </a:rPr>
              <a:t> </a:t>
            </a:r>
            <a:r>
              <a:rPr lang="en-US" sz="1600" b="1" spc="-5" dirty="0" smtClean="0">
                <a:solidFill>
                  <a:srgbClr val="0070C0"/>
                </a:solidFill>
                <a:latin typeface="Arial"/>
                <a:cs typeface="Arial"/>
              </a:rPr>
              <a:t>PNG Continuation: </a:t>
            </a:r>
            <a:r>
              <a:rPr lang="en-US" sz="1600" b="1" spc="-55" dirty="0" smtClean="0">
                <a:solidFill>
                  <a:srgbClr val="0070C0"/>
                </a:solidFill>
                <a:latin typeface="Arial"/>
                <a:cs typeface="Arial"/>
              </a:rPr>
              <a:t>Continuation</a:t>
            </a:r>
            <a:endParaRPr sz="1600" dirty="0">
              <a:latin typeface="Arial"/>
              <a:cs typeface="Arial"/>
            </a:endParaRPr>
          </a:p>
          <a:p>
            <a:pPr algn="ctr">
              <a:lnSpc>
                <a:spcPct val="100000"/>
              </a:lnSpc>
            </a:pPr>
            <a:r>
              <a:rPr sz="1600" b="1" dirty="0">
                <a:solidFill>
                  <a:srgbClr val="0070C0"/>
                </a:solidFill>
                <a:latin typeface="Arial"/>
                <a:cs typeface="Arial"/>
              </a:rPr>
              <a:t>Online</a:t>
            </a:r>
            <a:r>
              <a:rPr sz="1600" b="1" spc="-25" dirty="0">
                <a:solidFill>
                  <a:srgbClr val="0070C0"/>
                </a:solidFill>
                <a:latin typeface="Arial"/>
                <a:cs typeface="Arial"/>
              </a:rPr>
              <a:t> </a:t>
            </a:r>
            <a:r>
              <a:rPr lang="en-CA" sz="1600" b="1" spc="-25" dirty="0" smtClean="0">
                <a:solidFill>
                  <a:srgbClr val="0070C0"/>
                </a:solidFill>
                <a:latin typeface="Arial"/>
                <a:cs typeface="Arial"/>
              </a:rPr>
              <a:t>T</a:t>
            </a:r>
            <a:r>
              <a:rPr sz="1600" b="1" spc="-5" dirty="0" smtClean="0">
                <a:solidFill>
                  <a:srgbClr val="0070C0"/>
                </a:solidFill>
                <a:latin typeface="Arial"/>
                <a:cs typeface="Arial"/>
              </a:rPr>
              <a:t>ra</a:t>
            </a:r>
            <a:r>
              <a:rPr sz="1600" b="1" dirty="0" smtClean="0">
                <a:solidFill>
                  <a:srgbClr val="0070C0"/>
                </a:solidFill>
                <a:latin typeface="Arial"/>
                <a:cs typeface="Arial"/>
              </a:rPr>
              <a:t>ining</a:t>
            </a:r>
            <a:r>
              <a:rPr sz="1600" b="1" spc="-20" dirty="0" smtClean="0">
                <a:solidFill>
                  <a:srgbClr val="0070C0"/>
                </a:solidFill>
                <a:latin typeface="Arial"/>
                <a:cs typeface="Arial"/>
              </a:rPr>
              <a:t> </a:t>
            </a:r>
            <a:r>
              <a:rPr sz="1600" b="1" spc="-5" dirty="0">
                <a:solidFill>
                  <a:srgbClr val="0070C0"/>
                </a:solidFill>
                <a:latin typeface="Arial"/>
                <a:cs typeface="Arial"/>
              </a:rPr>
              <a:t>C</a:t>
            </a:r>
            <a:r>
              <a:rPr sz="1600" b="1" dirty="0">
                <a:solidFill>
                  <a:srgbClr val="0070C0"/>
                </a:solidFill>
                <a:latin typeface="Arial"/>
                <a:cs typeface="Arial"/>
              </a:rPr>
              <a:t>ou</a:t>
            </a:r>
            <a:r>
              <a:rPr sz="1600" b="1" spc="-5" dirty="0">
                <a:solidFill>
                  <a:srgbClr val="0070C0"/>
                </a:solidFill>
                <a:latin typeface="Arial"/>
                <a:cs typeface="Arial"/>
              </a:rPr>
              <a:t>rs</a:t>
            </a:r>
            <a:r>
              <a:rPr sz="1600" b="1" dirty="0">
                <a:solidFill>
                  <a:srgbClr val="0070C0"/>
                </a:solidFill>
                <a:latin typeface="Arial"/>
                <a:cs typeface="Arial"/>
              </a:rPr>
              <a:t>e</a:t>
            </a:r>
            <a:endParaRPr sz="1600" dirty="0">
              <a:latin typeface="Arial"/>
              <a:cs typeface="Arial"/>
            </a:endParaRPr>
          </a:p>
        </p:txBody>
      </p:sp>
      <p:sp>
        <p:nvSpPr>
          <p:cNvPr id="6" name="Title 5"/>
          <p:cNvSpPr>
            <a:spLocks noGrp="1"/>
          </p:cNvSpPr>
          <p:nvPr>
            <p:ph type="title" idx="4294967295"/>
          </p:nvPr>
        </p:nvSpPr>
        <p:spPr>
          <a:xfrm>
            <a:off x="1099788" y="1057275"/>
            <a:ext cx="6944423" cy="246221"/>
          </a:xfrm>
        </p:spPr>
        <p:txBody>
          <a:bodyPr/>
          <a:lstStyle/>
          <a:p>
            <a:r>
              <a:rPr lang="en-CA" sz="1600" b="1" i="0" dirty="0" smtClean="0">
                <a:solidFill>
                  <a:schemeClr val="bg1"/>
                </a:solidFill>
                <a:latin typeface="Arial" panose="020B0604020202020204" pitchFamily="34" charset="0"/>
                <a:cs typeface="Arial" panose="020B0604020202020204" pitchFamily="34" charset="0"/>
              </a:rPr>
              <a:t>Welcome</a:t>
            </a:r>
            <a:endParaRPr lang="en-CA" sz="1600" b="1" i="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C:\Users\YinO\AppData\Local\Temp\SNAGHTML142a5ba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037" y="1593129"/>
            <a:ext cx="5447099" cy="47841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762000" y="990600"/>
            <a:ext cx="6705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charset="0"/>
              </a:rPr>
              <a:t>ETS request number for the application is generated and displayed upon successful save.</a:t>
            </a:r>
          </a:p>
          <a:p>
            <a:pPr eaLnBrk="1" hangingPunct="1">
              <a:spcBef>
                <a:spcPct val="0"/>
              </a:spcBef>
              <a:buFontTx/>
              <a:buNone/>
            </a:pPr>
            <a:r>
              <a:rPr lang="en-US" altLang="en-US" sz="1200" dirty="0" smtClean="0">
                <a:latin typeface="Arial" charset="0"/>
              </a:rPr>
              <a:t>At this time, the application can be retrieved and opened from your Work In Progress list.</a:t>
            </a:r>
            <a:endParaRPr lang="en-CA" altLang="en-US" sz="1200" dirty="0">
              <a:latin typeface="Arial" charset="0"/>
            </a:endParaRPr>
          </a:p>
        </p:txBody>
      </p:sp>
      <p:sp>
        <p:nvSpPr>
          <p:cNvPr id="8" name="object 5"/>
          <p:cNvSpPr/>
          <p:nvPr/>
        </p:nvSpPr>
        <p:spPr>
          <a:xfrm>
            <a:off x="5143108" y="1593129"/>
            <a:ext cx="571892" cy="235671"/>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solidFill>
                <a:schemeClr val="accent5">
                  <a:lumMod val="75000"/>
                </a:schemeClr>
              </a:solidFill>
            </a:endParaRPr>
          </a:p>
        </p:txBody>
      </p:sp>
    </p:spTree>
    <p:extLst>
      <p:ext uri="{BB962C8B-B14F-4D97-AF65-F5344CB8AC3E}">
        <p14:creationId xmlns:p14="http://schemas.microsoft.com/office/powerpoint/2010/main" val="2460392136"/>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371600"/>
            <a:ext cx="5016811" cy="493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smtClean="0">
                <a:solidFill>
                  <a:schemeClr val="tx1"/>
                </a:solidFill>
                <a:latin typeface="Arial" panose="020B0604020202020204" pitchFamily="34" charset="0"/>
                <a:cs typeface="Arial" panose="020B0604020202020204" pitchFamily="34" charset="0"/>
              </a:rPr>
              <a:t>Create Continuation </a:t>
            </a:r>
            <a:r>
              <a:rPr lang="en-CA" sz="1600" b="1" i="0" dirty="0">
                <a:solidFill>
                  <a:schemeClr val="tx1"/>
                </a:solidFill>
                <a:latin typeface="Arial" panose="020B0604020202020204" pitchFamily="34" charset="0"/>
                <a:cs typeface="Arial" panose="020B0604020202020204" pitchFamily="34" charset="0"/>
              </a:rPr>
              <a:t>Application – Administration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CA" sz="1600" b="1" i="0" dirty="0" smtClean="0">
                <a:solidFill>
                  <a:schemeClr val="tx1"/>
                </a:solidFill>
                <a:latin typeface="Arial" panose="020B0604020202020204" pitchFamily="34" charset="0"/>
                <a:cs typeface="Arial" panose="020B0604020202020204" pitchFamily="34" charset="0"/>
              </a:rPr>
              <a:t>Data Options</a:t>
            </a:r>
            <a:endParaRPr lang="en-CA" sz="1600" b="1" i="0" dirty="0">
              <a:solidFill>
                <a:schemeClr val="tx1"/>
              </a:solidFill>
              <a:latin typeface="Arial" panose="020B0604020202020204" pitchFamily="34" charset="0"/>
              <a:cs typeface="Arial" panose="020B0604020202020204" pitchFamily="34" charset="0"/>
            </a:endParaRPr>
          </a:p>
        </p:txBody>
      </p:sp>
      <p:sp>
        <p:nvSpPr>
          <p:cNvPr id="16" name="Rounded Rectangular Callout 15"/>
          <p:cNvSpPr/>
          <p:nvPr/>
        </p:nvSpPr>
        <p:spPr>
          <a:xfrm>
            <a:off x="1066800" y="3786772"/>
            <a:ext cx="1535784" cy="533400"/>
          </a:xfrm>
          <a:prstGeom prst="wedgeRoundRectCallout">
            <a:avLst>
              <a:gd name="adj1" fmla="val 79884"/>
              <a:gd name="adj2" fmla="val 17178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6. Choose option</a:t>
            </a:r>
            <a:endParaRPr lang="en-CA" sz="1200" b="1" dirty="0">
              <a:solidFill>
                <a:schemeClr val="tx1"/>
              </a:solidFill>
              <a:latin typeface="Arial" pitchFamily="34" charset="0"/>
              <a:cs typeface="Arial" pitchFamily="34" charset="0"/>
            </a:endParaRPr>
          </a:p>
        </p:txBody>
      </p:sp>
      <p:sp>
        <p:nvSpPr>
          <p:cNvPr id="17" name="Rounded Rectangular Callout 16"/>
          <p:cNvSpPr/>
          <p:nvPr/>
        </p:nvSpPr>
        <p:spPr>
          <a:xfrm>
            <a:off x="1066800" y="4947388"/>
            <a:ext cx="1247480" cy="762000"/>
          </a:xfrm>
          <a:prstGeom prst="wedgeRoundRectCallout">
            <a:avLst>
              <a:gd name="adj1" fmla="val 110445"/>
              <a:gd name="adj2" fmla="val -41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7. Click on checkbox </a:t>
            </a:r>
            <a:r>
              <a:rPr lang="en-US" sz="1200" dirty="0">
                <a:solidFill>
                  <a:schemeClr val="tx1"/>
                </a:solidFill>
                <a:latin typeface="Arial" pitchFamily="34" charset="0"/>
                <a:cs typeface="Arial" pitchFamily="34" charset="0"/>
              </a:rPr>
              <a:t>i</a:t>
            </a:r>
            <a:r>
              <a:rPr lang="en-US" sz="1200" dirty="0" smtClean="0">
                <a:solidFill>
                  <a:schemeClr val="tx1"/>
                </a:solidFill>
                <a:latin typeface="Arial" pitchFamily="34" charset="0"/>
                <a:cs typeface="Arial" pitchFamily="34" charset="0"/>
              </a:rPr>
              <a:t>f applicable</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93603977"/>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315" y="3979229"/>
            <a:ext cx="5748037" cy="198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83" y="1828800"/>
            <a:ext cx="5756546" cy="196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smtClean="0">
                <a:solidFill>
                  <a:schemeClr val="tx1"/>
                </a:solidFill>
                <a:latin typeface="Arial" panose="020B0604020202020204" pitchFamily="34" charset="0"/>
                <a:cs typeface="Arial" panose="020B0604020202020204" pitchFamily="34" charset="0"/>
              </a:rPr>
              <a:t>Create Continuation </a:t>
            </a:r>
            <a:r>
              <a:rPr lang="en-CA" sz="1600" b="1" i="0" dirty="0">
                <a:solidFill>
                  <a:schemeClr val="tx1"/>
                </a:solidFill>
                <a:latin typeface="Arial" panose="020B0604020202020204" pitchFamily="34" charset="0"/>
                <a:cs typeface="Arial" panose="020B0604020202020204" pitchFamily="34" charset="0"/>
              </a:rPr>
              <a:t>Application – Administration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CA" sz="1600" b="1" i="0" dirty="0" smtClean="0">
                <a:solidFill>
                  <a:schemeClr val="tx1"/>
                </a:solidFill>
                <a:latin typeface="Arial" panose="020B0604020202020204" pitchFamily="34" charset="0"/>
                <a:cs typeface="Arial" panose="020B0604020202020204" pitchFamily="34" charset="0"/>
              </a:rPr>
              <a:t>Attach Geological Discussion</a:t>
            </a:r>
            <a:endParaRPr lang="en-CA" sz="1600" b="1" i="0" dirty="0">
              <a:solidFill>
                <a:schemeClr val="tx1"/>
              </a:solidFill>
              <a:latin typeface="Arial" panose="020B0604020202020204" pitchFamily="34" charset="0"/>
              <a:cs typeface="Arial" panose="020B0604020202020204" pitchFamily="34" charset="0"/>
            </a:endParaRPr>
          </a:p>
        </p:txBody>
      </p:sp>
      <p:sp>
        <p:nvSpPr>
          <p:cNvPr id="16" name="Rounded Rectangular Callout 15"/>
          <p:cNvSpPr/>
          <p:nvPr/>
        </p:nvSpPr>
        <p:spPr>
          <a:xfrm>
            <a:off x="1580597" y="3980775"/>
            <a:ext cx="1307184" cy="429479"/>
          </a:xfrm>
          <a:prstGeom prst="wedgeRoundRectCallout">
            <a:avLst>
              <a:gd name="adj1" fmla="val 59666"/>
              <a:gd name="adj2" fmla="val -25005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8. Click </a:t>
            </a:r>
            <a:r>
              <a:rPr lang="en-US" sz="1200" b="1" dirty="0" smtClean="0">
                <a:solidFill>
                  <a:schemeClr val="tx1"/>
                </a:solidFill>
                <a:latin typeface="Arial" pitchFamily="34" charset="0"/>
                <a:cs typeface="Arial" pitchFamily="34" charset="0"/>
              </a:rPr>
              <a:t>Browse</a:t>
            </a:r>
            <a:endParaRPr lang="en-CA" sz="1200" b="1" dirty="0">
              <a:solidFill>
                <a:schemeClr val="tx1"/>
              </a:solidFill>
              <a:latin typeface="Arial" pitchFamily="34" charset="0"/>
              <a:cs typeface="Arial" pitchFamily="34" charset="0"/>
            </a:endParaRPr>
          </a:p>
        </p:txBody>
      </p:sp>
      <p:sp>
        <p:nvSpPr>
          <p:cNvPr id="17" name="Rounded Rectangular Callout 16"/>
          <p:cNvSpPr/>
          <p:nvPr/>
        </p:nvSpPr>
        <p:spPr>
          <a:xfrm>
            <a:off x="6107176" y="2284667"/>
            <a:ext cx="1247480" cy="527788"/>
          </a:xfrm>
          <a:prstGeom prst="wedgeRoundRectCallout">
            <a:avLst>
              <a:gd name="adj1" fmla="val -228850"/>
              <a:gd name="adj2" fmla="val 11022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9. Click </a:t>
            </a:r>
            <a:r>
              <a:rPr lang="en-US" sz="1200" b="1" dirty="0" smtClean="0">
                <a:solidFill>
                  <a:schemeClr val="tx1"/>
                </a:solidFill>
                <a:latin typeface="Arial" pitchFamily="34" charset="0"/>
                <a:cs typeface="Arial" pitchFamily="34" charset="0"/>
              </a:rPr>
              <a:t>Add</a:t>
            </a:r>
            <a:endParaRPr lang="en-CA" sz="1200" b="1" dirty="0">
              <a:solidFill>
                <a:schemeClr val="tx1"/>
              </a:solidFill>
              <a:latin typeface="Arial" pitchFamily="34" charset="0"/>
              <a:cs typeface="Arial" pitchFamily="34" charset="0"/>
            </a:endParaRPr>
          </a:p>
        </p:txBody>
      </p:sp>
      <p:grpSp>
        <p:nvGrpSpPr>
          <p:cNvPr id="7" name="Group 6"/>
          <p:cNvGrpSpPr/>
          <p:nvPr/>
        </p:nvGrpSpPr>
        <p:grpSpPr>
          <a:xfrm>
            <a:off x="76200" y="5967401"/>
            <a:ext cx="9067800" cy="646331"/>
            <a:chOff x="228600" y="5965825"/>
            <a:chExt cx="8497888" cy="646331"/>
          </a:xfrm>
        </p:grpSpPr>
        <p:sp>
          <p:nvSpPr>
            <p:cNvPr id="8" name="Rectangle 7"/>
            <p:cNvSpPr>
              <a:spLocks noChangeArrowheads="1"/>
            </p:cNvSpPr>
            <p:nvPr/>
          </p:nvSpPr>
          <p:spPr bwMode="auto">
            <a:xfrm>
              <a:off x="568325" y="5965825"/>
              <a:ext cx="8158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Geological Discussion should always be attached and submitted with an application.  It needs to be text only and must not include any maps or diagrams.  Technical Data cannot be submitted through ETS</a:t>
              </a:r>
              <a:r>
                <a:rPr lang="en-US" altLang="en-US" sz="1200" dirty="0" smtClean="0">
                  <a:solidFill>
                    <a:srgbClr val="7030A0"/>
                  </a:solidFill>
                  <a:latin typeface="Arial" panose="020B0604020202020204" pitchFamily="34" charset="0"/>
                  <a:cs typeface="Arial" panose="020B0604020202020204" pitchFamily="34" charset="0"/>
                </a:rPr>
                <a:t>.</a:t>
              </a:r>
            </a:p>
            <a:p>
              <a:pPr eaLnBrk="1" hangingPunct="1">
                <a:spcBef>
                  <a:spcPct val="0"/>
                </a:spcBef>
                <a:buFontTx/>
                <a:buNone/>
              </a:pPr>
              <a:endParaRPr lang="en-CA" altLang="en-US" sz="1200" dirty="0">
                <a:latin typeface="Arial" panose="020B0604020202020204" pitchFamily="34" charset="0"/>
                <a:cs typeface="Arial" panose="020B0604020202020204" pitchFamily="34" charset="0"/>
              </a:endParaRPr>
            </a:p>
          </p:txBody>
        </p:sp>
        <p:pic>
          <p:nvPicPr>
            <p:cNvPr id="9"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object 5"/>
          <p:cNvSpPr/>
          <p:nvPr/>
        </p:nvSpPr>
        <p:spPr>
          <a:xfrm flipH="1">
            <a:off x="6400800" y="5172577"/>
            <a:ext cx="228600" cy="200161"/>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8" name="Straight Arrow Connector 17"/>
          <p:cNvCxnSpPr/>
          <p:nvPr/>
        </p:nvCxnSpPr>
        <p:spPr>
          <a:xfrm>
            <a:off x="6508815" y="4008338"/>
            <a:ext cx="6285" cy="11998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object 5"/>
          <p:cNvSpPr/>
          <p:nvPr/>
        </p:nvSpPr>
        <p:spPr>
          <a:xfrm flipH="1">
            <a:off x="3282880" y="5196458"/>
            <a:ext cx="1693684" cy="1524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22" name="object 2"/>
          <p:cNvSpPr txBox="1"/>
          <p:nvPr/>
        </p:nvSpPr>
        <p:spPr>
          <a:xfrm>
            <a:off x="6426740" y="3611444"/>
            <a:ext cx="2451946" cy="369332"/>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If needed, use this button to remove the </a:t>
            </a:r>
            <a:r>
              <a:rPr lang="en-US" sz="1200" dirty="0" smtClean="0">
                <a:latin typeface="Arial" pitchFamily="34" charset="0"/>
                <a:cs typeface="Arial" pitchFamily="34" charset="0"/>
              </a:rPr>
              <a:t>attached document.</a:t>
            </a:r>
            <a:endParaRPr lang="en-US" sz="1200" dirty="0">
              <a:latin typeface="Arial" pitchFamily="34" charset="0"/>
              <a:cs typeface="Arial" pitchFamily="34" charset="0"/>
            </a:endParaRPr>
          </a:p>
        </p:txBody>
      </p:sp>
      <p:sp>
        <p:nvSpPr>
          <p:cNvPr id="23" name="object 2"/>
          <p:cNvSpPr txBox="1"/>
          <p:nvPr/>
        </p:nvSpPr>
        <p:spPr>
          <a:xfrm>
            <a:off x="545124" y="5272658"/>
            <a:ext cx="2070946" cy="369332"/>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To view the document already attached click on this link.</a:t>
            </a:r>
          </a:p>
        </p:txBody>
      </p:sp>
      <p:cxnSp>
        <p:nvCxnSpPr>
          <p:cNvPr id="24" name="Straight Arrow Connector 23"/>
          <p:cNvCxnSpPr/>
          <p:nvPr/>
        </p:nvCxnSpPr>
        <p:spPr>
          <a:xfrm>
            <a:off x="2627848" y="5407033"/>
            <a:ext cx="60530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a:off x="4944893" y="3876855"/>
            <a:ext cx="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23112583"/>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a:t>
            </a:r>
            <a:r>
              <a:rPr lang="en-CA" sz="1600" b="1" i="0" dirty="0" smtClean="0">
                <a:solidFill>
                  <a:schemeClr val="tx1"/>
                </a:solidFill>
                <a:latin typeface="Arial" panose="020B0604020202020204" pitchFamily="34" charset="0"/>
                <a:cs typeface="Arial" panose="020B0604020202020204" pitchFamily="34" charset="0"/>
              </a:rPr>
              <a:t>– Agreement </a:t>
            </a:r>
            <a:r>
              <a:rPr lang="en-CA" sz="1600" b="1" i="0" dirty="0">
                <a:solidFill>
                  <a:schemeClr val="tx1"/>
                </a:solidFill>
                <a:latin typeface="Arial" panose="020B0604020202020204" pitchFamily="34" charset="0"/>
                <a:cs typeface="Arial" panose="020B0604020202020204" pitchFamily="34" charset="0"/>
              </a:rPr>
              <a:t>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a:t>
            </a:r>
            <a:endParaRPr lang="en-CA" sz="1600" b="1" i="0" dirty="0">
              <a:solidFill>
                <a:schemeClr val="tx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95600"/>
            <a:ext cx="663121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6062221" y="1981200"/>
            <a:ext cx="1307184" cy="700894"/>
          </a:xfrm>
          <a:prstGeom prst="wedgeRoundRectCallout">
            <a:avLst>
              <a:gd name="adj1" fmla="val -121474"/>
              <a:gd name="adj2" fmla="val 36060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Click on </a:t>
            </a:r>
            <a:r>
              <a:rPr lang="en-US" sz="1200" b="1" dirty="0" smtClean="0">
                <a:solidFill>
                  <a:schemeClr val="tx1"/>
                </a:solidFill>
                <a:latin typeface="Arial" pitchFamily="34" charset="0"/>
                <a:cs typeface="Arial" pitchFamily="34" charset="0"/>
              </a:rPr>
              <a:t>Add Agreement</a:t>
            </a:r>
            <a:endParaRPr lang="en-CA" sz="1200" b="1" dirty="0">
              <a:solidFill>
                <a:schemeClr val="tx1"/>
              </a:solidFill>
              <a:latin typeface="Arial" pitchFamily="34" charset="0"/>
              <a:cs typeface="Arial" pitchFamily="34" charset="0"/>
            </a:endParaRPr>
          </a:p>
        </p:txBody>
      </p:sp>
      <p:sp>
        <p:nvSpPr>
          <p:cNvPr id="7" name="Rounded Rectangular Callout 6"/>
          <p:cNvSpPr/>
          <p:nvPr/>
        </p:nvSpPr>
        <p:spPr>
          <a:xfrm>
            <a:off x="1718821" y="1981200"/>
            <a:ext cx="1419483" cy="696865"/>
          </a:xfrm>
          <a:prstGeom prst="wedgeRoundRectCallout">
            <a:avLst>
              <a:gd name="adj1" fmla="val 16761"/>
              <a:gd name="adj2" fmla="val 19985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on </a:t>
            </a:r>
            <a:r>
              <a:rPr lang="en-US" sz="1200" b="1" dirty="0" smtClean="0">
                <a:solidFill>
                  <a:schemeClr val="tx1"/>
                </a:solidFill>
                <a:latin typeface="Arial" pitchFamily="34" charset="0"/>
                <a:cs typeface="Arial" pitchFamily="34" charset="0"/>
              </a:rPr>
              <a:t>Agreement</a:t>
            </a:r>
            <a:r>
              <a:rPr lang="en-US" sz="1200" dirty="0" smtClean="0">
                <a:solidFill>
                  <a:schemeClr val="tx1"/>
                </a:solidFill>
                <a:latin typeface="Arial" pitchFamily="34" charset="0"/>
                <a:cs typeface="Arial" pitchFamily="34" charset="0"/>
              </a:rPr>
              <a:t> tab</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32930476"/>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18536"/>
            <a:ext cx="4585001" cy="132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748" y="2427322"/>
            <a:ext cx="1966797" cy="286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a:t>
            </a:r>
            <a:r>
              <a:rPr lang="en-CA" sz="1600" b="1" i="0" dirty="0" smtClean="0">
                <a:solidFill>
                  <a:schemeClr val="tx1"/>
                </a:solidFill>
                <a:latin typeface="Arial" panose="020B0604020202020204" pitchFamily="34" charset="0"/>
                <a:cs typeface="Arial" panose="020B0604020202020204" pitchFamily="34" charset="0"/>
              </a:rPr>
              <a:t>– Agreement </a:t>
            </a:r>
            <a:r>
              <a:rPr lang="en-CA" sz="1600" b="1" i="0" dirty="0">
                <a:solidFill>
                  <a:schemeClr val="tx1"/>
                </a:solidFill>
                <a:latin typeface="Arial" panose="020B0604020202020204" pitchFamily="34" charset="0"/>
                <a:cs typeface="Arial" panose="020B0604020202020204" pitchFamily="34" charset="0"/>
              </a:rPr>
              <a:t>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 (continued)</a:t>
            </a:r>
            <a:endParaRPr lang="en-CA" sz="1600" b="1" i="0" dirty="0">
              <a:solidFill>
                <a:schemeClr val="tx1"/>
              </a:solidFill>
              <a:latin typeface="Arial" panose="020B0604020202020204" pitchFamily="34" charset="0"/>
              <a:cs typeface="Arial" panose="020B0604020202020204" pitchFamily="34" charset="0"/>
            </a:endParaRPr>
          </a:p>
        </p:txBody>
      </p:sp>
      <p:sp>
        <p:nvSpPr>
          <p:cNvPr id="5" name="Rounded Rectangular Callout 4"/>
          <p:cNvSpPr/>
          <p:nvPr/>
        </p:nvSpPr>
        <p:spPr>
          <a:xfrm>
            <a:off x="381000" y="1873856"/>
            <a:ext cx="1375138" cy="609600"/>
          </a:xfrm>
          <a:prstGeom prst="wedgeRoundRectCallout">
            <a:avLst>
              <a:gd name="adj1" fmla="val 84427"/>
              <a:gd name="adj2" fmla="val 20268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Enter </a:t>
            </a:r>
            <a:r>
              <a:rPr lang="en-US" sz="1200" b="1" dirty="0" smtClean="0">
                <a:solidFill>
                  <a:schemeClr val="tx1"/>
                </a:solidFill>
                <a:latin typeface="Arial" pitchFamily="34" charset="0"/>
                <a:cs typeface="Arial" pitchFamily="34" charset="0"/>
              </a:rPr>
              <a:t>Number(s)</a:t>
            </a:r>
            <a:endParaRPr lang="en-CA" sz="1200" b="1" dirty="0">
              <a:solidFill>
                <a:schemeClr val="tx1"/>
              </a:solidFill>
              <a:latin typeface="Arial" pitchFamily="34" charset="0"/>
              <a:cs typeface="Arial" pitchFamily="34" charset="0"/>
            </a:endParaRPr>
          </a:p>
        </p:txBody>
      </p:sp>
      <p:cxnSp>
        <p:nvCxnSpPr>
          <p:cNvPr id="6" name="Straight Arrow Connector 5"/>
          <p:cNvCxnSpPr/>
          <p:nvPr/>
        </p:nvCxnSpPr>
        <p:spPr>
          <a:xfrm>
            <a:off x="3581400" y="3931256"/>
            <a:ext cx="533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Rounded Rectangular Callout 6"/>
          <p:cNvSpPr/>
          <p:nvPr/>
        </p:nvSpPr>
        <p:spPr>
          <a:xfrm>
            <a:off x="894179" y="5562600"/>
            <a:ext cx="1375138" cy="609600"/>
          </a:xfrm>
          <a:prstGeom prst="wedgeRoundRectCallout">
            <a:avLst>
              <a:gd name="adj1" fmla="val 22807"/>
              <a:gd name="adj2" fmla="val -8598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4. Click </a:t>
            </a:r>
            <a:r>
              <a:rPr lang="en-US" sz="1200" b="1" dirty="0" smtClean="0">
                <a:solidFill>
                  <a:schemeClr val="tx1"/>
                </a:solidFill>
                <a:latin typeface="Arial" pitchFamily="34" charset="0"/>
                <a:cs typeface="Arial" pitchFamily="34" charset="0"/>
              </a:rPr>
              <a:t>Search</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a:off x="5787662" y="4876800"/>
            <a:ext cx="1375138" cy="609600"/>
          </a:xfrm>
          <a:prstGeom prst="wedgeRoundRectCallout">
            <a:avLst>
              <a:gd name="adj1" fmla="val -25982"/>
              <a:gd name="adj2" fmla="val -1045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11" name="Rounded Rectangular Callout 10"/>
          <p:cNvSpPr/>
          <p:nvPr/>
        </p:nvSpPr>
        <p:spPr>
          <a:xfrm>
            <a:off x="4223366" y="1945750"/>
            <a:ext cx="2177434" cy="963144"/>
          </a:xfrm>
          <a:prstGeom prst="wedgeRoundRectCallout">
            <a:avLst>
              <a:gd name="adj1" fmla="val -47018"/>
              <a:gd name="adj2" fmla="val 12368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a:t>
            </a:r>
            <a:r>
              <a:rPr lang="en-US" sz="1200" dirty="0" smtClean="0">
                <a:solidFill>
                  <a:schemeClr val="tx1"/>
                </a:solidFill>
                <a:latin typeface="Arial" pitchFamily="34" charset="0"/>
                <a:cs typeface="Arial" pitchFamily="34" charset="0"/>
              </a:rPr>
              <a:t>. Click on </a:t>
            </a:r>
            <a:r>
              <a:rPr lang="en-US" sz="1200" b="1" dirty="0">
                <a:solidFill>
                  <a:schemeClr val="tx1"/>
                </a:solidFill>
                <a:latin typeface="Arial" pitchFamily="34" charset="0"/>
                <a:cs typeface="Arial" pitchFamily="34" charset="0"/>
              </a:rPr>
              <a:t>C</a:t>
            </a:r>
            <a:r>
              <a:rPr lang="en-US" sz="1200" b="1" dirty="0" smtClean="0">
                <a:solidFill>
                  <a:schemeClr val="tx1"/>
                </a:solidFill>
                <a:latin typeface="Arial" pitchFamily="34" charset="0"/>
                <a:cs typeface="Arial" pitchFamily="34" charset="0"/>
              </a:rPr>
              <a:t>heckbox</a:t>
            </a:r>
            <a:r>
              <a:rPr lang="en-US" sz="1200" dirty="0" smtClean="0">
                <a:solidFill>
                  <a:schemeClr val="tx1"/>
                </a:solidFill>
                <a:latin typeface="Arial" pitchFamily="34" charset="0"/>
                <a:cs typeface="Arial" pitchFamily="34" charset="0"/>
              </a:rPr>
              <a:t> to select all agreements or each individual agreement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1188256"/>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2590801"/>
            <a:ext cx="6184899" cy="3423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738664"/>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a:t>
            </a:r>
            <a:r>
              <a:rPr lang="en-CA" sz="1600" b="1" i="0" dirty="0" smtClean="0">
                <a:solidFill>
                  <a:schemeClr val="tx1"/>
                </a:solidFill>
                <a:latin typeface="Arial" panose="020B0604020202020204" pitchFamily="34" charset="0"/>
                <a:cs typeface="Arial" panose="020B0604020202020204" pitchFamily="34" charset="0"/>
              </a:rPr>
              <a:t>– Agreement </a:t>
            </a:r>
            <a:r>
              <a:rPr lang="en-CA" sz="1600" b="1" i="0" dirty="0">
                <a:solidFill>
                  <a:schemeClr val="tx1"/>
                </a:solidFill>
                <a:latin typeface="Arial" panose="020B0604020202020204" pitchFamily="34" charset="0"/>
                <a:cs typeface="Arial" panose="020B0604020202020204" pitchFamily="34" charset="0"/>
              </a:rPr>
              <a:t>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Agreement (continued</a:t>
            </a:r>
            <a:r>
              <a:rPr lang="en-US" sz="1600" b="1" i="0" dirty="0" smtClean="0">
                <a:solidFill>
                  <a:schemeClr val="tx1"/>
                </a:solidFill>
                <a:latin typeface="Arial" panose="020B0604020202020204" pitchFamily="34" charset="0"/>
                <a:cs typeface="Arial" panose="020B0604020202020204" pitchFamily="34" charset="0"/>
              </a:rPr>
              <a:t>)</a:t>
            </a:r>
            <a:br>
              <a:rPr lang="en-US" sz="1600" b="1" i="0" dirty="0" smtClean="0">
                <a:solidFill>
                  <a:schemeClr val="tx1"/>
                </a:solidFill>
                <a:latin typeface="Arial" panose="020B0604020202020204" pitchFamily="34" charset="0"/>
                <a:cs typeface="Arial" panose="020B0604020202020204" pitchFamily="34" charset="0"/>
              </a:rPr>
            </a:br>
            <a:endParaRPr lang="en-CA" sz="1600" b="1" i="0" dirty="0">
              <a:solidFill>
                <a:srgbClr val="FF0000"/>
              </a:solidFill>
              <a:latin typeface="Arial" panose="020B0604020202020204" pitchFamily="34" charset="0"/>
              <a:cs typeface="Arial" panose="020B0604020202020204" pitchFamily="34" charset="0"/>
            </a:endParaRPr>
          </a:p>
        </p:txBody>
      </p:sp>
      <p:sp>
        <p:nvSpPr>
          <p:cNvPr id="5" name="Rounded Rectangular Callout 4"/>
          <p:cNvSpPr/>
          <p:nvPr/>
        </p:nvSpPr>
        <p:spPr>
          <a:xfrm>
            <a:off x="3281464" y="1685320"/>
            <a:ext cx="2057400" cy="753080"/>
          </a:xfrm>
          <a:prstGeom prst="wedgeRoundRectCallout">
            <a:avLst>
              <a:gd name="adj1" fmla="val 16642"/>
              <a:gd name="adj2" fmla="val 29561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7. Optionally enter </a:t>
            </a:r>
            <a:r>
              <a:rPr lang="en-US" sz="1200" b="1" dirty="0" smtClean="0">
                <a:solidFill>
                  <a:schemeClr val="tx1"/>
                </a:solidFill>
                <a:latin typeface="Arial" pitchFamily="34" charset="0"/>
                <a:cs typeface="Arial" pitchFamily="34" charset="0"/>
              </a:rPr>
              <a:t>Application File Number</a:t>
            </a:r>
            <a:endParaRPr lang="en-CA" sz="1200" b="1" dirty="0">
              <a:solidFill>
                <a:schemeClr val="tx1"/>
              </a:solidFill>
              <a:latin typeface="Arial" pitchFamily="34" charset="0"/>
              <a:cs typeface="Arial" pitchFamily="34" charset="0"/>
            </a:endParaRPr>
          </a:p>
        </p:txBody>
      </p:sp>
      <p:cxnSp>
        <p:nvCxnSpPr>
          <p:cNvPr id="6" name="Straight Arrow Connector 5"/>
          <p:cNvCxnSpPr/>
          <p:nvPr/>
        </p:nvCxnSpPr>
        <p:spPr>
          <a:xfrm>
            <a:off x="1336183" y="4302703"/>
            <a:ext cx="194041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object 5"/>
          <p:cNvSpPr/>
          <p:nvPr/>
        </p:nvSpPr>
        <p:spPr>
          <a:xfrm>
            <a:off x="3276600" y="4302703"/>
            <a:ext cx="685800" cy="13586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3" name="Rectangle 12"/>
          <p:cNvSpPr/>
          <p:nvPr/>
        </p:nvSpPr>
        <p:spPr>
          <a:xfrm>
            <a:off x="399067" y="3607571"/>
            <a:ext cx="1721833" cy="830997"/>
          </a:xfrm>
          <a:prstGeom prst="rect">
            <a:avLst/>
          </a:prstGeom>
        </p:spPr>
        <p:txBody>
          <a:bodyPr wrap="square">
            <a:spAutoFit/>
          </a:bodyPr>
          <a:lstStyle/>
          <a:p>
            <a:pPr>
              <a:spcBef>
                <a:spcPct val="0"/>
              </a:spcBef>
            </a:pPr>
            <a:r>
              <a:rPr lang="en-CA" sz="1200" dirty="0">
                <a:latin typeface="Arial" panose="020B0604020202020204" pitchFamily="34" charset="0"/>
                <a:cs typeface="Arial" panose="020B0604020202020204" pitchFamily="34" charset="0"/>
              </a:rPr>
              <a:t>After an agreement is added, </a:t>
            </a:r>
            <a:r>
              <a:rPr lang="en-CA" sz="1200" dirty="0" smtClean="0">
                <a:latin typeface="Arial" panose="020B0604020202020204" pitchFamily="34" charset="0"/>
                <a:cs typeface="Arial" panose="020B0604020202020204" pitchFamily="34" charset="0"/>
              </a:rPr>
              <a:t>the Expiry </a:t>
            </a:r>
            <a:r>
              <a:rPr lang="en-CA" sz="1200" dirty="0">
                <a:latin typeface="Arial" panose="020B0604020202020204" pitchFamily="34" charset="0"/>
                <a:cs typeface="Arial" panose="020B0604020202020204" pitchFamily="34" charset="0"/>
              </a:rPr>
              <a:t>Date is automatically populated.</a:t>
            </a:r>
            <a:endParaRPr lang="en-CA" altLang="en-US" sz="1200" dirty="0">
              <a:latin typeface="Arial" panose="020B0604020202020204" pitchFamily="34" charset="0"/>
              <a:cs typeface="Arial" panose="020B0604020202020204" pitchFamily="34" charset="0"/>
            </a:endParaRPr>
          </a:p>
        </p:txBody>
      </p:sp>
      <p:sp>
        <p:nvSpPr>
          <p:cNvPr id="15" name="Rounded Rectangular Callout 14"/>
          <p:cNvSpPr/>
          <p:nvPr/>
        </p:nvSpPr>
        <p:spPr>
          <a:xfrm>
            <a:off x="5791200" y="1673536"/>
            <a:ext cx="1676400" cy="753080"/>
          </a:xfrm>
          <a:prstGeom prst="wedgeRoundRectCallout">
            <a:avLst>
              <a:gd name="adj1" fmla="val -26250"/>
              <a:gd name="adj2" fmla="val 29814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8. Click on checkbox if applicable</a:t>
            </a:r>
            <a:endParaRPr lang="en-CA" sz="1200" b="1" dirty="0">
              <a:solidFill>
                <a:schemeClr val="tx1"/>
              </a:solidFill>
              <a:latin typeface="Arial" pitchFamily="34" charset="0"/>
              <a:cs typeface="Arial" pitchFamily="34" charset="0"/>
            </a:endParaRPr>
          </a:p>
        </p:txBody>
      </p:sp>
      <p:grpSp>
        <p:nvGrpSpPr>
          <p:cNvPr id="18" name="Group 17"/>
          <p:cNvGrpSpPr/>
          <p:nvPr/>
        </p:nvGrpSpPr>
        <p:grpSpPr>
          <a:xfrm>
            <a:off x="76200" y="5967401"/>
            <a:ext cx="9067800" cy="447675"/>
            <a:chOff x="228600" y="5965825"/>
            <a:chExt cx="8497888" cy="447675"/>
          </a:xfrm>
        </p:grpSpPr>
        <p:sp>
          <p:nvSpPr>
            <p:cNvPr id="19" name="Rectangle 18"/>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An application for advanced ruling </a:t>
              </a:r>
              <a:r>
                <a:rPr lang="en-US" altLang="en-US" sz="1200" dirty="0">
                  <a:latin typeface="Arial" panose="020B0604020202020204" pitchFamily="34" charset="0"/>
                  <a:cs typeface="Arial" panose="020B0604020202020204" pitchFamily="34" charset="0"/>
                </a:rPr>
                <a:t>must be received by Alberta Energy 2 months prior to expiry.</a:t>
              </a:r>
              <a:endParaRPr lang="en-CA" altLang="en-US" sz="1200" dirty="0">
                <a:latin typeface="Arial" panose="020B0604020202020204" pitchFamily="34" charset="0"/>
                <a:cs typeface="Arial" panose="020B0604020202020204" pitchFamily="34" charset="0"/>
              </a:endParaRPr>
            </a:p>
          </p:txBody>
        </p:sp>
        <p:pic>
          <p:nvPicPr>
            <p:cNvPr id="20"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0128685"/>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301196"/>
            <a:ext cx="4688182" cy="259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738664"/>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a:t>
            </a:r>
            <a:r>
              <a:rPr lang="en-CA" sz="1600" b="1" i="0" dirty="0" smtClean="0">
                <a:solidFill>
                  <a:schemeClr val="tx1"/>
                </a:solidFill>
                <a:latin typeface="Arial" panose="020B0604020202020204" pitchFamily="34" charset="0"/>
                <a:cs typeface="Arial" panose="020B0604020202020204" pitchFamily="34" charset="0"/>
              </a:rPr>
              <a:t>– Agreement </a:t>
            </a:r>
            <a:r>
              <a:rPr lang="en-CA" sz="1600" b="1" i="0" dirty="0">
                <a:solidFill>
                  <a:schemeClr val="tx1"/>
                </a:solidFill>
                <a:latin typeface="Arial" panose="020B0604020202020204" pitchFamily="34" charset="0"/>
                <a:cs typeface="Arial" panose="020B0604020202020204" pitchFamily="34" charset="0"/>
              </a:rPr>
              <a:t>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smtClean="0">
                <a:solidFill>
                  <a:schemeClr val="tx1"/>
                </a:solidFill>
                <a:latin typeface="Arial" panose="020B0604020202020204" pitchFamily="34" charset="0"/>
                <a:cs typeface="Arial" panose="020B0604020202020204" pitchFamily="34" charset="0"/>
              </a:rPr>
              <a:t>Customize/Breakdown Land</a:t>
            </a:r>
            <a:br>
              <a:rPr lang="en-US"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5" name="Rounded Rectangular Callout 4"/>
          <p:cNvSpPr/>
          <p:nvPr/>
        </p:nvSpPr>
        <p:spPr>
          <a:xfrm>
            <a:off x="3302000" y="5125055"/>
            <a:ext cx="1651000" cy="589945"/>
          </a:xfrm>
          <a:prstGeom prst="wedgeRoundRectCallout">
            <a:avLst>
              <a:gd name="adj1" fmla="val 19131"/>
              <a:gd name="adj2" fmla="val -27532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Customize</a:t>
            </a:r>
            <a:endParaRPr lang="en-CA" sz="1200" b="1" dirty="0">
              <a:solidFill>
                <a:schemeClr val="tx1"/>
              </a:solidFill>
              <a:latin typeface="Arial" pitchFamily="34" charset="0"/>
              <a:cs typeface="Arial" pitchFamily="34" charset="0"/>
            </a:endParaRPr>
          </a:p>
        </p:txBody>
      </p:sp>
      <p:cxnSp>
        <p:nvCxnSpPr>
          <p:cNvPr id="6" name="Straight Arrow Connector 5"/>
          <p:cNvCxnSpPr/>
          <p:nvPr/>
        </p:nvCxnSpPr>
        <p:spPr>
          <a:xfrm>
            <a:off x="4953000" y="3512285"/>
            <a:ext cx="318117"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Rectangle 21"/>
          <p:cNvSpPr/>
          <p:nvPr/>
        </p:nvSpPr>
        <p:spPr>
          <a:xfrm>
            <a:off x="471398" y="1600200"/>
            <a:ext cx="7386781" cy="646331"/>
          </a:xfrm>
          <a:prstGeom prst="rect">
            <a:avLst/>
          </a:prstGeom>
        </p:spPr>
        <p:txBody>
          <a:bodyPr wrap="square">
            <a:spAutoFit/>
          </a:bodyPr>
          <a:lstStyle/>
          <a:p>
            <a:pPr>
              <a:spcBef>
                <a:spcPct val="0"/>
              </a:spcBef>
            </a:pPr>
            <a:r>
              <a:rPr lang="en-CA" sz="1200" dirty="0" smtClean="0">
                <a:latin typeface="Arial" panose="020B0604020202020204" pitchFamily="34" charset="0"/>
                <a:cs typeface="Arial" panose="020B0604020202020204" pitchFamily="34" charset="0"/>
              </a:rPr>
              <a:t>If land needs to be broken down, it must be done at this point. </a:t>
            </a:r>
            <a:r>
              <a:rPr lang="en-CA" sz="1200" dirty="0">
                <a:latin typeface="Arial" panose="020B0604020202020204" pitchFamily="34" charset="0"/>
                <a:cs typeface="Arial" panose="020B0604020202020204" pitchFamily="34" charset="0"/>
              </a:rPr>
              <a:t>You may wish to breakdown land if applying for a portion of the agreement expiry or if you wish to select a portion of a land in the Section </a:t>
            </a:r>
            <a:r>
              <a:rPr lang="en-CA" sz="1200" dirty="0" smtClean="0">
                <a:latin typeface="Arial" panose="020B0604020202020204" pitchFamily="34" charset="0"/>
                <a:cs typeface="Arial" panose="020B0604020202020204" pitchFamily="34" charset="0"/>
              </a:rPr>
              <a:t>16 </a:t>
            </a:r>
            <a:r>
              <a:rPr lang="en-CA" sz="1200" dirty="0">
                <a:latin typeface="Arial" panose="020B0604020202020204" pitchFamily="34" charset="0"/>
                <a:cs typeface="Arial" panose="020B0604020202020204" pitchFamily="34" charset="0"/>
              </a:rPr>
              <a:t>and Section 17 </a:t>
            </a:r>
            <a:r>
              <a:rPr lang="en-CA" sz="1200" dirty="0" smtClean="0">
                <a:latin typeface="Arial" panose="020B0604020202020204" pitchFamily="34" charset="0"/>
                <a:cs typeface="Arial" panose="020B0604020202020204" pitchFamily="34" charset="0"/>
              </a:rPr>
              <a:t>tabs.</a:t>
            </a:r>
            <a:endParaRPr lang="en-CA" altLang="en-US" sz="1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1117" y="2992864"/>
            <a:ext cx="3837111" cy="1350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ular Callout 11"/>
          <p:cNvSpPr/>
          <p:nvPr/>
        </p:nvSpPr>
        <p:spPr>
          <a:xfrm>
            <a:off x="5463309" y="5125055"/>
            <a:ext cx="1524000" cy="600680"/>
          </a:xfrm>
          <a:prstGeom prst="wedgeRoundRectCallout">
            <a:avLst>
              <a:gd name="adj1" fmla="val 60403"/>
              <a:gd name="adj2" fmla="val -21308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Select </a:t>
            </a:r>
            <a:r>
              <a:rPr lang="en-US" sz="1200" b="1" dirty="0" smtClean="0">
                <a:solidFill>
                  <a:schemeClr val="tx1"/>
                </a:solidFill>
                <a:latin typeface="Arial" pitchFamily="34" charset="0"/>
                <a:cs typeface="Arial" pitchFamily="34" charset="0"/>
              </a:rPr>
              <a:t>“Breakdown To” </a:t>
            </a:r>
            <a:r>
              <a:rPr lang="en-US" sz="1200" dirty="0" smtClean="0">
                <a:solidFill>
                  <a:schemeClr val="tx1"/>
                </a:solidFill>
                <a:latin typeface="Arial" pitchFamily="34" charset="0"/>
                <a:cs typeface="Arial" pitchFamily="34" charset="0"/>
              </a:rPr>
              <a:t>if applicable.</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a:off x="7391398" y="5114320"/>
            <a:ext cx="1624207" cy="600680"/>
          </a:xfrm>
          <a:prstGeom prst="wedgeRoundRectCallout">
            <a:avLst>
              <a:gd name="adj1" fmla="val 20852"/>
              <a:gd name="adj2" fmla="val -22387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Click </a:t>
            </a:r>
            <a:r>
              <a:rPr lang="en-US" sz="1200" b="1" dirty="0" smtClean="0">
                <a:solidFill>
                  <a:schemeClr val="tx1"/>
                </a:solidFill>
                <a:latin typeface="Arial" pitchFamily="34" charset="0"/>
                <a:cs typeface="Arial" pitchFamily="34" charset="0"/>
              </a:rPr>
              <a:t>Breakdown </a:t>
            </a:r>
            <a:r>
              <a:rPr lang="en-US" sz="1200" dirty="0" smtClean="0">
                <a:solidFill>
                  <a:schemeClr val="tx1"/>
                </a:solidFill>
                <a:latin typeface="Arial" pitchFamily="34" charset="0"/>
                <a:cs typeface="Arial" pitchFamily="34" charset="0"/>
              </a:rPr>
              <a:t>if applicable</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8190033"/>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738664"/>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a:t>
            </a:r>
            <a:r>
              <a:rPr lang="en-CA" sz="1600" b="1" i="0" dirty="0" smtClean="0">
                <a:solidFill>
                  <a:schemeClr val="tx1"/>
                </a:solidFill>
                <a:latin typeface="Arial" panose="020B0604020202020204" pitchFamily="34" charset="0"/>
                <a:cs typeface="Arial" panose="020B0604020202020204" pitchFamily="34" charset="0"/>
              </a:rPr>
              <a:t>– Agreement </a:t>
            </a:r>
            <a:r>
              <a:rPr lang="en-CA" sz="1600" b="1" i="0" dirty="0">
                <a:solidFill>
                  <a:schemeClr val="tx1"/>
                </a:solidFill>
                <a:latin typeface="Arial" panose="020B0604020202020204" pitchFamily="34" charset="0"/>
                <a:cs typeface="Arial" panose="020B0604020202020204" pitchFamily="34" charset="0"/>
              </a:rPr>
              <a:t>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smtClean="0">
                <a:solidFill>
                  <a:schemeClr val="tx1"/>
                </a:solidFill>
                <a:latin typeface="Arial" panose="020B0604020202020204" pitchFamily="34" charset="0"/>
                <a:cs typeface="Arial" panose="020B0604020202020204" pitchFamily="34" charset="0"/>
              </a:rPr>
              <a:t>Customize/Breakdown Land (continued)</a:t>
            </a:r>
            <a:br>
              <a:rPr lang="en-US"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67078"/>
            <a:ext cx="4572000" cy="2682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bject 5"/>
          <p:cNvSpPr/>
          <p:nvPr/>
        </p:nvSpPr>
        <p:spPr>
          <a:xfrm>
            <a:off x="7772400" y="4689805"/>
            <a:ext cx="762000" cy="26319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8" name="Straight Arrow Connector 17"/>
          <p:cNvCxnSpPr/>
          <p:nvPr/>
        </p:nvCxnSpPr>
        <p:spPr>
          <a:xfrm>
            <a:off x="8153400" y="2943999"/>
            <a:ext cx="0" cy="17458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Rectangle 18"/>
          <p:cNvSpPr/>
          <p:nvPr/>
        </p:nvSpPr>
        <p:spPr>
          <a:xfrm>
            <a:off x="5369351" y="2667000"/>
            <a:ext cx="3546049" cy="276999"/>
          </a:xfrm>
          <a:prstGeom prst="rect">
            <a:avLst/>
          </a:prstGeom>
        </p:spPr>
        <p:txBody>
          <a:bodyPr wrap="square">
            <a:spAutoFit/>
          </a:bodyPr>
          <a:lstStyle/>
          <a:p>
            <a:pPr>
              <a:spcBef>
                <a:spcPct val="0"/>
              </a:spcBef>
            </a:pPr>
            <a:r>
              <a:rPr lang="en-CA" sz="1200" dirty="0" smtClean="0">
                <a:latin typeface="Arial" panose="020B0604020202020204" pitchFamily="34" charset="0"/>
                <a:cs typeface="Arial" panose="020B0604020202020204" pitchFamily="34" charset="0"/>
              </a:rPr>
              <a:t>Result of customization/breakdown is displayed.</a:t>
            </a:r>
            <a:endParaRPr lang="en-CA" altLang="en-US" sz="1200" dirty="0">
              <a:latin typeface="Arial" panose="020B0604020202020204" pitchFamily="34" charset="0"/>
              <a:cs typeface="Arial" panose="020B0604020202020204" pitchFamily="34" charset="0"/>
            </a:endParaRPr>
          </a:p>
        </p:txBody>
      </p:sp>
      <p:grpSp>
        <p:nvGrpSpPr>
          <p:cNvPr id="11" name="Group 10"/>
          <p:cNvGrpSpPr/>
          <p:nvPr/>
        </p:nvGrpSpPr>
        <p:grpSpPr>
          <a:xfrm>
            <a:off x="302590" y="5915578"/>
            <a:ext cx="9164701" cy="460149"/>
            <a:chOff x="440761" y="5914002"/>
            <a:chExt cx="8588699" cy="460149"/>
          </a:xfrm>
        </p:grpSpPr>
        <p:sp>
          <p:nvSpPr>
            <p:cNvPr id="13" name="Rectangle 12"/>
            <p:cNvSpPr>
              <a:spLocks noChangeArrowheads="1"/>
            </p:cNvSpPr>
            <p:nvPr/>
          </p:nvSpPr>
          <p:spPr bwMode="auto">
            <a:xfrm>
              <a:off x="871297" y="6097152"/>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Use the Reset button to clear the screen.</a:t>
              </a:r>
              <a:endParaRPr lang="en-CA" altLang="en-US" sz="1200" dirty="0">
                <a:latin typeface="Arial" panose="020B0604020202020204" pitchFamily="34" charset="0"/>
                <a:cs typeface="Arial" panose="020B0604020202020204" pitchFamily="34" charset="0"/>
              </a:endParaRPr>
            </a:p>
          </p:txBody>
        </p:sp>
        <p:pic>
          <p:nvPicPr>
            <p:cNvPr id="16"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761" y="5914002"/>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724784"/>
            <a:ext cx="4052969" cy="2184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a:off x="4334164" y="2943999"/>
            <a:ext cx="318117" cy="2952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Rounded Rectangular Callout 20"/>
          <p:cNvSpPr/>
          <p:nvPr/>
        </p:nvSpPr>
        <p:spPr>
          <a:xfrm>
            <a:off x="191223" y="1867004"/>
            <a:ext cx="1981200" cy="799996"/>
          </a:xfrm>
          <a:prstGeom prst="wedgeRoundRectCallout">
            <a:avLst>
              <a:gd name="adj1" fmla="val -38997"/>
              <a:gd name="adj2" fmla="val 1215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4. Click on the checkbox to select lands you want to use for agreement expiry</a:t>
            </a:r>
            <a:endParaRPr lang="en-CA" sz="1200" dirty="0">
              <a:solidFill>
                <a:schemeClr val="tx1"/>
              </a:solidFill>
              <a:latin typeface="Arial" pitchFamily="34" charset="0"/>
              <a:cs typeface="Arial" pitchFamily="34" charset="0"/>
            </a:endParaRPr>
          </a:p>
        </p:txBody>
      </p:sp>
      <p:sp>
        <p:nvSpPr>
          <p:cNvPr id="22" name="Rounded Rectangular Callout 21"/>
          <p:cNvSpPr/>
          <p:nvPr/>
        </p:nvSpPr>
        <p:spPr>
          <a:xfrm>
            <a:off x="530807" y="5257800"/>
            <a:ext cx="1302033" cy="381000"/>
          </a:xfrm>
          <a:prstGeom prst="wedgeRoundRectCallout">
            <a:avLst>
              <a:gd name="adj1" fmla="val 21616"/>
              <a:gd name="adj2" fmla="val -14824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5.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71716218"/>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06" y="2247983"/>
            <a:ext cx="5779594" cy="3390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a:t>
            </a:r>
            <a:r>
              <a:rPr lang="en-CA" sz="1600" b="1" i="0" dirty="0" smtClean="0">
                <a:solidFill>
                  <a:schemeClr val="tx1"/>
                </a:solidFill>
                <a:latin typeface="Arial" panose="020B0604020202020204" pitchFamily="34" charset="0"/>
                <a:cs typeface="Arial" panose="020B0604020202020204" pitchFamily="34" charset="0"/>
              </a:rPr>
              <a:t>– Agreement </a:t>
            </a:r>
            <a:r>
              <a:rPr lang="en-CA" sz="1600" b="1" i="0" dirty="0">
                <a:solidFill>
                  <a:schemeClr val="tx1"/>
                </a:solidFill>
                <a:latin typeface="Arial" panose="020B0604020202020204" pitchFamily="34" charset="0"/>
                <a:cs typeface="Arial" panose="020B0604020202020204" pitchFamily="34" charset="0"/>
              </a:rPr>
              <a:t>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smtClean="0">
                <a:solidFill>
                  <a:schemeClr val="tx1"/>
                </a:solidFill>
                <a:latin typeface="Arial" panose="020B0604020202020204" pitchFamily="34" charset="0"/>
                <a:cs typeface="Arial" panose="020B0604020202020204" pitchFamily="34" charset="0"/>
              </a:rPr>
              <a:t>Remove Agreement</a:t>
            </a:r>
            <a:endParaRPr lang="en-CA" sz="1600" b="1" i="0" dirty="0">
              <a:solidFill>
                <a:schemeClr val="tx1"/>
              </a:solidFill>
              <a:latin typeface="Arial" panose="020B0604020202020204" pitchFamily="34" charset="0"/>
              <a:cs typeface="Arial" panose="020B0604020202020204" pitchFamily="34" charset="0"/>
            </a:endParaRPr>
          </a:p>
        </p:txBody>
      </p:sp>
      <p:sp>
        <p:nvSpPr>
          <p:cNvPr id="4" name="object 5"/>
          <p:cNvSpPr/>
          <p:nvPr/>
        </p:nvSpPr>
        <p:spPr>
          <a:xfrm>
            <a:off x="5943601" y="3806300"/>
            <a:ext cx="304800" cy="231908"/>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5" name="object 2"/>
          <p:cNvSpPr txBox="1"/>
          <p:nvPr/>
        </p:nvSpPr>
        <p:spPr>
          <a:xfrm>
            <a:off x="6764910" y="2667000"/>
            <a:ext cx="2150490" cy="369332"/>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If needed, use this button to remove the added agreement.</a:t>
            </a:r>
          </a:p>
        </p:txBody>
      </p:sp>
      <p:cxnSp>
        <p:nvCxnSpPr>
          <p:cNvPr id="7" name="Straight Arrow Connector 6"/>
          <p:cNvCxnSpPr/>
          <p:nvPr/>
        </p:nvCxnSpPr>
        <p:spPr>
          <a:xfrm flipH="1">
            <a:off x="6286108" y="3071683"/>
            <a:ext cx="478802" cy="65274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86393447"/>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a:t>
            </a:r>
            <a:r>
              <a:rPr lang="en-CA" sz="1600" b="1" i="0" dirty="0" smtClean="0">
                <a:solidFill>
                  <a:schemeClr val="tx1"/>
                </a:solidFill>
                <a:latin typeface="Arial" panose="020B0604020202020204" pitchFamily="34" charset="0"/>
                <a:cs typeface="Arial" panose="020B0604020202020204" pitchFamily="34" charset="0"/>
              </a:rPr>
              <a:t>– Extension Information</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918845450"/>
              </p:ext>
            </p:extLst>
          </p:nvPr>
        </p:nvGraphicFramePr>
        <p:xfrm>
          <a:off x="1181099" y="4341224"/>
          <a:ext cx="6781801" cy="1526176"/>
        </p:xfrm>
        <a:graphic>
          <a:graphicData uri="http://schemas.openxmlformats.org/drawingml/2006/table">
            <a:tbl>
              <a:tblPr firstRow="1" bandRow="1">
                <a:tableStyleId>{5C22544A-7EE6-4342-B048-85BDC9FD1C3A}</a:tableStyleId>
              </a:tblPr>
              <a:tblGrid>
                <a:gridCol w="1143001">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195582">
                <a:tc>
                  <a:txBody>
                    <a:bodyPr/>
                    <a:lstStyle/>
                    <a:p>
                      <a:r>
                        <a:rPr lang="en-US" sz="1200" b="1" dirty="0" smtClean="0">
                          <a:effectLst/>
                          <a:latin typeface="Arial" panose="020B0604020202020204" pitchFamily="34" charset="0"/>
                          <a:ea typeface="Calibri"/>
                          <a:cs typeface="Arial" panose="020B0604020202020204" pitchFamily="34" charset="0"/>
                        </a:rPr>
                        <a:t>Extension</a:t>
                      </a:r>
                      <a:endParaRPr lang="en-CA" sz="1200" dirty="0">
                        <a:latin typeface="Arial" panose="020B0604020202020204" pitchFamily="34" charset="0"/>
                        <a:cs typeface="Arial" panose="020B0604020202020204" pitchFamily="34" charset="0"/>
                      </a:endParaRPr>
                    </a:p>
                  </a:txBody>
                  <a:tcPr marL="45720" marR="45720"/>
                </a:tc>
                <a:tc>
                  <a:txBody>
                    <a:bodyPr/>
                    <a:lstStyle/>
                    <a:p>
                      <a:r>
                        <a:rPr lang="en-US" sz="1200" baseline="0" dirty="0" smtClean="0">
                          <a:latin typeface="Arial" panose="020B0604020202020204" pitchFamily="34" charset="0"/>
                          <a:cs typeface="Arial" panose="020B0604020202020204" pitchFamily="34" charset="0"/>
                        </a:rPr>
                        <a:t>Description</a:t>
                      </a:r>
                      <a:endParaRPr lang="en-CA" sz="12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252004">
                <a:tc>
                  <a:txBody>
                    <a:bodyPr/>
                    <a:lstStyle/>
                    <a:p>
                      <a:r>
                        <a:rPr lang="en-US" sz="1000" b="0" dirty="0" smtClean="0">
                          <a:latin typeface="Arial" panose="020B0604020202020204" pitchFamily="34" charset="0"/>
                          <a:cs typeface="Arial" panose="020B0604020202020204" pitchFamily="34" charset="0"/>
                        </a:rPr>
                        <a:t>Section 16(6)</a:t>
                      </a:r>
                      <a:endParaRPr lang="en-CA" sz="1000" b="0" dirty="0">
                        <a:latin typeface="Arial" panose="020B0604020202020204" pitchFamily="34" charset="0"/>
                        <a:cs typeface="Arial" panose="020B0604020202020204" pitchFamily="34" charset="0"/>
                      </a:endParaRPr>
                    </a:p>
                  </a:txBody>
                  <a:tcPr marL="45720" marR="45720"/>
                </a:tc>
                <a:tc>
                  <a:txBody>
                    <a:bodyPr/>
                    <a:lstStyle/>
                    <a:p>
                      <a:r>
                        <a:rPr lang="en-US" sz="1000" dirty="0" smtClean="0">
                          <a:latin typeface="Arial" panose="020B0604020202020204" pitchFamily="34" charset="0"/>
                          <a:cs typeface="Arial" panose="020B0604020202020204" pitchFamily="34" charset="0"/>
                        </a:rPr>
                        <a:t>Request an extension under Section 16(6) (Must be under Section</a:t>
                      </a:r>
                      <a:r>
                        <a:rPr lang="en-US" sz="1000" baseline="0" dirty="0" smtClean="0">
                          <a:latin typeface="Arial" panose="020B0604020202020204" pitchFamily="34" charset="0"/>
                          <a:cs typeface="Arial" panose="020B0604020202020204" pitchFamily="34" charset="0"/>
                        </a:rPr>
                        <a:t> 16 continuation at Expiry)</a:t>
                      </a:r>
                      <a:endParaRPr lang="en-CA" sz="10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252004">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0" dirty="0" smtClean="0">
                          <a:latin typeface="Arial" panose="020B0604020202020204" pitchFamily="34" charset="0"/>
                          <a:cs typeface="Arial" panose="020B0604020202020204" pitchFamily="34" charset="0"/>
                        </a:rPr>
                        <a:t>Section 18(6)</a:t>
                      </a:r>
                      <a:endParaRPr lang="en-CA" sz="1000" b="0" dirty="0">
                        <a:latin typeface="Arial" panose="020B0604020202020204" pitchFamily="34" charset="0"/>
                        <a:cs typeface="Arial" panose="020B0604020202020204" pitchFamily="34" charset="0"/>
                      </a:endParaRPr>
                    </a:p>
                  </a:txBody>
                  <a:tcPr marL="45720" marR="45720"/>
                </a:tc>
                <a:tc>
                  <a:txBody>
                    <a:bodyPr/>
                    <a:lstStyle/>
                    <a:p>
                      <a:r>
                        <a:rPr lang="en-US" sz="1000" dirty="0" smtClean="0">
                          <a:latin typeface="Arial" panose="020B0604020202020204" pitchFamily="34" charset="0"/>
                          <a:cs typeface="Arial" panose="020B0604020202020204" pitchFamily="34" charset="0"/>
                        </a:rPr>
                        <a:t>Request an extension under Section 18(6) (Must be under Section</a:t>
                      </a:r>
                      <a:r>
                        <a:rPr lang="en-US" sz="1000" baseline="0" dirty="0" smtClean="0">
                          <a:latin typeface="Arial" panose="020B0604020202020204" pitchFamily="34" charset="0"/>
                          <a:cs typeface="Arial" panose="020B0604020202020204" pitchFamily="34" charset="0"/>
                        </a:rPr>
                        <a:t> 18 continuation at Expiry)</a:t>
                      </a:r>
                      <a:endParaRPr lang="en-CA" sz="10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252004">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0" dirty="0" smtClean="0">
                          <a:latin typeface="Arial" panose="020B0604020202020204" pitchFamily="34" charset="0"/>
                          <a:cs typeface="Arial" panose="020B0604020202020204" pitchFamily="34" charset="0"/>
                        </a:rPr>
                        <a:t>Section 8(1)(h)</a:t>
                      </a:r>
                      <a:endParaRPr lang="en-CA" sz="1000" b="0" dirty="0" smtClean="0">
                        <a:latin typeface="Arial" panose="020B0604020202020204" pitchFamily="34" charset="0"/>
                        <a:cs typeface="Arial" panose="020B0604020202020204" pitchFamily="34" charset="0"/>
                      </a:endParaRPr>
                    </a:p>
                  </a:txBody>
                  <a:tcPr marL="45720" marR="45720"/>
                </a:tc>
                <a:tc>
                  <a:txBody>
                    <a:bodyPr/>
                    <a:lstStyle/>
                    <a:p>
                      <a:r>
                        <a:rPr lang="en-US" sz="1000" dirty="0" smtClean="0">
                          <a:latin typeface="Arial" panose="020B0604020202020204" pitchFamily="34" charset="0"/>
                          <a:cs typeface="Arial" panose="020B0604020202020204" pitchFamily="34" charset="0"/>
                        </a:rPr>
                        <a:t>Request an extension under Section 8(1)(h) of the Mines and Mineral Act</a:t>
                      </a:r>
                      <a:endParaRPr lang="en-CA" sz="10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1676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0" dirty="0" smtClean="0">
                          <a:latin typeface="Arial" panose="020B0604020202020204" pitchFamily="34" charset="0"/>
                          <a:cs typeface="Arial" panose="020B0604020202020204" pitchFamily="34" charset="0"/>
                        </a:rPr>
                        <a:t>Section 8(1)(g)</a:t>
                      </a:r>
                      <a:endParaRPr lang="en-CA" sz="1000" b="0" dirty="0" smtClean="0">
                        <a:latin typeface="Arial" panose="020B0604020202020204" pitchFamily="34" charset="0"/>
                        <a:cs typeface="Arial" panose="020B0604020202020204" pitchFamily="34" charset="0"/>
                      </a:endParaRPr>
                    </a:p>
                  </a:txBody>
                  <a:tcPr marL="45720" marR="45720"/>
                </a:tc>
                <a:tc>
                  <a:txBody>
                    <a:bodyPr/>
                    <a:lstStyle/>
                    <a:p>
                      <a:r>
                        <a:rPr lang="en-US" sz="1000" dirty="0" smtClean="0">
                          <a:latin typeface="Arial" panose="020B0604020202020204" pitchFamily="34" charset="0"/>
                          <a:cs typeface="Arial" panose="020B0604020202020204" pitchFamily="34" charset="0"/>
                        </a:rPr>
                        <a:t>Request an extension under Section 8(1)(g) of the Mines and Mineral Act</a:t>
                      </a:r>
                      <a:endParaRPr lang="en-CA" sz="10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252004">
                <a:tc>
                  <a:txBody>
                    <a:bodyPr/>
                    <a:lstStyle/>
                    <a:p>
                      <a:r>
                        <a:rPr lang="en-US" sz="1000" b="0" dirty="0" smtClean="0">
                          <a:latin typeface="Arial" panose="020B0604020202020204" pitchFamily="34" charset="0"/>
                          <a:cs typeface="Arial" panose="020B0604020202020204" pitchFamily="34" charset="0"/>
                        </a:rPr>
                        <a:t>Section 26</a:t>
                      </a:r>
                      <a:endParaRPr lang="en-CA" sz="1000" b="0" dirty="0">
                        <a:latin typeface="Arial" panose="020B0604020202020204" pitchFamily="34" charset="0"/>
                        <a:cs typeface="Arial" panose="020B0604020202020204" pitchFamily="34" charset="0"/>
                      </a:endParaRPr>
                    </a:p>
                  </a:txBody>
                  <a:tcPr marL="45720" marR="45720"/>
                </a:tc>
                <a:tc>
                  <a:txBody>
                    <a:bodyPr/>
                    <a:lstStyle/>
                    <a:p>
                      <a:r>
                        <a:rPr lang="en-US" sz="1000" dirty="0" smtClean="0">
                          <a:latin typeface="Arial" panose="020B0604020202020204" pitchFamily="34" charset="0"/>
                          <a:cs typeface="Arial" panose="020B0604020202020204" pitchFamily="34" charset="0"/>
                        </a:rPr>
                        <a:t>Request an extension under Section 26 of the PNG Tenure Regulation</a:t>
                      </a:r>
                      <a:endParaRPr lang="en-CA" sz="10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bl>
          </a:graphicData>
        </a:graphic>
      </p:graphicFrame>
      <p:sp>
        <p:nvSpPr>
          <p:cNvPr id="9" name="Rectangle 8"/>
          <p:cNvSpPr/>
          <p:nvPr/>
        </p:nvSpPr>
        <p:spPr>
          <a:xfrm>
            <a:off x="1143000" y="4060360"/>
            <a:ext cx="4495799" cy="276999"/>
          </a:xfrm>
          <a:prstGeom prst="rect">
            <a:avLst/>
          </a:prstGeom>
        </p:spPr>
        <p:txBody>
          <a:bodyPr wrap="square">
            <a:spAutoFit/>
          </a:bodyPr>
          <a:lstStyle/>
          <a:p>
            <a:pPr>
              <a:spcBef>
                <a:spcPct val="0"/>
              </a:spcBef>
            </a:pPr>
            <a:r>
              <a:rPr lang="en-CA" sz="1200" dirty="0" smtClean="0">
                <a:latin typeface="Arial" panose="020B0604020202020204" pitchFamily="34" charset="0"/>
                <a:cs typeface="Arial" panose="020B0604020202020204" pitchFamily="34" charset="0"/>
              </a:rPr>
              <a:t>This table shows the extensions that can be applied for:</a:t>
            </a:r>
            <a:endParaRPr lang="en-CA" altLang="en-US" sz="1200" dirty="0">
              <a:latin typeface="Arial" panose="020B0604020202020204" pitchFamily="34" charset="0"/>
              <a:cs typeface="Arial" panose="020B0604020202020204" pitchFamily="34" charset="0"/>
            </a:endParaRPr>
          </a:p>
        </p:txBody>
      </p:sp>
      <p:grpSp>
        <p:nvGrpSpPr>
          <p:cNvPr id="10" name="Group 9"/>
          <p:cNvGrpSpPr/>
          <p:nvPr/>
        </p:nvGrpSpPr>
        <p:grpSpPr>
          <a:xfrm>
            <a:off x="76200" y="5967401"/>
            <a:ext cx="9067800" cy="509599"/>
            <a:chOff x="228600" y="5965825"/>
            <a:chExt cx="8497888" cy="509599"/>
          </a:xfrm>
        </p:grpSpPr>
        <p:sp>
          <p:nvSpPr>
            <p:cNvPr id="12" name="Rectangle 11"/>
            <p:cNvSpPr>
              <a:spLocks noChangeArrowheads="1"/>
            </p:cNvSpPr>
            <p:nvPr/>
          </p:nvSpPr>
          <p:spPr bwMode="auto">
            <a:xfrm>
              <a:off x="568325" y="6013759"/>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sz="1200" dirty="0">
                  <a:latin typeface="Arial"/>
                  <a:cs typeface="Arial"/>
                </a:rPr>
                <a:t>8(1)(g) extends the period of time you can submit your </a:t>
              </a:r>
              <a:r>
                <a:rPr lang="en-US" sz="1200" dirty="0" smtClean="0">
                  <a:latin typeface="Arial"/>
                  <a:cs typeface="Arial"/>
                </a:rPr>
                <a:t>application </a:t>
              </a:r>
              <a:r>
                <a:rPr lang="en-US" sz="1200" dirty="0">
                  <a:latin typeface="Arial"/>
                  <a:cs typeface="Arial"/>
                </a:rPr>
                <a:t>and it must be requested with another type of continuation.</a:t>
              </a:r>
            </a:p>
            <a:p>
              <a:pPr eaLnBrk="1" hangingPunct="1">
                <a:spcBef>
                  <a:spcPct val="0"/>
                </a:spcBef>
                <a:buFontTx/>
                <a:buNone/>
              </a:pPr>
              <a:r>
                <a:rPr lang="en-US" altLang="en-US" sz="1200" dirty="0" smtClean="0">
                  <a:latin typeface="Arial"/>
                  <a:cs typeface="Arial"/>
                </a:rPr>
                <a:t>You may apply for an </a:t>
              </a:r>
              <a:r>
                <a:rPr lang="en-US" altLang="en-US" sz="1200" dirty="0">
                  <a:latin typeface="Arial"/>
                  <a:cs typeface="Arial"/>
                </a:rPr>
                <a:t>extension </a:t>
              </a:r>
              <a:r>
                <a:rPr lang="en-US" altLang="en-US" sz="1200" dirty="0" smtClean="0">
                  <a:latin typeface="Arial"/>
                  <a:cs typeface="Arial"/>
                </a:rPr>
                <a:t>on one </a:t>
              </a:r>
              <a:r>
                <a:rPr lang="en-US" altLang="en-US" sz="1200" dirty="0">
                  <a:latin typeface="Arial"/>
                  <a:cs typeface="Arial"/>
                </a:rPr>
                <a:t>or </a:t>
              </a:r>
              <a:r>
                <a:rPr lang="en-US" altLang="en-US" sz="1200" dirty="0" smtClean="0">
                  <a:latin typeface="Arial"/>
                  <a:cs typeface="Arial"/>
                </a:rPr>
                <a:t>multiple agreements</a:t>
              </a:r>
              <a:r>
                <a:rPr lang="en-US" altLang="en-US" sz="1200" dirty="0">
                  <a:latin typeface="Arial"/>
                  <a:cs typeface="Arial"/>
                </a:rPr>
                <a:t>.</a:t>
              </a:r>
              <a:endParaRPr lang="en-CA" altLang="en-US" sz="1200" dirty="0">
                <a:latin typeface="Arial" panose="020B0604020202020204" pitchFamily="34" charset="0"/>
                <a:cs typeface="Arial" panose="020B0604020202020204" pitchFamily="34" charset="0"/>
              </a:endParaRPr>
            </a:p>
          </p:txBody>
        </p:sp>
        <p:pic>
          <p:nvPicPr>
            <p:cNvPr id="13"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5945" y="1447800"/>
            <a:ext cx="5364580" cy="261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838200" y="1752600"/>
            <a:ext cx="1524000" cy="600680"/>
          </a:xfrm>
          <a:prstGeom prst="wedgeRoundRectCallout">
            <a:avLst>
              <a:gd name="adj1" fmla="val 149039"/>
              <a:gd name="adj2" fmla="val 2094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on </a:t>
            </a:r>
            <a:r>
              <a:rPr lang="en-US" sz="1200" b="1" dirty="0" smtClean="0">
                <a:solidFill>
                  <a:schemeClr val="tx1"/>
                </a:solidFill>
                <a:latin typeface="Arial" pitchFamily="34" charset="0"/>
                <a:cs typeface="Arial" pitchFamily="34" charset="0"/>
              </a:rPr>
              <a:t>Extension</a:t>
            </a:r>
            <a:r>
              <a:rPr lang="en-US" sz="1200" dirty="0" smtClean="0">
                <a:solidFill>
                  <a:schemeClr val="tx1"/>
                </a:solidFill>
                <a:latin typeface="Arial" pitchFamily="34" charset="0"/>
                <a:cs typeface="Arial" pitchFamily="34" charset="0"/>
              </a:rPr>
              <a:t> tab</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18717106"/>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Revisions</a:t>
            </a:r>
            <a:endParaRPr lang="en-CA" sz="1600" b="1" i="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3851321" y="1920430"/>
            <a:ext cx="1924437" cy="369332"/>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Revisions Table</a:t>
            </a:r>
          </a:p>
        </p:txBody>
      </p:sp>
      <p:graphicFrame>
        <p:nvGraphicFramePr>
          <p:cNvPr id="6" name="Table 5"/>
          <p:cNvGraphicFramePr>
            <a:graphicFrameLocks noGrp="1"/>
          </p:cNvGraphicFramePr>
          <p:nvPr>
            <p:extLst>
              <p:ext uri="{D42A27DB-BD31-4B8C-83A1-F6EECF244321}">
                <p14:modId xmlns:p14="http://schemas.microsoft.com/office/powerpoint/2010/main" val="4047338548"/>
              </p:ext>
            </p:extLst>
          </p:nvPr>
        </p:nvGraphicFramePr>
        <p:xfrm>
          <a:off x="1837037" y="2452546"/>
          <a:ext cx="6107292" cy="2225040"/>
        </p:xfrm>
        <a:graphic>
          <a:graphicData uri="http://schemas.openxmlformats.org/drawingml/2006/table">
            <a:tbl>
              <a:tblPr firstRow="1" bandRow="1">
                <a:tableStyleId>{5C22544A-7EE6-4342-B048-85BDC9FD1C3A}</a:tableStyleId>
              </a:tblPr>
              <a:tblGrid>
                <a:gridCol w="2035764">
                  <a:extLst>
                    <a:ext uri="{9D8B030D-6E8A-4147-A177-3AD203B41FA5}">
                      <a16:colId xmlns:a16="http://schemas.microsoft.com/office/drawing/2014/main" val="20000"/>
                    </a:ext>
                  </a:extLst>
                </a:gridCol>
                <a:gridCol w="2035764">
                  <a:extLst>
                    <a:ext uri="{9D8B030D-6E8A-4147-A177-3AD203B41FA5}">
                      <a16:colId xmlns:a16="http://schemas.microsoft.com/office/drawing/2014/main" val="20001"/>
                    </a:ext>
                  </a:extLst>
                </a:gridCol>
                <a:gridCol w="2035764">
                  <a:extLst>
                    <a:ext uri="{9D8B030D-6E8A-4147-A177-3AD203B41FA5}">
                      <a16:colId xmlns:a16="http://schemas.microsoft.com/office/drawing/2014/main" val="20002"/>
                    </a:ext>
                  </a:extLst>
                </a:gridCol>
              </a:tblGrid>
              <a:tr h="370840">
                <a:tc>
                  <a:txBody>
                    <a:bodyPr/>
                    <a:lstStyle/>
                    <a:p>
                      <a:r>
                        <a:rPr lang="en-US" dirty="0" smtClean="0"/>
                        <a:t>Date</a:t>
                      </a:r>
                      <a:endParaRPr lang="en-CA" dirty="0"/>
                    </a:p>
                  </a:txBody>
                  <a:tcPr/>
                </a:tc>
                <a:tc>
                  <a:txBody>
                    <a:bodyPr/>
                    <a:lstStyle/>
                    <a:p>
                      <a:r>
                        <a:rPr lang="en-US" dirty="0" smtClean="0"/>
                        <a:t>Revisions Type</a:t>
                      </a:r>
                      <a:endParaRPr lang="en-CA" dirty="0"/>
                    </a:p>
                  </a:txBody>
                  <a:tcPr/>
                </a:tc>
                <a:tc>
                  <a:txBody>
                    <a:bodyPr/>
                    <a:lstStyle/>
                    <a:p>
                      <a:r>
                        <a:rPr lang="en-US" dirty="0" smtClean="0"/>
                        <a:t>Page Number</a:t>
                      </a:r>
                      <a:endParaRPr lang="en-CA" dirty="0"/>
                    </a:p>
                  </a:txBody>
                  <a:tcPr/>
                </a:tc>
                <a:extLst>
                  <a:ext uri="{0D108BD9-81ED-4DB2-BD59-A6C34878D82A}">
                    <a16:rowId xmlns:a16="http://schemas.microsoft.com/office/drawing/2014/main" val="10000"/>
                  </a:ext>
                </a:extLst>
              </a:tr>
              <a:tr h="370840">
                <a:tc>
                  <a:txBody>
                    <a:bodyPr/>
                    <a:lstStyle/>
                    <a:p>
                      <a:r>
                        <a:rPr lang="en-CA" dirty="0" smtClean="0"/>
                        <a:t>November 17, 2014</a:t>
                      </a:r>
                      <a:endParaRPr lang="en-CA" dirty="0"/>
                    </a:p>
                  </a:txBody>
                  <a:tcPr/>
                </a:tc>
                <a:tc>
                  <a:txBody>
                    <a:bodyPr/>
                    <a:lstStyle/>
                    <a:p>
                      <a:r>
                        <a:rPr lang="en-US" dirty="0" smtClean="0"/>
                        <a:t>Initial Creation</a:t>
                      </a:r>
                      <a:endParaRPr lang="en-CA" dirty="0"/>
                    </a:p>
                  </a:txBody>
                  <a:tcPr/>
                </a:tc>
                <a:tc>
                  <a:txBody>
                    <a:bodyPr/>
                    <a:lstStyle/>
                    <a:p>
                      <a:r>
                        <a:rPr lang="en-US" dirty="0" smtClean="0"/>
                        <a:t>All</a:t>
                      </a:r>
                      <a:endParaRPr lang="en-CA" dirty="0"/>
                    </a:p>
                  </a:txBody>
                  <a:tcPr/>
                </a:tc>
                <a:extLst>
                  <a:ext uri="{0D108BD9-81ED-4DB2-BD59-A6C34878D82A}">
                    <a16:rowId xmlns:a16="http://schemas.microsoft.com/office/drawing/2014/main" val="10001"/>
                  </a:ext>
                </a:extLst>
              </a:tr>
              <a:tr h="370840">
                <a:tc>
                  <a:txBody>
                    <a:bodyPr/>
                    <a:lstStyle/>
                    <a:p>
                      <a:r>
                        <a:rPr lang="en-CA" dirty="0" smtClean="0"/>
                        <a:t>September </a:t>
                      </a:r>
                      <a:r>
                        <a:rPr lang="en-CA" baseline="0" dirty="0" smtClean="0"/>
                        <a:t>2015</a:t>
                      </a:r>
                      <a:endParaRPr lang="en-CA" dirty="0"/>
                    </a:p>
                  </a:txBody>
                  <a:tcPr/>
                </a:tc>
                <a:tc>
                  <a:txBody>
                    <a:bodyPr/>
                    <a:lstStyle/>
                    <a:p>
                      <a:r>
                        <a:rPr lang="en-CA" dirty="0" smtClean="0"/>
                        <a:t>Updated</a:t>
                      </a:r>
                      <a:endParaRPr lang="en-CA" dirty="0"/>
                    </a:p>
                  </a:txBody>
                  <a:tcPr/>
                </a:tc>
                <a:tc>
                  <a:txBody>
                    <a:bodyPr/>
                    <a:lstStyle/>
                    <a:p>
                      <a:r>
                        <a:rPr lang="en-CA" dirty="0" smtClean="0"/>
                        <a:t>All</a:t>
                      </a:r>
                    </a:p>
                  </a:txBody>
                  <a:tcPr/>
                </a:tc>
                <a:extLst>
                  <a:ext uri="{0D108BD9-81ED-4DB2-BD59-A6C34878D82A}">
                    <a16:rowId xmlns:a16="http://schemas.microsoft.com/office/drawing/2014/main" val="10002"/>
                  </a:ext>
                </a:extLst>
              </a:tr>
              <a:tr h="370840">
                <a:tc>
                  <a:txBody>
                    <a:bodyPr/>
                    <a:lstStyle/>
                    <a:p>
                      <a:r>
                        <a:rPr lang="en-CA" dirty="0" smtClean="0"/>
                        <a:t>March 2016</a:t>
                      </a:r>
                      <a:endParaRPr lang="en-CA" dirty="0"/>
                    </a:p>
                  </a:txBody>
                  <a:tcPr/>
                </a:tc>
                <a:tc>
                  <a:txBody>
                    <a:bodyPr/>
                    <a:lstStyle/>
                    <a:p>
                      <a:r>
                        <a:rPr lang="en-CA" dirty="0" smtClean="0"/>
                        <a:t>Updated</a:t>
                      </a:r>
                      <a:endParaRPr lang="en-CA" dirty="0"/>
                    </a:p>
                  </a:txBody>
                  <a:tcPr/>
                </a:tc>
                <a:tc>
                  <a:txBody>
                    <a:bodyPr/>
                    <a:lstStyle/>
                    <a:p>
                      <a:r>
                        <a:rPr lang="en-CA" dirty="0" smtClean="0"/>
                        <a:t>Various</a:t>
                      </a:r>
                    </a:p>
                  </a:txBody>
                  <a:tcPr/>
                </a:tc>
                <a:extLst>
                  <a:ext uri="{0D108BD9-81ED-4DB2-BD59-A6C34878D82A}">
                    <a16:rowId xmlns:a16="http://schemas.microsoft.com/office/drawing/2014/main" val="2073253233"/>
                  </a:ext>
                </a:extLst>
              </a:tr>
              <a:tr h="370840">
                <a:tc>
                  <a:txBody>
                    <a:bodyPr/>
                    <a:lstStyle/>
                    <a:p>
                      <a:r>
                        <a:rPr lang="en-CA" baseline="0" dirty="0" smtClean="0"/>
                        <a:t>September 2020</a:t>
                      </a:r>
                      <a:endParaRPr lang="en-CA" dirty="0"/>
                    </a:p>
                  </a:txBody>
                  <a:tcPr/>
                </a:tc>
                <a:tc>
                  <a:txBody>
                    <a:bodyPr/>
                    <a:lstStyle/>
                    <a:p>
                      <a:r>
                        <a:rPr lang="en-CA" dirty="0" smtClean="0"/>
                        <a:t>Updated</a:t>
                      </a:r>
                      <a:endParaRPr lang="en-CA" dirty="0"/>
                    </a:p>
                  </a:txBody>
                  <a:tcPr/>
                </a:tc>
                <a:tc>
                  <a:txBody>
                    <a:bodyPr/>
                    <a:lstStyle/>
                    <a:p>
                      <a:r>
                        <a:rPr lang="en-CA" dirty="0" smtClean="0"/>
                        <a:t>Various</a:t>
                      </a:r>
                    </a:p>
                  </a:txBody>
                  <a:tcPr/>
                </a:tc>
                <a:extLst>
                  <a:ext uri="{0D108BD9-81ED-4DB2-BD59-A6C34878D82A}">
                    <a16:rowId xmlns:a16="http://schemas.microsoft.com/office/drawing/2014/main" val="1775984379"/>
                  </a:ext>
                </a:extLst>
              </a:tr>
              <a:tr h="370840">
                <a:tc>
                  <a:txBody>
                    <a:bodyPr/>
                    <a:lstStyle/>
                    <a:p>
                      <a:r>
                        <a:rPr lang="en-US" dirty="0" smtClean="0"/>
                        <a:t>January 2022</a:t>
                      </a:r>
                      <a:endParaRPr lang="en-CA" dirty="0"/>
                    </a:p>
                  </a:txBody>
                  <a:tcPr/>
                </a:tc>
                <a:tc>
                  <a:txBody>
                    <a:bodyPr/>
                    <a:lstStyle/>
                    <a:p>
                      <a:r>
                        <a:rPr lang="en-US" dirty="0" smtClean="0"/>
                        <a:t>Updated</a:t>
                      </a:r>
                      <a:endParaRPr lang="en-CA" dirty="0"/>
                    </a:p>
                  </a:txBody>
                  <a:tcPr/>
                </a:tc>
                <a:tc>
                  <a:txBody>
                    <a:bodyPr/>
                    <a:lstStyle/>
                    <a:p>
                      <a:r>
                        <a:rPr lang="en-US" dirty="0" smtClean="0"/>
                        <a:t>Various</a:t>
                      </a:r>
                      <a:endParaRPr lang="en-CA" dirty="0" smtClean="0"/>
                    </a:p>
                  </a:txBody>
                  <a:tcPr/>
                </a:tc>
                <a:extLst>
                  <a:ext uri="{0D108BD9-81ED-4DB2-BD59-A6C34878D82A}">
                    <a16:rowId xmlns:a16="http://schemas.microsoft.com/office/drawing/2014/main" val="1572890306"/>
                  </a:ext>
                </a:extLst>
              </a:tr>
            </a:tbl>
          </a:graphicData>
        </a:graphic>
      </p:graphicFrame>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057" y="2743986"/>
            <a:ext cx="6040304" cy="306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a:t>
            </a:r>
            <a:r>
              <a:rPr lang="en-CA" sz="1600" b="1" i="0" dirty="0" smtClean="0">
                <a:solidFill>
                  <a:schemeClr val="tx1"/>
                </a:solidFill>
                <a:latin typeface="Arial" panose="020B0604020202020204" pitchFamily="34" charset="0"/>
                <a:cs typeface="Arial" panose="020B0604020202020204" pitchFamily="34" charset="0"/>
              </a:rPr>
              <a:t>– Extension Information</a:t>
            </a:r>
            <a:r>
              <a:rPr lang="en-CA" sz="1600" b="1" i="0" dirty="0">
                <a:solidFill>
                  <a:schemeClr val="tx1"/>
                </a:solidFill>
                <a:latin typeface="Arial" panose="020B0604020202020204" pitchFamily="34" charset="0"/>
                <a:cs typeface="Arial" panose="020B0604020202020204" pitchFamily="34" charset="0"/>
              </a:rPr>
              <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CA" sz="1600" b="1" i="0" dirty="0" smtClean="0">
                <a:solidFill>
                  <a:schemeClr val="tx1"/>
                </a:solidFill>
                <a:latin typeface="Arial" panose="020B0604020202020204" pitchFamily="34" charset="0"/>
                <a:cs typeface="Arial" panose="020B0604020202020204" pitchFamily="34" charset="0"/>
              </a:rPr>
              <a:t>Add Extension</a:t>
            </a:r>
            <a:endParaRPr lang="en-CA" sz="1600" b="1" i="0" dirty="0">
              <a:solidFill>
                <a:schemeClr val="tx1"/>
              </a:solidFill>
              <a:latin typeface="Arial" panose="020B0604020202020204" pitchFamily="34" charset="0"/>
              <a:cs typeface="Arial" panose="020B0604020202020204" pitchFamily="34" charset="0"/>
            </a:endParaRPr>
          </a:p>
        </p:txBody>
      </p:sp>
      <p:sp>
        <p:nvSpPr>
          <p:cNvPr id="7" name="Rounded Rectangular Callout 6"/>
          <p:cNvSpPr/>
          <p:nvPr/>
        </p:nvSpPr>
        <p:spPr>
          <a:xfrm>
            <a:off x="914400" y="1828800"/>
            <a:ext cx="1676400" cy="600680"/>
          </a:xfrm>
          <a:prstGeom prst="wedgeRoundRectCallout">
            <a:avLst>
              <a:gd name="adj1" fmla="val 45007"/>
              <a:gd name="adj2" fmla="val 33481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Select extension</a:t>
            </a:r>
            <a:endParaRPr lang="en-CA" sz="1200" b="1" dirty="0">
              <a:solidFill>
                <a:schemeClr val="tx1"/>
              </a:solidFill>
              <a:latin typeface="Arial" pitchFamily="34" charset="0"/>
              <a:cs typeface="Arial" pitchFamily="34" charset="0"/>
            </a:endParaRPr>
          </a:p>
        </p:txBody>
      </p:sp>
      <p:sp>
        <p:nvSpPr>
          <p:cNvPr id="11" name="Rounded Rectangular Callout 10"/>
          <p:cNvSpPr/>
          <p:nvPr/>
        </p:nvSpPr>
        <p:spPr>
          <a:xfrm>
            <a:off x="3581400" y="1828800"/>
            <a:ext cx="1676400" cy="600680"/>
          </a:xfrm>
          <a:prstGeom prst="wedgeRoundRectCallout">
            <a:avLst>
              <a:gd name="adj1" fmla="val -23033"/>
              <a:gd name="adj2" fmla="val 33324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Select agreement</a:t>
            </a:r>
            <a:endParaRPr lang="en-CA" sz="1200" b="1" dirty="0">
              <a:solidFill>
                <a:schemeClr val="tx1"/>
              </a:solidFill>
              <a:latin typeface="Arial" pitchFamily="34" charset="0"/>
              <a:cs typeface="Arial" pitchFamily="34" charset="0"/>
            </a:endParaRPr>
          </a:p>
        </p:txBody>
      </p:sp>
      <p:sp>
        <p:nvSpPr>
          <p:cNvPr id="15" name="Rounded Rectangular Callout 14"/>
          <p:cNvSpPr/>
          <p:nvPr/>
        </p:nvSpPr>
        <p:spPr>
          <a:xfrm>
            <a:off x="6477000" y="1828800"/>
            <a:ext cx="1676400" cy="600680"/>
          </a:xfrm>
          <a:prstGeom prst="wedgeRoundRectCallout">
            <a:avLst>
              <a:gd name="adj1" fmla="val -169799"/>
              <a:gd name="adj2" fmla="val 33324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4. Click </a:t>
            </a:r>
            <a:r>
              <a:rPr lang="en-US" sz="1200" b="1" dirty="0" smtClean="0">
                <a:solidFill>
                  <a:schemeClr val="tx1"/>
                </a:solidFill>
                <a:latin typeface="Arial" pitchFamily="34" charset="0"/>
                <a:cs typeface="Arial" pitchFamily="34" charset="0"/>
              </a:rPr>
              <a:t>Add</a:t>
            </a:r>
            <a:endParaRPr lang="en-CA" sz="1200" b="1" dirty="0">
              <a:solidFill>
                <a:schemeClr val="tx1"/>
              </a:solidFill>
              <a:latin typeface="Arial" pitchFamily="34" charset="0"/>
              <a:cs typeface="Arial" pitchFamily="34" charset="0"/>
            </a:endParaRPr>
          </a:p>
        </p:txBody>
      </p:sp>
      <p:grpSp>
        <p:nvGrpSpPr>
          <p:cNvPr id="8" name="Group 7"/>
          <p:cNvGrpSpPr/>
          <p:nvPr/>
        </p:nvGrpSpPr>
        <p:grpSpPr>
          <a:xfrm>
            <a:off x="76200" y="5967401"/>
            <a:ext cx="9067800" cy="447675"/>
            <a:chOff x="228600" y="5965825"/>
            <a:chExt cx="8497888" cy="447675"/>
          </a:xfrm>
        </p:grpSpPr>
        <p:sp>
          <p:nvSpPr>
            <p:cNvPr id="9" name="Rectangle 8"/>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200" dirty="0" smtClean="0">
                  <a:latin typeface="Arial" panose="020B0604020202020204" pitchFamily="34" charset="0"/>
                  <a:cs typeface="Arial" panose="020B0604020202020204" pitchFamily="34" charset="0"/>
                </a:rPr>
                <a:t>Select land sections </a:t>
              </a:r>
              <a:r>
                <a:rPr lang="en-CA" altLang="en-US" sz="1200" dirty="0">
                  <a:latin typeface="Arial" panose="020B0604020202020204" pitchFamily="34" charset="0"/>
                  <a:cs typeface="Arial" panose="020B0604020202020204" pitchFamily="34" charset="0"/>
                </a:rPr>
                <a:t>if the </a:t>
              </a:r>
              <a:r>
                <a:rPr lang="en-CA" altLang="en-US" sz="1200" dirty="0" smtClean="0">
                  <a:latin typeface="Arial" panose="020B0604020202020204" pitchFamily="34" charset="0"/>
                  <a:cs typeface="Arial" panose="020B0604020202020204" pitchFamily="34" charset="0"/>
                </a:rPr>
                <a:t>extension applied for </a:t>
              </a:r>
              <a:r>
                <a:rPr lang="en-CA" altLang="en-US" sz="1200" dirty="0">
                  <a:latin typeface="Arial" panose="020B0604020202020204" pitchFamily="34" charset="0"/>
                  <a:cs typeface="Arial" panose="020B0604020202020204" pitchFamily="34" charset="0"/>
                </a:rPr>
                <a:t>is </a:t>
              </a:r>
              <a:r>
                <a:rPr lang="en-CA" altLang="en-US" sz="1200" dirty="0" smtClean="0">
                  <a:latin typeface="Arial" panose="020B0604020202020204" pitchFamily="34" charset="0"/>
                  <a:cs typeface="Arial" panose="020B0604020202020204" pitchFamily="34" charset="0"/>
                </a:rPr>
                <a:t>Section 8(1)(g), 16(6</a:t>
              </a:r>
              <a:r>
                <a:rPr lang="en-CA" altLang="en-US" sz="1200" dirty="0">
                  <a:latin typeface="Arial" panose="020B0604020202020204" pitchFamily="34" charset="0"/>
                  <a:cs typeface="Arial" panose="020B0604020202020204" pitchFamily="34" charset="0"/>
                </a:rPr>
                <a:t>), 18(6), </a:t>
              </a:r>
              <a:r>
                <a:rPr lang="en-CA" altLang="en-US" sz="1200" dirty="0" smtClean="0">
                  <a:latin typeface="Arial" panose="020B0604020202020204" pitchFamily="34" charset="0"/>
                  <a:cs typeface="Arial" panose="020B0604020202020204" pitchFamily="34" charset="0"/>
                </a:rPr>
                <a:t>or 26.</a:t>
              </a:r>
              <a:endParaRPr lang="en-CA" altLang="en-US" sz="1200" dirty="0">
                <a:latin typeface="Arial" panose="020B0604020202020204" pitchFamily="34" charset="0"/>
                <a:cs typeface="Arial" panose="020B0604020202020204" pitchFamily="34" charset="0"/>
              </a:endParaRPr>
            </a:p>
          </p:txBody>
        </p:sp>
        <p:pic>
          <p:nvPicPr>
            <p:cNvPr id="10"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945165"/>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Users\YinO\AppData\Local\Temp\SNAGHTML13bf68d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001" y="2614318"/>
            <a:ext cx="5995529" cy="332928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4617258"/>
            <a:ext cx="1351128" cy="142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a:t>
            </a:r>
            <a:r>
              <a:rPr lang="en-CA" sz="1600" b="1" i="0" dirty="0" smtClean="0">
                <a:solidFill>
                  <a:schemeClr val="tx1"/>
                </a:solidFill>
                <a:latin typeface="Arial" panose="020B0604020202020204" pitchFamily="34" charset="0"/>
                <a:cs typeface="Arial" panose="020B0604020202020204" pitchFamily="34" charset="0"/>
              </a:rPr>
              <a:t>– Extension Information</a:t>
            </a:r>
            <a:r>
              <a:rPr lang="en-CA" sz="1600" b="1" i="0" dirty="0">
                <a:solidFill>
                  <a:schemeClr val="tx1"/>
                </a:solidFill>
                <a:latin typeface="Arial" panose="020B0604020202020204" pitchFamily="34" charset="0"/>
                <a:cs typeface="Arial" panose="020B0604020202020204" pitchFamily="34" charset="0"/>
              </a:rPr>
              <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CA" sz="1600" b="1" i="0" dirty="0" smtClean="0">
                <a:solidFill>
                  <a:schemeClr val="tx1"/>
                </a:solidFill>
                <a:latin typeface="Arial" panose="020B0604020202020204" pitchFamily="34" charset="0"/>
                <a:cs typeface="Arial" panose="020B0604020202020204" pitchFamily="34" charset="0"/>
              </a:rPr>
              <a:t>Add Extension (continued)</a:t>
            </a:r>
            <a:endParaRPr lang="en-CA" sz="1600" b="1" i="0" dirty="0">
              <a:solidFill>
                <a:schemeClr val="tx1"/>
              </a:solidFill>
              <a:latin typeface="Arial" panose="020B0604020202020204" pitchFamily="34" charset="0"/>
              <a:cs typeface="Arial" panose="020B0604020202020204" pitchFamily="34" charset="0"/>
            </a:endParaRPr>
          </a:p>
        </p:txBody>
      </p:sp>
      <p:sp>
        <p:nvSpPr>
          <p:cNvPr id="7" name="Rounded Rectangular Callout 6"/>
          <p:cNvSpPr/>
          <p:nvPr/>
        </p:nvSpPr>
        <p:spPr>
          <a:xfrm>
            <a:off x="3192463" y="1828800"/>
            <a:ext cx="1905000" cy="600680"/>
          </a:xfrm>
          <a:prstGeom prst="wedgeRoundRectCallout">
            <a:avLst>
              <a:gd name="adj1" fmla="val 22177"/>
              <a:gd name="adj2" fmla="val 39131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5. Select Requested Extension </a:t>
            </a:r>
            <a:r>
              <a:rPr lang="en-US" sz="1200" dirty="0">
                <a:solidFill>
                  <a:schemeClr val="tx1"/>
                </a:solidFill>
                <a:latin typeface="Arial" pitchFamily="34" charset="0"/>
                <a:cs typeface="Arial" pitchFamily="34" charset="0"/>
              </a:rPr>
              <a:t>D</a:t>
            </a:r>
            <a:r>
              <a:rPr lang="en-US" sz="1200" dirty="0" smtClean="0">
                <a:solidFill>
                  <a:schemeClr val="tx1"/>
                </a:solidFill>
                <a:latin typeface="Arial" pitchFamily="34" charset="0"/>
                <a:cs typeface="Arial" pitchFamily="34" charset="0"/>
              </a:rPr>
              <a:t>ate</a:t>
            </a:r>
            <a:endParaRPr lang="en-CA" sz="1200" dirty="0">
              <a:solidFill>
                <a:schemeClr val="tx1"/>
              </a:solidFill>
              <a:latin typeface="Arial" pitchFamily="34" charset="0"/>
              <a:cs typeface="Arial" pitchFamily="34" charset="0"/>
            </a:endParaRPr>
          </a:p>
        </p:txBody>
      </p:sp>
      <p:sp>
        <p:nvSpPr>
          <p:cNvPr id="9" name="object 5"/>
          <p:cNvSpPr/>
          <p:nvPr/>
        </p:nvSpPr>
        <p:spPr>
          <a:xfrm>
            <a:off x="6373108" y="4408162"/>
            <a:ext cx="242445" cy="2473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0" name="object 2"/>
          <p:cNvSpPr txBox="1"/>
          <p:nvPr/>
        </p:nvSpPr>
        <p:spPr>
          <a:xfrm>
            <a:off x="7243517" y="4343400"/>
            <a:ext cx="1443283" cy="553998"/>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If needed, use this button to remove the added extension.</a:t>
            </a:r>
          </a:p>
        </p:txBody>
      </p:sp>
      <p:cxnSp>
        <p:nvCxnSpPr>
          <p:cNvPr id="12" name="Straight Arrow Connector 11"/>
          <p:cNvCxnSpPr/>
          <p:nvPr/>
        </p:nvCxnSpPr>
        <p:spPr>
          <a:xfrm flipH="1">
            <a:off x="6677910" y="4573265"/>
            <a:ext cx="48489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11" name="Group 10"/>
          <p:cNvGrpSpPr/>
          <p:nvPr/>
        </p:nvGrpSpPr>
        <p:grpSpPr>
          <a:xfrm>
            <a:off x="226216" y="5943600"/>
            <a:ext cx="9223893" cy="557191"/>
            <a:chOff x="369187" y="5942024"/>
            <a:chExt cx="8644170" cy="557191"/>
          </a:xfrm>
        </p:grpSpPr>
        <p:sp>
          <p:nvSpPr>
            <p:cNvPr id="13" name="Rectangle 12"/>
            <p:cNvSpPr>
              <a:spLocks noChangeArrowheads="1"/>
            </p:cNvSpPr>
            <p:nvPr/>
          </p:nvSpPr>
          <p:spPr bwMode="auto">
            <a:xfrm>
              <a:off x="855194" y="6037550"/>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200" dirty="0" smtClean="0">
                  <a:latin typeface="Arial" panose="020B0604020202020204" pitchFamily="34" charset="0"/>
                  <a:cs typeface="Arial" panose="020B0604020202020204" pitchFamily="34" charset="0"/>
                </a:rPr>
                <a:t>The extension date is the date you wish to have the agreement term date extended to. It cannot be the current </a:t>
              </a:r>
            </a:p>
            <a:p>
              <a:pPr eaLnBrk="1" hangingPunct="1">
                <a:spcBef>
                  <a:spcPct val="0"/>
                </a:spcBef>
                <a:buFontTx/>
                <a:buNone/>
              </a:pPr>
              <a:r>
                <a:rPr lang="en-CA" altLang="en-US" sz="1200" dirty="0" smtClean="0">
                  <a:latin typeface="Arial" panose="020B0604020202020204" pitchFamily="34" charset="0"/>
                  <a:cs typeface="Arial" panose="020B0604020202020204" pitchFamily="34" charset="0"/>
                </a:rPr>
                <a:t>date or a past date.</a:t>
              </a:r>
              <a:endParaRPr lang="en-CA" altLang="en-US" sz="1200" dirty="0">
                <a:latin typeface="Arial" panose="020B0604020202020204" pitchFamily="34" charset="0"/>
                <a:cs typeface="Arial" panose="020B0604020202020204" pitchFamily="34" charset="0"/>
              </a:endParaRPr>
            </a:p>
          </p:txBody>
        </p:sp>
        <p:pic>
          <p:nvPicPr>
            <p:cNvPr id="15"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187" y="5942024"/>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76634708"/>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C:\Users\YinO\AppData\Local\Temp\SNAGHTML13c3e6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070" y="2286000"/>
            <a:ext cx="5999502" cy="333148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a:t>
            </a:r>
            <a:r>
              <a:rPr lang="en-CA" sz="1600" b="1" i="0" dirty="0" smtClean="0">
                <a:solidFill>
                  <a:schemeClr val="tx1"/>
                </a:solidFill>
                <a:latin typeface="Arial" panose="020B0604020202020204" pitchFamily="34" charset="0"/>
                <a:cs typeface="Arial" panose="020B0604020202020204" pitchFamily="34" charset="0"/>
              </a:rPr>
              <a:t>– Extension Information</a:t>
            </a:r>
            <a:r>
              <a:rPr lang="en-CA" sz="1600" b="1" i="0" dirty="0">
                <a:solidFill>
                  <a:schemeClr val="tx1"/>
                </a:solidFill>
                <a:latin typeface="Arial" panose="020B0604020202020204" pitchFamily="34" charset="0"/>
                <a:cs typeface="Arial" panose="020B0604020202020204" pitchFamily="34" charset="0"/>
              </a:rPr>
              <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CA" sz="1600" b="1" i="0" dirty="0" smtClean="0">
                <a:solidFill>
                  <a:schemeClr val="tx1"/>
                </a:solidFill>
                <a:latin typeface="Arial" panose="020B0604020202020204" pitchFamily="34" charset="0"/>
                <a:cs typeface="Arial" panose="020B0604020202020204" pitchFamily="34" charset="0"/>
              </a:rPr>
              <a:t>Add Extension Document</a:t>
            </a:r>
            <a:endParaRPr lang="en-CA" sz="1600" b="1" i="0" dirty="0">
              <a:solidFill>
                <a:schemeClr val="tx1"/>
              </a:solidFill>
              <a:latin typeface="Arial" panose="020B0604020202020204" pitchFamily="34" charset="0"/>
              <a:cs typeface="Arial" panose="020B0604020202020204" pitchFamily="34" charset="0"/>
            </a:endParaRPr>
          </a:p>
        </p:txBody>
      </p:sp>
      <p:sp>
        <p:nvSpPr>
          <p:cNvPr id="8" name="Rounded Rectangular Callout 7"/>
          <p:cNvSpPr/>
          <p:nvPr/>
        </p:nvSpPr>
        <p:spPr>
          <a:xfrm>
            <a:off x="4757389" y="1457975"/>
            <a:ext cx="1177131" cy="533400"/>
          </a:xfrm>
          <a:prstGeom prst="wedgeRoundRectCallout">
            <a:avLst>
              <a:gd name="adj1" fmla="val 15226"/>
              <a:gd name="adj2" fmla="val 57671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Browse</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a:off x="6400800" y="1628383"/>
            <a:ext cx="1177131" cy="533400"/>
          </a:xfrm>
          <a:prstGeom prst="wedgeRoundRectCallout">
            <a:avLst>
              <a:gd name="adj1" fmla="val -75056"/>
              <a:gd name="adj2" fmla="val 55800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Click </a:t>
            </a:r>
            <a:r>
              <a:rPr lang="en-US" sz="1200" b="1" dirty="0" smtClean="0">
                <a:solidFill>
                  <a:schemeClr val="tx1"/>
                </a:solidFill>
                <a:latin typeface="Arial" pitchFamily="34" charset="0"/>
                <a:cs typeface="Arial" pitchFamily="34" charset="0"/>
              </a:rPr>
              <a:t>Add</a:t>
            </a:r>
            <a:endParaRPr lang="en-CA" sz="1200" b="1" dirty="0">
              <a:solidFill>
                <a:schemeClr val="tx1"/>
              </a:solidFill>
              <a:latin typeface="Arial" pitchFamily="34" charset="0"/>
              <a:cs typeface="Arial" pitchFamily="34" charset="0"/>
            </a:endParaRPr>
          </a:p>
        </p:txBody>
      </p:sp>
      <p:sp>
        <p:nvSpPr>
          <p:cNvPr id="10" name="Rounded Rectangular Callout 9"/>
          <p:cNvSpPr/>
          <p:nvPr/>
        </p:nvSpPr>
        <p:spPr>
          <a:xfrm>
            <a:off x="609600" y="4974568"/>
            <a:ext cx="1371600" cy="664232"/>
          </a:xfrm>
          <a:prstGeom prst="wedgeRoundRectCallout">
            <a:avLst>
              <a:gd name="adj1" fmla="val 91928"/>
              <a:gd name="adj2" fmla="val -2329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r>
              <a:rPr lang="en-US" sz="1200" dirty="0" smtClean="0">
                <a:solidFill>
                  <a:schemeClr val="tx1"/>
                </a:solidFill>
                <a:latin typeface="Arial" pitchFamily="34" charset="0"/>
                <a:cs typeface="Arial" pitchFamily="34" charset="0"/>
              </a:rPr>
              <a:t>. Optionally click checkbox</a:t>
            </a:r>
            <a:endParaRPr lang="en-CA" sz="1200" b="1" dirty="0">
              <a:solidFill>
                <a:schemeClr val="tx1"/>
              </a:solidFill>
              <a:latin typeface="Arial" pitchFamily="34" charset="0"/>
              <a:cs typeface="Arial" pitchFamily="34" charset="0"/>
            </a:endParaRPr>
          </a:p>
        </p:txBody>
      </p:sp>
      <p:grpSp>
        <p:nvGrpSpPr>
          <p:cNvPr id="13" name="Group 12"/>
          <p:cNvGrpSpPr/>
          <p:nvPr/>
        </p:nvGrpSpPr>
        <p:grpSpPr>
          <a:xfrm>
            <a:off x="150190" y="5867400"/>
            <a:ext cx="9164702" cy="561666"/>
            <a:chOff x="297940" y="5865824"/>
            <a:chExt cx="8588699" cy="561666"/>
          </a:xfrm>
        </p:grpSpPr>
        <p:sp>
          <p:nvSpPr>
            <p:cNvPr id="16" name="Rectangle 15"/>
            <p:cNvSpPr>
              <a:spLocks noChangeArrowheads="1"/>
            </p:cNvSpPr>
            <p:nvPr/>
          </p:nvSpPr>
          <p:spPr bwMode="auto">
            <a:xfrm>
              <a:off x="728476" y="5965825"/>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Extension Document, </a:t>
              </a:r>
              <a:r>
                <a:rPr lang="en-US" sz="1200" dirty="0" smtClean="0">
                  <a:latin typeface="Arial"/>
                  <a:cs typeface="Arial"/>
                </a:rPr>
                <a:t>which contains the </a:t>
              </a:r>
              <a:r>
                <a:rPr lang="en-US" sz="1200" dirty="0">
                  <a:latin typeface="Arial"/>
                  <a:cs typeface="Arial"/>
                </a:rPr>
                <a:t>reason for needing the </a:t>
              </a:r>
              <a:r>
                <a:rPr lang="en-US" sz="1200" dirty="0" smtClean="0">
                  <a:latin typeface="Arial"/>
                  <a:cs typeface="Arial"/>
                </a:rPr>
                <a:t>extension</a:t>
              </a:r>
              <a:r>
                <a:rPr lang="en-US" altLang="en-US" sz="1200" dirty="0" smtClean="0">
                  <a:latin typeface="Arial" panose="020B0604020202020204" pitchFamily="34" charset="0"/>
                  <a:cs typeface="Arial" panose="020B0604020202020204" pitchFamily="34" charset="0"/>
                </a:rPr>
                <a:t>, must be attached and be in either Word or</a:t>
              </a:r>
            </a:p>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PDF format. No technical data can be attached.</a:t>
              </a:r>
              <a:endParaRPr lang="en-CA" altLang="en-US" sz="1200" dirty="0">
                <a:latin typeface="Arial" panose="020B0604020202020204" pitchFamily="34" charset="0"/>
                <a:cs typeface="Arial" panose="020B0604020202020204" pitchFamily="34" charset="0"/>
              </a:endParaRPr>
            </a:p>
          </p:txBody>
        </p:sp>
        <p:pic>
          <p:nvPicPr>
            <p:cNvPr id="17"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40" y="5865824"/>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74550941"/>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Data </a:t>
            </a:r>
            <a:r>
              <a:rPr lang="en-CA" sz="1600" b="1" i="0" dirty="0" smtClean="0">
                <a:solidFill>
                  <a:schemeClr val="tx1"/>
                </a:solidFill>
                <a:latin typeface="Arial" panose="020B0604020202020204" pitchFamily="34" charset="0"/>
                <a:cs typeface="Arial" panose="020B0604020202020204" pitchFamily="34" charset="0"/>
              </a:rPr>
              <a:t>Tab</a:t>
            </a:r>
            <a:endParaRPr lang="en-CA" sz="1600" b="1" i="0" dirty="0">
              <a:solidFill>
                <a:schemeClr val="tx1"/>
              </a:solidFill>
              <a:latin typeface="Arial" panose="020B0604020202020204" pitchFamily="34" charset="0"/>
              <a:cs typeface="Arial" panose="020B0604020202020204" pitchFamily="34" charset="0"/>
            </a:endParaRPr>
          </a:p>
        </p:txBody>
      </p:sp>
      <p:sp>
        <p:nvSpPr>
          <p:cNvPr id="4" name="object 2"/>
          <p:cNvSpPr txBox="1"/>
          <p:nvPr/>
        </p:nvSpPr>
        <p:spPr>
          <a:xfrm>
            <a:off x="215348" y="1524000"/>
            <a:ext cx="2590800" cy="4770537"/>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This tab is required only if the data is going to be submitted by </a:t>
            </a:r>
            <a:r>
              <a:rPr lang="en-US" sz="1200" dirty="0" smtClean="0">
                <a:latin typeface="Arial" pitchFamily="34" charset="0"/>
                <a:cs typeface="Arial" pitchFamily="34" charset="0"/>
              </a:rPr>
              <a:t>another company or the data is already provided for an existing PNG agreement.</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An </a:t>
            </a:r>
            <a:r>
              <a:rPr lang="en-US" sz="1200" dirty="0">
                <a:latin typeface="Arial" pitchFamily="34" charset="0"/>
                <a:cs typeface="Arial" pitchFamily="34" charset="0"/>
              </a:rPr>
              <a:t>authorization request is also required (see </a:t>
            </a:r>
            <a:r>
              <a:rPr lang="en-CA" sz="1200" b="1" dirty="0">
                <a:latin typeface="Arial" panose="020B0604020202020204" pitchFamily="34" charset="0"/>
                <a:cs typeface="Arial" panose="020B0604020202020204" pitchFamily="34" charset="0"/>
              </a:rPr>
              <a:t>Request Authorization for Data</a:t>
            </a:r>
            <a:r>
              <a:rPr lang="en-CA" sz="1200" dirty="0">
                <a:latin typeface="Arial" panose="020B0604020202020204" pitchFamily="34" charset="0"/>
                <a:cs typeface="Arial" panose="020B0604020202020204" pitchFamily="34" charset="0"/>
              </a:rPr>
              <a:t> in PNG </a:t>
            </a:r>
            <a:r>
              <a:rPr lang="en-CA" sz="1200" dirty="0" smtClean="0">
                <a:latin typeface="Arial" panose="020B0604020202020204" pitchFamily="34" charset="0"/>
                <a:cs typeface="Arial" panose="020B0604020202020204" pitchFamily="34" charset="0"/>
              </a:rPr>
              <a:t>Continuation: </a:t>
            </a:r>
            <a:r>
              <a:rPr lang="en-CA" sz="1200" dirty="0">
                <a:latin typeface="Arial" panose="020B0604020202020204" pitchFamily="34" charset="0"/>
                <a:cs typeface="Arial" panose="020B0604020202020204" pitchFamily="34" charset="0"/>
              </a:rPr>
              <a:t>Authorization online training </a:t>
            </a:r>
            <a:r>
              <a:rPr lang="en-CA" sz="1200" dirty="0" smtClean="0">
                <a:latin typeface="Arial" panose="020B0604020202020204" pitchFamily="34" charset="0"/>
                <a:cs typeface="Arial" panose="020B0604020202020204" pitchFamily="34" charset="0"/>
              </a:rPr>
              <a:t>course)</a:t>
            </a:r>
            <a:r>
              <a:rPr lang="en-US" sz="1200" dirty="0" smtClean="0">
                <a:latin typeface="Arial" pitchFamily="34" charset="0"/>
                <a:cs typeface="Arial" pitchFamily="34" charset="0"/>
              </a:rPr>
              <a:t>.</a:t>
            </a:r>
          </a:p>
          <a:p>
            <a:pPr marL="12700" marR="6350">
              <a:lnSpc>
                <a:spcPct val="100000"/>
              </a:lnSpc>
            </a:pPr>
            <a:endParaRPr lang="en-US" sz="1200" dirty="0" smtClean="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If your application is for more than one agreement but this data is only to be use for one of the agreements you can enter that in under “Data for Agreement”  If it is left blank the data will be used for all the agreements in the application.</a:t>
            </a:r>
          </a:p>
          <a:p>
            <a:pPr marL="12700" marR="6350">
              <a:lnSpc>
                <a:spcPct val="100000"/>
              </a:lnSpc>
            </a:pPr>
            <a:endParaRPr lang="en-US" sz="1200" dirty="0" smtClean="0">
              <a:latin typeface="Arial" pitchFamily="34" charset="0"/>
              <a:cs typeface="Arial" pitchFamily="34" charset="0"/>
            </a:endParaRPr>
          </a:p>
          <a:p>
            <a:pPr marL="12700" marR="6350"/>
            <a:r>
              <a:rPr lang="en-US" sz="1200" dirty="0" smtClean="0">
                <a:latin typeface="Arial" pitchFamily="34" charset="0"/>
                <a:cs typeface="Arial" pitchFamily="34" charset="0"/>
              </a:rPr>
              <a:t>If </a:t>
            </a:r>
            <a:r>
              <a:rPr lang="en-US" sz="1200" dirty="0">
                <a:latin typeface="Arial" pitchFamily="34" charset="0"/>
                <a:cs typeface="Arial" pitchFamily="34" charset="0"/>
              </a:rPr>
              <a:t>the data </a:t>
            </a:r>
            <a:r>
              <a:rPr lang="en-US" sz="1200" dirty="0" smtClean="0">
                <a:latin typeface="Arial" pitchFamily="34" charset="0"/>
                <a:cs typeface="Arial" pitchFamily="34" charset="0"/>
              </a:rPr>
              <a:t>will be coming </a:t>
            </a:r>
            <a:r>
              <a:rPr lang="en-US" sz="1200" dirty="0">
                <a:latin typeface="Arial" pitchFamily="34" charset="0"/>
                <a:cs typeface="Arial" pitchFamily="34" charset="0"/>
              </a:rPr>
              <a:t>from </a:t>
            </a:r>
            <a:r>
              <a:rPr lang="en-US" sz="1200" dirty="0" smtClean="0">
                <a:latin typeface="Arial" pitchFamily="34" charset="0"/>
                <a:cs typeface="Arial" pitchFamily="34" charset="0"/>
              </a:rPr>
              <a:t>other companies, complete the </a:t>
            </a:r>
            <a:r>
              <a:rPr lang="en-US" sz="1200" u="sng" dirty="0" smtClean="0">
                <a:latin typeface="Arial" pitchFamily="34" charset="0"/>
                <a:cs typeface="Arial" pitchFamily="34" charset="0"/>
              </a:rPr>
              <a:t>New Data</a:t>
            </a:r>
            <a:r>
              <a:rPr lang="en-US" sz="1200" dirty="0" smtClean="0">
                <a:latin typeface="Arial" pitchFamily="34" charset="0"/>
                <a:cs typeface="Arial" pitchFamily="34" charset="0"/>
              </a:rPr>
              <a:t> section.</a:t>
            </a:r>
          </a:p>
          <a:p>
            <a:pPr marL="12700" marR="6350"/>
            <a:endParaRPr lang="en-US" sz="1200" dirty="0" smtClean="0">
              <a:latin typeface="Arial" pitchFamily="34" charset="0"/>
              <a:cs typeface="Arial" pitchFamily="34" charset="0"/>
            </a:endParaRPr>
          </a:p>
          <a:p>
            <a:pPr marL="12700" marR="6350"/>
            <a:r>
              <a:rPr lang="en-US" sz="1200" dirty="0" smtClean="0">
                <a:latin typeface="Arial" pitchFamily="34" charset="0"/>
                <a:cs typeface="Arial" pitchFamily="34" charset="0"/>
              </a:rPr>
              <a:t>If </a:t>
            </a:r>
            <a:r>
              <a:rPr lang="en-US" sz="1200" dirty="0">
                <a:latin typeface="Arial" pitchFamily="34" charset="0"/>
                <a:cs typeface="Arial" pitchFamily="34" charset="0"/>
              </a:rPr>
              <a:t>the data is already with Alberta </a:t>
            </a:r>
            <a:r>
              <a:rPr lang="en-US" sz="1200" dirty="0" smtClean="0">
                <a:latin typeface="Arial" pitchFamily="34" charset="0"/>
                <a:cs typeface="Arial" pitchFamily="34" charset="0"/>
              </a:rPr>
              <a:t>Energy, complete the </a:t>
            </a:r>
            <a:r>
              <a:rPr lang="en-US" sz="1200" u="sng" dirty="0" smtClean="0">
                <a:latin typeface="Arial" pitchFamily="34" charset="0"/>
                <a:cs typeface="Arial" pitchFamily="34" charset="0"/>
              </a:rPr>
              <a:t>Previously Submitted Data</a:t>
            </a:r>
            <a:r>
              <a:rPr lang="en-US" sz="1200" dirty="0" smtClean="0">
                <a:latin typeface="Arial" pitchFamily="34" charset="0"/>
                <a:cs typeface="Arial" pitchFamily="34" charset="0"/>
              </a:rPr>
              <a:t> section.</a:t>
            </a:r>
            <a:endParaRPr lang="en-US" sz="1200" dirty="0">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2971800" y="1752600"/>
            <a:ext cx="5782555" cy="4351020"/>
          </a:xfrm>
          <a:prstGeom prst="rect">
            <a:avLst/>
          </a:prstGeom>
        </p:spPr>
      </p:pic>
      <p:sp>
        <p:nvSpPr>
          <p:cNvPr id="6" name="Rounded Rectangular Callout 5"/>
          <p:cNvSpPr/>
          <p:nvPr/>
        </p:nvSpPr>
        <p:spPr>
          <a:xfrm>
            <a:off x="5562600" y="1173223"/>
            <a:ext cx="1524000" cy="481051"/>
          </a:xfrm>
          <a:prstGeom prst="wedgeRoundRectCallout">
            <a:avLst>
              <a:gd name="adj1" fmla="val -60229"/>
              <a:gd name="adj2" fmla="val 24209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Click on </a:t>
            </a:r>
            <a:r>
              <a:rPr lang="en-US" sz="1200" b="1" dirty="0" smtClean="0">
                <a:solidFill>
                  <a:schemeClr val="tx1"/>
                </a:solidFill>
                <a:latin typeface="Arial" pitchFamily="34" charset="0"/>
                <a:cs typeface="Arial" pitchFamily="34" charset="0"/>
              </a:rPr>
              <a:t>Data</a:t>
            </a:r>
            <a:r>
              <a:rPr lang="en-US" sz="1200" dirty="0" smtClean="0">
                <a:solidFill>
                  <a:schemeClr val="tx1"/>
                </a:solidFill>
                <a:latin typeface="Arial" pitchFamily="34" charset="0"/>
                <a:cs typeface="Arial" pitchFamily="34" charset="0"/>
              </a:rPr>
              <a:t> tab</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01552702"/>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Company</a:t>
            </a:r>
            <a:endParaRPr lang="en-CA" sz="1600" b="1" i="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247558"/>
            <a:ext cx="4648200" cy="1248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a:xfrm>
            <a:off x="7429500" y="3482298"/>
            <a:ext cx="1447800" cy="609600"/>
          </a:xfrm>
          <a:prstGeom prst="wedgeRoundRectCallout">
            <a:avLst>
              <a:gd name="adj1" fmla="val 30939"/>
              <a:gd name="adj2" fmla="val 21137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Select</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a:off x="5257800" y="2514600"/>
            <a:ext cx="1905000" cy="838200"/>
          </a:xfrm>
          <a:prstGeom prst="wedgeRoundRectCallout">
            <a:avLst>
              <a:gd name="adj1" fmla="val -17695"/>
              <a:gd name="adj2" fmla="val 20664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 Choose and enter search parameters and click </a:t>
            </a:r>
            <a:r>
              <a:rPr lang="en-US" sz="1200" b="1" dirty="0" smtClean="0">
                <a:solidFill>
                  <a:schemeClr val="tx1"/>
                </a:solidFill>
                <a:latin typeface="Arial" pitchFamily="34" charset="0"/>
                <a:cs typeface="Arial" pitchFamily="34" charset="0"/>
              </a:rPr>
              <a:t>Find</a:t>
            </a:r>
            <a:endParaRPr lang="en-CA" sz="1200" dirty="0">
              <a:solidFill>
                <a:schemeClr val="tx1"/>
              </a:solidFill>
              <a:latin typeface="Arial" pitchFamily="34" charset="0"/>
              <a:cs typeface="Arial" pitchFamily="34" charset="0"/>
            </a:endParaRPr>
          </a:p>
        </p:txBody>
      </p:sp>
      <p:cxnSp>
        <p:nvCxnSpPr>
          <p:cNvPr id="10" name="Straight Arrow Connector 9"/>
          <p:cNvCxnSpPr/>
          <p:nvPr/>
        </p:nvCxnSpPr>
        <p:spPr>
          <a:xfrm>
            <a:off x="5029200" y="3662363"/>
            <a:ext cx="457200" cy="5851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 name="Picture 1"/>
          <p:cNvPicPr>
            <a:picLocks noChangeAspect="1"/>
          </p:cNvPicPr>
          <p:nvPr/>
        </p:nvPicPr>
        <p:blipFill>
          <a:blip r:embed="rId4"/>
          <a:stretch>
            <a:fillRect/>
          </a:stretch>
        </p:blipFill>
        <p:spPr>
          <a:xfrm>
            <a:off x="0" y="1808935"/>
            <a:ext cx="5180251" cy="1868086"/>
          </a:xfrm>
          <a:prstGeom prst="rect">
            <a:avLst/>
          </a:prstGeom>
        </p:spPr>
      </p:pic>
      <p:sp>
        <p:nvSpPr>
          <p:cNvPr id="7" name="Rounded Rectangular Callout 6"/>
          <p:cNvSpPr/>
          <p:nvPr/>
        </p:nvSpPr>
        <p:spPr>
          <a:xfrm>
            <a:off x="1447800" y="4091898"/>
            <a:ext cx="1447800" cy="609600"/>
          </a:xfrm>
          <a:prstGeom prst="wedgeRoundRectCallout">
            <a:avLst>
              <a:gd name="adj1" fmla="val 21071"/>
              <a:gd name="adj2" fmla="val -13495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Add Company</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225327593"/>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smtClean="0">
                <a:solidFill>
                  <a:schemeClr val="tx1"/>
                </a:solidFill>
                <a:latin typeface="Arial" panose="020B0604020202020204" pitchFamily="34" charset="0"/>
                <a:cs typeface="Arial" panose="020B0604020202020204" pitchFamily="34" charset="0"/>
              </a:rPr>
              <a:t>Remove Company</a:t>
            </a:r>
            <a:endParaRPr lang="en-CA" sz="1600" b="1" i="0" dirty="0">
              <a:solidFill>
                <a:schemeClr val="tx1"/>
              </a:solidFill>
              <a:latin typeface="Arial" panose="020B0604020202020204" pitchFamily="34" charset="0"/>
              <a:cs typeface="Arial" panose="020B0604020202020204" pitchFamily="34" charset="0"/>
            </a:endParaRPr>
          </a:p>
        </p:txBody>
      </p:sp>
      <p:sp>
        <p:nvSpPr>
          <p:cNvPr id="5" name="object 2"/>
          <p:cNvSpPr txBox="1"/>
          <p:nvPr/>
        </p:nvSpPr>
        <p:spPr>
          <a:xfrm>
            <a:off x="6206142" y="1746052"/>
            <a:ext cx="2108201" cy="369332"/>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If needed, use this button to remove the added company.</a:t>
            </a:r>
          </a:p>
        </p:txBody>
      </p:sp>
      <p:pic>
        <p:nvPicPr>
          <p:cNvPr id="2" name="Picture 1"/>
          <p:cNvPicPr>
            <a:picLocks noChangeAspect="1"/>
          </p:cNvPicPr>
          <p:nvPr/>
        </p:nvPicPr>
        <p:blipFill>
          <a:blip r:embed="rId3"/>
          <a:stretch>
            <a:fillRect/>
          </a:stretch>
        </p:blipFill>
        <p:spPr>
          <a:xfrm>
            <a:off x="457200" y="2514600"/>
            <a:ext cx="7857143" cy="3476190"/>
          </a:xfrm>
          <a:prstGeom prst="rect">
            <a:avLst/>
          </a:prstGeom>
        </p:spPr>
      </p:pic>
      <p:cxnSp>
        <p:nvCxnSpPr>
          <p:cNvPr id="6" name="Straight Arrow Connector 5"/>
          <p:cNvCxnSpPr/>
          <p:nvPr/>
        </p:nvCxnSpPr>
        <p:spPr>
          <a:xfrm>
            <a:off x="6172200" y="2133600"/>
            <a:ext cx="0" cy="275079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08030806"/>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smtClean="0">
                <a:solidFill>
                  <a:schemeClr val="tx1"/>
                </a:solidFill>
                <a:latin typeface="Arial" panose="020B0604020202020204" pitchFamily="34" charset="0"/>
                <a:cs typeface="Arial" panose="020B0604020202020204" pitchFamily="34" charset="0"/>
              </a:rPr>
              <a:t>Add Data for Agreement</a:t>
            </a:r>
            <a:endParaRPr lang="en-CA" sz="1600" b="1" i="0" dirty="0">
              <a:solidFill>
                <a:schemeClr val="tx1"/>
              </a:solidFill>
              <a:latin typeface="Arial" panose="020B0604020202020204" pitchFamily="34" charset="0"/>
              <a:cs typeface="Arial" panose="020B0604020202020204" pitchFamily="34" charset="0"/>
            </a:endParaRPr>
          </a:p>
        </p:txBody>
      </p:sp>
      <p:sp>
        <p:nvSpPr>
          <p:cNvPr id="5" name="object 2"/>
          <p:cNvSpPr txBox="1"/>
          <p:nvPr/>
        </p:nvSpPr>
        <p:spPr>
          <a:xfrm>
            <a:off x="6290601" y="1447800"/>
            <a:ext cx="2108201" cy="923330"/>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If the data submitted is not to be used for all the agreements.  Click the … to add which agreement(s) you want us to use the data for.</a:t>
            </a:r>
          </a:p>
        </p:txBody>
      </p:sp>
      <p:pic>
        <p:nvPicPr>
          <p:cNvPr id="3" name="Picture 2"/>
          <p:cNvPicPr>
            <a:picLocks noChangeAspect="1"/>
          </p:cNvPicPr>
          <p:nvPr/>
        </p:nvPicPr>
        <p:blipFill>
          <a:blip r:embed="rId3"/>
          <a:stretch>
            <a:fillRect/>
          </a:stretch>
        </p:blipFill>
        <p:spPr>
          <a:xfrm>
            <a:off x="381000" y="2514600"/>
            <a:ext cx="8047619" cy="3409524"/>
          </a:xfrm>
          <a:prstGeom prst="rect">
            <a:avLst/>
          </a:prstGeom>
        </p:spPr>
      </p:pic>
      <p:cxnSp>
        <p:nvCxnSpPr>
          <p:cNvPr id="6" name="Straight Arrow Connector 5"/>
          <p:cNvCxnSpPr/>
          <p:nvPr/>
        </p:nvCxnSpPr>
        <p:spPr>
          <a:xfrm flipH="1">
            <a:off x="4953000" y="2371130"/>
            <a:ext cx="1676400" cy="281047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6182518"/>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t>
            </a:r>
            <a:r>
              <a:rPr lang="en-US" sz="1600" b="1" i="0" dirty="0" smtClean="0">
                <a:solidFill>
                  <a:schemeClr val="tx1"/>
                </a:solidFill>
                <a:latin typeface="Arial" panose="020B0604020202020204" pitchFamily="34" charset="0"/>
                <a:cs typeface="Arial" panose="020B0604020202020204" pitchFamily="34" charset="0"/>
              </a:rPr>
              <a:t>Agreement for Previously Submitted Data</a:t>
            </a:r>
            <a:endParaRPr lang="en-CA" sz="1600" b="1" i="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352800" y="1828800"/>
            <a:ext cx="5200153" cy="4397737"/>
          </a:xfrm>
          <a:prstGeom prst="rect">
            <a:avLst/>
          </a:prstGeom>
        </p:spPr>
      </p:pic>
      <p:sp>
        <p:nvSpPr>
          <p:cNvPr id="15" name="Rounded Rectangular Callout 14"/>
          <p:cNvSpPr/>
          <p:nvPr/>
        </p:nvSpPr>
        <p:spPr>
          <a:xfrm>
            <a:off x="609600" y="4648200"/>
            <a:ext cx="2137138" cy="609600"/>
          </a:xfrm>
          <a:prstGeom prst="wedgeRoundRectCallout">
            <a:avLst>
              <a:gd name="adj1" fmla="val 177413"/>
              <a:gd name="adj2" fmla="val 1804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Add Agreement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17068894"/>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748" y="2541862"/>
            <a:ext cx="1837727" cy="26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p:cNvSpPr/>
          <p:nvPr/>
        </p:nvSpPr>
        <p:spPr>
          <a:xfrm>
            <a:off x="381000" y="1828800"/>
            <a:ext cx="1375138" cy="609600"/>
          </a:xfrm>
          <a:prstGeom prst="wedgeRoundRectCallout">
            <a:avLst>
              <a:gd name="adj1" fmla="val 76201"/>
              <a:gd name="adj2" fmla="val 20577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Enter </a:t>
            </a:r>
            <a:r>
              <a:rPr lang="en-US" sz="1200" b="1" dirty="0" smtClean="0">
                <a:solidFill>
                  <a:schemeClr val="tx1"/>
                </a:solidFill>
                <a:latin typeface="Arial" pitchFamily="34" charset="0"/>
                <a:cs typeface="Arial" pitchFamily="34" charset="0"/>
              </a:rPr>
              <a:t>Number(s)</a:t>
            </a:r>
            <a:endParaRPr lang="en-CA" sz="1200" b="1" dirty="0">
              <a:solidFill>
                <a:schemeClr val="tx1"/>
              </a:solidFill>
              <a:latin typeface="Arial" pitchFamily="34" charset="0"/>
              <a:cs typeface="Arial" pitchFamily="34" charset="0"/>
            </a:endParaRPr>
          </a:p>
        </p:txBody>
      </p:sp>
      <p:sp>
        <p:nvSpPr>
          <p:cNvPr id="15" name="Rounded Rectangular Callout 14"/>
          <p:cNvSpPr/>
          <p:nvPr/>
        </p:nvSpPr>
        <p:spPr>
          <a:xfrm>
            <a:off x="1042645" y="5517544"/>
            <a:ext cx="1375138" cy="609600"/>
          </a:xfrm>
          <a:prstGeom prst="wedgeRoundRectCallout">
            <a:avLst>
              <a:gd name="adj1" fmla="val 22786"/>
              <a:gd name="adj2" fmla="val -10257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Click </a:t>
            </a:r>
            <a:r>
              <a:rPr lang="en-US" sz="1200" b="1" dirty="0" smtClean="0">
                <a:solidFill>
                  <a:schemeClr val="tx1"/>
                </a:solidFill>
                <a:latin typeface="Arial" pitchFamily="34" charset="0"/>
                <a:cs typeface="Arial" pitchFamily="34" charset="0"/>
              </a:rPr>
              <a:t>Search</a:t>
            </a:r>
            <a:endParaRPr lang="en-CA" sz="1200" b="1" dirty="0">
              <a:solidFill>
                <a:schemeClr val="tx1"/>
              </a:solidFill>
              <a:latin typeface="Arial" pitchFamily="34" charset="0"/>
              <a:cs typeface="Arial" pitchFamily="34" charset="0"/>
            </a:endParaRPr>
          </a:p>
        </p:txBody>
      </p:sp>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t>
            </a:r>
            <a:r>
              <a:rPr lang="en-US" sz="1600" b="1" i="0" dirty="0" smtClean="0">
                <a:solidFill>
                  <a:schemeClr val="tx1"/>
                </a:solidFill>
                <a:latin typeface="Arial" panose="020B0604020202020204" pitchFamily="34" charset="0"/>
                <a:cs typeface="Arial" panose="020B0604020202020204" pitchFamily="34" charset="0"/>
              </a:rPr>
              <a:t>Agreement for Previously Submitted Data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9907" y="3536345"/>
            <a:ext cx="4916893" cy="1366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Arrow Connector 23"/>
          <p:cNvCxnSpPr/>
          <p:nvPr/>
        </p:nvCxnSpPr>
        <p:spPr>
          <a:xfrm>
            <a:off x="3554691" y="2861480"/>
            <a:ext cx="685800" cy="71728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Rounded Rectangular Callout 24"/>
          <p:cNvSpPr/>
          <p:nvPr/>
        </p:nvSpPr>
        <p:spPr>
          <a:xfrm>
            <a:off x="3743983" y="4946234"/>
            <a:ext cx="1375138" cy="609600"/>
          </a:xfrm>
          <a:prstGeom prst="wedgeRoundRectCallout">
            <a:avLst>
              <a:gd name="adj1" fmla="val -33057"/>
              <a:gd name="adj2" fmla="val -12371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4. Click on </a:t>
            </a:r>
            <a:r>
              <a:rPr lang="en-US" sz="1200" b="1" dirty="0">
                <a:solidFill>
                  <a:schemeClr val="tx1"/>
                </a:solidFill>
                <a:latin typeface="Arial" pitchFamily="34" charset="0"/>
                <a:cs typeface="Arial" pitchFamily="34" charset="0"/>
              </a:rPr>
              <a:t>C</a:t>
            </a:r>
            <a:r>
              <a:rPr lang="en-US" sz="1200" b="1" dirty="0" smtClean="0">
                <a:solidFill>
                  <a:schemeClr val="tx1"/>
                </a:solidFill>
                <a:latin typeface="Arial" pitchFamily="34" charset="0"/>
                <a:cs typeface="Arial" pitchFamily="34" charset="0"/>
              </a:rPr>
              <a:t>heckbox</a:t>
            </a:r>
            <a:endParaRPr lang="en-CA" sz="1200" b="1" dirty="0">
              <a:solidFill>
                <a:schemeClr val="tx1"/>
              </a:solidFill>
              <a:latin typeface="Arial" pitchFamily="34" charset="0"/>
              <a:cs typeface="Arial" pitchFamily="34" charset="0"/>
            </a:endParaRPr>
          </a:p>
        </p:txBody>
      </p:sp>
      <p:sp>
        <p:nvSpPr>
          <p:cNvPr id="26" name="Rounded Rectangular Callout 25"/>
          <p:cNvSpPr/>
          <p:nvPr/>
        </p:nvSpPr>
        <p:spPr>
          <a:xfrm>
            <a:off x="5867400" y="5251034"/>
            <a:ext cx="1375138" cy="609600"/>
          </a:xfrm>
          <a:prstGeom prst="wedgeRoundRectCallout">
            <a:avLst>
              <a:gd name="adj1" fmla="val -34977"/>
              <a:gd name="adj2" fmla="val -1274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5.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59966069"/>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Data Tab</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US" sz="1600" b="1" i="0" dirty="0">
                <a:solidFill>
                  <a:schemeClr val="tx1"/>
                </a:solidFill>
                <a:latin typeface="Arial" panose="020B0604020202020204" pitchFamily="34" charset="0"/>
                <a:cs typeface="Arial" panose="020B0604020202020204" pitchFamily="34" charset="0"/>
              </a:rPr>
              <a:t>Add </a:t>
            </a:r>
            <a:r>
              <a:rPr lang="en-US" sz="1600" b="1" i="0" dirty="0" smtClean="0">
                <a:solidFill>
                  <a:schemeClr val="tx1"/>
                </a:solidFill>
                <a:latin typeface="Arial" panose="020B0604020202020204" pitchFamily="34" charset="0"/>
                <a:cs typeface="Arial" panose="020B0604020202020204" pitchFamily="34" charset="0"/>
              </a:rPr>
              <a:t>Agreement for Previously Submitted Data (continued)</a:t>
            </a:r>
            <a:endParaRPr lang="en-CA" sz="1600" b="1" i="0" dirty="0">
              <a:solidFill>
                <a:schemeClr val="tx1"/>
              </a:solidFill>
              <a:latin typeface="Arial" panose="020B0604020202020204" pitchFamily="34" charset="0"/>
              <a:cs typeface="Arial" panose="020B0604020202020204" pitchFamily="34" charset="0"/>
            </a:endParaRPr>
          </a:p>
        </p:txBody>
      </p:sp>
      <p:sp>
        <p:nvSpPr>
          <p:cNvPr id="12" name="object 5"/>
          <p:cNvSpPr/>
          <p:nvPr/>
        </p:nvSpPr>
        <p:spPr>
          <a:xfrm>
            <a:off x="4574259" y="4320169"/>
            <a:ext cx="147884" cy="165256"/>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7" name="object 2"/>
          <p:cNvSpPr txBox="1"/>
          <p:nvPr/>
        </p:nvSpPr>
        <p:spPr>
          <a:xfrm>
            <a:off x="6600928" y="3348657"/>
            <a:ext cx="1443283" cy="553998"/>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As required, use this button to remove the added agreement.</a:t>
            </a:r>
          </a:p>
        </p:txBody>
      </p:sp>
      <p:grpSp>
        <p:nvGrpSpPr>
          <p:cNvPr id="8" name="Group 7"/>
          <p:cNvGrpSpPr/>
          <p:nvPr/>
        </p:nvGrpSpPr>
        <p:grpSpPr>
          <a:xfrm>
            <a:off x="76200" y="5780432"/>
            <a:ext cx="9067800" cy="654725"/>
            <a:chOff x="228600" y="5778856"/>
            <a:chExt cx="8497888" cy="654725"/>
          </a:xfrm>
        </p:grpSpPr>
        <p:sp>
          <p:nvSpPr>
            <p:cNvPr id="9" name="Rectangle 8"/>
            <p:cNvSpPr>
              <a:spLocks noChangeArrowheads="1"/>
            </p:cNvSpPr>
            <p:nvPr/>
          </p:nvSpPr>
          <p:spPr bwMode="auto">
            <a:xfrm>
              <a:off x="568325" y="6002694"/>
              <a:ext cx="81581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100" dirty="0" smtClean="0">
                  <a:latin typeface="Arial" panose="020B0604020202020204" pitchFamily="34" charset="0"/>
                  <a:cs typeface="Arial" panose="020B0604020202020204" pitchFamily="34" charset="0"/>
                </a:rPr>
                <a:t>The Submitted Date is the date when the data was previously submitted to Alberta Energy.  The bottom portion of the screen is for data previously submitted by another company. The company’s name must be provided.</a:t>
              </a:r>
              <a:endParaRPr lang="en-CA" altLang="en-US" sz="1100" dirty="0">
                <a:latin typeface="Arial" panose="020B0604020202020204" pitchFamily="34" charset="0"/>
                <a:cs typeface="Arial" panose="020B0604020202020204" pitchFamily="34" charset="0"/>
              </a:endParaRPr>
            </a:p>
          </p:txBody>
        </p:sp>
        <p:pic>
          <p:nvPicPr>
            <p:cNvPr id="13"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778856"/>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4"/>
          <a:stretch>
            <a:fillRect/>
          </a:stretch>
        </p:blipFill>
        <p:spPr>
          <a:xfrm>
            <a:off x="1192588" y="1676400"/>
            <a:ext cx="4965597" cy="4279109"/>
          </a:xfrm>
          <a:prstGeom prst="rect">
            <a:avLst/>
          </a:prstGeom>
        </p:spPr>
      </p:pic>
      <p:sp>
        <p:nvSpPr>
          <p:cNvPr id="11" name="Rounded Rectangular Callout 10"/>
          <p:cNvSpPr/>
          <p:nvPr/>
        </p:nvSpPr>
        <p:spPr>
          <a:xfrm>
            <a:off x="6862517" y="1676400"/>
            <a:ext cx="1375138" cy="609600"/>
          </a:xfrm>
          <a:prstGeom prst="wedgeRoundRectCallout">
            <a:avLst>
              <a:gd name="adj1" fmla="val -284036"/>
              <a:gd name="adj2" fmla="val 39006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6. Select </a:t>
            </a:r>
            <a:r>
              <a:rPr lang="en-US" sz="1200" b="1" dirty="0" smtClean="0">
                <a:solidFill>
                  <a:schemeClr val="tx1"/>
                </a:solidFill>
                <a:latin typeface="Arial" pitchFamily="34" charset="0"/>
                <a:cs typeface="Arial" pitchFamily="34" charset="0"/>
              </a:rPr>
              <a:t>Submitted Date</a:t>
            </a:r>
            <a:endParaRPr lang="en-CA" sz="1200" b="1" dirty="0">
              <a:solidFill>
                <a:schemeClr val="tx1"/>
              </a:solidFill>
              <a:latin typeface="Arial" pitchFamily="34" charset="0"/>
              <a:cs typeface="Arial" pitchFamily="34" charset="0"/>
            </a:endParaRPr>
          </a:p>
        </p:txBody>
      </p:sp>
      <p:cxnSp>
        <p:nvCxnSpPr>
          <p:cNvPr id="16" name="Straight Arrow Connector 15"/>
          <p:cNvCxnSpPr/>
          <p:nvPr/>
        </p:nvCxnSpPr>
        <p:spPr>
          <a:xfrm flipH="1">
            <a:off x="4791354" y="3925410"/>
            <a:ext cx="2133598" cy="56001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flipV="1">
            <a:off x="4136405" y="4725789"/>
            <a:ext cx="3102595" cy="7481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object 2"/>
          <p:cNvSpPr txBox="1"/>
          <p:nvPr/>
        </p:nvSpPr>
        <p:spPr>
          <a:xfrm>
            <a:off x="7322569" y="4688313"/>
            <a:ext cx="1443283" cy="923330"/>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As required, use this button to indicate which agreement you want us to use the data for.</a:t>
            </a:r>
          </a:p>
        </p:txBody>
      </p:sp>
    </p:spTree>
    <p:extLst>
      <p:ext uri="{BB962C8B-B14F-4D97-AF65-F5344CB8AC3E}">
        <p14:creationId xmlns:p14="http://schemas.microsoft.com/office/powerpoint/2010/main" val="247492842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7" y="1524000"/>
            <a:ext cx="2081213" cy="368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Introduction</a:t>
            </a:r>
            <a:endParaRPr lang="en-CA" sz="1600" b="1" i="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3733800" y="1600200"/>
            <a:ext cx="4800600" cy="2215991"/>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In this module you will learn how to:</a:t>
            </a:r>
          </a:p>
          <a:p>
            <a:endParaRPr lang="en-US" sz="1200" b="1"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200" dirty="0" smtClean="0">
                <a:latin typeface="Arial" pitchFamily="34" charset="0"/>
                <a:cs typeface="Arial" pitchFamily="34" charset="0"/>
              </a:rPr>
              <a:t>Create and submit an Online Continuation Application.</a:t>
            </a:r>
          </a:p>
          <a:p>
            <a:pPr marL="171450" indent="-171450">
              <a:buFont typeface="Arial" panose="020B0604020202020204" pitchFamily="34" charset="0"/>
              <a:buChar char="•"/>
              <a:defRPr/>
            </a:pPr>
            <a:endParaRPr lang="en-CA" sz="1000" dirty="0" smtClean="0">
              <a:latin typeface="Arial" pitchFamily="34" charset="0"/>
              <a:cs typeface="Arial" pitchFamily="34" charset="0"/>
            </a:endParaRPr>
          </a:p>
          <a:p>
            <a:pPr marL="171450" indent="-171450">
              <a:buFont typeface="Arial" panose="020B0604020202020204" pitchFamily="34" charset="0"/>
              <a:buChar char="•"/>
              <a:defRPr/>
            </a:pPr>
            <a:r>
              <a:rPr lang="en-US" sz="1200" dirty="0" smtClean="0">
                <a:latin typeface="Arial" pitchFamily="34" charset="0"/>
                <a:cs typeface="Arial" pitchFamily="34" charset="0"/>
              </a:rPr>
              <a:t>Cancel or withdraw an </a:t>
            </a:r>
            <a:r>
              <a:rPr lang="en-CA" sz="1200" dirty="0">
                <a:latin typeface="Arial" pitchFamily="34" charset="0"/>
                <a:cs typeface="Arial" pitchFamily="34" charset="0"/>
              </a:rPr>
              <a:t>Online Continuation Application</a:t>
            </a:r>
            <a:r>
              <a:rPr lang="en-CA" sz="1200" dirty="0" smtClean="0">
                <a:latin typeface="Arial" pitchFamily="34" charset="0"/>
                <a:cs typeface="Arial" pitchFamily="34" charset="0"/>
              </a:rPr>
              <a:t>.</a:t>
            </a:r>
          </a:p>
          <a:p>
            <a:pPr marL="171450" indent="-171450">
              <a:buFont typeface="Arial" panose="020B0604020202020204" pitchFamily="34" charset="0"/>
              <a:buChar char="•"/>
              <a:defRPr/>
            </a:pPr>
            <a:endParaRPr lang="en-CA" sz="1000" dirty="0" smtClean="0">
              <a:latin typeface="Arial" pitchFamily="34" charset="0"/>
              <a:cs typeface="Arial" pitchFamily="34" charset="0"/>
            </a:endParaRPr>
          </a:p>
          <a:p>
            <a:pPr marL="171450" indent="-171450">
              <a:buFont typeface="Arial" panose="020B0604020202020204" pitchFamily="34" charset="0"/>
              <a:buChar char="•"/>
              <a:defRPr/>
            </a:pPr>
            <a:r>
              <a:rPr lang="en-US" sz="1200" dirty="0" smtClean="0">
                <a:latin typeface="Arial" pitchFamily="34" charset="0"/>
                <a:cs typeface="Arial" pitchFamily="34" charset="0"/>
              </a:rPr>
              <a:t>Review and respond to an offer.</a:t>
            </a:r>
          </a:p>
          <a:p>
            <a:pPr>
              <a:defRPr/>
            </a:pPr>
            <a:endParaRPr lang="en-CA" sz="1000" dirty="0" smtClean="0">
              <a:latin typeface="Arial" pitchFamily="34" charset="0"/>
              <a:cs typeface="Arial" pitchFamily="34" charset="0"/>
            </a:endParaRPr>
          </a:p>
          <a:p>
            <a:pPr marL="171450" indent="-171450">
              <a:buFont typeface="Arial" panose="020B0604020202020204" pitchFamily="34" charset="0"/>
              <a:buChar char="•"/>
              <a:defRPr/>
            </a:pPr>
            <a:r>
              <a:rPr lang="en-CA" sz="1200" dirty="0" smtClean="0">
                <a:latin typeface="Arial" pitchFamily="34" charset="0"/>
                <a:cs typeface="Arial" pitchFamily="34" charset="0"/>
              </a:rPr>
              <a:t>Amend </a:t>
            </a:r>
            <a:r>
              <a:rPr lang="en-CA" sz="1200" dirty="0">
                <a:latin typeface="Arial" pitchFamily="34" charset="0"/>
                <a:cs typeface="Arial" pitchFamily="34" charset="0"/>
              </a:rPr>
              <a:t>a submitted (Processing) application </a:t>
            </a:r>
            <a:r>
              <a:rPr lang="en-CA" sz="1200" dirty="0" smtClean="0">
                <a:latin typeface="Arial" pitchFamily="34" charset="0"/>
                <a:cs typeface="Arial" pitchFamily="34" charset="0"/>
              </a:rPr>
              <a:t>where the agreement </a:t>
            </a:r>
            <a:r>
              <a:rPr lang="en-CA" sz="1200" dirty="0">
                <a:latin typeface="Arial" pitchFamily="34" charset="0"/>
                <a:cs typeface="Arial" pitchFamily="34" charset="0"/>
              </a:rPr>
              <a:t>has </a:t>
            </a:r>
            <a:r>
              <a:rPr lang="en-CA" sz="1200" dirty="0" smtClean="0">
                <a:latin typeface="Arial" pitchFamily="34" charset="0"/>
                <a:cs typeface="Arial" pitchFamily="34" charset="0"/>
              </a:rPr>
              <a:t>expired.</a:t>
            </a:r>
          </a:p>
          <a:p>
            <a:pPr marL="171450" indent="-171450">
              <a:buFont typeface="Arial" panose="020B0604020202020204" pitchFamily="34" charset="0"/>
              <a:buChar char="•"/>
              <a:defRPr/>
            </a:pPr>
            <a:endParaRPr lang="en-CA" sz="1000" dirty="0" smtClean="0">
              <a:latin typeface="Arial" pitchFamily="34" charset="0"/>
              <a:cs typeface="Arial" pitchFamily="34" charset="0"/>
            </a:endParaRPr>
          </a:p>
          <a:p>
            <a:pPr marL="171450" indent="-171450">
              <a:buFont typeface="Arial" panose="020B0604020202020204" pitchFamily="34" charset="0"/>
              <a:buChar char="•"/>
              <a:defRPr/>
            </a:pPr>
            <a:r>
              <a:rPr lang="en-US" sz="1200" dirty="0" smtClean="0">
                <a:latin typeface="Arial" pitchFamily="34" charset="0"/>
                <a:cs typeface="Arial" pitchFamily="34" charset="0"/>
              </a:rPr>
              <a:t>View a final document.</a:t>
            </a:r>
            <a:endParaRPr lang="en-CA" sz="1200" dirty="0">
              <a:latin typeface="Arial" pitchFamily="34" charset="0"/>
              <a:cs typeface="Arial" pitchFamily="34" charset="0"/>
            </a:endParaRPr>
          </a:p>
        </p:txBody>
      </p:sp>
      <p:pic>
        <p:nvPicPr>
          <p:cNvPr id="4" name="Picture 3"/>
          <p:cNvPicPr>
            <a:picLocks noChangeAspect="1"/>
          </p:cNvPicPr>
          <p:nvPr/>
        </p:nvPicPr>
        <p:blipFill>
          <a:blip r:embed="rId4"/>
          <a:stretch>
            <a:fillRect/>
          </a:stretch>
        </p:blipFill>
        <p:spPr>
          <a:xfrm>
            <a:off x="1524000" y="4312363"/>
            <a:ext cx="1161905" cy="1114286"/>
          </a:xfrm>
          <a:prstGeom prst="rect">
            <a:avLst/>
          </a:prstGeom>
        </p:spPr>
      </p:pic>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t>
            </a:r>
            <a:r>
              <a:rPr lang="en-CA" sz="1600" b="1" i="0" dirty="0" smtClean="0">
                <a:solidFill>
                  <a:schemeClr val="tx1"/>
                </a:solidFill>
                <a:latin typeface="Arial" panose="020B0604020202020204" pitchFamily="34" charset="0"/>
                <a:cs typeface="Arial" panose="020B0604020202020204" pitchFamily="34" charset="0"/>
              </a:rPr>
              <a:t>Section 15 Information</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83203609"/>
              </p:ext>
            </p:extLst>
          </p:nvPr>
        </p:nvGraphicFramePr>
        <p:xfrm>
          <a:off x="2171699" y="4493624"/>
          <a:ext cx="4838701" cy="1526176"/>
        </p:xfrm>
        <a:graphic>
          <a:graphicData uri="http://schemas.openxmlformats.org/drawingml/2006/table">
            <a:tbl>
              <a:tblPr firstRow="1" bandRow="1">
                <a:tableStyleId>{5C22544A-7EE6-4342-B048-85BDC9FD1C3A}</a:tableStyleId>
              </a:tblPr>
              <a:tblGrid>
                <a:gridCol w="1257301">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195582">
                <a:tc>
                  <a:txBody>
                    <a:bodyPr/>
                    <a:lstStyle/>
                    <a:p>
                      <a:r>
                        <a:rPr lang="en-US" sz="1200" b="1" dirty="0" smtClean="0">
                          <a:effectLst/>
                          <a:latin typeface="Arial" panose="020B0604020202020204" pitchFamily="34" charset="0"/>
                          <a:ea typeface="Calibri"/>
                          <a:cs typeface="Arial" panose="020B0604020202020204" pitchFamily="34" charset="0"/>
                        </a:rPr>
                        <a:t>Continuation</a:t>
                      </a:r>
                      <a:endParaRPr lang="en-CA" sz="1200" dirty="0">
                        <a:latin typeface="Arial" panose="020B0604020202020204" pitchFamily="34" charset="0"/>
                        <a:cs typeface="Arial" panose="020B0604020202020204" pitchFamily="34" charset="0"/>
                      </a:endParaRPr>
                    </a:p>
                  </a:txBody>
                  <a:tcPr marL="45720" marR="45720"/>
                </a:tc>
                <a:tc>
                  <a:txBody>
                    <a:bodyPr/>
                    <a:lstStyle/>
                    <a:p>
                      <a:r>
                        <a:rPr lang="en-US" sz="1200" baseline="0" dirty="0" smtClean="0">
                          <a:latin typeface="Arial" panose="020B0604020202020204" pitchFamily="34" charset="0"/>
                          <a:cs typeface="Arial" panose="020B0604020202020204" pitchFamily="34" charset="0"/>
                        </a:rPr>
                        <a:t>Description</a:t>
                      </a:r>
                      <a:endParaRPr lang="en-CA" sz="12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252004">
                <a:tc>
                  <a:txBody>
                    <a:bodyPr/>
                    <a:lstStyle/>
                    <a:p>
                      <a:r>
                        <a:rPr lang="en-US" sz="1000" b="0" dirty="0" smtClean="0">
                          <a:latin typeface="Arial" panose="020B0604020202020204" pitchFamily="34" charset="0"/>
                          <a:cs typeface="Arial" panose="020B0604020202020204" pitchFamily="34" charset="0"/>
                        </a:rPr>
                        <a:t>Section 15(1)(a)</a:t>
                      </a:r>
                      <a:endParaRPr lang="en-CA" sz="1000" b="0" dirty="0">
                        <a:latin typeface="Arial" panose="020B0604020202020204" pitchFamily="34" charset="0"/>
                        <a:cs typeface="Arial" panose="020B0604020202020204" pitchFamily="34" charset="0"/>
                      </a:endParaRPr>
                    </a:p>
                  </a:txBody>
                  <a:tcPr marL="45720" marR="45720"/>
                </a:tc>
                <a:tc>
                  <a:txBody>
                    <a:bodyPr/>
                    <a:lstStyle/>
                    <a:p>
                      <a:r>
                        <a:rPr lang="en-US" sz="1000" dirty="0" smtClean="0">
                          <a:latin typeface="Arial" panose="020B0604020202020204" pitchFamily="34" charset="0"/>
                          <a:cs typeface="Arial" panose="020B0604020202020204" pitchFamily="34" charset="0"/>
                        </a:rPr>
                        <a:t>Well data</a:t>
                      </a:r>
                      <a:endParaRPr lang="en-CA" sz="10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252004">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0" dirty="0" smtClean="0">
                          <a:latin typeface="Arial" panose="020B0604020202020204" pitchFamily="34" charset="0"/>
                          <a:cs typeface="Arial" panose="020B0604020202020204" pitchFamily="34" charset="0"/>
                        </a:rPr>
                        <a:t>Section 15(1)(b)</a:t>
                      </a:r>
                      <a:endParaRPr lang="en-CA" sz="1000" b="0" dirty="0" smtClean="0">
                        <a:latin typeface="Arial" panose="020B0604020202020204" pitchFamily="34" charset="0"/>
                        <a:cs typeface="Arial" panose="020B0604020202020204" pitchFamily="34" charset="0"/>
                      </a:endParaRPr>
                    </a:p>
                  </a:txBody>
                  <a:tcPr marL="45720" marR="45720"/>
                </a:tc>
                <a:tc>
                  <a:txBody>
                    <a:bodyPr/>
                    <a:lstStyle/>
                    <a:p>
                      <a:r>
                        <a:rPr lang="en-US" sz="1000" dirty="0" smtClean="0">
                          <a:latin typeface="Arial" panose="020B0604020202020204" pitchFamily="34" charset="0"/>
                          <a:cs typeface="Arial" panose="020B0604020202020204" pitchFamily="34" charset="0"/>
                        </a:rPr>
                        <a:t>Unit</a:t>
                      </a:r>
                      <a:r>
                        <a:rPr lang="en-US" sz="1000" baseline="0" dirty="0" smtClean="0">
                          <a:latin typeface="Arial" panose="020B0604020202020204" pitchFamily="34" charset="0"/>
                          <a:cs typeface="Arial" panose="020B0604020202020204" pitchFamily="34" charset="0"/>
                        </a:rPr>
                        <a:t> Agreement OR Production Allocation Unit Agreement</a:t>
                      </a:r>
                      <a:endParaRPr lang="en-CA" sz="10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252004">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0" dirty="0" smtClean="0">
                          <a:latin typeface="Arial" panose="020B0604020202020204" pitchFamily="34" charset="0"/>
                          <a:cs typeface="Arial" panose="020B0604020202020204" pitchFamily="34" charset="0"/>
                        </a:rPr>
                        <a:t>Section 15(1)(c)</a:t>
                      </a:r>
                      <a:endParaRPr lang="en-CA" sz="1000" b="0" dirty="0" smtClean="0">
                        <a:latin typeface="Arial" panose="020B0604020202020204" pitchFamily="34" charset="0"/>
                        <a:cs typeface="Arial" panose="020B0604020202020204" pitchFamily="34" charset="0"/>
                      </a:endParaRPr>
                    </a:p>
                  </a:txBody>
                  <a:tcPr marL="45720" marR="45720"/>
                </a:tc>
                <a:tc>
                  <a:txBody>
                    <a:bodyPr/>
                    <a:lstStyle/>
                    <a:p>
                      <a:r>
                        <a:rPr lang="en-US" sz="1000" dirty="0" smtClean="0">
                          <a:latin typeface="Arial" panose="020B0604020202020204" pitchFamily="34" charset="0"/>
                          <a:cs typeface="Arial" panose="020B0604020202020204" pitchFamily="34" charset="0"/>
                        </a:rPr>
                        <a:t>Obligation to pay offset compensation</a:t>
                      </a:r>
                      <a:endParaRPr lang="en-CA" sz="10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0" dirty="0" smtClean="0">
                          <a:latin typeface="Arial" panose="020B0604020202020204" pitchFamily="34" charset="0"/>
                          <a:cs typeface="Arial" panose="020B0604020202020204" pitchFamily="34" charset="0"/>
                        </a:rPr>
                        <a:t>Section 15(1)(d)</a:t>
                      </a:r>
                      <a:endParaRPr lang="en-CA" sz="1000" b="0" dirty="0" smtClean="0">
                        <a:latin typeface="Arial" panose="020B0604020202020204" pitchFamily="34" charset="0"/>
                        <a:cs typeface="Arial" panose="020B0604020202020204" pitchFamily="34" charset="0"/>
                      </a:endParaRPr>
                    </a:p>
                  </a:txBody>
                  <a:tcPr marL="45720" marR="45720"/>
                </a:tc>
                <a:tc>
                  <a:txBody>
                    <a:bodyPr/>
                    <a:lstStyle/>
                    <a:p>
                      <a:r>
                        <a:rPr lang="en-US" sz="1000" dirty="0" smtClean="0">
                          <a:latin typeface="Arial" panose="020B0604020202020204" pitchFamily="34" charset="0"/>
                          <a:cs typeface="Arial" panose="020B0604020202020204" pitchFamily="34" charset="0"/>
                        </a:rPr>
                        <a:t>Gas Storage Agreement</a:t>
                      </a:r>
                      <a:endParaRPr lang="en-CA" sz="10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252004">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000" b="0" dirty="0" smtClean="0">
                          <a:latin typeface="Arial" panose="020B0604020202020204" pitchFamily="34" charset="0"/>
                          <a:cs typeface="Arial" panose="020B0604020202020204" pitchFamily="34" charset="0"/>
                        </a:rPr>
                        <a:t>Section 15(1)(e)</a:t>
                      </a:r>
                      <a:endParaRPr lang="en-CA" sz="1000" b="0" dirty="0" smtClean="0">
                        <a:latin typeface="Arial" panose="020B0604020202020204" pitchFamily="34" charset="0"/>
                        <a:cs typeface="Arial" panose="020B0604020202020204" pitchFamily="34" charset="0"/>
                      </a:endParaRPr>
                    </a:p>
                  </a:txBody>
                  <a:tcPr marL="45720" marR="45720"/>
                </a:tc>
                <a:tc>
                  <a:txBody>
                    <a:bodyPr/>
                    <a:lstStyle/>
                    <a:p>
                      <a:r>
                        <a:rPr lang="en-US" sz="1000" dirty="0" smtClean="0">
                          <a:latin typeface="Arial" panose="020B0604020202020204" pitchFamily="34" charset="0"/>
                          <a:cs typeface="Arial" panose="020B0604020202020204" pitchFamily="34" charset="0"/>
                        </a:rPr>
                        <a:t>Mapping</a:t>
                      </a:r>
                      <a:endParaRPr lang="en-CA" sz="10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bl>
          </a:graphicData>
        </a:graphic>
      </p:graphicFrame>
      <p:sp>
        <p:nvSpPr>
          <p:cNvPr id="6" name="Rectangle 5"/>
          <p:cNvSpPr/>
          <p:nvPr/>
        </p:nvSpPr>
        <p:spPr>
          <a:xfrm>
            <a:off x="2133600" y="4212760"/>
            <a:ext cx="5105400" cy="276999"/>
          </a:xfrm>
          <a:prstGeom prst="rect">
            <a:avLst/>
          </a:prstGeom>
        </p:spPr>
        <p:txBody>
          <a:bodyPr wrap="square">
            <a:spAutoFit/>
          </a:bodyPr>
          <a:lstStyle/>
          <a:p>
            <a:pPr>
              <a:spcBef>
                <a:spcPct val="0"/>
              </a:spcBef>
            </a:pPr>
            <a:r>
              <a:rPr lang="en-CA" sz="1200" dirty="0" smtClean="0">
                <a:latin typeface="Arial" panose="020B0604020202020204" pitchFamily="34" charset="0"/>
                <a:cs typeface="Arial" panose="020B0604020202020204" pitchFamily="34" charset="0"/>
              </a:rPr>
              <a:t>This table shows the Section 15 continuations that can be applied for:</a:t>
            </a:r>
            <a:endParaRPr lang="en-CA" altLang="en-US" sz="1200"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32569"/>
            <a:ext cx="5715000" cy="151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ular Callout 9"/>
          <p:cNvSpPr/>
          <p:nvPr/>
        </p:nvSpPr>
        <p:spPr>
          <a:xfrm>
            <a:off x="3846331" y="1524000"/>
            <a:ext cx="1375138" cy="609600"/>
          </a:xfrm>
          <a:prstGeom prst="wedgeRoundRectCallout">
            <a:avLst>
              <a:gd name="adj1" fmla="val 20551"/>
              <a:gd name="adj2" fmla="val 21429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Click </a:t>
            </a:r>
            <a:r>
              <a:rPr lang="en-US" sz="1200" dirty="0">
                <a:solidFill>
                  <a:schemeClr val="tx1"/>
                </a:solidFill>
                <a:latin typeface="Arial" pitchFamily="34" charset="0"/>
                <a:cs typeface="Arial" pitchFamily="34" charset="0"/>
              </a:rPr>
              <a:t>on </a:t>
            </a:r>
            <a:r>
              <a:rPr lang="en-US" sz="1200" b="1" dirty="0" smtClean="0">
                <a:solidFill>
                  <a:schemeClr val="tx1"/>
                </a:solidFill>
                <a:latin typeface="Arial" pitchFamily="34" charset="0"/>
                <a:cs typeface="Arial" pitchFamily="34" charset="0"/>
              </a:rPr>
              <a:t>Section 15 </a:t>
            </a:r>
            <a:r>
              <a:rPr lang="en-US" sz="1200" dirty="0" smtClean="0">
                <a:solidFill>
                  <a:schemeClr val="tx1"/>
                </a:solidFill>
                <a:latin typeface="Arial" pitchFamily="34" charset="0"/>
                <a:cs typeface="Arial" pitchFamily="34" charset="0"/>
              </a:rPr>
              <a:t>tab</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47859597"/>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62" y="1752600"/>
            <a:ext cx="5043811" cy="310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125" y="4038600"/>
            <a:ext cx="3836075" cy="146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Section 15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Select Agreement</a:t>
            </a:r>
          </a:p>
        </p:txBody>
      </p:sp>
      <p:sp>
        <p:nvSpPr>
          <p:cNvPr id="5" name="Rounded Rectangular Callout 4"/>
          <p:cNvSpPr/>
          <p:nvPr/>
        </p:nvSpPr>
        <p:spPr>
          <a:xfrm>
            <a:off x="354291" y="5105400"/>
            <a:ext cx="1626909" cy="609600"/>
          </a:xfrm>
          <a:prstGeom prst="wedgeRoundRectCallout">
            <a:avLst>
              <a:gd name="adj1" fmla="val 13827"/>
              <a:gd name="adj2" fmla="val -32772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a:t>
            </a:r>
            <a:r>
              <a:rPr lang="en-US" sz="1200" dirty="0" smtClean="0">
                <a:solidFill>
                  <a:schemeClr val="tx1"/>
                </a:solidFill>
                <a:latin typeface="Arial" pitchFamily="34" charset="0"/>
                <a:cs typeface="Arial" pitchFamily="34" charset="0"/>
              </a:rPr>
              <a:t>. Click on </a:t>
            </a:r>
            <a:r>
              <a:rPr lang="en-US" sz="1200" b="1" dirty="0" smtClean="0">
                <a:solidFill>
                  <a:schemeClr val="tx1"/>
                </a:solidFill>
                <a:latin typeface="Arial" pitchFamily="34" charset="0"/>
                <a:cs typeface="Arial" pitchFamily="34" charset="0"/>
              </a:rPr>
              <a:t>Select Agreement</a:t>
            </a:r>
            <a:endParaRPr lang="en-CA" sz="1200" b="1" dirty="0">
              <a:solidFill>
                <a:schemeClr val="tx1"/>
              </a:solidFill>
              <a:latin typeface="Arial" pitchFamily="34" charset="0"/>
              <a:cs typeface="Arial" pitchFamily="34" charset="0"/>
            </a:endParaRPr>
          </a:p>
        </p:txBody>
      </p:sp>
      <p:cxnSp>
        <p:nvCxnSpPr>
          <p:cNvPr id="6" name="Straight Arrow Connector 5"/>
          <p:cNvCxnSpPr/>
          <p:nvPr/>
        </p:nvCxnSpPr>
        <p:spPr>
          <a:xfrm>
            <a:off x="5454935" y="3429000"/>
            <a:ext cx="5334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ounded Rectangular Callout 8"/>
          <p:cNvSpPr/>
          <p:nvPr/>
        </p:nvSpPr>
        <p:spPr>
          <a:xfrm>
            <a:off x="6248400" y="5707629"/>
            <a:ext cx="1295400" cy="464571"/>
          </a:xfrm>
          <a:prstGeom prst="wedgeRoundRectCallout">
            <a:avLst>
              <a:gd name="adj1" fmla="val -21993"/>
              <a:gd name="adj2" fmla="val -10086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15" name="Rounded Rectangular Callout 14"/>
          <p:cNvSpPr/>
          <p:nvPr/>
        </p:nvSpPr>
        <p:spPr>
          <a:xfrm>
            <a:off x="2877767" y="5181600"/>
            <a:ext cx="1981200" cy="838200"/>
          </a:xfrm>
          <a:prstGeom prst="wedgeRoundRectCallout">
            <a:avLst>
              <a:gd name="adj1" fmla="val 68941"/>
              <a:gd name="adj2" fmla="val -11741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on </a:t>
            </a:r>
            <a:r>
              <a:rPr lang="en-US" sz="1200" b="1" dirty="0">
                <a:solidFill>
                  <a:schemeClr val="tx1"/>
                </a:solidFill>
                <a:latin typeface="Arial" pitchFamily="34" charset="0"/>
                <a:cs typeface="Arial" pitchFamily="34" charset="0"/>
              </a:rPr>
              <a:t>C</a:t>
            </a:r>
            <a:r>
              <a:rPr lang="en-US" sz="1200" b="1" dirty="0" smtClean="0">
                <a:solidFill>
                  <a:schemeClr val="tx1"/>
                </a:solidFill>
                <a:latin typeface="Arial" pitchFamily="34" charset="0"/>
                <a:cs typeface="Arial" pitchFamily="34" charset="0"/>
              </a:rPr>
              <a:t>heckbox</a:t>
            </a:r>
            <a:r>
              <a:rPr lang="en-US" sz="1200" dirty="0" smtClean="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to select all </a:t>
            </a:r>
            <a:r>
              <a:rPr lang="en-US" sz="1200" dirty="0" smtClean="0">
                <a:solidFill>
                  <a:schemeClr val="tx1"/>
                </a:solidFill>
                <a:latin typeface="Arial" pitchFamily="34" charset="0"/>
                <a:cs typeface="Arial" pitchFamily="34" charset="0"/>
              </a:rPr>
              <a:t>agreements or </a:t>
            </a:r>
            <a:r>
              <a:rPr lang="en-US" sz="1200" dirty="0">
                <a:solidFill>
                  <a:schemeClr val="tx1"/>
                </a:solidFill>
                <a:latin typeface="Arial" pitchFamily="34" charset="0"/>
                <a:cs typeface="Arial" pitchFamily="34" charset="0"/>
              </a:rPr>
              <a:t>each individual </a:t>
            </a:r>
            <a:r>
              <a:rPr lang="en-US" sz="1200" dirty="0" smtClean="0">
                <a:solidFill>
                  <a:schemeClr val="tx1"/>
                </a:solidFill>
                <a:latin typeface="Arial" pitchFamily="34" charset="0"/>
                <a:cs typeface="Arial" pitchFamily="34" charset="0"/>
              </a:rPr>
              <a:t>agreement</a:t>
            </a:r>
            <a:endParaRPr lang="en-CA" sz="1200" b="1" dirty="0">
              <a:solidFill>
                <a:schemeClr val="tx1"/>
              </a:solidFill>
              <a:latin typeface="Arial" pitchFamily="34" charset="0"/>
              <a:cs typeface="Arial" pitchFamily="34" charset="0"/>
            </a:endParaRPr>
          </a:p>
        </p:txBody>
      </p:sp>
      <p:sp>
        <p:nvSpPr>
          <p:cNvPr id="20" name="object 5"/>
          <p:cNvSpPr/>
          <p:nvPr/>
        </p:nvSpPr>
        <p:spPr>
          <a:xfrm>
            <a:off x="737060" y="3203497"/>
            <a:ext cx="612000" cy="99298"/>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26" name="Straight Arrow Connector 25"/>
          <p:cNvCxnSpPr/>
          <p:nvPr/>
        </p:nvCxnSpPr>
        <p:spPr>
          <a:xfrm flipH="1">
            <a:off x="1371600" y="2286000"/>
            <a:ext cx="4350035" cy="91749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5715000" y="1981200"/>
            <a:ext cx="2286000" cy="646331"/>
          </a:xfrm>
          <a:prstGeom prst="rect">
            <a:avLst/>
          </a:prstGeom>
        </p:spPr>
        <p:txBody>
          <a:bodyPr wrap="square">
            <a:spAutoFit/>
          </a:bodyPr>
          <a:lstStyle/>
          <a:p>
            <a:pPr>
              <a:spcBef>
                <a:spcPct val="0"/>
              </a:spcBef>
            </a:pPr>
            <a:r>
              <a:rPr lang="en-US" sz="1200" dirty="0" smtClean="0">
                <a:latin typeface="Arial" pitchFamily="34" charset="0"/>
                <a:cs typeface="Arial" pitchFamily="34" charset="0"/>
              </a:rPr>
              <a:t>By </a:t>
            </a:r>
            <a:r>
              <a:rPr lang="en-US" sz="1200" dirty="0">
                <a:latin typeface="Arial" pitchFamily="34" charset="0"/>
                <a:cs typeface="Arial" pitchFamily="34" charset="0"/>
              </a:rPr>
              <a:t>default all </a:t>
            </a:r>
            <a:r>
              <a:rPr lang="en-US" sz="1200" dirty="0" smtClean="0">
                <a:latin typeface="Arial" pitchFamily="34" charset="0"/>
                <a:cs typeface="Arial" pitchFamily="34" charset="0"/>
              </a:rPr>
              <a:t>agreements of the application </a:t>
            </a:r>
            <a:r>
              <a:rPr lang="en-US" sz="1200" dirty="0">
                <a:latin typeface="Arial" pitchFamily="34" charset="0"/>
                <a:cs typeface="Arial" pitchFamily="34" charset="0"/>
              </a:rPr>
              <a:t>are selected for Section 15.</a:t>
            </a:r>
            <a:endParaRPr lang="en-CA"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770000"/>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91" y="1755742"/>
            <a:ext cx="5043812" cy="310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930" y="2743201"/>
            <a:ext cx="2343870" cy="227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Section 15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Select </a:t>
            </a:r>
            <a:r>
              <a:rPr lang="en-CA" sz="1600" b="1" i="0" dirty="0" smtClean="0">
                <a:solidFill>
                  <a:schemeClr val="tx1"/>
                </a:solidFill>
                <a:latin typeface="Arial" panose="020B0604020202020204" pitchFamily="34" charset="0"/>
                <a:cs typeface="Arial" panose="020B0604020202020204" pitchFamily="34" charset="0"/>
              </a:rPr>
              <a:t>Zone</a:t>
            </a:r>
            <a:endParaRPr lang="en-CA" sz="1600" b="1" i="0" dirty="0">
              <a:solidFill>
                <a:schemeClr val="tx1"/>
              </a:solidFill>
              <a:latin typeface="Arial" panose="020B0604020202020204" pitchFamily="34" charset="0"/>
              <a:cs typeface="Arial" panose="020B0604020202020204" pitchFamily="34" charset="0"/>
            </a:endParaRPr>
          </a:p>
        </p:txBody>
      </p:sp>
      <p:sp>
        <p:nvSpPr>
          <p:cNvPr id="6" name="Rounded Rectangular Callout 5"/>
          <p:cNvSpPr/>
          <p:nvPr/>
        </p:nvSpPr>
        <p:spPr>
          <a:xfrm>
            <a:off x="6306849" y="1842540"/>
            <a:ext cx="1447800" cy="609600"/>
          </a:xfrm>
          <a:prstGeom prst="wedgeRoundRectCallout">
            <a:avLst>
              <a:gd name="adj1" fmla="val -25715"/>
              <a:gd name="adj2" fmla="val 15535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Select </a:t>
            </a:r>
            <a:r>
              <a:rPr lang="en-US" sz="1200" b="1" dirty="0" smtClean="0">
                <a:solidFill>
                  <a:schemeClr val="tx1"/>
                </a:solidFill>
                <a:latin typeface="Arial" pitchFamily="34" charset="0"/>
                <a:cs typeface="Arial" pitchFamily="34" charset="0"/>
              </a:rPr>
              <a:t>Zone</a:t>
            </a:r>
            <a:endParaRPr lang="en-CA" sz="1200" b="1" dirty="0">
              <a:solidFill>
                <a:schemeClr val="tx1"/>
              </a:solidFill>
              <a:latin typeface="Arial" pitchFamily="34" charset="0"/>
              <a:cs typeface="Arial" pitchFamily="34" charset="0"/>
            </a:endParaRPr>
          </a:p>
        </p:txBody>
      </p:sp>
      <p:sp>
        <p:nvSpPr>
          <p:cNvPr id="7" name="Rounded Rectangular Callout 6"/>
          <p:cNvSpPr/>
          <p:nvPr/>
        </p:nvSpPr>
        <p:spPr>
          <a:xfrm>
            <a:off x="6611649" y="5248373"/>
            <a:ext cx="1447800" cy="609600"/>
          </a:xfrm>
          <a:prstGeom prst="wedgeRoundRectCallout">
            <a:avLst>
              <a:gd name="adj1" fmla="val -17344"/>
              <a:gd name="adj2" fmla="val -8475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Click </a:t>
            </a:r>
            <a:r>
              <a:rPr lang="en-US" sz="1200" b="1" dirty="0" smtClean="0">
                <a:solidFill>
                  <a:schemeClr val="tx1"/>
                </a:solidFill>
                <a:latin typeface="Arial" pitchFamily="34" charset="0"/>
                <a:cs typeface="Arial" pitchFamily="34" charset="0"/>
              </a:rPr>
              <a:t>Select</a:t>
            </a:r>
            <a:endParaRPr lang="en-CA" sz="1200" b="1" dirty="0">
              <a:solidFill>
                <a:schemeClr val="tx1"/>
              </a:solidFill>
              <a:latin typeface="Arial" pitchFamily="34" charset="0"/>
              <a:cs typeface="Arial" pitchFamily="34" charset="0"/>
            </a:endParaRPr>
          </a:p>
        </p:txBody>
      </p:sp>
      <p:cxnSp>
        <p:nvCxnSpPr>
          <p:cNvPr id="8" name="Straight Arrow Connector 7"/>
          <p:cNvCxnSpPr/>
          <p:nvPr/>
        </p:nvCxnSpPr>
        <p:spPr>
          <a:xfrm>
            <a:off x="5486400" y="3957260"/>
            <a:ext cx="82044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12" name="Group 11"/>
          <p:cNvGrpSpPr/>
          <p:nvPr/>
        </p:nvGrpSpPr>
        <p:grpSpPr>
          <a:xfrm>
            <a:off x="228600" y="5869266"/>
            <a:ext cx="9162492" cy="574724"/>
            <a:chOff x="371422" y="5867690"/>
            <a:chExt cx="8586628" cy="574724"/>
          </a:xfrm>
        </p:grpSpPr>
        <p:sp>
          <p:nvSpPr>
            <p:cNvPr id="13" name="Rectangle 12"/>
            <p:cNvSpPr>
              <a:spLocks noChangeArrowheads="1"/>
            </p:cNvSpPr>
            <p:nvPr/>
          </p:nvSpPr>
          <p:spPr bwMode="auto">
            <a:xfrm>
              <a:off x="799887" y="5980749"/>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In the Select Zone list, first click on any zone and type the first letter of the zone you are searching for. The system will navigate alphabetically.</a:t>
              </a:r>
              <a:endParaRPr lang="en-CA" altLang="en-US" sz="1200" dirty="0">
                <a:latin typeface="Arial" panose="020B0604020202020204" pitchFamily="34" charset="0"/>
                <a:cs typeface="Arial" panose="020B0604020202020204" pitchFamily="34" charset="0"/>
              </a:endParaRPr>
            </a:p>
          </p:txBody>
        </p:sp>
        <p:pic>
          <p:nvPicPr>
            <p:cNvPr id="15"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422" y="5867690"/>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ounded Rectangular Callout 16"/>
          <p:cNvSpPr/>
          <p:nvPr/>
        </p:nvSpPr>
        <p:spPr>
          <a:xfrm>
            <a:off x="586324" y="5019675"/>
            <a:ext cx="1375138" cy="609600"/>
          </a:xfrm>
          <a:prstGeom prst="wedgeRoundRectCallout">
            <a:avLst>
              <a:gd name="adj1" fmla="val 21096"/>
              <a:gd name="adj2" fmla="val -44275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a:t>
            </a:r>
            <a:r>
              <a:rPr lang="en-US" sz="1200" dirty="0" smtClean="0">
                <a:solidFill>
                  <a:schemeClr val="tx1"/>
                </a:solidFill>
                <a:latin typeface="Arial" pitchFamily="34" charset="0"/>
                <a:cs typeface="Arial" pitchFamily="34" charset="0"/>
              </a:rPr>
              <a:t>. Click on </a:t>
            </a:r>
            <a:r>
              <a:rPr lang="en-US" sz="1200" b="1" dirty="0" smtClean="0">
                <a:solidFill>
                  <a:schemeClr val="tx1"/>
                </a:solidFill>
                <a:latin typeface="Arial" pitchFamily="34" charset="0"/>
                <a:cs typeface="Arial" pitchFamily="34" charset="0"/>
              </a:rPr>
              <a:t>Ellipsis</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663328023"/>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33867"/>
            <a:ext cx="5703745" cy="3485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Section 15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CA" sz="1600" b="1" i="0" dirty="0" smtClean="0">
                <a:solidFill>
                  <a:schemeClr val="tx1"/>
                </a:solidFill>
                <a:latin typeface="Arial" panose="020B0604020202020204" pitchFamily="34" charset="0"/>
                <a:cs typeface="Arial" panose="020B0604020202020204" pitchFamily="34" charset="0"/>
              </a:rPr>
              <a:t>Request Continuation for 15(1)(a) and 15(1)(e)</a:t>
            </a:r>
            <a:endParaRPr lang="en-CA" sz="1600" b="1" i="0" dirty="0">
              <a:solidFill>
                <a:schemeClr val="tx1"/>
              </a:solidFill>
              <a:latin typeface="Arial" panose="020B0604020202020204" pitchFamily="34" charset="0"/>
              <a:cs typeface="Arial" panose="020B0604020202020204" pitchFamily="34" charset="0"/>
            </a:endParaRPr>
          </a:p>
        </p:txBody>
      </p:sp>
      <p:sp>
        <p:nvSpPr>
          <p:cNvPr id="6" name="Rounded Rectangular Callout 5"/>
          <p:cNvSpPr/>
          <p:nvPr/>
        </p:nvSpPr>
        <p:spPr>
          <a:xfrm>
            <a:off x="2123207" y="1727476"/>
            <a:ext cx="1664276" cy="609600"/>
          </a:xfrm>
          <a:prstGeom prst="wedgeRoundRectCallout">
            <a:avLst>
              <a:gd name="adj1" fmla="val -15668"/>
              <a:gd name="adj2" fmla="val 22494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on checkbox if applicable</a:t>
            </a:r>
            <a:endParaRPr lang="en-CA" sz="1200" b="1" dirty="0">
              <a:solidFill>
                <a:schemeClr val="tx1"/>
              </a:solidFill>
              <a:latin typeface="Arial" pitchFamily="34" charset="0"/>
              <a:cs typeface="Arial" pitchFamily="34" charset="0"/>
            </a:endParaRPr>
          </a:p>
        </p:txBody>
      </p:sp>
      <p:sp>
        <p:nvSpPr>
          <p:cNvPr id="18" name="Rounded Rectangular Callout 17"/>
          <p:cNvSpPr/>
          <p:nvPr/>
        </p:nvSpPr>
        <p:spPr>
          <a:xfrm>
            <a:off x="4441680" y="1727476"/>
            <a:ext cx="1664276" cy="609600"/>
          </a:xfrm>
          <a:prstGeom prst="wedgeRoundRectCallout">
            <a:avLst>
              <a:gd name="adj1" fmla="val -24164"/>
              <a:gd name="adj2" fmla="val 22494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 Click on checkbox if applicable</a:t>
            </a:r>
            <a:endParaRPr lang="en-CA" sz="1200" b="1" dirty="0">
              <a:solidFill>
                <a:schemeClr val="tx1"/>
              </a:solidFill>
              <a:latin typeface="Arial" pitchFamily="34" charset="0"/>
              <a:cs typeface="Arial" pitchFamily="34" charset="0"/>
            </a:endParaRPr>
          </a:p>
        </p:txBody>
      </p:sp>
      <p:cxnSp>
        <p:nvCxnSpPr>
          <p:cNvPr id="19" name="Straight Arrow Connector 18"/>
          <p:cNvCxnSpPr/>
          <p:nvPr/>
        </p:nvCxnSpPr>
        <p:spPr>
          <a:xfrm>
            <a:off x="2734824" y="5487768"/>
            <a:ext cx="346099" cy="34153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object 5"/>
          <p:cNvSpPr/>
          <p:nvPr/>
        </p:nvSpPr>
        <p:spPr>
          <a:xfrm>
            <a:off x="3107764" y="5829300"/>
            <a:ext cx="1317017" cy="1905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21" name="Rectangle 20"/>
          <p:cNvSpPr/>
          <p:nvPr/>
        </p:nvSpPr>
        <p:spPr>
          <a:xfrm>
            <a:off x="1207945" y="4775476"/>
            <a:ext cx="212234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0"/>
              </a:spcBef>
            </a:pPr>
            <a:r>
              <a:rPr lang="en-US" sz="1200" dirty="0" smtClean="0">
                <a:latin typeface="Arial" pitchFamily="34" charset="0"/>
                <a:cs typeface="Arial" pitchFamily="34" charset="0"/>
              </a:rPr>
              <a:t>To apply for a different zone, add a new production zone row.</a:t>
            </a:r>
            <a:endParaRPr lang="en-CA" altLang="en-US" sz="1200" dirty="0">
              <a:latin typeface="Arial" panose="020B0604020202020204" pitchFamily="34" charset="0"/>
              <a:cs typeface="Arial" panose="020B0604020202020204" pitchFamily="34" charset="0"/>
            </a:endParaRPr>
          </a:p>
        </p:txBody>
      </p:sp>
      <p:sp>
        <p:nvSpPr>
          <p:cNvPr id="22" name="Rounded Rectangular Callout 21"/>
          <p:cNvSpPr/>
          <p:nvPr/>
        </p:nvSpPr>
        <p:spPr>
          <a:xfrm>
            <a:off x="6781800" y="4775476"/>
            <a:ext cx="1752600" cy="754116"/>
          </a:xfrm>
          <a:prstGeom prst="wedgeRoundRectCallout">
            <a:avLst>
              <a:gd name="adj1" fmla="val -207888"/>
              <a:gd name="adj2" fmla="val -9905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r>
              <a:rPr lang="en-US" sz="1200" dirty="0" smtClean="0">
                <a:solidFill>
                  <a:schemeClr val="tx1"/>
                </a:solidFill>
                <a:latin typeface="Arial" pitchFamily="34" charset="0"/>
                <a:cs typeface="Arial" pitchFamily="34" charset="0"/>
              </a:rPr>
              <a:t>. Optionally enter well. Click</a:t>
            </a:r>
            <a:r>
              <a:rPr lang="en-US" sz="1200" dirty="0" smtClean="0">
                <a:solidFill>
                  <a:srgbClr val="7030A0"/>
                </a:solidFill>
                <a:latin typeface="Arial" pitchFamily="34" charset="0"/>
                <a:cs typeface="Arial" pitchFamily="34" charset="0"/>
              </a:rPr>
              <a:t> </a:t>
            </a:r>
            <a:r>
              <a:rPr lang="en-US" sz="1200" b="1" dirty="0" smtClean="0">
                <a:solidFill>
                  <a:schemeClr val="tx1"/>
                </a:solidFill>
                <a:latin typeface="Arial" pitchFamily="34" charset="0"/>
                <a:cs typeface="Arial" pitchFamily="34" charset="0"/>
              </a:rPr>
              <a:t>Add Well Row</a:t>
            </a:r>
            <a:r>
              <a:rPr lang="en-US" sz="1200" b="1" dirty="0" smtClean="0">
                <a:solidFill>
                  <a:srgbClr val="7030A0"/>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to add another well</a:t>
            </a:r>
            <a:r>
              <a:rPr lang="en-US" sz="1200" dirty="0" smtClean="0">
                <a:solidFill>
                  <a:srgbClr val="7030A0"/>
                </a:solidFill>
                <a:latin typeface="Arial" pitchFamily="34" charset="0"/>
                <a:cs typeface="Arial" pitchFamily="34" charset="0"/>
              </a:rPr>
              <a:t>. </a:t>
            </a:r>
            <a:endParaRPr lang="en-CA" sz="1200" b="1" dirty="0">
              <a:solidFill>
                <a:srgbClr val="7030A0"/>
              </a:solidFill>
              <a:latin typeface="Arial" pitchFamily="34" charset="0"/>
              <a:cs typeface="Arial" pitchFamily="34" charset="0"/>
            </a:endParaRPr>
          </a:p>
        </p:txBody>
      </p:sp>
      <p:grpSp>
        <p:nvGrpSpPr>
          <p:cNvPr id="10" name="Group 9"/>
          <p:cNvGrpSpPr/>
          <p:nvPr/>
        </p:nvGrpSpPr>
        <p:grpSpPr>
          <a:xfrm>
            <a:off x="273047" y="5862554"/>
            <a:ext cx="9118045" cy="512737"/>
            <a:chOff x="413075" y="5860978"/>
            <a:chExt cx="8544975" cy="512737"/>
          </a:xfrm>
        </p:grpSpPr>
        <p:sp>
          <p:nvSpPr>
            <p:cNvPr id="11" name="Rectangle 10"/>
            <p:cNvSpPr>
              <a:spLocks noChangeArrowheads="1"/>
            </p:cNvSpPr>
            <p:nvPr/>
          </p:nvSpPr>
          <p:spPr bwMode="auto">
            <a:xfrm>
              <a:off x="799887" y="6096716"/>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If the Geological Discussion option is checked, you must attach the related document in the Admin tab.</a:t>
              </a:r>
              <a:endParaRPr lang="en-CA" altLang="en-US" sz="1200" dirty="0">
                <a:latin typeface="Arial" panose="020B0604020202020204" pitchFamily="34" charset="0"/>
                <a:cs typeface="Arial" panose="020B0604020202020204" pitchFamily="34" charset="0"/>
              </a:endParaRPr>
            </a:p>
          </p:txBody>
        </p:sp>
        <p:pic>
          <p:nvPicPr>
            <p:cNvPr id="12"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075" y="5860978"/>
              <a:ext cx="447675" cy="47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12690102"/>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2487647"/>
            <a:ext cx="6399371" cy="111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Section 15 Information</a:t>
            </a:r>
            <a:br>
              <a:rPr lang="en-CA" sz="1600" b="1" i="0" dirty="0">
                <a:solidFill>
                  <a:schemeClr val="tx1"/>
                </a:solidFill>
                <a:latin typeface="Arial" panose="020B0604020202020204" pitchFamily="34" charset="0"/>
                <a:cs typeface="Arial" panose="020B0604020202020204" pitchFamily="34" charset="0"/>
              </a:rPr>
            </a:br>
            <a:r>
              <a:rPr lang="en-CA" sz="1600" b="1" i="0" dirty="0">
                <a:solidFill>
                  <a:schemeClr val="tx1"/>
                </a:solidFill>
                <a:latin typeface="Arial" panose="020B0604020202020204" pitchFamily="34" charset="0"/>
                <a:cs typeface="Arial" panose="020B0604020202020204" pitchFamily="34" charset="0"/>
              </a:rPr>
              <a:t>– </a:t>
            </a:r>
            <a:r>
              <a:rPr lang="en-CA" sz="1600" b="1" i="0" dirty="0" smtClean="0">
                <a:solidFill>
                  <a:schemeClr val="tx1"/>
                </a:solidFill>
                <a:latin typeface="Arial" panose="020B0604020202020204" pitchFamily="34" charset="0"/>
                <a:cs typeface="Arial" panose="020B0604020202020204" pitchFamily="34" charset="0"/>
              </a:rPr>
              <a:t>Request </a:t>
            </a:r>
            <a:r>
              <a:rPr lang="en-CA" sz="1600" b="1" i="0" dirty="0">
                <a:solidFill>
                  <a:schemeClr val="tx1"/>
                </a:solidFill>
                <a:latin typeface="Arial" panose="020B0604020202020204" pitchFamily="34" charset="0"/>
                <a:cs typeface="Arial" panose="020B0604020202020204" pitchFamily="34" charset="0"/>
              </a:rPr>
              <a:t>Continuation for 15(1</a:t>
            </a:r>
            <a:r>
              <a:rPr lang="en-CA" sz="1600" b="1" i="0" dirty="0" smtClean="0">
                <a:solidFill>
                  <a:schemeClr val="tx1"/>
                </a:solidFill>
                <a:latin typeface="Arial" panose="020B0604020202020204" pitchFamily="34" charset="0"/>
                <a:cs typeface="Arial" panose="020B0604020202020204" pitchFamily="34" charset="0"/>
              </a:rPr>
              <a:t>)(b), 15(1)(c), and 15(1)(d)</a:t>
            </a:r>
            <a:endParaRPr lang="en-CA" sz="1600" b="1" i="0" dirty="0">
              <a:solidFill>
                <a:schemeClr val="tx1"/>
              </a:solidFill>
              <a:latin typeface="Arial" panose="020B0604020202020204" pitchFamily="34" charset="0"/>
              <a:cs typeface="Arial" panose="020B0604020202020204" pitchFamily="34" charset="0"/>
            </a:endParaRPr>
          </a:p>
        </p:txBody>
      </p:sp>
      <p:sp>
        <p:nvSpPr>
          <p:cNvPr id="6" name="Rounded Rectangular Callout 5"/>
          <p:cNvSpPr/>
          <p:nvPr/>
        </p:nvSpPr>
        <p:spPr>
          <a:xfrm>
            <a:off x="728473" y="1790082"/>
            <a:ext cx="1447800" cy="457200"/>
          </a:xfrm>
          <a:prstGeom prst="wedgeRoundRectCallout">
            <a:avLst>
              <a:gd name="adj1" fmla="val -10974"/>
              <a:gd name="adj2" fmla="val 16381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Select option</a:t>
            </a:r>
            <a:endParaRPr lang="en-CA" sz="1200" b="1" dirty="0">
              <a:solidFill>
                <a:schemeClr val="tx1"/>
              </a:solidFill>
              <a:latin typeface="Arial" pitchFamily="34" charset="0"/>
              <a:cs typeface="Arial" pitchFamily="34" charset="0"/>
            </a:endParaRPr>
          </a:p>
        </p:txBody>
      </p:sp>
      <p:sp>
        <p:nvSpPr>
          <p:cNvPr id="12" name="Rounded Rectangular Callout 11"/>
          <p:cNvSpPr/>
          <p:nvPr/>
        </p:nvSpPr>
        <p:spPr>
          <a:xfrm>
            <a:off x="2383805" y="1652329"/>
            <a:ext cx="1752600" cy="490679"/>
          </a:xfrm>
          <a:prstGeom prst="wedgeRoundRectCallout">
            <a:avLst>
              <a:gd name="adj1" fmla="val -2674"/>
              <a:gd name="adj2" fmla="val 19426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Select agreement</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a:off x="4800600" y="1676400"/>
            <a:ext cx="1447800" cy="533400"/>
          </a:xfrm>
          <a:prstGeom prst="wedgeRoundRectCallout">
            <a:avLst>
              <a:gd name="adj1" fmla="val -113374"/>
              <a:gd name="adj2" fmla="val 17935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Add</a:t>
            </a:r>
            <a:endParaRPr lang="en-CA" sz="1200" b="1" dirty="0">
              <a:solidFill>
                <a:schemeClr val="tx1"/>
              </a:solidFill>
              <a:latin typeface="Arial" pitchFamily="34" charset="0"/>
              <a:cs typeface="Arial" pitchFamily="34" charset="0"/>
            </a:endParaRPr>
          </a:p>
        </p:txBody>
      </p:sp>
      <p:cxnSp>
        <p:nvCxnSpPr>
          <p:cNvPr id="15" name="Straight Arrow Connector 14"/>
          <p:cNvCxnSpPr/>
          <p:nvPr/>
        </p:nvCxnSpPr>
        <p:spPr>
          <a:xfrm>
            <a:off x="3832326" y="3581400"/>
            <a:ext cx="0" cy="3315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917774"/>
            <a:ext cx="62388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ular Callout 23"/>
          <p:cNvSpPr/>
          <p:nvPr/>
        </p:nvSpPr>
        <p:spPr>
          <a:xfrm>
            <a:off x="6342222" y="5638800"/>
            <a:ext cx="1638300" cy="457200"/>
          </a:xfrm>
          <a:prstGeom prst="wedgeRoundRectCallout">
            <a:avLst>
              <a:gd name="adj1" fmla="val 22307"/>
              <a:gd name="adj2" fmla="val -17128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a:t>
            </a:r>
            <a:r>
              <a:rPr lang="en-US" sz="1200" dirty="0" smtClean="0">
                <a:solidFill>
                  <a:schemeClr val="tx1"/>
                </a:solidFill>
                <a:latin typeface="Arial" pitchFamily="34" charset="0"/>
                <a:cs typeface="Arial" pitchFamily="34" charset="0"/>
              </a:rPr>
              <a:t>. Enter information</a:t>
            </a:r>
            <a:endParaRPr lang="en-CA" sz="1200" b="1" dirty="0">
              <a:solidFill>
                <a:schemeClr val="tx1"/>
              </a:solidFill>
              <a:latin typeface="Arial" pitchFamily="34" charset="0"/>
              <a:cs typeface="Arial" pitchFamily="34" charset="0"/>
            </a:endParaRPr>
          </a:p>
        </p:txBody>
      </p:sp>
      <p:sp>
        <p:nvSpPr>
          <p:cNvPr id="23" name="Rounded Rectangular Callout 22"/>
          <p:cNvSpPr/>
          <p:nvPr/>
        </p:nvSpPr>
        <p:spPr>
          <a:xfrm>
            <a:off x="3832326" y="5867400"/>
            <a:ext cx="1447800" cy="457200"/>
          </a:xfrm>
          <a:prstGeom prst="wedgeRoundRectCallout">
            <a:avLst>
              <a:gd name="adj1" fmla="val 24701"/>
              <a:gd name="adj2" fmla="val -19412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4. Select </a:t>
            </a:r>
            <a:r>
              <a:rPr lang="en-US" sz="1200" b="1" dirty="0">
                <a:solidFill>
                  <a:schemeClr val="tx1"/>
                </a:solidFill>
                <a:latin typeface="Arial" pitchFamily="34" charset="0"/>
                <a:cs typeface="Arial" pitchFamily="34" charset="0"/>
              </a:rPr>
              <a:t>Z</a:t>
            </a:r>
            <a:r>
              <a:rPr lang="en-US" sz="1200" b="1" dirty="0" smtClean="0">
                <a:solidFill>
                  <a:schemeClr val="tx1"/>
                </a:solidFill>
                <a:latin typeface="Arial" pitchFamily="34" charset="0"/>
                <a:cs typeface="Arial" pitchFamily="34" charset="0"/>
              </a:rPr>
              <a:t>one</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28907598"/>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t>
            </a:r>
            <a:r>
              <a:rPr lang="en-CA" sz="1600" b="1" i="0" dirty="0" smtClean="0">
                <a:solidFill>
                  <a:schemeClr val="tx1"/>
                </a:solidFill>
                <a:latin typeface="Arial" panose="020B0604020202020204" pitchFamily="34" charset="0"/>
                <a:cs typeface="Arial" panose="020B0604020202020204" pitchFamily="34" charset="0"/>
              </a:rPr>
              <a:t>Section 16</a:t>
            </a:r>
            <a:endParaRPr lang="en-CA" sz="1600" b="1" i="0" dirty="0">
              <a:solidFill>
                <a:schemeClr val="tx1"/>
              </a:solidFill>
              <a:latin typeface="Arial" panose="020B0604020202020204" pitchFamily="34" charset="0"/>
              <a:cs typeface="Arial" panose="020B0604020202020204" pitchFamily="34" charset="0"/>
            </a:endParaRPr>
          </a:p>
        </p:txBody>
      </p:sp>
      <p:grpSp>
        <p:nvGrpSpPr>
          <p:cNvPr id="4" name="Group 3"/>
          <p:cNvGrpSpPr/>
          <p:nvPr/>
        </p:nvGrpSpPr>
        <p:grpSpPr>
          <a:xfrm>
            <a:off x="228600" y="5914239"/>
            <a:ext cx="9058022" cy="500837"/>
            <a:chOff x="371422" y="5912663"/>
            <a:chExt cx="8488724" cy="500837"/>
          </a:xfrm>
        </p:grpSpPr>
        <p:sp>
          <p:nvSpPr>
            <p:cNvPr id="5" name="Rectangle 4"/>
            <p:cNvSpPr>
              <a:spLocks noChangeArrowheads="1"/>
            </p:cNvSpPr>
            <p:nvPr/>
          </p:nvSpPr>
          <p:spPr bwMode="auto">
            <a:xfrm>
              <a:off x="701983"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sz="1200" dirty="0">
                  <a:latin typeface="Arial" pitchFamily="34" charset="0"/>
                  <a:cs typeface="Arial" pitchFamily="34" charset="0"/>
                </a:rPr>
                <a:t>M</a:t>
              </a:r>
              <a:r>
                <a:rPr lang="en-US" sz="1200" dirty="0" smtClean="0">
                  <a:latin typeface="Arial" pitchFamily="34" charset="0"/>
                  <a:cs typeface="Arial" pitchFamily="34" charset="0"/>
                </a:rPr>
                <a:t>ore </a:t>
              </a:r>
              <a:r>
                <a:rPr lang="en-US" sz="1200" dirty="0">
                  <a:latin typeface="Arial" pitchFamily="34" charset="0"/>
                  <a:cs typeface="Arial" pitchFamily="34" charset="0"/>
                </a:rPr>
                <a:t>than </a:t>
              </a:r>
              <a:r>
                <a:rPr lang="en-US" sz="1200" dirty="0" smtClean="0">
                  <a:latin typeface="Arial" pitchFamily="34" charset="0"/>
                  <a:cs typeface="Arial" pitchFamily="34" charset="0"/>
                </a:rPr>
                <a:t>one qualifying </a:t>
              </a:r>
              <a:r>
                <a:rPr lang="en-US" sz="1200" dirty="0">
                  <a:latin typeface="Arial" pitchFamily="34" charset="0"/>
                  <a:cs typeface="Arial" pitchFamily="34" charset="0"/>
                </a:rPr>
                <a:t>well </a:t>
              </a:r>
              <a:r>
                <a:rPr lang="en-US" sz="1200" dirty="0" smtClean="0">
                  <a:latin typeface="Arial" pitchFamily="34" charset="0"/>
                  <a:cs typeface="Arial" pitchFamily="34" charset="0"/>
                </a:rPr>
                <a:t>may </a:t>
              </a:r>
              <a:r>
                <a:rPr lang="en-US" sz="1200" dirty="0">
                  <a:latin typeface="Arial" pitchFamily="34" charset="0"/>
                  <a:cs typeface="Arial" pitchFamily="34" charset="0"/>
                </a:rPr>
                <a:t>be added for </a:t>
              </a:r>
              <a:r>
                <a:rPr lang="en-US" sz="1200" dirty="0" smtClean="0">
                  <a:latin typeface="Arial" pitchFamily="34" charset="0"/>
                  <a:cs typeface="Arial" pitchFamily="34" charset="0"/>
                </a:rPr>
                <a:t>Section 16.</a:t>
              </a:r>
              <a:endParaRPr lang="en-CA" altLang="en-US" sz="1200" dirty="0">
                <a:latin typeface="Arial" panose="020B0604020202020204" pitchFamily="34" charset="0"/>
                <a:cs typeface="Arial" panose="020B0604020202020204" pitchFamily="34" charset="0"/>
              </a:endParaRPr>
            </a:p>
          </p:txBody>
        </p:sp>
        <p:pic>
          <p:nvPicPr>
            <p:cNvPr id="6"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22" y="5912663"/>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390480"/>
            <a:ext cx="6465888" cy="253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a:xfrm>
            <a:off x="4915135" y="1447800"/>
            <a:ext cx="1811179" cy="609600"/>
          </a:xfrm>
          <a:prstGeom prst="wedgeRoundRectCallout">
            <a:avLst>
              <a:gd name="adj1" fmla="val -17482"/>
              <a:gd name="adj2" fmla="val 25432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Section 16 </a:t>
            </a:r>
            <a:r>
              <a:rPr lang="en-US" sz="1200" dirty="0" smtClean="0">
                <a:solidFill>
                  <a:schemeClr val="tx1"/>
                </a:solidFill>
                <a:latin typeface="Arial" pitchFamily="34" charset="0"/>
                <a:cs typeface="Arial" pitchFamily="34" charset="0"/>
              </a:rPr>
              <a:t>tab</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a:off x="3733800" y="5257800"/>
            <a:ext cx="2086924" cy="609600"/>
          </a:xfrm>
          <a:prstGeom prst="wedgeRoundRectCallout">
            <a:avLst>
              <a:gd name="adj1" fmla="val -21126"/>
              <a:gd name="adj2" fmla="val -18330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Click on </a:t>
            </a:r>
            <a:r>
              <a:rPr lang="en-US" sz="1200" b="1" dirty="0" smtClean="0">
                <a:solidFill>
                  <a:schemeClr val="tx1"/>
                </a:solidFill>
                <a:latin typeface="Arial" pitchFamily="34" charset="0"/>
                <a:cs typeface="Arial" pitchFamily="34" charset="0"/>
              </a:rPr>
              <a:t>Add Well Row</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89260722"/>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23155"/>
            <a:ext cx="6465887" cy="2982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t>
            </a:r>
            <a:r>
              <a:rPr lang="en-CA" sz="1600" b="1" i="0" dirty="0" smtClean="0">
                <a:solidFill>
                  <a:schemeClr val="tx1"/>
                </a:solidFill>
                <a:latin typeface="Arial" panose="020B0604020202020204" pitchFamily="34" charset="0"/>
                <a:cs typeface="Arial" panose="020B0604020202020204" pitchFamily="34" charset="0"/>
              </a:rPr>
              <a:t>Section 16 (continued)</a:t>
            </a:r>
            <a:endParaRPr lang="en-CA" sz="1600" b="1" i="0" dirty="0">
              <a:solidFill>
                <a:schemeClr val="tx1"/>
              </a:solidFill>
              <a:latin typeface="Arial" panose="020B0604020202020204" pitchFamily="34" charset="0"/>
              <a:cs typeface="Arial" panose="020B0604020202020204" pitchFamily="34" charset="0"/>
            </a:endParaRPr>
          </a:p>
        </p:txBody>
      </p:sp>
      <p:sp>
        <p:nvSpPr>
          <p:cNvPr id="8" name="Rounded Rectangular Callout 7"/>
          <p:cNvSpPr/>
          <p:nvPr/>
        </p:nvSpPr>
        <p:spPr>
          <a:xfrm>
            <a:off x="2514600" y="1600200"/>
            <a:ext cx="1447799" cy="519260"/>
          </a:xfrm>
          <a:prstGeom prst="wedgeRoundRectCallout">
            <a:avLst>
              <a:gd name="adj1" fmla="val -21257"/>
              <a:gd name="adj2" fmla="val 40654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r>
              <a:rPr lang="en-US" sz="1200" dirty="0" smtClean="0">
                <a:solidFill>
                  <a:schemeClr val="tx1"/>
                </a:solidFill>
                <a:latin typeface="Arial" pitchFamily="34" charset="0"/>
                <a:cs typeface="Arial" pitchFamily="34" charset="0"/>
              </a:rPr>
              <a:t>. Enter well</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a:off x="5105400" y="5334000"/>
            <a:ext cx="2209800" cy="609600"/>
          </a:xfrm>
          <a:prstGeom prst="wedgeRoundRectCallout">
            <a:avLst>
              <a:gd name="adj1" fmla="val -21126"/>
              <a:gd name="adj2" fmla="val -21577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4. Click on </a:t>
            </a:r>
            <a:r>
              <a:rPr lang="en-US" sz="1200" b="1" dirty="0" smtClean="0">
                <a:solidFill>
                  <a:schemeClr val="tx1"/>
                </a:solidFill>
                <a:latin typeface="Arial" pitchFamily="34" charset="0"/>
                <a:cs typeface="Arial" pitchFamily="34" charset="0"/>
              </a:rPr>
              <a:t>Select Sections</a:t>
            </a:r>
            <a:endParaRPr lang="en-CA" sz="1200" b="1" dirty="0">
              <a:solidFill>
                <a:schemeClr val="tx1"/>
              </a:solidFill>
              <a:latin typeface="Arial" pitchFamily="34" charset="0"/>
              <a:cs typeface="Arial" pitchFamily="34" charset="0"/>
            </a:endParaRPr>
          </a:p>
        </p:txBody>
      </p:sp>
      <p:sp>
        <p:nvSpPr>
          <p:cNvPr id="13" name="object 5"/>
          <p:cNvSpPr/>
          <p:nvPr/>
        </p:nvSpPr>
        <p:spPr>
          <a:xfrm>
            <a:off x="6859570" y="3924300"/>
            <a:ext cx="227030" cy="20955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5" name="object 2"/>
          <p:cNvSpPr txBox="1"/>
          <p:nvPr/>
        </p:nvSpPr>
        <p:spPr>
          <a:xfrm>
            <a:off x="5674737" y="1676400"/>
            <a:ext cx="1905000" cy="369332"/>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As required, use this button to remove the added well.</a:t>
            </a:r>
          </a:p>
        </p:txBody>
      </p:sp>
      <p:cxnSp>
        <p:nvCxnSpPr>
          <p:cNvPr id="16" name="Straight Arrow Connector 15"/>
          <p:cNvCxnSpPr/>
          <p:nvPr/>
        </p:nvCxnSpPr>
        <p:spPr>
          <a:xfrm>
            <a:off x="6968567" y="2095500"/>
            <a:ext cx="0" cy="1790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86140545"/>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t>
            </a:r>
            <a:r>
              <a:rPr lang="en-CA" sz="1600" b="1" i="0" dirty="0" smtClean="0">
                <a:solidFill>
                  <a:schemeClr val="tx1"/>
                </a:solidFill>
                <a:latin typeface="Arial" panose="020B0604020202020204" pitchFamily="34" charset="0"/>
                <a:cs typeface="Arial" panose="020B0604020202020204" pitchFamily="34" charset="0"/>
              </a:rPr>
              <a:t>Section 16</a:t>
            </a:r>
            <a:r>
              <a:rPr lang="en-CA" sz="1600" b="1" i="0" dirty="0">
                <a:solidFill>
                  <a:schemeClr val="tx1"/>
                </a:solidFill>
                <a:latin typeface="Arial" panose="020B0604020202020204" pitchFamily="34" charset="0"/>
                <a:cs typeface="Arial" panose="020B0604020202020204" pitchFamily="34" charset="0"/>
              </a:rPr>
              <a:t> </a:t>
            </a:r>
            <a:r>
              <a:rPr lang="en-CA" sz="1600" b="1" i="0" dirty="0" smtClean="0">
                <a:solidFill>
                  <a:schemeClr val="tx1"/>
                </a:solidFill>
                <a:latin typeface="Arial" panose="020B0604020202020204" pitchFamily="34" charset="0"/>
                <a:cs typeface="Arial" panose="020B0604020202020204" pitchFamily="34" charset="0"/>
              </a:rPr>
              <a:t>(continued)</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cxnSp>
        <p:nvCxnSpPr>
          <p:cNvPr id="13" name="Straight Arrow Connector 12"/>
          <p:cNvCxnSpPr/>
          <p:nvPr/>
        </p:nvCxnSpPr>
        <p:spPr>
          <a:xfrm>
            <a:off x="4179498" y="2553144"/>
            <a:ext cx="685800" cy="762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3810000" cy="2040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ular Callout 8"/>
          <p:cNvSpPr/>
          <p:nvPr/>
        </p:nvSpPr>
        <p:spPr>
          <a:xfrm>
            <a:off x="152400" y="4267199"/>
            <a:ext cx="2209800" cy="984315"/>
          </a:xfrm>
          <a:prstGeom prst="wedgeRoundRectCallout">
            <a:avLst>
              <a:gd name="adj1" fmla="val -36148"/>
              <a:gd name="adj2" fmla="val -13108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on </a:t>
            </a:r>
            <a:r>
              <a:rPr lang="en-US" sz="1200" dirty="0" smtClean="0">
                <a:solidFill>
                  <a:schemeClr val="tx1"/>
                </a:solidFill>
                <a:latin typeface="Arial" pitchFamily="34" charset="0"/>
                <a:cs typeface="Arial" pitchFamily="34" charset="0"/>
              </a:rPr>
              <a:t>the top </a:t>
            </a:r>
            <a:r>
              <a:rPr lang="en-US" sz="1200" b="1" dirty="0" smtClean="0">
                <a:solidFill>
                  <a:schemeClr val="tx1"/>
                </a:solidFill>
                <a:latin typeface="Arial" pitchFamily="34" charset="0"/>
                <a:cs typeface="Arial" pitchFamily="34" charset="0"/>
              </a:rPr>
              <a:t>Checkbox</a:t>
            </a:r>
            <a:r>
              <a:rPr lang="en-US" sz="1200" dirty="0" smtClean="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to select all </a:t>
            </a:r>
            <a:r>
              <a:rPr lang="en-US" sz="1200" dirty="0" smtClean="0">
                <a:solidFill>
                  <a:schemeClr val="tx1"/>
                </a:solidFill>
                <a:latin typeface="Arial" pitchFamily="34" charset="0"/>
                <a:cs typeface="Arial" pitchFamily="34" charset="0"/>
              </a:rPr>
              <a:t>land sections or </a:t>
            </a:r>
            <a:r>
              <a:rPr lang="en-US" sz="1200" dirty="0">
                <a:solidFill>
                  <a:schemeClr val="tx1"/>
                </a:solidFill>
                <a:latin typeface="Arial" pitchFamily="34" charset="0"/>
                <a:cs typeface="Arial" pitchFamily="34" charset="0"/>
              </a:rPr>
              <a:t>each individual </a:t>
            </a:r>
            <a:r>
              <a:rPr lang="en-US" sz="1200" dirty="0" smtClean="0">
                <a:solidFill>
                  <a:schemeClr val="tx1"/>
                </a:solidFill>
                <a:latin typeface="Arial" pitchFamily="34" charset="0"/>
                <a:cs typeface="Arial" pitchFamily="34" charset="0"/>
              </a:rPr>
              <a:t>land selection box</a:t>
            </a:r>
            <a:endParaRPr lang="en-CA" sz="1200" b="1" dirty="0">
              <a:solidFill>
                <a:schemeClr val="tx1"/>
              </a:solidFill>
              <a:latin typeface="Arial" pitchFamily="34" charset="0"/>
              <a:cs typeface="Arial" pitchFamily="34" charset="0"/>
            </a:endParaRPr>
          </a:p>
        </p:txBody>
      </p:sp>
      <p:sp>
        <p:nvSpPr>
          <p:cNvPr id="12" name="Rounded Rectangular Callout 11"/>
          <p:cNvSpPr/>
          <p:nvPr/>
        </p:nvSpPr>
        <p:spPr>
          <a:xfrm>
            <a:off x="4460183" y="1447800"/>
            <a:ext cx="1371600" cy="609600"/>
          </a:xfrm>
          <a:prstGeom prst="wedgeRoundRectCallout">
            <a:avLst>
              <a:gd name="adj1" fmla="val -227553"/>
              <a:gd name="adj2" fmla="val 28553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6.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pic>
        <p:nvPicPr>
          <p:cNvPr id="2" name="Picture 2" descr="C:\Users\KRYVENK\AppData\Local\Temp\SNAGHTML131e402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199" y="3505200"/>
            <a:ext cx="4770843" cy="264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49406"/>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526" y="1994950"/>
            <a:ext cx="6521324" cy="407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t>
            </a:r>
            <a:r>
              <a:rPr lang="en-CA" sz="1600" b="1" i="0" dirty="0" smtClean="0">
                <a:solidFill>
                  <a:schemeClr val="tx1"/>
                </a:solidFill>
                <a:latin typeface="Arial" panose="020B0604020202020204" pitchFamily="34" charset="0"/>
                <a:cs typeface="Arial" panose="020B0604020202020204" pitchFamily="34" charset="0"/>
              </a:rPr>
              <a:t>Section 17</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9" name="Rounded Rectangular Callout 8"/>
          <p:cNvSpPr/>
          <p:nvPr/>
        </p:nvSpPr>
        <p:spPr>
          <a:xfrm>
            <a:off x="381000" y="3399620"/>
            <a:ext cx="1371600" cy="533400"/>
          </a:xfrm>
          <a:prstGeom prst="wedgeRoundRectCallout">
            <a:avLst>
              <a:gd name="adj1" fmla="val 155943"/>
              <a:gd name="adj2" fmla="val 6147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 Enter well</a:t>
            </a:r>
            <a:endParaRPr lang="en-CA" sz="1200" b="1" dirty="0">
              <a:solidFill>
                <a:schemeClr val="tx1"/>
              </a:solidFill>
              <a:latin typeface="Arial" pitchFamily="34" charset="0"/>
              <a:cs typeface="Arial" pitchFamily="34" charset="0"/>
            </a:endParaRPr>
          </a:p>
        </p:txBody>
      </p:sp>
      <p:sp>
        <p:nvSpPr>
          <p:cNvPr id="7" name="Rounded Rectangular Callout 6"/>
          <p:cNvSpPr/>
          <p:nvPr/>
        </p:nvSpPr>
        <p:spPr>
          <a:xfrm>
            <a:off x="6529632" y="1219200"/>
            <a:ext cx="1905001" cy="533401"/>
          </a:xfrm>
          <a:prstGeom prst="wedgeRoundRectCallout">
            <a:avLst>
              <a:gd name="adj1" fmla="val -27702"/>
              <a:gd name="adj2" fmla="val 24916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Section 17 </a:t>
            </a:r>
            <a:r>
              <a:rPr lang="en-US" sz="1200" dirty="0" smtClean="0">
                <a:solidFill>
                  <a:schemeClr val="tx1"/>
                </a:solidFill>
                <a:latin typeface="Arial" pitchFamily="34" charset="0"/>
                <a:cs typeface="Arial" pitchFamily="34" charset="0"/>
              </a:rPr>
              <a:t>tab</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a:off x="259080" y="5029200"/>
            <a:ext cx="1981200" cy="609600"/>
          </a:xfrm>
          <a:prstGeom prst="wedgeRoundRectCallout">
            <a:avLst>
              <a:gd name="adj1" fmla="val 73986"/>
              <a:gd name="adj2" fmla="val -673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Select Zones</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49217877"/>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45809"/>
            <a:ext cx="5525773" cy="367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67" y="2377911"/>
            <a:ext cx="1811479"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t>
            </a:r>
            <a:r>
              <a:rPr lang="en-CA" sz="1600" b="1" i="0" dirty="0" smtClean="0">
                <a:solidFill>
                  <a:schemeClr val="tx1"/>
                </a:solidFill>
                <a:latin typeface="Arial" panose="020B0604020202020204" pitchFamily="34" charset="0"/>
                <a:cs typeface="Arial" panose="020B0604020202020204" pitchFamily="34" charset="0"/>
              </a:rPr>
              <a:t>Section 17</a:t>
            </a:r>
            <a:r>
              <a:rPr lang="en-CA" sz="1600" b="1" i="0" dirty="0">
                <a:solidFill>
                  <a:schemeClr val="tx1"/>
                </a:solidFill>
                <a:latin typeface="Arial" panose="020B0604020202020204" pitchFamily="34" charset="0"/>
                <a:cs typeface="Arial" panose="020B0604020202020204" pitchFamily="34" charset="0"/>
              </a:rPr>
              <a:t> </a:t>
            </a:r>
            <a:r>
              <a:rPr lang="en-CA" sz="1600" b="1" i="0" dirty="0" smtClean="0">
                <a:solidFill>
                  <a:schemeClr val="tx1"/>
                </a:solidFill>
                <a:latin typeface="Arial" panose="020B0604020202020204" pitchFamily="34" charset="0"/>
                <a:cs typeface="Arial" panose="020B0604020202020204" pitchFamily="34" charset="0"/>
              </a:rPr>
              <a:t>(continued)</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8" name="Rounded Rectangular Callout 7"/>
          <p:cNvSpPr/>
          <p:nvPr/>
        </p:nvSpPr>
        <p:spPr>
          <a:xfrm>
            <a:off x="2908923" y="5257800"/>
            <a:ext cx="1430179" cy="533400"/>
          </a:xfrm>
          <a:prstGeom prst="wedgeRoundRectCallout">
            <a:avLst>
              <a:gd name="adj1" fmla="val -138833"/>
              <a:gd name="adj2" fmla="val 5224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5</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Select</a:t>
            </a:r>
            <a:endParaRPr lang="en-CA" sz="1200" b="1" dirty="0">
              <a:solidFill>
                <a:schemeClr val="tx1"/>
              </a:solidFill>
              <a:latin typeface="Arial" pitchFamily="34" charset="0"/>
              <a:cs typeface="Arial" pitchFamily="34" charset="0"/>
            </a:endParaRPr>
          </a:p>
        </p:txBody>
      </p:sp>
      <p:sp>
        <p:nvSpPr>
          <p:cNvPr id="9" name="Rounded Rectangular Callout 8"/>
          <p:cNvSpPr/>
          <p:nvPr/>
        </p:nvSpPr>
        <p:spPr>
          <a:xfrm>
            <a:off x="533400" y="1587630"/>
            <a:ext cx="1570233" cy="533400"/>
          </a:xfrm>
          <a:prstGeom prst="wedgeRoundRectCallout">
            <a:avLst>
              <a:gd name="adj1" fmla="val -28173"/>
              <a:gd name="adj2" fmla="val 15429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a:t>
            </a:r>
            <a:r>
              <a:rPr lang="en-US" sz="1200" dirty="0" smtClean="0">
                <a:solidFill>
                  <a:schemeClr val="tx1"/>
                </a:solidFill>
                <a:latin typeface="Arial" pitchFamily="34" charset="0"/>
                <a:cs typeface="Arial" pitchFamily="34" charset="0"/>
              </a:rPr>
              <a:t>. Select zone(s)</a:t>
            </a:r>
            <a:endParaRPr lang="en-CA" sz="1200" dirty="0">
              <a:solidFill>
                <a:schemeClr val="tx1"/>
              </a:solidFill>
              <a:latin typeface="Arial" pitchFamily="34" charset="0"/>
              <a:cs typeface="Arial" pitchFamily="34" charset="0"/>
            </a:endParaRPr>
          </a:p>
        </p:txBody>
      </p:sp>
      <p:cxnSp>
        <p:nvCxnSpPr>
          <p:cNvPr id="10" name="Straight Arrow Connector 9"/>
          <p:cNvCxnSpPr/>
          <p:nvPr/>
        </p:nvCxnSpPr>
        <p:spPr>
          <a:xfrm>
            <a:off x="2667000" y="4135273"/>
            <a:ext cx="1143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11" name="Group 10"/>
          <p:cNvGrpSpPr/>
          <p:nvPr/>
        </p:nvGrpSpPr>
        <p:grpSpPr>
          <a:xfrm>
            <a:off x="381000" y="5914824"/>
            <a:ext cx="9067800" cy="509599"/>
            <a:chOff x="228600" y="5965825"/>
            <a:chExt cx="8497888" cy="509599"/>
          </a:xfrm>
        </p:grpSpPr>
        <p:sp>
          <p:nvSpPr>
            <p:cNvPr id="12" name="Rectangle 11"/>
            <p:cNvSpPr>
              <a:spLocks noChangeArrowheads="1"/>
            </p:cNvSpPr>
            <p:nvPr/>
          </p:nvSpPr>
          <p:spPr bwMode="auto">
            <a:xfrm>
              <a:off x="568325" y="6013759"/>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When selecting a zone from the list, first click on any zone and type the first letter of the zone you are searching for. The system will navigate alphabetically.</a:t>
              </a:r>
              <a:endParaRPr lang="en-CA" altLang="en-US" sz="1200" dirty="0">
                <a:latin typeface="Arial" panose="020B0604020202020204" pitchFamily="34" charset="0"/>
                <a:cs typeface="Arial" panose="020B0604020202020204" pitchFamily="34" charset="0"/>
              </a:endParaRPr>
            </a:p>
          </p:txBody>
        </p:sp>
        <p:pic>
          <p:nvPicPr>
            <p:cNvPr id="13"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09195638"/>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497" y="3380097"/>
            <a:ext cx="4275496" cy="2736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84" y="3209951"/>
            <a:ext cx="1588176" cy="28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Login</a:t>
            </a:r>
            <a:r>
              <a:rPr lang="en-CA" sz="1600" b="1" i="0" baseline="0" dirty="0" smtClean="0">
                <a:solidFill>
                  <a:schemeClr val="tx1"/>
                </a:solidFill>
                <a:latin typeface="Arial" panose="020B0604020202020204" pitchFamily="34" charset="0"/>
                <a:cs typeface="Arial" panose="020B0604020202020204" pitchFamily="34" charset="0"/>
              </a:rPr>
              <a:t> to ETS</a:t>
            </a:r>
            <a:endParaRPr lang="en-CA" sz="1600" b="1" i="0" dirty="0">
              <a:solidFill>
                <a:schemeClr val="tx1"/>
              </a:solidFill>
              <a:latin typeface="Arial" panose="020B0604020202020204" pitchFamily="34" charset="0"/>
              <a:cs typeface="Arial" panose="020B0604020202020204" pitchFamily="34" charset="0"/>
            </a:endParaRPr>
          </a:p>
        </p:txBody>
      </p:sp>
      <p:sp>
        <p:nvSpPr>
          <p:cNvPr id="17" name="Rounded Rectangular Callout 16"/>
          <p:cNvSpPr/>
          <p:nvPr/>
        </p:nvSpPr>
        <p:spPr>
          <a:xfrm>
            <a:off x="304800" y="4744808"/>
            <a:ext cx="2057400" cy="571500"/>
          </a:xfrm>
          <a:prstGeom prst="wedgeRoundRectCallout">
            <a:avLst>
              <a:gd name="adj1" fmla="val 72298"/>
              <a:gd name="adj2" fmla="val -9067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Select </a:t>
            </a:r>
            <a:r>
              <a:rPr lang="en-US" sz="1200" b="1" dirty="0" smtClean="0">
                <a:solidFill>
                  <a:schemeClr val="tx1"/>
                </a:solidFill>
                <a:latin typeface="Arial" pitchFamily="34" charset="0"/>
                <a:cs typeface="Arial" pitchFamily="34" charset="0"/>
              </a:rPr>
              <a:t>Continuation Application</a:t>
            </a:r>
            <a:endParaRPr lang="en-CA" sz="1200" b="1" dirty="0">
              <a:solidFill>
                <a:schemeClr val="tx1"/>
              </a:solidFill>
              <a:latin typeface="Arial" pitchFamily="34" charset="0"/>
              <a:cs typeface="Arial" pitchFamily="34" charset="0"/>
            </a:endParaRPr>
          </a:p>
        </p:txBody>
      </p:sp>
      <p:cxnSp>
        <p:nvCxnSpPr>
          <p:cNvPr id="11" name="Straight Arrow Connector 10"/>
          <p:cNvCxnSpPr/>
          <p:nvPr/>
        </p:nvCxnSpPr>
        <p:spPr>
          <a:xfrm>
            <a:off x="3962400" y="4590262"/>
            <a:ext cx="44562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4"/>
          <a:stretch>
            <a:fillRect/>
          </a:stretch>
        </p:blipFill>
        <p:spPr>
          <a:xfrm>
            <a:off x="2743200" y="5340692"/>
            <a:ext cx="1058409" cy="1015032"/>
          </a:xfrm>
          <a:prstGeom prst="rect">
            <a:avLst/>
          </a:prstGeom>
        </p:spPr>
      </p:pic>
      <p:pic>
        <p:nvPicPr>
          <p:cNvPr id="15" name="Picture 14"/>
          <p:cNvPicPr>
            <a:picLocks noChangeAspect="1"/>
          </p:cNvPicPr>
          <p:nvPr/>
        </p:nvPicPr>
        <p:blipFill>
          <a:blip r:embed="rId5"/>
          <a:stretch>
            <a:fillRect/>
          </a:stretch>
        </p:blipFill>
        <p:spPr>
          <a:xfrm>
            <a:off x="468092" y="1400042"/>
            <a:ext cx="4041405" cy="1508953"/>
          </a:xfrm>
          <a:prstGeom prst="rect">
            <a:avLst/>
          </a:prstGeom>
        </p:spPr>
      </p:pic>
      <p:sp>
        <p:nvSpPr>
          <p:cNvPr id="19" name="Rounded Rectangular Callout 18"/>
          <p:cNvSpPr/>
          <p:nvPr/>
        </p:nvSpPr>
        <p:spPr>
          <a:xfrm>
            <a:off x="5943600" y="1632501"/>
            <a:ext cx="1676400" cy="685800"/>
          </a:xfrm>
          <a:prstGeom prst="wedgeRoundRectCallout">
            <a:avLst>
              <a:gd name="adj1" fmla="val -167807"/>
              <a:gd name="adj2" fmla="val 4909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 Login to ETS with your user name and password</a:t>
            </a:r>
            <a:endParaRPr lang="en-CA" sz="1200" dirty="0">
              <a:solidFill>
                <a:schemeClr val="tx1"/>
              </a:solidFill>
              <a:latin typeface="Arial" pitchFamily="34" charset="0"/>
              <a:cs typeface="Arial" pitchFamily="34" charset="0"/>
            </a:endParaRPr>
          </a:p>
        </p:txBody>
      </p:sp>
      <p:sp>
        <p:nvSpPr>
          <p:cNvPr id="16" name="Rounded Rectangular Callout 15"/>
          <p:cNvSpPr/>
          <p:nvPr/>
        </p:nvSpPr>
        <p:spPr>
          <a:xfrm>
            <a:off x="3618271" y="2728452"/>
            <a:ext cx="1752600" cy="533400"/>
          </a:xfrm>
          <a:prstGeom prst="wedgeRoundRectCallout">
            <a:avLst>
              <a:gd name="adj1" fmla="val -112691"/>
              <a:gd name="adj2" fmla="val 21481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Expand </a:t>
            </a:r>
            <a:r>
              <a:rPr lang="en-US" sz="1200" b="1" dirty="0" smtClean="0">
                <a:solidFill>
                  <a:schemeClr val="tx1"/>
                </a:solidFill>
                <a:latin typeface="Arial" pitchFamily="34" charset="0"/>
                <a:cs typeface="Arial" pitchFamily="34" charset="0"/>
              </a:rPr>
              <a:t>PNG Continuation</a:t>
            </a:r>
            <a:endParaRPr lang="en-CA" sz="1200" b="1" dirty="0">
              <a:solidFill>
                <a:schemeClr val="tx1"/>
              </a:solidFill>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738664"/>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t>
            </a:r>
            <a:r>
              <a:rPr lang="en-CA" sz="1600" b="1" i="0" dirty="0" smtClean="0">
                <a:solidFill>
                  <a:schemeClr val="tx1"/>
                </a:solidFill>
                <a:latin typeface="Arial" panose="020B0604020202020204" pitchFamily="34" charset="0"/>
                <a:cs typeface="Arial" panose="020B0604020202020204" pitchFamily="34" charset="0"/>
              </a:rPr>
              <a:t>Section 17</a:t>
            </a:r>
            <a:r>
              <a:rPr lang="en-CA" sz="1600" b="1" i="0" dirty="0">
                <a:solidFill>
                  <a:schemeClr val="tx1"/>
                </a:solidFill>
                <a:latin typeface="Arial" panose="020B0604020202020204" pitchFamily="34" charset="0"/>
                <a:cs typeface="Arial" panose="020B0604020202020204" pitchFamily="34" charset="0"/>
              </a:rPr>
              <a:t> </a:t>
            </a:r>
            <a:r>
              <a:rPr lang="en-CA" sz="1600" b="1" i="0" dirty="0" smtClean="0">
                <a:solidFill>
                  <a:schemeClr val="tx1"/>
                </a:solidFill>
                <a:latin typeface="Arial" panose="020B0604020202020204" pitchFamily="34" charset="0"/>
                <a:cs typeface="Arial" panose="020B0604020202020204" pitchFamily="34" charset="0"/>
              </a:rPr>
              <a:t>(continued)</a:t>
            </a:r>
            <a:br>
              <a:rPr lang="en-CA" sz="1600" b="1" i="0" dirty="0" smtClean="0">
                <a:solidFill>
                  <a:schemeClr val="tx1"/>
                </a:solidFill>
                <a:latin typeface="Arial" panose="020B0604020202020204" pitchFamily="34" charset="0"/>
                <a:cs typeface="Arial" panose="020B0604020202020204" pitchFamily="34" charset="0"/>
              </a:rPr>
            </a:br>
            <a:r>
              <a:rPr lang="en-CA" sz="1600" b="1" i="0" dirty="0" smtClean="0">
                <a:solidFill>
                  <a:schemeClr val="tx1"/>
                </a:solidFill>
                <a:latin typeface="Arial" panose="020B0604020202020204" pitchFamily="34" charset="0"/>
                <a:cs typeface="Arial" panose="020B0604020202020204" pitchFamily="34" charset="0"/>
              </a:rPr>
              <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grpSp>
        <p:nvGrpSpPr>
          <p:cNvPr id="10" name="Group 9"/>
          <p:cNvGrpSpPr/>
          <p:nvPr/>
        </p:nvGrpSpPr>
        <p:grpSpPr>
          <a:xfrm>
            <a:off x="228600" y="5953613"/>
            <a:ext cx="9077045" cy="447675"/>
            <a:chOff x="371422" y="5952037"/>
            <a:chExt cx="8506552" cy="447675"/>
          </a:xfrm>
        </p:grpSpPr>
        <p:sp>
          <p:nvSpPr>
            <p:cNvPr id="12" name="Rectangle 11"/>
            <p:cNvSpPr>
              <a:spLocks noChangeArrowheads="1"/>
            </p:cNvSpPr>
            <p:nvPr/>
          </p:nvSpPr>
          <p:spPr bwMode="auto">
            <a:xfrm>
              <a:off x="719811" y="6122713"/>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If the Geological Discussion option is checked, you must attach the related document in the Admin tab.</a:t>
              </a:r>
              <a:endParaRPr lang="en-CA" altLang="en-US" sz="1200" dirty="0">
                <a:latin typeface="Arial" panose="020B0604020202020204" pitchFamily="34" charset="0"/>
                <a:cs typeface="Arial" panose="020B0604020202020204" pitchFamily="34" charset="0"/>
              </a:endParaRPr>
            </a:p>
          </p:txBody>
        </p:sp>
        <p:pic>
          <p:nvPicPr>
            <p:cNvPr id="13"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22" y="5952037"/>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377393"/>
            <a:ext cx="6338887" cy="4760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ular Callout 14"/>
          <p:cNvSpPr/>
          <p:nvPr/>
        </p:nvSpPr>
        <p:spPr>
          <a:xfrm>
            <a:off x="36945" y="1422400"/>
            <a:ext cx="1295401" cy="609600"/>
          </a:xfrm>
          <a:prstGeom prst="wedgeRoundRectCallout">
            <a:avLst>
              <a:gd name="adj1" fmla="val 264160"/>
              <a:gd name="adj2" fmla="val 37563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6</a:t>
            </a:r>
            <a:r>
              <a:rPr lang="en-US" sz="1200" dirty="0" smtClean="0">
                <a:solidFill>
                  <a:schemeClr val="tx1"/>
                </a:solidFill>
                <a:latin typeface="Arial" pitchFamily="34" charset="0"/>
                <a:cs typeface="Arial" pitchFamily="34" charset="0"/>
              </a:rPr>
              <a:t>. Click on </a:t>
            </a:r>
            <a:r>
              <a:rPr lang="en-US" sz="1200" b="1" dirty="0" smtClean="0">
                <a:solidFill>
                  <a:schemeClr val="tx1"/>
                </a:solidFill>
                <a:latin typeface="Arial" pitchFamily="34" charset="0"/>
                <a:cs typeface="Arial" pitchFamily="34" charset="0"/>
              </a:rPr>
              <a:t>Select Sections</a:t>
            </a:r>
            <a:endParaRPr lang="en-CA" sz="1200" b="1" dirty="0">
              <a:solidFill>
                <a:schemeClr val="tx1"/>
              </a:solidFill>
              <a:latin typeface="Arial" pitchFamily="34" charset="0"/>
              <a:cs typeface="Arial" pitchFamily="34" charset="0"/>
            </a:endParaRPr>
          </a:p>
        </p:txBody>
      </p:sp>
      <p:sp>
        <p:nvSpPr>
          <p:cNvPr id="16" name="Rounded Rectangular Callout 15"/>
          <p:cNvSpPr/>
          <p:nvPr/>
        </p:nvSpPr>
        <p:spPr>
          <a:xfrm>
            <a:off x="7315200" y="959062"/>
            <a:ext cx="1664276" cy="609600"/>
          </a:xfrm>
          <a:prstGeom prst="wedgeRoundRectCallout">
            <a:avLst>
              <a:gd name="adj1" fmla="val -154755"/>
              <a:gd name="adj2" fmla="val 32677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7. Click on checkbox if applicable</a:t>
            </a:r>
            <a:endParaRPr lang="en-CA" sz="1200" b="1" dirty="0">
              <a:solidFill>
                <a:schemeClr val="tx1"/>
              </a:solidFill>
              <a:latin typeface="Arial" pitchFamily="34" charset="0"/>
              <a:cs typeface="Arial" pitchFamily="34" charset="0"/>
            </a:endParaRPr>
          </a:p>
        </p:txBody>
      </p:sp>
      <p:sp>
        <p:nvSpPr>
          <p:cNvPr id="17" name="Rectangle 16"/>
          <p:cNvSpPr/>
          <p:nvPr/>
        </p:nvSpPr>
        <p:spPr>
          <a:xfrm>
            <a:off x="5638799" y="5105400"/>
            <a:ext cx="2122345"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0"/>
              </a:spcBef>
            </a:pPr>
            <a:r>
              <a:rPr lang="en-US" sz="1200" dirty="0" smtClean="0">
                <a:latin typeface="Arial" pitchFamily="34" charset="0"/>
                <a:cs typeface="Arial" pitchFamily="34" charset="0"/>
              </a:rPr>
              <a:t>To apply using </a:t>
            </a:r>
            <a:r>
              <a:rPr lang="en-US" sz="1200" dirty="0" smtClean="0">
                <a:solidFill>
                  <a:schemeClr val="tx1"/>
                </a:solidFill>
                <a:latin typeface="Arial" pitchFamily="34" charset="0"/>
                <a:cs typeface="Arial" pitchFamily="34" charset="0"/>
              </a:rPr>
              <a:t>an additional</a:t>
            </a:r>
            <a:r>
              <a:rPr lang="en-US" sz="1200" b="1" dirty="0" smtClean="0">
                <a:solidFill>
                  <a:srgbClr val="7030A0"/>
                </a:solidFill>
                <a:latin typeface="Arial" pitchFamily="34" charset="0"/>
                <a:cs typeface="Arial" pitchFamily="34" charset="0"/>
              </a:rPr>
              <a:t> </a:t>
            </a:r>
            <a:r>
              <a:rPr lang="en-US" sz="1200" dirty="0" smtClean="0">
                <a:latin typeface="Arial" pitchFamily="34" charset="0"/>
                <a:cs typeface="Arial" pitchFamily="34" charset="0"/>
              </a:rPr>
              <a:t>well, add a well row.</a:t>
            </a:r>
            <a:endParaRPr lang="en-CA" altLang="en-US" sz="1200" dirty="0">
              <a:latin typeface="Arial" panose="020B0604020202020204" pitchFamily="34" charset="0"/>
              <a:cs typeface="Arial" panose="020B0604020202020204" pitchFamily="34" charset="0"/>
            </a:endParaRPr>
          </a:p>
        </p:txBody>
      </p:sp>
      <p:cxnSp>
        <p:nvCxnSpPr>
          <p:cNvPr id="18" name="Straight Arrow Connector 17"/>
          <p:cNvCxnSpPr/>
          <p:nvPr/>
        </p:nvCxnSpPr>
        <p:spPr>
          <a:xfrm flipH="1" flipV="1">
            <a:off x="4953000" y="5321272"/>
            <a:ext cx="457201" cy="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8411629"/>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933" y="3200400"/>
            <a:ext cx="7210865" cy="1263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View Continuation Document</a:t>
            </a:r>
            <a:endParaRPr lang="en-CA" sz="1600" b="1" i="0" dirty="0">
              <a:solidFill>
                <a:schemeClr val="tx1"/>
              </a:solidFill>
              <a:latin typeface="Arial" panose="020B0604020202020204" pitchFamily="34" charset="0"/>
              <a:cs typeface="Arial" panose="020B0604020202020204" pitchFamily="34" charset="0"/>
            </a:endParaRPr>
          </a:p>
        </p:txBody>
      </p:sp>
      <p:sp>
        <p:nvSpPr>
          <p:cNvPr id="9" name="object 2"/>
          <p:cNvSpPr txBox="1"/>
          <p:nvPr/>
        </p:nvSpPr>
        <p:spPr>
          <a:xfrm>
            <a:off x="762001" y="1678885"/>
            <a:ext cx="7696199" cy="1261884"/>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The Continuation Document is </a:t>
            </a:r>
            <a:r>
              <a:rPr lang="en-US" sz="1200" dirty="0">
                <a:latin typeface="Arial" pitchFamily="34" charset="0"/>
                <a:cs typeface="Arial" pitchFamily="34" charset="0"/>
              </a:rPr>
              <a:t>a PDF </a:t>
            </a:r>
            <a:r>
              <a:rPr lang="en-US" sz="1200" dirty="0" smtClean="0">
                <a:latin typeface="Arial" pitchFamily="34" charset="0"/>
                <a:cs typeface="Arial" pitchFamily="34" charset="0"/>
              </a:rPr>
              <a:t>document which details the information in your application.</a:t>
            </a:r>
          </a:p>
          <a:p>
            <a:pPr marL="12700" marR="6350">
              <a:lnSpc>
                <a:spcPct val="100000"/>
              </a:lnSpc>
            </a:pPr>
            <a:endParaRPr lang="en-US" sz="1200" dirty="0">
              <a:latin typeface="Arial" pitchFamily="34" charset="0"/>
              <a:cs typeface="Arial" pitchFamily="34" charset="0"/>
            </a:endParaRPr>
          </a:p>
          <a:p>
            <a:pPr marL="12700" marR="6350">
              <a:lnSpc>
                <a:spcPct val="100000"/>
              </a:lnSpc>
            </a:pPr>
            <a:r>
              <a:rPr lang="en-CA" sz="1200" dirty="0" smtClean="0">
                <a:latin typeface="Arial" pitchFamily="34" charset="0"/>
                <a:cs typeface="Arial" pitchFamily="34" charset="0"/>
              </a:rPr>
              <a:t>If an application contains multiple agreements, before it </a:t>
            </a:r>
            <a:r>
              <a:rPr lang="en-CA" sz="1200" dirty="0">
                <a:latin typeface="Arial" pitchFamily="34" charset="0"/>
                <a:cs typeface="Arial" pitchFamily="34" charset="0"/>
              </a:rPr>
              <a:t>is </a:t>
            </a:r>
            <a:r>
              <a:rPr lang="en-CA" sz="1200" dirty="0" smtClean="0">
                <a:latin typeface="Arial" pitchFamily="34" charset="0"/>
                <a:cs typeface="Arial" pitchFamily="34" charset="0"/>
              </a:rPr>
              <a:t>submitted, all the agreements </a:t>
            </a:r>
            <a:r>
              <a:rPr lang="en-CA" sz="1200" dirty="0">
                <a:latin typeface="Arial" pitchFamily="34" charset="0"/>
                <a:cs typeface="Arial" pitchFamily="34" charset="0"/>
              </a:rPr>
              <a:t>will show on </a:t>
            </a:r>
            <a:r>
              <a:rPr lang="en-CA" sz="1200" dirty="0" smtClean="0">
                <a:latin typeface="Arial" pitchFamily="34" charset="0"/>
                <a:cs typeface="Arial" pitchFamily="34" charset="0"/>
              </a:rPr>
              <a:t>this document. Once the application has been submitted, ETS separates the agreements and each agreement will show on a separate Continuation Document.</a:t>
            </a:r>
          </a:p>
          <a:p>
            <a:pPr marL="12700" marR="6350">
              <a:lnSpc>
                <a:spcPct val="100000"/>
              </a:lnSpc>
            </a:pPr>
            <a:endParaRPr lang="en-US" sz="1000" dirty="0" smtClean="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Please do not mail a printed application to </a:t>
            </a:r>
            <a:r>
              <a:rPr lang="en-US" sz="1200" dirty="0">
                <a:latin typeface="Arial" pitchFamily="34" charset="0"/>
                <a:cs typeface="Arial" pitchFamily="34" charset="0"/>
              </a:rPr>
              <a:t>Alberta </a:t>
            </a:r>
            <a:r>
              <a:rPr lang="en-US" sz="1200" dirty="0" smtClean="0">
                <a:latin typeface="Arial" pitchFamily="34" charset="0"/>
                <a:cs typeface="Arial" pitchFamily="34" charset="0"/>
              </a:rPr>
              <a:t>Energy.</a:t>
            </a:r>
            <a:endParaRPr lang="en-US" sz="1200" dirty="0">
              <a:latin typeface="Arial" pitchFamily="34" charset="0"/>
              <a:cs typeface="Arial" pitchFamily="34" charset="0"/>
            </a:endParaRPr>
          </a:p>
        </p:txBody>
      </p:sp>
      <p:grpSp>
        <p:nvGrpSpPr>
          <p:cNvPr id="8" name="Group 7"/>
          <p:cNvGrpSpPr/>
          <p:nvPr/>
        </p:nvGrpSpPr>
        <p:grpSpPr>
          <a:xfrm>
            <a:off x="381000" y="5892125"/>
            <a:ext cx="9067800" cy="447675"/>
            <a:chOff x="228600" y="5965825"/>
            <a:chExt cx="8497888" cy="447675"/>
          </a:xfrm>
        </p:grpSpPr>
        <p:sp>
          <p:nvSpPr>
            <p:cNvPr id="10" name="Rectangle 9"/>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The Continuation Document can be viewed at any time after the application has been saved.</a:t>
              </a: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object 5"/>
          <p:cNvSpPr/>
          <p:nvPr/>
        </p:nvSpPr>
        <p:spPr>
          <a:xfrm flipH="1">
            <a:off x="6714296" y="3762244"/>
            <a:ext cx="1188000" cy="1440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6" name="Straight Arrow Connector 15"/>
          <p:cNvCxnSpPr/>
          <p:nvPr/>
        </p:nvCxnSpPr>
        <p:spPr>
          <a:xfrm flipV="1">
            <a:off x="7319547" y="3930832"/>
            <a:ext cx="0" cy="10022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object 2"/>
          <p:cNvSpPr txBox="1"/>
          <p:nvPr/>
        </p:nvSpPr>
        <p:spPr>
          <a:xfrm>
            <a:off x="6613742" y="5002345"/>
            <a:ext cx="1794667" cy="369332"/>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To view the document click on this link.</a:t>
            </a:r>
          </a:p>
        </p:txBody>
      </p:sp>
    </p:spTree>
    <p:extLst>
      <p:ext uri="{BB962C8B-B14F-4D97-AF65-F5344CB8AC3E}">
        <p14:creationId xmlns:p14="http://schemas.microsoft.com/office/powerpoint/2010/main" val="529708113"/>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View </a:t>
            </a:r>
            <a:r>
              <a:rPr lang="en-CA" sz="1600" b="1" i="0" dirty="0">
                <a:solidFill>
                  <a:schemeClr val="tx1"/>
                </a:solidFill>
                <a:latin typeface="Arial" panose="020B0604020202020204" pitchFamily="34" charset="0"/>
                <a:cs typeface="Arial" panose="020B0604020202020204" pitchFamily="34" charset="0"/>
              </a:rPr>
              <a:t>Continuation Document </a:t>
            </a:r>
            <a:r>
              <a:rPr lang="en-CA" sz="1600" b="1" i="0" dirty="0" smtClean="0">
                <a:solidFill>
                  <a:schemeClr val="tx1"/>
                </a:solidFill>
                <a:latin typeface="Arial" panose="020B0604020202020204" pitchFamily="34" charset="0"/>
                <a:cs typeface="Arial" panose="020B0604020202020204" pitchFamily="34" charset="0"/>
              </a:rPr>
              <a:t>(continued)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61413"/>
            <a:ext cx="5948103" cy="34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845" y="2327883"/>
            <a:ext cx="890588" cy="4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bject 5"/>
          <p:cNvSpPr/>
          <p:nvPr/>
        </p:nvSpPr>
        <p:spPr>
          <a:xfrm flipH="1">
            <a:off x="1600195" y="2286000"/>
            <a:ext cx="5943604" cy="36720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chemeClr val="accent3">
                <a:lumMod val="60000"/>
                <a:lumOff val="40000"/>
              </a:schemeClr>
            </a:solidFill>
          </a:ln>
        </p:spPr>
        <p:txBody>
          <a:bodyPr wrap="square" lIns="0" tIns="0" rIns="0" bIns="0" rtlCol="0">
            <a:spAutoFit/>
          </a:bodyPr>
          <a:lstStyle/>
          <a:p>
            <a:endParaRPr dirty="0"/>
          </a:p>
        </p:txBody>
      </p:sp>
      <p:sp>
        <p:nvSpPr>
          <p:cNvPr id="6" name="object 2"/>
          <p:cNvSpPr txBox="1"/>
          <p:nvPr/>
        </p:nvSpPr>
        <p:spPr>
          <a:xfrm>
            <a:off x="838200" y="1535668"/>
            <a:ext cx="7467600" cy="530915"/>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After the application has been submitted, you should open the document </a:t>
            </a:r>
            <a:r>
              <a:rPr lang="en-US" sz="1200" dirty="0">
                <a:latin typeface="Arial" pitchFamily="34" charset="0"/>
                <a:cs typeface="Arial" pitchFamily="34" charset="0"/>
              </a:rPr>
              <a:t>and print a copy for your </a:t>
            </a:r>
            <a:r>
              <a:rPr lang="en-US" sz="1200" dirty="0" smtClean="0">
                <a:latin typeface="Arial" pitchFamily="34" charset="0"/>
                <a:cs typeface="Arial" pitchFamily="34" charset="0"/>
              </a:rPr>
              <a:t>records.</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Please note the document will reflect </a:t>
            </a:r>
            <a:r>
              <a:rPr lang="en-US" sz="1200" dirty="0" smtClean="0">
                <a:latin typeface="Arial" pitchFamily="34" charset="0"/>
                <a:cs typeface="Arial" pitchFamily="34" charset="0"/>
              </a:rPr>
              <a:t>any </a:t>
            </a:r>
            <a:r>
              <a:rPr lang="en-US" sz="1200" dirty="0">
                <a:latin typeface="Arial" pitchFamily="34" charset="0"/>
                <a:cs typeface="Arial" pitchFamily="34" charset="0"/>
              </a:rPr>
              <a:t>amended information </a:t>
            </a:r>
            <a:r>
              <a:rPr lang="en-US" sz="1200" dirty="0" smtClean="0">
                <a:latin typeface="Arial" pitchFamily="34" charset="0"/>
                <a:cs typeface="Arial" pitchFamily="34" charset="0"/>
              </a:rPr>
              <a:t>if the application has been amended.</a:t>
            </a:r>
          </a:p>
        </p:txBody>
      </p:sp>
    </p:spTree>
    <p:extLst>
      <p:ext uri="{BB962C8B-B14F-4D97-AF65-F5344CB8AC3E}">
        <p14:creationId xmlns:p14="http://schemas.microsoft.com/office/powerpoint/2010/main" val="1107789498"/>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Verify Continuation Application</a:t>
            </a:r>
          </a:p>
        </p:txBody>
      </p:sp>
      <p:sp>
        <p:nvSpPr>
          <p:cNvPr id="3" name="object 2"/>
          <p:cNvSpPr txBox="1"/>
          <p:nvPr/>
        </p:nvSpPr>
        <p:spPr>
          <a:xfrm>
            <a:off x="226638" y="4530693"/>
            <a:ext cx="2897562" cy="1261884"/>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Once the verification process is complete, load the application again from your Work In Progress list, and the status should return to “Work in Progress.”</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At this stage, you may continue working on your application.</a:t>
            </a:r>
          </a:p>
        </p:txBody>
      </p:sp>
      <p:sp>
        <p:nvSpPr>
          <p:cNvPr id="6" name="object 2"/>
          <p:cNvSpPr txBox="1"/>
          <p:nvPr/>
        </p:nvSpPr>
        <p:spPr>
          <a:xfrm>
            <a:off x="226638" y="1667470"/>
            <a:ext cx="2897562" cy="1107996"/>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This process</a:t>
            </a:r>
            <a:r>
              <a:rPr lang="en-CA" sz="1200" dirty="0">
                <a:latin typeface="Arial" pitchFamily="34" charset="0"/>
                <a:cs typeface="Arial" pitchFamily="34" charset="0"/>
              </a:rPr>
              <a:t> verifies </a:t>
            </a:r>
            <a:r>
              <a:rPr lang="en-CA" sz="1200" dirty="0" smtClean="0">
                <a:latin typeface="Arial" pitchFamily="34" charset="0"/>
                <a:cs typeface="Arial" pitchFamily="34" charset="0"/>
              </a:rPr>
              <a:t>information within the application </a:t>
            </a:r>
            <a:r>
              <a:rPr lang="en-CA" sz="1200" dirty="0">
                <a:latin typeface="Arial" pitchFamily="34" charset="0"/>
                <a:cs typeface="Arial" pitchFamily="34" charset="0"/>
              </a:rPr>
              <a:t>using internal validations to ensure </a:t>
            </a:r>
            <a:r>
              <a:rPr lang="en-CA" sz="1200" dirty="0" smtClean="0">
                <a:latin typeface="Arial" pitchFamily="34" charset="0"/>
                <a:cs typeface="Arial" pitchFamily="34" charset="0"/>
              </a:rPr>
              <a:t>data is correct. </a:t>
            </a:r>
            <a:r>
              <a:rPr lang="en-CA" sz="1200" dirty="0">
                <a:latin typeface="Arial" pitchFamily="34" charset="0"/>
                <a:cs typeface="Arial" pitchFamily="34" charset="0"/>
              </a:rPr>
              <a:t>Any errors or warnings will be displayed on the screen</a:t>
            </a:r>
            <a:r>
              <a:rPr lang="en-CA" sz="1200" dirty="0" smtClean="0">
                <a:latin typeface="Arial" pitchFamily="34" charset="0"/>
                <a:cs typeface="Arial" pitchFamily="34" charset="0"/>
              </a:rPr>
              <a:t>. You may u</a:t>
            </a:r>
            <a:r>
              <a:rPr lang="en-US" altLang="en-US" sz="1200" dirty="0" smtClean="0">
                <a:latin typeface="Arial" panose="020B0604020202020204" pitchFamily="34" charset="0"/>
                <a:cs typeface="Arial" panose="020B0604020202020204" pitchFamily="34" charset="0"/>
              </a:rPr>
              <a:t>se </a:t>
            </a:r>
            <a:r>
              <a:rPr lang="en-US" altLang="en-US" sz="1200" dirty="0">
                <a:latin typeface="Arial" panose="020B0604020202020204" pitchFamily="34" charset="0"/>
                <a:cs typeface="Arial" panose="020B0604020202020204" pitchFamily="34" charset="0"/>
              </a:rPr>
              <a:t>the </a:t>
            </a:r>
            <a:r>
              <a:rPr lang="en-US" altLang="en-US" sz="1200" dirty="0" smtClean="0">
                <a:latin typeface="Arial" panose="020B0604020202020204" pitchFamily="34" charset="0"/>
                <a:cs typeface="Arial" panose="020B0604020202020204" pitchFamily="34" charset="0"/>
              </a:rPr>
              <a:t>Verify button after </a:t>
            </a:r>
            <a:r>
              <a:rPr lang="en-US" altLang="en-US" sz="1200" dirty="0">
                <a:latin typeface="Arial" panose="020B0604020202020204" pitchFamily="34" charset="0"/>
                <a:cs typeface="Arial" panose="020B0604020202020204" pitchFamily="34" charset="0"/>
              </a:rPr>
              <a:t>completing </a:t>
            </a:r>
            <a:r>
              <a:rPr lang="en-US" altLang="en-US" sz="1200" dirty="0" smtClean="0">
                <a:latin typeface="Arial" panose="020B0604020202020204" pitchFamily="34" charset="0"/>
                <a:cs typeface="Arial" panose="020B0604020202020204" pitchFamily="34" charset="0"/>
              </a:rPr>
              <a:t>the application.</a:t>
            </a:r>
            <a:endParaRPr lang="en-US" sz="1200" dirty="0">
              <a:latin typeface="Arial" pitchFamily="34" charset="0"/>
              <a:cs typeface="Arial" pitchFamily="34" charset="0"/>
            </a:endParaRPr>
          </a:p>
        </p:txBody>
      </p:sp>
      <p:cxnSp>
        <p:nvCxnSpPr>
          <p:cNvPr id="15" name="Straight Arrow Connector 14"/>
          <p:cNvCxnSpPr/>
          <p:nvPr/>
        </p:nvCxnSpPr>
        <p:spPr>
          <a:xfrm>
            <a:off x="3520326" y="3918575"/>
            <a:ext cx="88461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1295400" y="3780075"/>
            <a:ext cx="2022861" cy="276999"/>
          </a:xfrm>
          <a:prstGeom prst="rect">
            <a:avLst/>
          </a:prstGeom>
        </p:spPr>
        <p:txBody>
          <a:bodyPr wrap="none">
            <a:spAutoFit/>
          </a:bodyPr>
          <a:lstStyle/>
          <a:p>
            <a:r>
              <a:rPr lang="en-US" sz="1200" dirty="0">
                <a:latin typeface="Arial" pitchFamily="34" charset="0"/>
                <a:cs typeface="Arial" pitchFamily="34" charset="0"/>
              </a:rPr>
              <a:t>Status becomes </a:t>
            </a:r>
            <a:r>
              <a:rPr lang="en-CA" sz="1200" b="1" dirty="0">
                <a:latin typeface="Arial" pitchFamily="34" charset="0"/>
                <a:cs typeface="Arial" pitchFamily="34" charset="0"/>
              </a:rPr>
              <a:t>Verifying</a:t>
            </a:r>
            <a:r>
              <a:rPr lang="en-CA" sz="1200" dirty="0">
                <a:latin typeface="Arial" pitchFamily="34" charset="0"/>
                <a:cs typeface="Arial" pitchFamily="34" charset="0"/>
              </a:rPr>
              <a:t>.</a:t>
            </a:r>
            <a:endParaRPr lang="en-CA" sz="1200"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822967"/>
            <a:ext cx="4351336" cy="2758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flipH="1">
            <a:off x="8219419" y="3205194"/>
            <a:ext cx="189705" cy="3762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Rounded Rectangular Callout 18"/>
          <p:cNvSpPr/>
          <p:nvPr/>
        </p:nvSpPr>
        <p:spPr>
          <a:xfrm>
            <a:off x="2428416" y="2729345"/>
            <a:ext cx="1239167" cy="609600"/>
          </a:xfrm>
          <a:prstGeom prst="wedgeRoundRectCallout">
            <a:avLst>
              <a:gd name="adj1" fmla="val 254017"/>
              <a:gd name="adj2" fmla="val 7035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Click </a:t>
            </a:r>
            <a:r>
              <a:rPr lang="en-US" sz="1200" b="1" dirty="0" smtClean="0">
                <a:solidFill>
                  <a:schemeClr val="tx1"/>
                </a:solidFill>
                <a:latin typeface="Arial" pitchFamily="34" charset="0"/>
                <a:cs typeface="Arial" pitchFamily="34" charset="0"/>
              </a:rPr>
              <a:t>Verify</a:t>
            </a:r>
            <a:endParaRPr lang="en-CA" sz="1200" b="1" dirty="0">
              <a:solidFill>
                <a:schemeClr val="tx1"/>
              </a:solidFill>
              <a:latin typeface="Arial" pitchFamily="34" charset="0"/>
              <a:cs typeface="Arial" pitchFamily="34" charset="0"/>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274" y="3602182"/>
            <a:ext cx="4495799" cy="282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774538"/>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Submit </a:t>
            </a:r>
            <a:r>
              <a:rPr lang="en-CA" sz="1600" b="1" i="0" dirty="0">
                <a:solidFill>
                  <a:schemeClr val="tx1"/>
                </a:solidFill>
                <a:latin typeface="Arial" panose="020B0604020202020204" pitchFamily="34" charset="0"/>
                <a:cs typeface="Arial" panose="020B0604020202020204" pitchFamily="34" charset="0"/>
              </a:rPr>
              <a:t>Continuation Application</a:t>
            </a:r>
          </a:p>
        </p:txBody>
      </p:sp>
      <p:sp>
        <p:nvSpPr>
          <p:cNvPr id="4" name="object 2"/>
          <p:cNvSpPr txBox="1"/>
          <p:nvPr/>
        </p:nvSpPr>
        <p:spPr>
          <a:xfrm>
            <a:off x="219812" y="1462206"/>
            <a:ext cx="2897562" cy="3662541"/>
          </a:xfrm>
          <a:prstGeom prst="rect">
            <a:avLst/>
          </a:prstGeom>
        </p:spPr>
        <p:txBody>
          <a:bodyPr vert="horz" wrap="square" lIns="0" tIns="0" rIns="0" bIns="0" rtlCol="0">
            <a:spAutoFit/>
          </a:bodyPr>
          <a:lstStyle/>
          <a:p>
            <a:pPr marL="12700" marR="6350">
              <a:lnSpc>
                <a:spcPct val="100000"/>
              </a:lnSpc>
            </a:pPr>
            <a:r>
              <a:rPr lang="en-CA" sz="1200" dirty="0">
                <a:latin typeface="Arial" panose="020B0604020202020204" pitchFamily="34" charset="0"/>
                <a:cs typeface="Arial" panose="020B0604020202020204" pitchFamily="34" charset="0"/>
              </a:rPr>
              <a:t>You must have </a:t>
            </a:r>
            <a:r>
              <a:rPr lang="en-CA" sz="1200" dirty="0" smtClean="0">
                <a:latin typeface="Arial" panose="020B0604020202020204" pitchFamily="34" charset="0"/>
                <a:cs typeface="Arial" panose="020B0604020202020204" pitchFamily="34" charset="0"/>
              </a:rPr>
              <a:t>the Submitter </a:t>
            </a:r>
            <a:r>
              <a:rPr lang="en-CA" sz="1200" dirty="0">
                <a:latin typeface="Arial" panose="020B0604020202020204" pitchFamily="34" charset="0"/>
                <a:cs typeface="Arial" panose="020B0604020202020204" pitchFamily="34" charset="0"/>
              </a:rPr>
              <a:t>role to </a:t>
            </a:r>
            <a:r>
              <a:rPr lang="en-US" sz="1200" dirty="0">
                <a:latin typeface="Arial" panose="020B0604020202020204" pitchFamily="34" charset="0"/>
                <a:cs typeface="Arial" panose="020B0604020202020204" pitchFamily="34" charset="0"/>
              </a:rPr>
              <a:t>submit an application</a:t>
            </a:r>
            <a:r>
              <a:rPr lang="en-US" sz="1200" dirty="0" smtClean="0">
                <a:latin typeface="Arial" panose="020B0604020202020204" pitchFamily="34" charset="0"/>
                <a:cs typeface="Arial" panose="020B0604020202020204" pitchFamily="34" charset="0"/>
              </a:rPr>
              <a:t>.</a:t>
            </a:r>
          </a:p>
          <a:p>
            <a:pPr marL="12700" marR="6350">
              <a:lnSpc>
                <a:spcPct val="100000"/>
              </a:lnSpc>
            </a:pPr>
            <a:endParaRPr lang="en-US" sz="1000" dirty="0" smtClean="0">
              <a:latin typeface="Arial" pitchFamily="34" charset="0"/>
              <a:cs typeface="Arial" pitchFamily="34" charset="0"/>
            </a:endParaRPr>
          </a:p>
          <a:p>
            <a:pPr marL="12700" marR="6350"/>
            <a:r>
              <a:rPr lang="en-US" sz="1200" dirty="0">
                <a:latin typeface="Arial" pitchFamily="34" charset="0"/>
                <a:cs typeface="Arial" pitchFamily="34" charset="0"/>
              </a:rPr>
              <a:t>Verifying your application at various steps when completing can be a useful tool; however, verification is not required prior to submission.</a:t>
            </a:r>
          </a:p>
          <a:p>
            <a:pPr marL="12700" marR="6350">
              <a:lnSpc>
                <a:spcPct val="100000"/>
              </a:lnSpc>
            </a:pPr>
            <a:endParaRPr lang="en-US" sz="1200" dirty="0">
              <a:latin typeface="Arial" pitchFamily="34" charset="0"/>
              <a:cs typeface="Arial" pitchFamily="34" charset="0"/>
            </a:endParaRPr>
          </a:p>
          <a:p>
            <a:pPr marL="12700" marR="6350"/>
            <a:r>
              <a:rPr lang="en-US" sz="1200" dirty="0">
                <a:latin typeface="Arial" pitchFamily="34" charset="0"/>
                <a:cs typeface="Arial" pitchFamily="34" charset="0"/>
              </a:rPr>
              <a:t>When the application is complete, click the submit button. The application will go through the verification process and if no errors are identified, the application will automatically be submitted.</a:t>
            </a:r>
          </a:p>
          <a:p>
            <a:pPr marL="12700" marR="6350">
              <a:lnSpc>
                <a:spcPct val="100000"/>
              </a:lnSpc>
            </a:pPr>
            <a:endParaRPr lang="en-US" sz="1200" dirty="0" smtClean="0">
              <a:latin typeface="Arial" pitchFamily="34" charset="0"/>
              <a:cs typeface="Arial" pitchFamily="34" charset="0"/>
            </a:endParaRPr>
          </a:p>
          <a:p>
            <a:pPr marL="12700" marR="6350">
              <a:lnSpc>
                <a:spcPct val="100000"/>
              </a:lnSpc>
            </a:pPr>
            <a:r>
              <a:rPr lang="en-US" sz="1200" dirty="0">
                <a:latin typeface="Arial" pitchFamily="34" charset="0"/>
                <a:cs typeface="Arial" pitchFamily="34" charset="0"/>
              </a:rPr>
              <a:t>If there are errors, the application goes back into work in progress so it can be corrected and resubmitted. The contact person identified on the application will also receive an email indicating that action is required.</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668" y="1632489"/>
            <a:ext cx="4896766" cy="332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ed Rectangular Callout 16"/>
          <p:cNvSpPr/>
          <p:nvPr/>
        </p:nvSpPr>
        <p:spPr>
          <a:xfrm>
            <a:off x="1219200" y="5791200"/>
            <a:ext cx="1520160" cy="515674"/>
          </a:xfrm>
          <a:prstGeom prst="wedgeRoundRectCallout">
            <a:avLst>
              <a:gd name="adj1" fmla="val 199784"/>
              <a:gd name="adj2" fmla="val -22305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Submit</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9011410"/>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Submit </a:t>
            </a:r>
            <a:r>
              <a:rPr lang="en-CA" sz="1600" b="1" i="0" dirty="0">
                <a:solidFill>
                  <a:schemeClr val="tx1"/>
                </a:solidFill>
                <a:latin typeface="Arial" panose="020B0604020202020204" pitchFamily="34" charset="0"/>
                <a:cs typeface="Arial" panose="020B0604020202020204" pitchFamily="34" charset="0"/>
              </a:rPr>
              <a:t>Continuation </a:t>
            </a:r>
            <a:r>
              <a:rPr lang="en-CA" sz="1600" b="1" i="0" dirty="0" smtClean="0">
                <a:solidFill>
                  <a:schemeClr val="tx1"/>
                </a:solidFill>
                <a:latin typeface="Arial" panose="020B0604020202020204" pitchFamily="34" charset="0"/>
                <a:cs typeface="Arial" panose="020B0604020202020204" pitchFamily="34" charset="0"/>
              </a:rPr>
              <a:t>Application (continued)</a:t>
            </a:r>
            <a:endParaRPr lang="en-CA" sz="1600" b="1" i="0" dirty="0">
              <a:solidFill>
                <a:schemeClr val="tx1"/>
              </a:solidFill>
              <a:latin typeface="Arial" panose="020B0604020202020204" pitchFamily="34" charset="0"/>
              <a:cs typeface="Arial" panose="020B0604020202020204" pitchFamily="34" charset="0"/>
            </a:endParaRPr>
          </a:p>
        </p:txBody>
      </p:sp>
      <p:pic>
        <p:nvPicPr>
          <p:cNvPr id="10" name="Picture 9" descr="C:\Users\YinO\AppData\Local\Temp\SNAGHTML1cb7900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709" y="1905000"/>
            <a:ext cx="3438525" cy="162877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4800600" y="3281571"/>
            <a:ext cx="609600" cy="2948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ular Callout 11"/>
          <p:cNvSpPr/>
          <p:nvPr/>
        </p:nvSpPr>
        <p:spPr>
          <a:xfrm>
            <a:off x="663102" y="3124200"/>
            <a:ext cx="1239167" cy="609600"/>
          </a:xfrm>
          <a:prstGeom prst="wedgeRoundRectCallout">
            <a:avLst>
              <a:gd name="adj1" fmla="val 92333"/>
              <a:gd name="adj2" fmla="val -2760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00419"/>
            <a:ext cx="46386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ular Callout 17"/>
          <p:cNvSpPr/>
          <p:nvPr/>
        </p:nvSpPr>
        <p:spPr>
          <a:xfrm>
            <a:off x="2022387" y="5121962"/>
            <a:ext cx="1239167" cy="609600"/>
          </a:xfrm>
          <a:prstGeom prst="wedgeRoundRectCallout">
            <a:avLst>
              <a:gd name="adj1" fmla="val 412811"/>
              <a:gd name="adj2" fmla="val 503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15494313"/>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29824"/>
            <a:ext cx="7815611" cy="492443"/>
          </a:xfrm>
        </p:spPr>
        <p:txBody>
          <a:bodyPr/>
          <a:lstStyle/>
          <a:p>
            <a:r>
              <a:rPr lang="en-CA" sz="1600" b="1" i="0" dirty="0" smtClean="0">
                <a:solidFill>
                  <a:schemeClr val="tx1"/>
                </a:solidFill>
                <a:latin typeface="Arial" panose="020B0604020202020204" pitchFamily="34" charset="0"/>
                <a:cs typeface="Arial" panose="020B0604020202020204" pitchFamily="34" charset="0"/>
              </a:rPr>
              <a:t>Submit </a:t>
            </a:r>
            <a:r>
              <a:rPr lang="en-CA" sz="1600" b="1" i="0" dirty="0">
                <a:solidFill>
                  <a:schemeClr val="tx1"/>
                </a:solidFill>
                <a:latin typeface="Arial" panose="020B0604020202020204" pitchFamily="34" charset="0"/>
                <a:cs typeface="Arial" panose="020B0604020202020204" pitchFamily="34" charset="0"/>
              </a:rPr>
              <a:t>Continuation Application </a:t>
            </a:r>
            <a:r>
              <a:rPr lang="en-CA" sz="1600" b="1" i="0" dirty="0" smtClean="0">
                <a:solidFill>
                  <a:schemeClr val="tx1"/>
                </a:solidFill>
                <a:latin typeface="Arial" panose="020B0604020202020204" pitchFamily="34" charset="0"/>
                <a:cs typeface="Arial" panose="020B0604020202020204" pitchFamily="34" charset="0"/>
              </a:rPr>
              <a:t>(continued)</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rgbClr val="FF0000"/>
              </a:solidFill>
              <a:latin typeface="Arial" panose="020B0604020202020204" pitchFamily="34" charset="0"/>
              <a:cs typeface="Arial" panose="020B0604020202020204" pitchFamily="34" charset="0"/>
            </a:endParaRPr>
          </a:p>
        </p:txBody>
      </p:sp>
      <p:sp>
        <p:nvSpPr>
          <p:cNvPr id="12" name="object 2"/>
          <p:cNvSpPr txBox="1"/>
          <p:nvPr/>
        </p:nvSpPr>
        <p:spPr>
          <a:xfrm>
            <a:off x="762000" y="1676400"/>
            <a:ext cx="3429000" cy="738664"/>
          </a:xfrm>
          <a:prstGeom prst="rect">
            <a:avLst/>
          </a:prstGeom>
        </p:spPr>
        <p:txBody>
          <a:bodyPr vert="horz" wrap="square" lIns="0" tIns="0" rIns="0" bIns="0" rtlCol="0">
            <a:spAutoFit/>
          </a:bodyPr>
          <a:lstStyle/>
          <a:p>
            <a:pPr marL="12700" marR="6350">
              <a:lnSpc>
                <a:spcPct val="100000"/>
              </a:lnSpc>
            </a:pPr>
            <a:r>
              <a:rPr lang="en-US" sz="1200" dirty="0">
                <a:latin typeface="Arial" pitchFamily="34" charset="0"/>
                <a:cs typeface="Arial" pitchFamily="34" charset="0"/>
              </a:rPr>
              <a:t>Alberta Energy has received the application when  </a:t>
            </a:r>
            <a:r>
              <a:rPr lang="en-US" sz="1200" dirty="0" smtClean="0">
                <a:latin typeface="Arial" pitchFamily="34" charset="0"/>
                <a:cs typeface="Arial" pitchFamily="34" charset="0"/>
              </a:rPr>
              <a:t>the </a:t>
            </a:r>
            <a:r>
              <a:rPr lang="en-US" sz="1200" dirty="0">
                <a:latin typeface="Arial" pitchFamily="34" charset="0"/>
                <a:cs typeface="Arial" pitchFamily="34" charset="0"/>
              </a:rPr>
              <a:t>status becomes </a:t>
            </a:r>
            <a:r>
              <a:rPr lang="en-US" sz="1200" b="1" dirty="0">
                <a:latin typeface="Arial" pitchFamily="34" charset="0"/>
                <a:cs typeface="Arial" pitchFamily="34" charset="0"/>
              </a:rPr>
              <a:t>Processing (Submitted)</a:t>
            </a:r>
            <a:r>
              <a:rPr lang="en-US" sz="1200" dirty="0">
                <a:latin typeface="Arial" pitchFamily="34" charset="0"/>
                <a:cs typeface="Arial" pitchFamily="34" charset="0"/>
              </a:rPr>
              <a:t>. The application remains in this status until the  application is reviewed.</a:t>
            </a:r>
          </a:p>
        </p:txBody>
      </p:sp>
      <p:cxnSp>
        <p:nvCxnSpPr>
          <p:cNvPr id="20" name="Straight Arrow Connector 19"/>
          <p:cNvCxnSpPr/>
          <p:nvPr/>
        </p:nvCxnSpPr>
        <p:spPr>
          <a:xfrm>
            <a:off x="838200" y="2687876"/>
            <a:ext cx="1143000" cy="1352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object 2"/>
          <p:cNvSpPr txBox="1"/>
          <p:nvPr/>
        </p:nvSpPr>
        <p:spPr>
          <a:xfrm>
            <a:off x="4800601" y="1752600"/>
            <a:ext cx="3429000"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Submission Date is now displayed.</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388942"/>
            <a:ext cx="5595937" cy="3779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flipH="1">
            <a:off x="4724402" y="2022519"/>
            <a:ext cx="152398" cy="6653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flipV="1">
            <a:off x="5029200" y="5742801"/>
            <a:ext cx="0" cy="42608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object 2"/>
          <p:cNvSpPr txBox="1"/>
          <p:nvPr/>
        </p:nvSpPr>
        <p:spPr>
          <a:xfrm>
            <a:off x="1812133" y="6197385"/>
            <a:ext cx="5976936"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At this stage the application cannot be edited (except Contact Information).</a:t>
            </a:r>
          </a:p>
        </p:txBody>
      </p:sp>
    </p:spTree>
    <p:extLst>
      <p:ext uri="{BB962C8B-B14F-4D97-AF65-F5344CB8AC3E}">
        <p14:creationId xmlns:p14="http://schemas.microsoft.com/office/powerpoint/2010/main" val="1880043905"/>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862" y="3351806"/>
            <a:ext cx="7219671" cy="2430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View Application Summary Report</a:t>
            </a:r>
            <a:endParaRPr lang="en-CA" sz="1600" b="1" i="0" dirty="0">
              <a:solidFill>
                <a:schemeClr val="tx1"/>
              </a:solidFill>
              <a:latin typeface="Arial" panose="020B0604020202020204" pitchFamily="34" charset="0"/>
              <a:cs typeface="Arial" panose="020B0604020202020204" pitchFamily="34" charset="0"/>
            </a:endParaRPr>
          </a:p>
        </p:txBody>
      </p:sp>
      <p:sp>
        <p:nvSpPr>
          <p:cNvPr id="9" name="object 2"/>
          <p:cNvSpPr txBox="1"/>
          <p:nvPr/>
        </p:nvSpPr>
        <p:spPr>
          <a:xfrm>
            <a:off x="762001" y="1678885"/>
            <a:ext cx="7924799" cy="1261884"/>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The Application Summary Report is </a:t>
            </a:r>
            <a:r>
              <a:rPr lang="en-US" sz="1200" dirty="0">
                <a:latin typeface="Arial" pitchFamily="34" charset="0"/>
                <a:cs typeface="Arial" pitchFamily="34" charset="0"/>
              </a:rPr>
              <a:t>a PDF </a:t>
            </a:r>
            <a:r>
              <a:rPr lang="en-US" sz="1200" dirty="0" smtClean="0">
                <a:latin typeface="Arial" pitchFamily="34" charset="0"/>
                <a:cs typeface="Arial" pitchFamily="34" charset="0"/>
              </a:rPr>
              <a:t>document which details the information contained within your application and whether it is was received by the internal system. The Application Summary Report displays all agreements that are applied for together and which share an Application Reference Number</a:t>
            </a:r>
            <a:r>
              <a:rPr lang="en-US" sz="1200" dirty="0">
                <a:latin typeface="Arial" pitchFamily="34" charset="0"/>
                <a:cs typeface="Arial" pitchFamily="34" charset="0"/>
              </a:rPr>
              <a:t>. </a:t>
            </a:r>
            <a:r>
              <a:rPr lang="en-US" sz="1200" dirty="0" smtClean="0">
                <a:latin typeface="Arial" pitchFamily="34" charset="0"/>
                <a:cs typeface="Arial" pitchFamily="34" charset="0"/>
              </a:rPr>
              <a:t>Please note that the continuation </a:t>
            </a:r>
            <a:r>
              <a:rPr lang="en-US" sz="1200" dirty="0">
                <a:latin typeface="Arial" pitchFamily="34" charset="0"/>
                <a:cs typeface="Arial" pitchFamily="34" charset="0"/>
              </a:rPr>
              <a:t>document </a:t>
            </a:r>
            <a:r>
              <a:rPr lang="en-US" sz="1200" dirty="0" smtClean="0">
                <a:latin typeface="Arial" pitchFamily="34" charset="0"/>
                <a:cs typeface="Arial" pitchFamily="34" charset="0"/>
              </a:rPr>
              <a:t>only displays </a:t>
            </a:r>
            <a:r>
              <a:rPr lang="en-US" sz="1200" dirty="0">
                <a:latin typeface="Arial" pitchFamily="34" charset="0"/>
                <a:cs typeface="Arial" pitchFamily="34" charset="0"/>
              </a:rPr>
              <a:t>one </a:t>
            </a:r>
            <a:r>
              <a:rPr lang="en-US" sz="1200" dirty="0" smtClean="0">
                <a:latin typeface="Arial" pitchFamily="34" charset="0"/>
                <a:cs typeface="Arial" pitchFamily="34" charset="0"/>
              </a:rPr>
              <a:t>agreement.</a:t>
            </a:r>
          </a:p>
          <a:p>
            <a:pPr marL="12700" marR="6350">
              <a:lnSpc>
                <a:spcPct val="100000"/>
              </a:lnSpc>
            </a:pPr>
            <a:endParaRPr lang="en-US" sz="1200" dirty="0">
              <a:latin typeface="Arial" pitchFamily="34" charset="0"/>
              <a:cs typeface="Arial" pitchFamily="34" charset="0"/>
            </a:endParaRPr>
          </a:p>
          <a:p>
            <a:pPr marL="12700" marR="6350">
              <a:lnSpc>
                <a:spcPct val="100000"/>
              </a:lnSpc>
            </a:pPr>
            <a:endParaRPr lang="en-US" sz="1000" dirty="0" smtClean="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Please do not </a:t>
            </a:r>
            <a:r>
              <a:rPr lang="en-US" sz="1200" dirty="0" smtClean="0">
                <a:latin typeface="Arial" pitchFamily="34" charset="0"/>
                <a:cs typeface="Arial" pitchFamily="34" charset="0"/>
              </a:rPr>
              <a:t>send a </a:t>
            </a:r>
            <a:r>
              <a:rPr lang="en-US" sz="1200" dirty="0" smtClean="0">
                <a:latin typeface="Arial" pitchFamily="34" charset="0"/>
                <a:cs typeface="Arial" pitchFamily="34" charset="0"/>
              </a:rPr>
              <a:t>printed application to </a:t>
            </a:r>
            <a:r>
              <a:rPr lang="en-US" sz="1200" dirty="0">
                <a:latin typeface="Arial" pitchFamily="34" charset="0"/>
                <a:cs typeface="Arial" pitchFamily="34" charset="0"/>
              </a:rPr>
              <a:t>Alberta </a:t>
            </a:r>
            <a:r>
              <a:rPr lang="en-US" sz="1200" dirty="0" smtClean="0">
                <a:latin typeface="Arial" pitchFamily="34" charset="0"/>
                <a:cs typeface="Arial" pitchFamily="34" charset="0"/>
              </a:rPr>
              <a:t>Energy.</a:t>
            </a:r>
            <a:endParaRPr lang="en-US" sz="1200" dirty="0">
              <a:latin typeface="Arial" pitchFamily="34" charset="0"/>
              <a:cs typeface="Arial" pitchFamily="34" charset="0"/>
            </a:endParaRPr>
          </a:p>
        </p:txBody>
      </p:sp>
      <p:sp>
        <p:nvSpPr>
          <p:cNvPr id="18" name="object 5"/>
          <p:cNvSpPr/>
          <p:nvPr/>
        </p:nvSpPr>
        <p:spPr>
          <a:xfrm flipH="1">
            <a:off x="6719183" y="3850629"/>
            <a:ext cx="1476000" cy="1440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9" name="Straight Arrow Connector 18"/>
          <p:cNvCxnSpPr/>
          <p:nvPr/>
        </p:nvCxnSpPr>
        <p:spPr>
          <a:xfrm>
            <a:off x="7446082" y="3164829"/>
            <a:ext cx="0" cy="685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object 2"/>
          <p:cNvSpPr txBox="1"/>
          <p:nvPr/>
        </p:nvSpPr>
        <p:spPr>
          <a:xfrm>
            <a:off x="6739733" y="2719297"/>
            <a:ext cx="1794667" cy="369332"/>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To view the document click on this link.</a:t>
            </a:r>
          </a:p>
        </p:txBody>
      </p:sp>
    </p:spTree>
    <p:extLst>
      <p:ext uri="{BB962C8B-B14F-4D97-AF65-F5344CB8AC3E}">
        <p14:creationId xmlns:p14="http://schemas.microsoft.com/office/powerpoint/2010/main" val="250172413"/>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Work In Progress</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74139" y="2819400"/>
            <a:ext cx="6474462" cy="1107996"/>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You can use the Work In Progress screen to retrieve all active applications </a:t>
            </a:r>
            <a:r>
              <a:rPr lang="en-US" sz="1400" dirty="0" smtClean="0">
                <a:latin typeface="Arial" panose="020B0604020202020204" pitchFamily="34" charset="0"/>
                <a:cs typeface="Arial" panose="020B0604020202020204" pitchFamily="34" charset="0"/>
              </a:rPr>
              <a:t>submitted </a:t>
            </a:r>
            <a:r>
              <a:rPr lang="en-US" sz="1400" dirty="0" smtClean="0">
                <a:latin typeface="Arial" panose="020B0604020202020204" pitchFamily="34" charset="0"/>
                <a:cs typeface="Arial" panose="020B0604020202020204" pitchFamily="34" charset="0"/>
              </a:rPr>
              <a:t>by your company.</a:t>
            </a: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Please note that certain applications may have been archived and will no longer be in your Work in Progress list.</a:t>
            </a:r>
          </a:p>
        </p:txBody>
      </p:sp>
    </p:spTree>
    <p:extLst>
      <p:ext uri="{BB962C8B-B14F-4D97-AF65-F5344CB8AC3E}">
        <p14:creationId xmlns:p14="http://schemas.microsoft.com/office/powerpoint/2010/main" val="2390369803"/>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352" y="3076577"/>
            <a:ext cx="5022460" cy="179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Work In Progress</a:t>
            </a:r>
            <a:endParaRPr lang="en-CA" sz="1600" b="1" i="0" dirty="0">
              <a:solidFill>
                <a:schemeClr val="tx1"/>
              </a:solidFill>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24064"/>
            <a:ext cx="21145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flipH="1">
            <a:off x="885825" y="4595812"/>
            <a:ext cx="1743076" cy="685800"/>
          </a:xfrm>
          <a:prstGeom prst="wedgeRoundRectCallout">
            <a:avLst>
              <a:gd name="adj1" fmla="val 9277"/>
              <a:gd name="adj2" fmla="val -10803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a:t>
            </a:r>
            <a:r>
              <a:rPr lang="en-US" sz="1200" dirty="0">
                <a:solidFill>
                  <a:schemeClr val="tx1"/>
                </a:solidFill>
                <a:latin typeface="Arial" pitchFamily="34" charset="0"/>
                <a:cs typeface="Arial" pitchFamily="34" charset="0"/>
              </a:rPr>
              <a:t>Select </a:t>
            </a:r>
            <a:r>
              <a:rPr lang="en-US" sz="1200" b="1" dirty="0" smtClean="0">
                <a:solidFill>
                  <a:schemeClr val="tx1"/>
                </a:solidFill>
                <a:latin typeface="Arial" pitchFamily="34" charset="0"/>
                <a:cs typeface="Arial" pitchFamily="34" charset="0"/>
              </a:rPr>
              <a:t>Work In Progress</a:t>
            </a:r>
            <a:endParaRPr lang="en-CA" sz="1200" b="1" dirty="0">
              <a:solidFill>
                <a:schemeClr val="tx1"/>
              </a:solidFill>
              <a:latin typeface="Arial" pitchFamily="34" charset="0"/>
              <a:cs typeface="Arial" pitchFamily="34" charset="0"/>
            </a:endParaRPr>
          </a:p>
        </p:txBody>
      </p:sp>
      <p:cxnSp>
        <p:nvCxnSpPr>
          <p:cNvPr id="7" name="Straight Arrow Connector 6"/>
          <p:cNvCxnSpPr/>
          <p:nvPr/>
        </p:nvCxnSpPr>
        <p:spPr>
          <a:xfrm>
            <a:off x="2733675" y="4138616"/>
            <a:ext cx="69532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ular Callout 11"/>
          <p:cNvSpPr/>
          <p:nvPr/>
        </p:nvSpPr>
        <p:spPr>
          <a:xfrm>
            <a:off x="5791200" y="5181600"/>
            <a:ext cx="1557338" cy="585788"/>
          </a:xfrm>
          <a:prstGeom prst="wedgeRoundRectCallout">
            <a:avLst>
              <a:gd name="adj1" fmla="val -47468"/>
              <a:gd name="adj2" fmla="val -11453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smtClean="0">
                <a:solidFill>
                  <a:schemeClr val="tx1"/>
                </a:solidFill>
                <a:latin typeface="Arial" pitchFamily="34" charset="0"/>
                <a:cs typeface="Arial" pitchFamily="34" charset="0"/>
              </a:rPr>
              <a:t>Find</a:t>
            </a:r>
            <a:endParaRPr lang="en-US" sz="1200" b="1" dirty="0">
              <a:solidFill>
                <a:schemeClr val="tx1"/>
              </a:solidFill>
              <a:latin typeface="Arial" pitchFamily="34" charset="0"/>
              <a:cs typeface="Arial" pitchFamily="34" charset="0"/>
            </a:endParaRPr>
          </a:p>
        </p:txBody>
      </p:sp>
      <p:sp>
        <p:nvSpPr>
          <p:cNvPr id="13" name="Rounded Rectangular Callout 12"/>
          <p:cNvSpPr/>
          <p:nvPr/>
        </p:nvSpPr>
        <p:spPr>
          <a:xfrm>
            <a:off x="6429374" y="1905000"/>
            <a:ext cx="1609726" cy="916944"/>
          </a:xfrm>
          <a:prstGeom prst="wedgeRoundRectCallout">
            <a:avLst>
              <a:gd name="adj1" fmla="val -23605"/>
              <a:gd name="adj2" fmla="val 13380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 </a:t>
            </a:r>
            <a:r>
              <a:rPr lang="en-US" sz="1200" dirty="0" smtClean="0">
                <a:solidFill>
                  <a:schemeClr val="tx1"/>
                </a:solidFill>
                <a:latin typeface="Arial" pitchFamily="34" charset="0"/>
                <a:cs typeface="Arial" pitchFamily="34" charset="0"/>
              </a:rPr>
              <a:t>Optionally choose </a:t>
            </a:r>
            <a:r>
              <a:rPr lang="en-US" sz="1200" dirty="0">
                <a:solidFill>
                  <a:schemeClr val="tx1"/>
                </a:solidFill>
                <a:latin typeface="Arial" pitchFamily="34" charset="0"/>
                <a:cs typeface="Arial" pitchFamily="34" charset="0"/>
              </a:rPr>
              <a:t>your search </a:t>
            </a:r>
            <a:r>
              <a:rPr lang="en-US" sz="1200" dirty="0" smtClean="0">
                <a:solidFill>
                  <a:schemeClr val="tx1"/>
                </a:solidFill>
                <a:latin typeface="Arial" pitchFamily="34" charset="0"/>
                <a:cs typeface="Arial" pitchFamily="34" charset="0"/>
              </a:rPr>
              <a:t>parameters</a:t>
            </a:r>
            <a:endParaRPr lang="en-US" sz="1200" b="1" dirty="0">
              <a:solidFill>
                <a:schemeClr val="tx1"/>
              </a:solidFill>
              <a:latin typeface="Arial" pitchFamily="34" charset="0"/>
              <a:cs typeface="Arial" pitchFamily="34" charset="0"/>
            </a:endParaRPr>
          </a:p>
        </p:txBody>
      </p:sp>
      <p:grpSp>
        <p:nvGrpSpPr>
          <p:cNvPr id="9" name="Group 8"/>
          <p:cNvGrpSpPr/>
          <p:nvPr/>
        </p:nvGrpSpPr>
        <p:grpSpPr>
          <a:xfrm>
            <a:off x="533400" y="5857013"/>
            <a:ext cx="9067800" cy="447675"/>
            <a:chOff x="228600" y="5965825"/>
            <a:chExt cx="8497888" cy="447675"/>
          </a:xfrm>
        </p:grpSpPr>
        <p:sp>
          <p:nvSpPr>
            <p:cNvPr id="10" name="Rectangle 9"/>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Remove the default date search parameters if you wish to retrieve all active Continuation applications.</a:t>
              </a: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74772161"/>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Create and Submit a Continuation Application</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74139" y="2819400"/>
            <a:ext cx="6474462" cy="2554545"/>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You must have the Creator role to </a:t>
            </a:r>
            <a:r>
              <a:rPr lang="en-US" sz="1400" dirty="0" smtClean="0">
                <a:latin typeface="Arial" panose="020B0604020202020204" pitchFamily="34" charset="0"/>
                <a:cs typeface="Arial" panose="020B0604020202020204" pitchFamily="34" charset="0"/>
              </a:rPr>
              <a:t>create or amend an application and the </a:t>
            </a:r>
            <a:r>
              <a:rPr lang="en-CA" sz="1400" dirty="0" smtClean="0">
                <a:latin typeface="Arial" panose="020B0604020202020204" pitchFamily="34" charset="0"/>
                <a:cs typeface="Arial" panose="020B0604020202020204" pitchFamily="34" charset="0"/>
              </a:rPr>
              <a:t>Submitter role to </a:t>
            </a:r>
            <a:r>
              <a:rPr lang="en-US" sz="1400" dirty="0" smtClean="0">
                <a:latin typeface="Arial" panose="020B0604020202020204" pitchFamily="34" charset="0"/>
                <a:cs typeface="Arial" panose="020B0604020202020204" pitchFamily="34" charset="0"/>
              </a:rPr>
              <a:t>submit an application.	</a:t>
            </a:r>
          </a:p>
          <a:p>
            <a:pPr marL="285750" indent="-285750">
              <a:spcAft>
                <a:spcPts val="1200"/>
              </a:spcAft>
              <a:buFont typeface="Arial" panose="020B0604020202020204" pitchFamily="34" charset="0"/>
              <a:buChar char="•"/>
            </a:pPr>
            <a:r>
              <a:rPr lang="en-US" sz="1400" dirty="0">
                <a:latin typeface="Arial" pitchFamily="34" charset="0"/>
                <a:cs typeface="Arial" pitchFamily="34" charset="0"/>
              </a:rPr>
              <a:t>All the lands (or </a:t>
            </a:r>
            <a:r>
              <a:rPr lang="en-US" sz="1400" dirty="0" smtClean="0">
                <a:latin typeface="Arial" pitchFamily="34" charset="0"/>
                <a:cs typeface="Arial" pitchFamily="34" charset="0"/>
              </a:rPr>
              <a:t>a portion of </a:t>
            </a:r>
            <a:r>
              <a:rPr lang="en-US" sz="1400" dirty="0">
                <a:latin typeface="Arial" pitchFamily="34" charset="0"/>
                <a:cs typeface="Arial" pitchFamily="34" charset="0"/>
              </a:rPr>
              <a:t>lands) within your application must be associated with an extension or continuation</a:t>
            </a:r>
            <a:r>
              <a:rPr lang="en-US" sz="1400" dirty="0" smtClean="0">
                <a:latin typeface="Arial" pitchFamily="34" charset="0"/>
                <a:cs typeface="Arial" pitchFamily="34" charset="0"/>
              </a:rPr>
              <a:t>.</a:t>
            </a:r>
            <a:endParaRPr lang="en-CA" sz="1400" dirty="0" smtClean="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If </a:t>
            </a:r>
            <a:r>
              <a:rPr lang="en-CA" sz="1400" dirty="0">
                <a:latin typeface="Arial" panose="020B0604020202020204" pitchFamily="34" charset="0"/>
                <a:cs typeface="Arial" panose="020B0604020202020204" pitchFamily="34" charset="0"/>
              </a:rPr>
              <a:t>any part of your application includes lands where the balance of the spacing </a:t>
            </a:r>
            <a:r>
              <a:rPr lang="en-CA" sz="1400" dirty="0" smtClean="0">
                <a:latin typeface="Arial" panose="020B0604020202020204" pitchFamily="34" charset="0"/>
                <a:cs typeface="Arial" panose="020B0604020202020204" pitchFamily="34" charset="0"/>
              </a:rPr>
              <a:t>unit is </a:t>
            </a:r>
            <a:r>
              <a:rPr lang="en-CA" sz="1400" dirty="0">
                <a:latin typeface="Arial" panose="020B0604020202020204" pitchFamily="34" charset="0"/>
                <a:cs typeface="Arial" panose="020B0604020202020204" pitchFamily="34" charset="0"/>
              </a:rPr>
              <a:t>freehold, you may be required to provide proof you have the right to drill for and recover petroleum or natural gas or </a:t>
            </a:r>
            <a:r>
              <a:rPr lang="en-CA" sz="1400" dirty="0" smtClean="0">
                <a:latin typeface="Arial" panose="020B0604020202020204" pitchFamily="34" charset="0"/>
                <a:cs typeface="Arial" panose="020B0604020202020204" pitchFamily="34" charset="0"/>
              </a:rPr>
              <a:t>both with respect to that spacing unit. </a:t>
            </a:r>
            <a:r>
              <a:rPr lang="en-CA" sz="1400" dirty="0">
                <a:latin typeface="Arial" panose="020B0604020202020204" pitchFamily="34" charset="0"/>
                <a:cs typeface="Arial" panose="020B0604020202020204" pitchFamily="34" charset="0"/>
              </a:rPr>
              <a:t>Please refer to Section 25 of the PNG Tenure </a:t>
            </a:r>
            <a:r>
              <a:rPr lang="en-CA" sz="1400" dirty="0" smtClean="0">
                <a:latin typeface="Arial" panose="020B0604020202020204" pitchFamily="34" charset="0"/>
                <a:cs typeface="Arial" panose="020B0604020202020204" pitchFamily="34" charset="0"/>
              </a:rPr>
              <a:t>Regulation. Note – </a:t>
            </a:r>
            <a:r>
              <a:rPr lang="en-CA" sz="1400" dirty="0">
                <a:latin typeface="Arial" panose="020B0604020202020204" pitchFamily="34" charset="0"/>
                <a:cs typeface="Arial" panose="020B0604020202020204" pitchFamily="34" charset="0"/>
              </a:rPr>
              <a:t>this information can accompany your application, </a:t>
            </a:r>
            <a:r>
              <a:rPr lang="en-CA" sz="1400" dirty="0" smtClean="0">
                <a:latin typeface="Arial" panose="020B0604020202020204" pitchFamily="34" charset="0"/>
                <a:cs typeface="Arial" panose="020B0604020202020204" pitchFamily="34" charset="0"/>
              </a:rPr>
              <a:t>or be </a:t>
            </a:r>
            <a:r>
              <a:rPr lang="en-CA" sz="1400" dirty="0">
                <a:latin typeface="Arial" panose="020B0604020202020204" pitchFamily="34" charset="0"/>
                <a:cs typeface="Arial" panose="020B0604020202020204" pitchFamily="34" charset="0"/>
              </a:rPr>
              <a:t>dropped off at our </a:t>
            </a:r>
            <a:r>
              <a:rPr lang="en-CA" sz="1400" dirty="0" smtClean="0">
                <a:latin typeface="Arial" panose="020B0604020202020204" pitchFamily="34" charset="0"/>
                <a:cs typeface="Arial" panose="020B0604020202020204" pitchFamily="34" charset="0"/>
              </a:rPr>
              <a:t>office.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053674"/>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24200"/>
            <a:ext cx="5562601" cy="2876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Work In Progress – Search Parameters and Result</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809263168"/>
              </p:ext>
            </p:extLst>
          </p:nvPr>
        </p:nvGraphicFramePr>
        <p:xfrm>
          <a:off x="5943600" y="1162596"/>
          <a:ext cx="2771776" cy="2197280"/>
        </p:xfrm>
        <a:graphic>
          <a:graphicData uri="http://schemas.openxmlformats.org/drawingml/2006/table">
            <a:tbl>
              <a:tblPr firstRow="1" bandRow="1">
                <a:tableStyleId>{5C22544A-7EE6-4342-B048-85BDC9FD1C3A}</a:tableStyleId>
              </a:tblPr>
              <a:tblGrid>
                <a:gridCol w="1400176">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195582">
                <a:tc>
                  <a:txBody>
                    <a:bodyPr/>
                    <a:lstStyle/>
                    <a:p>
                      <a:r>
                        <a:rPr lang="en-US" sz="1200" b="1" dirty="0" smtClean="0">
                          <a:effectLst/>
                          <a:latin typeface="Arial" panose="020B0604020202020204" pitchFamily="34" charset="0"/>
                          <a:ea typeface="Calibri"/>
                          <a:cs typeface="Arial" panose="020B0604020202020204" pitchFamily="34" charset="0"/>
                        </a:rPr>
                        <a:t>Parameter Field</a:t>
                      </a:r>
                      <a:endParaRPr lang="en-CA" sz="1200" dirty="0">
                        <a:latin typeface="Arial" panose="020B0604020202020204" pitchFamily="34" charset="0"/>
                        <a:cs typeface="Arial" panose="020B0604020202020204" pitchFamily="34" charset="0"/>
                      </a:endParaRPr>
                    </a:p>
                  </a:txBody>
                  <a:tcPr marL="45720" marR="45720"/>
                </a:tc>
                <a:tc>
                  <a:txBody>
                    <a:bodyPr/>
                    <a:lstStyle/>
                    <a:p>
                      <a:r>
                        <a:rPr lang="en-US" sz="1200" baseline="0" dirty="0" smtClean="0">
                          <a:latin typeface="Arial" panose="020B0604020202020204" pitchFamily="34" charset="0"/>
                          <a:cs typeface="Arial" panose="020B0604020202020204" pitchFamily="34" charset="0"/>
                        </a:rPr>
                        <a:t>Result Column</a:t>
                      </a:r>
                      <a:endParaRPr lang="en-CA" sz="12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252004">
                <a:tc>
                  <a:txBody>
                    <a:bodyPr/>
                    <a:lstStyle/>
                    <a:p>
                      <a:r>
                        <a:rPr lang="en-US" sz="1050" b="0" dirty="0" smtClean="0">
                          <a:latin typeface="Arial" panose="020B0604020202020204" pitchFamily="34" charset="0"/>
                          <a:cs typeface="Arial" panose="020B0604020202020204" pitchFamily="34" charset="0"/>
                        </a:rPr>
                        <a:t>Type</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smtClean="0">
                          <a:latin typeface="Arial" panose="020B0604020202020204" pitchFamily="34" charset="0"/>
                          <a:cs typeface="Arial" panose="020B0604020202020204" pitchFamily="34" charset="0"/>
                        </a:rPr>
                        <a:t>Application Type</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252004">
                <a:tc>
                  <a:txBody>
                    <a:bodyPr/>
                    <a:lstStyle/>
                    <a:p>
                      <a:r>
                        <a:rPr lang="en-US" sz="1050" b="0" dirty="0" smtClean="0">
                          <a:latin typeface="Arial" panose="020B0604020202020204" pitchFamily="34" charset="0"/>
                          <a:cs typeface="Arial" panose="020B0604020202020204" pitchFamily="34" charset="0"/>
                        </a:rPr>
                        <a:t>Request Number</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smtClean="0">
                          <a:latin typeface="Arial" panose="020B0604020202020204" pitchFamily="34" charset="0"/>
                          <a:cs typeface="Arial" panose="020B0604020202020204" pitchFamily="34" charset="0"/>
                        </a:rPr>
                        <a:t>ETS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252004">
                <a:tc>
                  <a:txBody>
                    <a:bodyPr/>
                    <a:lstStyle/>
                    <a:p>
                      <a:r>
                        <a:rPr lang="en-US" sz="1050" b="0" dirty="0" smtClean="0">
                          <a:latin typeface="Arial" panose="020B0604020202020204" pitchFamily="34" charset="0"/>
                          <a:cs typeface="Arial" panose="020B0604020202020204" pitchFamily="34" charset="0"/>
                        </a:rPr>
                        <a:t>Start/End Date</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smtClean="0">
                          <a:latin typeface="Arial" panose="020B0604020202020204" pitchFamily="34" charset="0"/>
                          <a:cs typeface="Arial" panose="020B0604020202020204" pitchFamily="34" charset="0"/>
                        </a:rPr>
                        <a:t>Last Updated</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167640">
                <a:tc>
                  <a:txBody>
                    <a:bodyPr/>
                    <a:lstStyle/>
                    <a:p>
                      <a:r>
                        <a:rPr lang="en-US" sz="1050" b="0" dirty="0" smtClean="0">
                          <a:latin typeface="Arial" panose="020B0604020202020204" pitchFamily="34" charset="0"/>
                          <a:cs typeface="Arial" panose="020B0604020202020204" pitchFamily="34" charset="0"/>
                        </a:rPr>
                        <a:t>Application #</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smtClean="0">
                          <a:latin typeface="Arial" panose="020B0604020202020204" pitchFamily="34" charset="0"/>
                          <a:cs typeface="Arial" panose="020B0604020202020204" pitchFamily="34" charset="0"/>
                        </a:rPr>
                        <a:t>Application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252004">
                <a:tc>
                  <a:txBody>
                    <a:bodyPr/>
                    <a:lstStyle/>
                    <a:p>
                      <a:r>
                        <a:rPr lang="en-US" sz="1050" b="0" dirty="0" smtClean="0">
                          <a:latin typeface="Arial" panose="020B0604020202020204" pitchFamily="34" charset="0"/>
                          <a:cs typeface="Arial" panose="020B0604020202020204" pitchFamily="34" charset="0"/>
                        </a:rPr>
                        <a:t>Agreement #</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smtClean="0">
                          <a:latin typeface="Arial" panose="020B0604020202020204" pitchFamily="34" charset="0"/>
                          <a:cs typeface="Arial" panose="020B0604020202020204" pitchFamily="34" charset="0"/>
                        </a:rPr>
                        <a:t>Agreement #</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252004">
                <a:tc>
                  <a:txBody>
                    <a:bodyPr/>
                    <a:lstStyle/>
                    <a:p>
                      <a:r>
                        <a:rPr lang="en-US" sz="1050" b="0" dirty="0" smtClean="0">
                          <a:latin typeface="Arial" panose="020B0604020202020204" pitchFamily="34" charset="0"/>
                          <a:cs typeface="Arial" panose="020B0604020202020204" pitchFamily="34" charset="0"/>
                        </a:rPr>
                        <a:t>Status</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smtClean="0">
                          <a:latin typeface="Arial" panose="020B0604020202020204" pitchFamily="34" charset="0"/>
                          <a:cs typeface="Arial" panose="020B0604020202020204" pitchFamily="34" charset="0"/>
                        </a:rPr>
                        <a:t>Status</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r h="252004">
                <a:tc>
                  <a:txBody>
                    <a:bodyPr/>
                    <a:lstStyle/>
                    <a:p>
                      <a:r>
                        <a:rPr lang="en-US" sz="1050" b="0" dirty="0" smtClean="0">
                          <a:latin typeface="Arial" panose="020B0604020202020204" pitchFamily="34" charset="0"/>
                          <a:cs typeface="Arial" panose="020B0604020202020204" pitchFamily="34" charset="0"/>
                        </a:rPr>
                        <a:t>Comment</a:t>
                      </a:r>
                      <a:endParaRPr lang="en-CA" sz="1050" b="0" dirty="0">
                        <a:latin typeface="Arial" panose="020B0604020202020204" pitchFamily="34" charset="0"/>
                        <a:cs typeface="Arial" panose="020B0604020202020204" pitchFamily="34" charset="0"/>
                      </a:endParaRPr>
                    </a:p>
                  </a:txBody>
                  <a:tcPr marL="45720" marR="45720"/>
                </a:tc>
                <a:tc>
                  <a:txBody>
                    <a:bodyPr/>
                    <a:lstStyle/>
                    <a:p>
                      <a:r>
                        <a:rPr lang="en-US" sz="1050" dirty="0" smtClean="0">
                          <a:latin typeface="Arial" panose="020B0604020202020204" pitchFamily="34" charset="0"/>
                          <a:cs typeface="Arial" panose="020B0604020202020204" pitchFamily="34" charset="0"/>
                        </a:rPr>
                        <a:t>(not shown as a result column)</a:t>
                      </a:r>
                      <a:endParaRPr lang="en-CA" sz="105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7"/>
                  </a:ext>
                </a:extLst>
              </a:tr>
            </a:tbl>
          </a:graphicData>
        </a:graphic>
      </p:graphicFrame>
      <p:sp>
        <p:nvSpPr>
          <p:cNvPr id="19" name="object 2"/>
          <p:cNvSpPr txBox="1"/>
          <p:nvPr/>
        </p:nvSpPr>
        <p:spPr>
          <a:xfrm>
            <a:off x="457200" y="1588294"/>
            <a:ext cx="4572000" cy="1415772"/>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You can utilize the search parameter fields to filter search results.</a:t>
            </a:r>
          </a:p>
          <a:p>
            <a:pPr marL="12700" marR="6350">
              <a:lnSpc>
                <a:spcPct val="100000"/>
              </a:lnSpc>
            </a:pPr>
            <a:endParaRPr lang="en-US" sz="1000" dirty="0" smtClean="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The table on the right shows the correlation between the parameter fields and each corresponding result column.</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Below is a </a:t>
            </a:r>
            <a:r>
              <a:rPr lang="en-US" sz="1200" dirty="0" smtClean="0">
                <a:latin typeface="Arial" pitchFamily="34" charset="0"/>
                <a:cs typeface="Arial" pitchFamily="34" charset="0"/>
              </a:rPr>
              <a:t>highlighted </a:t>
            </a:r>
            <a:r>
              <a:rPr lang="en-US" sz="1200" dirty="0" err="1" smtClean="0">
                <a:latin typeface="Arial" pitchFamily="34" charset="0"/>
                <a:cs typeface="Arial" pitchFamily="34" charset="0"/>
              </a:rPr>
              <a:t>colour</a:t>
            </a:r>
            <a:r>
              <a:rPr lang="en-US" sz="1200" dirty="0" smtClean="0">
                <a:latin typeface="Arial" pitchFamily="34" charset="0"/>
                <a:cs typeface="Arial" pitchFamily="34" charset="0"/>
              </a:rPr>
              <a:t> illustration of the Work in Progress search screen to further demonstrate the relationship between the data. </a:t>
            </a:r>
          </a:p>
        </p:txBody>
      </p:sp>
    </p:spTree>
    <p:extLst>
      <p:ext uri="{BB962C8B-B14F-4D97-AF65-F5344CB8AC3E}">
        <p14:creationId xmlns:p14="http://schemas.microsoft.com/office/powerpoint/2010/main" val="1650050494"/>
      </p:ext>
    </p:extLst>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YinO\AppData\Local\Temp\SNAGHTML1446d16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25" y="1828800"/>
            <a:ext cx="5410200" cy="3395523"/>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2"/>
          <p:cNvSpPr txBox="1"/>
          <p:nvPr/>
        </p:nvSpPr>
        <p:spPr>
          <a:xfrm>
            <a:off x="304800" y="3372871"/>
            <a:ext cx="1447800" cy="923330"/>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To load an </a:t>
            </a:r>
            <a:r>
              <a:rPr lang="en-US" sz="1200" dirty="0">
                <a:latin typeface="Arial" pitchFamily="34" charset="0"/>
                <a:cs typeface="Arial" pitchFamily="34" charset="0"/>
              </a:rPr>
              <a:t>application </a:t>
            </a:r>
            <a:r>
              <a:rPr lang="en-US" sz="1200" dirty="0" smtClean="0">
                <a:latin typeface="Arial" pitchFamily="34" charset="0"/>
                <a:cs typeface="Arial" pitchFamily="34" charset="0"/>
              </a:rPr>
              <a:t> or view an offer click on the ETS request number link.</a:t>
            </a:r>
          </a:p>
        </p:txBody>
      </p:sp>
      <p:sp>
        <p:nvSpPr>
          <p:cNvPr id="14" name="Title 13"/>
          <p:cNvSpPr>
            <a:spLocks noGrp="1"/>
          </p:cNvSpPr>
          <p:nvPr>
            <p:ph type="title" idx="4294967295"/>
          </p:nvPr>
        </p:nvSpPr>
        <p:spPr>
          <a:xfrm>
            <a:off x="228600" y="1057275"/>
            <a:ext cx="7815611" cy="246221"/>
          </a:xfrm>
        </p:spPr>
        <p:txBody>
          <a:bodyPr/>
          <a:lstStyle/>
          <a:p>
            <a:r>
              <a:rPr lang="en-CA" sz="1600" b="1" i="0" dirty="0" smtClean="0">
                <a:solidFill>
                  <a:schemeClr val="tx1"/>
                </a:solidFill>
                <a:latin typeface="Arial" panose="020B0604020202020204" pitchFamily="34" charset="0"/>
                <a:cs typeface="Arial" panose="020B0604020202020204" pitchFamily="34" charset="0"/>
              </a:rPr>
              <a:t>Work In Progress – Search Result</a:t>
            </a:r>
            <a:endParaRPr lang="en-CA" sz="1600" b="1" i="0" dirty="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a:off x="1219200" y="4191000"/>
            <a:ext cx="657225"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object 5"/>
          <p:cNvSpPr/>
          <p:nvPr/>
        </p:nvSpPr>
        <p:spPr>
          <a:xfrm flipH="1">
            <a:off x="1904994" y="4406518"/>
            <a:ext cx="381005"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23" name="object 5"/>
          <p:cNvSpPr/>
          <p:nvPr/>
        </p:nvSpPr>
        <p:spPr>
          <a:xfrm flipH="1">
            <a:off x="1904999" y="4866578"/>
            <a:ext cx="1524000" cy="182909"/>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24" name="Straight Arrow Connector 23"/>
          <p:cNvCxnSpPr/>
          <p:nvPr/>
        </p:nvCxnSpPr>
        <p:spPr>
          <a:xfrm flipV="1">
            <a:off x="2225215" y="5105400"/>
            <a:ext cx="0" cy="4065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7" name="object 2"/>
          <p:cNvSpPr txBox="1"/>
          <p:nvPr/>
        </p:nvSpPr>
        <p:spPr>
          <a:xfrm>
            <a:off x="2028823" y="5562600"/>
            <a:ext cx="5638802"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Navigate </a:t>
            </a:r>
            <a:r>
              <a:rPr lang="en-US" sz="1200" dirty="0">
                <a:latin typeface="Arial" pitchFamily="34" charset="0"/>
                <a:cs typeface="Arial" pitchFamily="34" charset="0"/>
              </a:rPr>
              <a:t>with </a:t>
            </a:r>
            <a:r>
              <a:rPr lang="en-US" sz="1200" dirty="0" smtClean="0">
                <a:latin typeface="Arial" pitchFamily="34" charset="0"/>
                <a:cs typeface="Arial" pitchFamily="34" charset="0"/>
              </a:rPr>
              <a:t>these page numbers if there are multiple pages of search result.</a:t>
            </a:r>
          </a:p>
        </p:txBody>
      </p:sp>
      <p:sp>
        <p:nvSpPr>
          <p:cNvPr id="28" name="object 2"/>
          <p:cNvSpPr txBox="1"/>
          <p:nvPr/>
        </p:nvSpPr>
        <p:spPr>
          <a:xfrm>
            <a:off x="7543800" y="4572562"/>
            <a:ext cx="1447800" cy="553998"/>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To </a:t>
            </a:r>
            <a:r>
              <a:rPr lang="en-US" sz="1200" dirty="0">
                <a:latin typeface="Arial" pitchFamily="34" charset="0"/>
                <a:cs typeface="Arial" pitchFamily="34" charset="0"/>
              </a:rPr>
              <a:t>open a </a:t>
            </a:r>
            <a:r>
              <a:rPr lang="en-US" sz="1200" dirty="0" smtClean="0">
                <a:latin typeface="Arial" pitchFamily="34" charset="0"/>
                <a:cs typeface="Arial" pitchFamily="34" charset="0"/>
              </a:rPr>
              <a:t>document click on the report Pdf link.</a:t>
            </a:r>
          </a:p>
        </p:txBody>
      </p:sp>
      <p:cxnSp>
        <p:nvCxnSpPr>
          <p:cNvPr id="29" name="Straight Arrow Connector 28"/>
          <p:cNvCxnSpPr/>
          <p:nvPr/>
        </p:nvCxnSpPr>
        <p:spPr>
          <a:xfrm flipH="1">
            <a:off x="5333999" y="4766656"/>
            <a:ext cx="2133601" cy="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0" name="object 5"/>
          <p:cNvSpPr/>
          <p:nvPr/>
        </p:nvSpPr>
        <p:spPr>
          <a:xfrm flipH="1">
            <a:off x="4722828" y="4697161"/>
            <a:ext cx="611171" cy="1524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33" name="TextBox 4"/>
          <p:cNvSpPr txBox="1">
            <a:spLocks noChangeArrowheads="1"/>
          </p:cNvSpPr>
          <p:nvPr/>
        </p:nvSpPr>
        <p:spPr bwMode="auto">
          <a:xfrm>
            <a:off x="6056918" y="3526561"/>
            <a:ext cx="1352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solidFill>
                  <a:srgbClr val="FF0000"/>
                </a:solidFill>
                <a:latin typeface="Arial" charset="0"/>
              </a:rPr>
              <a:t>Search </a:t>
            </a:r>
            <a:r>
              <a:rPr lang="en-US" altLang="en-US" sz="1400" dirty="0" smtClean="0">
                <a:solidFill>
                  <a:srgbClr val="FF0000"/>
                </a:solidFill>
                <a:latin typeface="Arial" charset="0"/>
              </a:rPr>
              <a:t>Result</a:t>
            </a:r>
            <a:endParaRPr lang="en-CA" altLang="en-US" sz="1400" dirty="0">
              <a:solidFill>
                <a:srgbClr val="FF0000"/>
              </a:solidFill>
              <a:latin typeface="Arial" charset="0"/>
            </a:endParaRPr>
          </a:p>
        </p:txBody>
      </p:sp>
    </p:spTree>
    <p:extLst>
      <p:ext uri="{BB962C8B-B14F-4D97-AF65-F5344CB8AC3E}">
        <p14:creationId xmlns:p14="http://schemas.microsoft.com/office/powerpoint/2010/main" val="98521877"/>
      </p:ext>
    </p:extLst>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Cancel or </a:t>
            </a:r>
            <a:r>
              <a:rPr lang="en-CA" sz="1800" b="1" i="0" dirty="0">
                <a:solidFill>
                  <a:schemeClr val="tx1"/>
                </a:solidFill>
                <a:latin typeface="Arial" panose="020B0604020202020204" pitchFamily="34" charset="0"/>
                <a:cs typeface="Arial" panose="020B0604020202020204" pitchFamily="34" charset="0"/>
              </a:rPr>
              <a:t>Withdraw an </a:t>
            </a:r>
            <a:r>
              <a:rPr lang="en-CA" sz="1800" b="1" i="0" dirty="0" smtClean="0">
                <a:solidFill>
                  <a:schemeClr val="tx1"/>
                </a:solidFill>
                <a:latin typeface="Arial" panose="020B0604020202020204" pitchFamily="34" charset="0"/>
                <a:cs typeface="Arial" panose="020B0604020202020204" pitchFamily="34" charset="0"/>
              </a:rPr>
              <a:t>Application</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74139" y="2819400"/>
            <a:ext cx="6474462" cy="1846659"/>
          </a:xfrm>
          <a:prstGeom prst="rect">
            <a:avLst/>
          </a:prstGeom>
        </p:spPr>
        <p:txBody>
          <a:bodyPr wrap="square">
            <a:spAutoFit/>
          </a:bodyPr>
          <a:lstStyle/>
          <a:p>
            <a:pPr>
              <a:spcAft>
                <a:spcPts val="1200"/>
              </a:spcAft>
            </a:pPr>
            <a:r>
              <a:rPr lang="en-CA" sz="1400" dirty="0" smtClean="0">
                <a:latin typeface="Arial" panose="020B0604020202020204" pitchFamily="34" charset="0"/>
                <a:cs typeface="Arial" panose="020B0604020202020204" pitchFamily="34" charset="0"/>
              </a:rPr>
              <a:t>You can:</a:t>
            </a:r>
          </a:p>
          <a:p>
            <a:pPr marL="742950" lvl="1"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Cancel an application in Work in Progress status.</a:t>
            </a:r>
          </a:p>
          <a:p>
            <a:pPr marL="742950" lvl="1"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Withdraw a previously submitted application prior to expiry. Please note that withdrawing an application will remove it from Alberta Energy’s records.</a:t>
            </a:r>
          </a:p>
          <a:p>
            <a:pPr>
              <a:spcAft>
                <a:spcPts val="1200"/>
              </a:spcAft>
            </a:pPr>
            <a:r>
              <a:rPr lang="en-CA" sz="1400" dirty="0" smtClean="0">
                <a:latin typeface="Arial" panose="020B0604020202020204" pitchFamily="34" charset="0"/>
                <a:cs typeface="Arial" panose="020B0604020202020204" pitchFamily="34" charset="0"/>
              </a:rPr>
              <a:t>You </a:t>
            </a:r>
            <a:r>
              <a:rPr lang="en-CA" sz="1400" dirty="0">
                <a:latin typeface="Arial" panose="020B0604020202020204" pitchFamily="34" charset="0"/>
                <a:cs typeface="Arial" panose="020B0604020202020204" pitchFamily="34" charset="0"/>
              </a:rPr>
              <a:t>must have </a:t>
            </a:r>
            <a:r>
              <a:rPr lang="en-CA" sz="1400" dirty="0" smtClean="0">
                <a:latin typeface="Arial" panose="020B0604020202020204" pitchFamily="34" charset="0"/>
                <a:cs typeface="Arial" panose="020B0604020202020204" pitchFamily="34" charset="0"/>
              </a:rPr>
              <a:t>the Submitter </a:t>
            </a:r>
            <a:r>
              <a:rPr lang="en-CA" sz="1400" dirty="0">
                <a:latin typeface="Arial" panose="020B0604020202020204" pitchFamily="34" charset="0"/>
                <a:cs typeface="Arial" panose="020B0604020202020204" pitchFamily="34" charset="0"/>
              </a:rPr>
              <a:t>role to </a:t>
            </a:r>
            <a:r>
              <a:rPr lang="en-CA" sz="1400" dirty="0" smtClean="0">
                <a:latin typeface="Arial" panose="020B0604020202020204" pitchFamily="34" charset="0"/>
                <a:cs typeface="Arial" panose="020B0604020202020204" pitchFamily="34" charset="0"/>
              </a:rPr>
              <a:t>cancel or </a:t>
            </a:r>
            <a:r>
              <a:rPr lang="en-US" sz="1400" dirty="0" smtClean="0">
                <a:latin typeface="Arial" panose="020B0604020202020204" pitchFamily="34" charset="0"/>
                <a:cs typeface="Arial" panose="020B0604020202020204" pitchFamily="34" charset="0"/>
              </a:rPr>
              <a:t>withdraw an </a:t>
            </a:r>
            <a:r>
              <a:rPr lang="en-US" sz="1400" dirty="0">
                <a:latin typeface="Arial" panose="020B0604020202020204" pitchFamily="34" charset="0"/>
                <a:cs typeface="Arial" panose="020B0604020202020204" pitchFamily="34" charset="0"/>
              </a:rPr>
              <a:t>application.</a:t>
            </a:r>
            <a:endParaRPr lang="en-CA"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775429"/>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1"/>
            <a:ext cx="6944423" cy="492443"/>
          </a:xfrm>
        </p:spPr>
        <p:txBody>
          <a:bodyPr/>
          <a:lstStyle/>
          <a:p>
            <a:r>
              <a:rPr lang="en-CA" sz="1600" b="1" i="0" dirty="0" smtClean="0">
                <a:solidFill>
                  <a:schemeClr val="tx1"/>
                </a:solidFill>
                <a:latin typeface="Arial" panose="020B0604020202020204" pitchFamily="34" charset="0"/>
                <a:cs typeface="Arial" panose="020B0604020202020204" pitchFamily="34" charset="0"/>
              </a:rPr>
              <a:t>Cancel an</a:t>
            </a:r>
            <a:r>
              <a:rPr lang="en-CA" sz="1600" b="1" i="0" dirty="0" smtClean="0">
                <a:solidFill>
                  <a:srgbClr val="FF0000"/>
                </a:solidFill>
                <a:latin typeface="Arial" panose="020B0604020202020204" pitchFamily="34" charset="0"/>
                <a:cs typeface="Arial" panose="020B0604020202020204" pitchFamily="34" charset="0"/>
              </a:rPr>
              <a:t> </a:t>
            </a:r>
            <a:r>
              <a:rPr lang="en-CA" sz="1600" b="1" i="0" dirty="0" smtClean="0">
                <a:solidFill>
                  <a:schemeClr val="tx1"/>
                </a:solidFill>
                <a:latin typeface="Arial" panose="020B0604020202020204" pitchFamily="34" charset="0"/>
                <a:cs typeface="Arial" panose="020B0604020202020204" pitchFamily="34" charset="0"/>
              </a:rPr>
              <a:t>Application</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pic>
        <p:nvPicPr>
          <p:cNvPr id="4098" name="Picture 2" descr="C:\Users\YinO\AppData\Local\Temp\SNAGHTML20b0968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4238624"/>
            <a:ext cx="339090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37374"/>
            <a:ext cx="4343399" cy="4042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ular Callout 9"/>
          <p:cNvSpPr/>
          <p:nvPr/>
        </p:nvSpPr>
        <p:spPr>
          <a:xfrm>
            <a:off x="1524000" y="5715000"/>
            <a:ext cx="1239167" cy="609600"/>
          </a:xfrm>
          <a:prstGeom prst="wedgeRoundRectCallout">
            <a:avLst>
              <a:gd name="adj1" fmla="val 58845"/>
              <a:gd name="adj2" fmla="val -10237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Delete</a:t>
            </a:r>
            <a:endParaRPr lang="en-CA" sz="1200" b="1" dirty="0">
              <a:solidFill>
                <a:schemeClr val="tx1"/>
              </a:solidFill>
              <a:latin typeface="Arial" pitchFamily="34" charset="0"/>
              <a:cs typeface="Arial" pitchFamily="34" charset="0"/>
            </a:endParaRPr>
          </a:p>
        </p:txBody>
      </p:sp>
      <p:sp>
        <p:nvSpPr>
          <p:cNvPr id="11" name="Rounded Rectangular Callout 10"/>
          <p:cNvSpPr/>
          <p:nvPr/>
        </p:nvSpPr>
        <p:spPr>
          <a:xfrm>
            <a:off x="4267505" y="5791200"/>
            <a:ext cx="1239167" cy="609600"/>
          </a:xfrm>
          <a:prstGeom prst="wedgeRoundRectCallout">
            <a:avLst>
              <a:gd name="adj1" fmla="val 152116"/>
              <a:gd name="adj2" fmla="val -8470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cxnSp>
        <p:nvCxnSpPr>
          <p:cNvPr id="12" name="Straight Arrow Connector 11"/>
          <p:cNvCxnSpPr/>
          <p:nvPr/>
        </p:nvCxnSpPr>
        <p:spPr>
          <a:xfrm>
            <a:off x="5100730" y="3581400"/>
            <a:ext cx="405942" cy="4552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37028675"/>
      </p:ext>
    </p:extLst>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1"/>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Cancel </a:t>
            </a:r>
            <a:r>
              <a:rPr lang="en-CA" sz="1600" b="1" i="0" dirty="0" smtClean="0">
                <a:solidFill>
                  <a:schemeClr val="tx1"/>
                </a:solidFill>
                <a:latin typeface="Arial" panose="020B0604020202020204" pitchFamily="34" charset="0"/>
                <a:cs typeface="Arial" panose="020B0604020202020204" pitchFamily="34" charset="0"/>
              </a:rPr>
              <a:t>an Application (</a:t>
            </a:r>
            <a:r>
              <a:rPr lang="en-CA" sz="1600" b="1" i="0" dirty="0">
                <a:solidFill>
                  <a:schemeClr val="tx1"/>
                </a:solidFill>
                <a:latin typeface="Arial" panose="020B0604020202020204" pitchFamily="34" charset="0"/>
                <a:cs typeface="Arial" panose="020B0604020202020204" pitchFamily="34" charset="0"/>
              </a:rPr>
              <a:t>continued</a:t>
            </a:r>
            <a:r>
              <a:rPr lang="en-CA" sz="1600" b="1" i="0" dirty="0" smtClean="0">
                <a:solidFill>
                  <a:schemeClr val="tx1"/>
                </a:solidFill>
                <a:latin typeface="Arial" panose="020B0604020202020204" pitchFamily="34" charset="0"/>
                <a:cs typeface="Arial" panose="020B0604020202020204" pitchFamily="34" charset="0"/>
              </a:rPr>
              <a:t>)</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524000"/>
            <a:ext cx="5029200" cy="4642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object 2"/>
          <p:cNvSpPr txBox="1"/>
          <p:nvPr/>
        </p:nvSpPr>
        <p:spPr>
          <a:xfrm>
            <a:off x="240145" y="1350909"/>
            <a:ext cx="2503055"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Status becomes </a:t>
            </a:r>
            <a:r>
              <a:rPr lang="en-US" sz="1200" b="1" dirty="0" smtClean="0">
                <a:latin typeface="Arial" pitchFamily="34" charset="0"/>
                <a:cs typeface="Arial" pitchFamily="34" charset="0"/>
              </a:rPr>
              <a:t>Client Cancelled</a:t>
            </a:r>
            <a:r>
              <a:rPr lang="en-US" sz="1200" dirty="0" smtClean="0">
                <a:latin typeface="Arial" pitchFamily="34" charset="0"/>
                <a:cs typeface="Arial" pitchFamily="34" charset="0"/>
              </a:rPr>
              <a:t>.</a:t>
            </a:r>
          </a:p>
        </p:txBody>
      </p:sp>
      <p:cxnSp>
        <p:nvCxnSpPr>
          <p:cNvPr id="23" name="Straight Arrow Connector 22"/>
          <p:cNvCxnSpPr/>
          <p:nvPr/>
        </p:nvCxnSpPr>
        <p:spPr>
          <a:xfrm>
            <a:off x="1422400" y="1600200"/>
            <a:ext cx="849745"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object 2"/>
          <p:cNvSpPr txBox="1"/>
          <p:nvPr/>
        </p:nvSpPr>
        <p:spPr>
          <a:xfrm>
            <a:off x="2797968" y="6259883"/>
            <a:ext cx="4114800"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At this stage, the application is no longer editable.</a:t>
            </a:r>
          </a:p>
        </p:txBody>
      </p:sp>
      <p:cxnSp>
        <p:nvCxnSpPr>
          <p:cNvPr id="25" name="Straight Arrow Connector 24"/>
          <p:cNvCxnSpPr/>
          <p:nvPr/>
        </p:nvCxnSpPr>
        <p:spPr>
          <a:xfrm flipV="1">
            <a:off x="4708884" y="4686238"/>
            <a:ext cx="15516" cy="157364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38085607"/>
      </p:ext>
    </p:extLst>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1"/>
            <a:ext cx="6944423" cy="492443"/>
          </a:xfrm>
        </p:spPr>
        <p:txBody>
          <a:bodyPr/>
          <a:lstStyle/>
          <a:p>
            <a:r>
              <a:rPr lang="en-CA" sz="1600" b="1" i="0" dirty="0" smtClean="0">
                <a:solidFill>
                  <a:schemeClr val="tx1"/>
                </a:solidFill>
                <a:latin typeface="Arial" panose="020B0604020202020204" pitchFamily="34" charset="0"/>
                <a:cs typeface="Arial" panose="020B0604020202020204" pitchFamily="34" charset="0"/>
              </a:rPr>
              <a:t>Withdraw an Application</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5257800" y="1219200"/>
            <a:ext cx="2885616" cy="2308324"/>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When an application is withdrawn, it is removed from Alberta Energy’s records. Any offers made by Alberta Energy on the agreement are also rescinded. </a:t>
            </a:r>
            <a:r>
              <a:rPr lang="en-US" sz="1200" dirty="0" smtClean="0">
                <a:latin typeface="Arial" panose="020B0604020202020204" pitchFamily="34" charset="0"/>
                <a:cs typeface="Arial" panose="020B0604020202020204" pitchFamily="34" charset="0"/>
              </a:rPr>
              <a:t>When </a:t>
            </a:r>
            <a:r>
              <a:rPr lang="en-US" sz="1200" dirty="0">
                <a:latin typeface="Arial" panose="020B0604020202020204" pitchFamily="34" charset="0"/>
                <a:cs typeface="Arial" panose="020B0604020202020204" pitchFamily="34" charset="0"/>
              </a:rPr>
              <a:t>submitting a new application for the agreement, you must </a:t>
            </a:r>
            <a:r>
              <a:rPr lang="en-US" sz="1200" u="sng" dirty="0">
                <a:latin typeface="Arial" panose="020B0604020202020204" pitchFamily="34" charset="0"/>
                <a:cs typeface="Arial" panose="020B0604020202020204" pitchFamily="34" charset="0"/>
              </a:rPr>
              <a:t>apply for all lands and/or zones that you want </a:t>
            </a:r>
            <a:r>
              <a:rPr lang="en-US" sz="1200" u="sng" dirty="0" smtClean="0">
                <a:latin typeface="Arial" panose="020B0604020202020204" pitchFamily="34" charset="0"/>
                <a:cs typeface="Arial" panose="020B0604020202020204" pitchFamily="34" charset="0"/>
              </a:rPr>
              <a:t>Alberta Energy to review</a:t>
            </a:r>
            <a:r>
              <a:rPr lang="en-US" sz="1200" u="sng"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Please refer to any previously submitted data in your new application if applicable.</a:t>
            </a:r>
            <a:endParaRPr lang="en-CA" sz="11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42457" y="1367195"/>
            <a:ext cx="4535782" cy="2900005"/>
          </a:xfrm>
          <a:prstGeom prst="rect">
            <a:avLst/>
          </a:prstGeom>
        </p:spPr>
      </p:pic>
      <p:pic>
        <p:nvPicPr>
          <p:cNvPr id="1026" name="Picture 2" descr="C:\Users\YinO\AppData\Local\Temp\SNAGHTML1c8815b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7633" y="4191000"/>
            <a:ext cx="4371975" cy="175260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762000" y="4567594"/>
            <a:ext cx="1239167" cy="609600"/>
          </a:xfrm>
          <a:prstGeom prst="wedgeRoundRectCallout">
            <a:avLst>
              <a:gd name="adj1" fmla="val 60876"/>
              <a:gd name="adj2" fmla="val -13001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Withdraw</a:t>
            </a:r>
            <a:endParaRPr lang="en-CA" sz="1200" b="1" dirty="0">
              <a:solidFill>
                <a:schemeClr val="tx1"/>
              </a:solidFill>
              <a:latin typeface="Arial" pitchFamily="34" charset="0"/>
              <a:cs typeface="Arial" pitchFamily="34" charset="0"/>
            </a:endParaRPr>
          </a:p>
        </p:txBody>
      </p:sp>
      <p:cxnSp>
        <p:nvCxnSpPr>
          <p:cNvPr id="13" name="Straight Arrow Connector 12"/>
          <p:cNvCxnSpPr/>
          <p:nvPr/>
        </p:nvCxnSpPr>
        <p:spPr>
          <a:xfrm>
            <a:off x="4267200" y="3199533"/>
            <a:ext cx="1219200" cy="99146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ular Callout 11"/>
          <p:cNvSpPr/>
          <p:nvPr/>
        </p:nvSpPr>
        <p:spPr>
          <a:xfrm>
            <a:off x="7523833" y="3352800"/>
            <a:ext cx="1239167" cy="609600"/>
          </a:xfrm>
          <a:prstGeom prst="wedgeRoundRectCallout">
            <a:avLst>
              <a:gd name="adj1" fmla="val -103860"/>
              <a:gd name="adj2" fmla="val 32487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1363031"/>
      </p:ext>
    </p:extLst>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1"/>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Withdraw </a:t>
            </a:r>
            <a:r>
              <a:rPr lang="en-CA" sz="1600" b="1" i="0" dirty="0" smtClean="0">
                <a:solidFill>
                  <a:schemeClr val="tx1"/>
                </a:solidFill>
                <a:latin typeface="Arial" panose="020B0604020202020204" pitchFamily="34" charset="0"/>
                <a:cs typeface="Arial" panose="020B0604020202020204" pitchFamily="34" charset="0"/>
              </a:rPr>
              <a:t>an Application </a:t>
            </a:r>
            <a:r>
              <a:rPr lang="en-CA" sz="1600" b="1" i="0" dirty="0">
                <a:solidFill>
                  <a:schemeClr val="tx1"/>
                </a:solidFill>
                <a:latin typeface="Arial" panose="020B0604020202020204" pitchFamily="34" charset="0"/>
                <a:cs typeface="Arial" panose="020B0604020202020204" pitchFamily="34" charset="0"/>
              </a:rPr>
              <a:t>(continued</a:t>
            </a:r>
            <a:r>
              <a:rPr lang="en-CA" sz="1600" b="1" i="0" dirty="0" smtClean="0">
                <a:solidFill>
                  <a:schemeClr val="tx1"/>
                </a:solidFill>
                <a:latin typeface="Arial" panose="020B0604020202020204" pitchFamily="34" charset="0"/>
                <a:cs typeface="Arial" panose="020B0604020202020204" pitchFamily="34" charset="0"/>
              </a:rPr>
              <a:t>)</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14" name="object 2"/>
          <p:cNvSpPr txBox="1"/>
          <p:nvPr/>
        </p:nvSpPr>
        <p:spPr>
          <a:xfrm>
            <a:off x="457200" y="1415534"/>
            <a:ext cx="3429000"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Status becomes </a:t>
            </a:r>
            <a:r>
              <a:rPr lang="en-US" sz="1200" b="1" dirty="0">
                <a:latin typeface="Arial" pitchFamily="34" charset="0"/>
                <a:cs typeface="Arial" pitchFamily="34" charset="0"/>
              </a:rPr>
              <a:t>Client Withdrawn</a:t>
            </a:r>
            <a:r>
              <a:rPr lang="en-US" sz="1200" dirty="0">
                <a:latin typeface="Arial" pitchFamily="34" charset="0"/>
                <a:cs typeface="Arial" pitchFamily="34" charset="0"/>
              </a:rPr>
              <a:t>.</a:t>
            </a:r>
          </a:p>
        </p:txBody>
      </p:sp>
      <p:cxnSp>
        <p:nvCxnSpPr>
          <p:cNvPr id="15" name="Straight Arrow Connector 14"/>
          <p:cNvCxnSpPr/>
          <p:nvPr/>
        </p:nvCxnSpPr>
        <p:spPr>
          <a:xfrm>
            <a:off x="1071418" y="1687945"/>
            <a:ext cx="685800" cy="34652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object 2"/>
          <p:cNvSpPr txBox="1"/>
          <p:nvPr/>
        </p:nvSpPr>
        <p:spPr>
          <a:xfrm>
            <a:off x="3269530" y="6040306"/>
            <a:ext cx="4114800"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At this stage, the application cannot be edited.</a:t>
            </a:r>
          </a:p>
        </p:txBody>
      </p:sp>
      <p:pic>
        <p:nvPicPr>
          <p:cNvPr id="2" name="Picture 1"/>
          <p:cNvPicPr>
            <a:picLocks noChangeAspect="1"/>
          </p:cNvPicPr>
          <p:nvPr/>
        </p:nvPicPr>
        <p:blipFill>
          <a:blip r:embed="rId3"/>
          <a:stretch>
            <a:fillRect/>
          </a:stretch>
        </p:blipFill>
        <p:spPr>
          <a:xfrm>
            <a:off x="1757218" y="1636010"/>
            <a:ext cx="5627112" cy="4292645"/>
          </a:xfrm>
          <a:prstGeom prst="rect">
            <a:avLst/>
          </a:prstGeom>
        </p:spPr>
      </p:pic>
      <p:cxnSp>
        <p:nvCxnSpPr>
          <p:cNvPr id="20" name="Straight Arrow Connector 19"/>
          <p:cNvCxnSpPr/>
          <p:nvPr/>
        </p:nvCxnSpPr>
        <p:spPr>
          <a:xfrm flipV="1">
            <a:off x="4738255" y="4724400"/>
            <a:ext cx="0" cy="13159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45791162"/>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US" sz="1600" b="1" i="0" dirty="0" smtClean="0">
                <a:solidFill>
                  <a:schemeClr val="tx1"/>
                </a:solidFill>
                <a:latin typeface="Arial" panose="020B0604020202020204" pitchFamily="34" charset="0"/>
                <a:cs typeface="Arial" panose="020B0604020202020204" pitchFamily="34" charset="0"/>
              </a:rPr>
              <a:t>Copy an</a:t>
            </a:r>
            <a:r>
              <a:rPr lang="en-US" sz="1600" b="1" i="0" dirty="0" smtClean="0">
                <a:solidFill>
                  <a:srgbClr val="FF0000"/>
                </a:solidFill>
                <a:latin typeface="Arial" panose="020B0604020202020204" pitchFamily="34" charset="0"/>
                <a:cs typeface="Arial" panose="020B0604020202020204" pitchFamily="34" charset="0"/>
              </a:rPr>
              <a:t> </a:t>
            </a:r>
            <a:r>
              <a:rPr lang="en-US" sz="1600" b="1" i="0" dirty="0" smtClean="0">
                <a:solidFill>
                  <a:schemeClr val="tx1"/>
                </a:solidFill>
                <a:latin typeface="Arial" panose="020B0604020202020204" pitchFamily="34" charset="0"/>
                <a:cs typeface="Arial" panose="020B0604020202020204" pitchFamily="34" charset="0"/>
              </a:rPr>
              <a:t>Application</a:t>
            </a:r>
            <a:br>
              <a:rPr lang="en-US"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5791200" y="1527154"/>
            <a:ext cx="2514600" cy="1754326"/>
          </a:xfrm>
          <a:prstGeom prst="rect">
            <a:avLst/>
          </a:prstGeom>
        </p:spPr>
        <p:txBody>
          <a:bodyPr wrap="square">
            <a:spAutoFit/>
          </a:bodyPr>
          <a:lstStyle/>
          <a:p>
            <a:r>
              <a:rPr lang="en-CA" sz="1200" dirty="0" smtClean="0">
                <a:latin typeface="Arial" panose="020B0604020202020204" pitchFamily="34" charset="0"/>
                <a:cs typeface="Arial" panose="020B0604020202020204" pitchFamily="34" charset="0"/>
              </a:rPr>
              <a:t>The copy functionality assists you in creating a new application by copying information from a cancelled, withdrawn or rejected application.  Once OK is clicked the new application is created and all data is copied over.</a:t>
            </a:r>
          </a:p>
          <a:p>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p:txBody>
      </p:sp>
      <p:pic>
        <p:nvPicPr>
          <p:cNvPr id="12" name="Picture 9" descr="C:\Users\YinO\AppData\Local\Temp\SNAGHTMLf93b1f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29000"/>
            <a:ext cx="3276600" cy="189511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ular Callout 16"/>
          <p:cNvSpPr/>
          <p:nvPr/>
        </p:nvSpPr>
        <p:spPr>
          <a:xfrm>
            <a:off x="4097743" y="4796034"/>
            <a:ext cx="1206624" cy="498049"/>
          </a:xfrm>
          <a:prstGeom prst="wedgeRoundRectCallout">
            <a:avLst>
              <a:gd name="adj1" fmla="val 190891"/>
              <a:gd name="adj2" fmla="val 579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cxnSp>
        <p:nvCxnSpPr>
          <p:cNvPr id="18" name="Straight Arrow Connector 17"/>
          <p:cNvCxnSpPr/>
          <p:nvPr/>
        </p:nvCxnSpPr>
        <p:spPr>
          <a:xfrm>
            <a:off x="5486400" y="3962400"/>
            <a:ext cx="228600" cy="381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9" name="Group 8"/>
          <p:cNvGrpSpPr/>
          <p:nvPr/>
        </p:nvGrpSpPr>
        <p:grpSpPr>
          <a:xfrm>
            <a:off x="76200" y="5967401"/>
            <a:ext cx="9086677" cy="665710"/>
            <a:chOff x="228600" y="5965825"/>
            <a:chExt cx="8515579" cy="665710"/>
          </a:xfrm>
        </p:grpSpPr>
        <p:sp>
          <p:nvSpPr>
            <p:cNvPr id="10" name="Rectangle 9"/>
            <p:cNvSpPr>
              <a:spLocks noChangeArrowheads="1"/>
            </p:cNvSpPr>
            <p:nvPr/>
          </p:nvSpPr>
          <p:spPr bwMode="auto">
            <a:xfrm>
              <a:off x="586016" y="5985204"/>
              <a:ext cx="8158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pPr>
              <a:r>
                <a:rPr lang="en-US" sz="1200" dirty="0" smtClean="0">
                  <a:latin typeface="Arial" pitchFamily="34" charset="0"/>
                  <a:cs typeface="Arial" pitchFamily="34" charset="0"/>
                </a:rPr>
                <a:t>Please note that if an application was withdrawn, any offers by Alberta Energy are also rescinded. All lands and zones must be re-applied for</a:t>
              </a:r>
              <a:r>
                <a:rPr lang="en-US" sz="1200" dirty="0">
                  <a:latin typeface="Arial" pitchFamily="34" charset="0"/>
                  <a:cs typeface="Arial" pitchFamily="34" charset="0"/>
                </a:rPr>
                <a:t>. Please refer to any previously submitted data in your new application if applicable.</a:t>
              </a:r>
              <a:endParaRPr lang="en-CA" sz="1100" dirty="0">
                <a:latin typeface="Arial" panose="020B0604020202020204" pitchFamily="34" charset="0"/>
                <a:cs typeface="Arial" panose="020B0604020202020204" pitchFamily="34" charset="0"/>
              </a:endParaRPr>
            </a:p>
            <a:p>
              <a:pPr eaLnBrk="1" hangingPunct="1">
                <a:spcBef>
                  <a:spcPct val="0"/>
                </a:spcBef>
                <a:buFontTx/>
                <a:buNone/>
              </a:pPr>
              <a:endParaRPr lang="en-CA" altLang="en-US" sz="1200" dirty="0">
                <a:latin typeface="Arial" panose="020B0604020202020204" pitchFamily="34" charset="0"/>
                <a:cs typeface="Arial" panose="020B0604020202020204" pitchFamily="34" charset="0"/>
              </a:endParaRPr>
            </a:p>
          </p:txBody>
        </p:sp>
        <p:pic>
          <p:nvPicPr>
            <p:cNvPr id="11"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a:stretch>
            <a:fillRect/>
          </a:stretch>
        </p:blipFill>
        <p:spPr>
          <a:xfrm>
            <a:off x="315049" y="1430788"/>
            <a:ext cx="4386006" cy="3345867"/>
          </a:xfrm>
          <a:prstGeom prst="rect">
            <a:avLst/>
          </a:prstGeom>
        </p:spPr>
      </p:pic>
      <p:sp>
        <p:nvSpPr>
          <p:cNvPr id="14" name="Rounded Rectangular Callout 13"/>
          <p:cNvSpPr/>
          <p:nvPr/>
        </p:nvSpPr>
        <p:spPr>
          <a:xfrm>
            <a:off x="838200" y="4796034"/>
            <a:ext cx="1206624" cy="498049"/>
          </a:xfrm>
          <a:prstGeom prst="wedgeRoundRectCallout">
            <a:avLst>
              <a:gd name="adj1" fmla="val 74149"/>
              <a:gd name="adj2" fmla="val -8543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Copy</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78267354"/>
      </p:ext>
    </p:extLst>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600201"/>
            <a:ext cx="9144000" cy="381000"/>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Offer</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406564" y="2133600"/>
            <a:ext cx="7280236" cy="3231654"/>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an offer </a:t>
            </a:r>
            <a:r>
              <a:rPr lang="en-CA" sz="1400" dirty="0" smtClean="0">
                <a:latin typeface="Arial" panose="020B0604020202020204" pitchFamily="34" charset="0"/>
                <a:cs typeface="Arial" panose="020B0604020202020204" pitchFamily="34" charset="0"/>
              </a:rPr>
              <a:t>is </a:t>
            </a:r>
            <a:r>
              <a:rPr lang="en-CA" sz="1400" dirty="0">
                <a:latin typeface="Arial" panose="020B0604020202020204" pitchFamily="34" charset="0"/>
                <a:cs typeface="Arial" panose="020B0604020202020204" pitchFamily="34" charset="0"/>
              </a:rPr>
              <a:t>received </a:t>
            </a:r>
            <a:r>
              <a:rPr lang="en-CA" sz="1400" dirty="0" smtClean="0">
                <a:latin typeface="Arial" panose="020B0604020202020204" pitchFamily="34" charset="0"/>
                <a:cs typeface="Arial" panose="020B0604020202020204" pitchFamily="34" charset="0"/>
              </a:rPr>
              <a:t>by ETS, the application status becomes Offer.</a:t>
            </a:r>
          </a:p>
          <a:p>
            <a:pPr marL="285750"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An </a:t>
            </a:r>
            <a:r>
              <a:rPr lang="en-CA" sz="1400" dirty="0">
                <a:latin typeface="Arial" panose="020B0604020202020204" pitchFamily="34" charset="0"/>
                <a:cs typeface="Arial" panose="020B0604020202020204" pitchFamily="34" charset="0"/>
              </a:rPr>
              <a:t>email may be sent from ETS informing your </a:t>
            </a:r>
            <a:r>
              <a:rPr lang="en-CA" sz="1400" dirty="0" smtClean="0">
                <a:latin typeface="Arial" panose="020B0604020202020204" pitchFamily="34" charset="0"/>
                <a:cs typeface="Arial" panose="020B0604020202020204" pitchFamily="34" charset="0"/>
              </a:rPr>
              <a:t>company’s </a:t>
            </a:r>
            <a:r>
              <a:rPr lang="en-CA" sz="1400" dirty="0">
                <a:latin typeface="Arial" panose="020B0604020202020204" pitchFamily="34" charset="0"/>
                <a:cs typeface="Arial" panose="020B0604020202020204" pitchFamily="34" charset="0"/>
              </a:rPr>
              <a:t>contact that an offer is available for review and response. These email notifications are considered a courtesy and should not be relied on to track PNG Continuation Applications in </a:t>
            </a:r>
            <a:r>
              <a:rPr lang="en-CA" sz="1400" dirty="0" smtClean="0">
                <a:latin typeface="Arial" panose="020B0604020202020204" pitchFamily="34" charset="0"/>
                <a:cs typeface="Arial" panose="020B0604020202020204" pitchFamily="34" charset="0"/>
              </a:rPr>
              <a:t>ETS. </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When submitting an application through ETS, it is your responsibility to continually check your Work in Progress to determine if an offer has been sent.</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offer can have one or more options for you to choose from.</a:t>
            </a: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You have until the </a:t>
            </a:r>
            <a:r>
              <a:rPr lang="en-US" sz="1400" dirty="0">
                <a:latin typeface="Arial" panose="020B0604020202020204" pitchFamily="34" charset="0"/>
                <a:cs typeface="Arial" panose="020B0604020202020204" pitchFamily="34" charset="0"/>
              </a:rPr>
              <a:t>O</a:t>
            </a:r>
            <a:r>
              <a:rPr lang="en-US" sz="1400" dirty="0" smtClean="0">
                <a:latin typeface="Arial" panose="020B0604020202020204" pitchFamily="34" charset="0"/>
                <a:cs typeface="Arial" panose="020B0604020202020204" pitchFamily="34" charset="0"/>
              </a:rPr>
              <a:t>ffer Expiry Date to respond to the offer.</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a:t>
            </a:r>
            <a:r>
              <a:rPr lang="en-US" sz="1400" dirty="0" smtClean="0">
                <a:latin typeface="Arial" panose="020B0604020202020204" pitchFamily="34" charset="0"/>
                <a:cs typeface="Arial" panose="020B0604020202020204" pitchFamily="34" charset="0"/>
              </a:rPr>
              <a:t>the Offer </a:t>
            </a:r>
            <a:r>
              <a:rPr lang="en-US" sz="1400" dirty="0">
                <a:latin typeface="Arial" panose="020B0604020202020204" pitchFamily="34" charset="0"/>
                <a:cs typeface="Arial" panose="020B0604020202020204" pitchFamily="34" charset="0"/>
              </a:rPr>
              <a:t>Expiry Date has passed without </a:t>
            </a:r>
            <a:r>
              <a:rPr lang="en-US" sz="1400" dirty="0" smtClean="0">
                <a:latin typeface="Arial" panose="020B0604020202020204" pitchFamily="34" charset="0"/>
                <a:cs typeface="Arial" panose="020B0604020202020204" pitchFamily="34" charset="0"/>
              </a:rPr>
              <a:t>a </a:t>
            </a:r>
            <a:r>
              <a:rPr lang="en-US" sz="1400" dirty="0">
                <a:latin typeface="Arial" panose="020B0604020202020204" pitchFamily="34" charset="0"/>
                <a:cs typeface="Arial" panose="020B0604020202020204" pitchFamily="34" charset="0"/>
              </a:rPr>
              <a:t>response, the application will be sent back to </a:t>
            </a:r>
            <a:r>
              <a:rPr lang="en-US" sz="1400" dirty="0">
                <a:latin typeface="Arial"/>
                <a:cs typeface="Arial"/>
              </a:rPr>
              <a:t>the internal system</a:t>
            </a:r>
            <a:r>
              <a:rPr lang="en-US" sz="1400" dirty="0">
                <a:latin typeface="Arial" panose="020B0604020202020204" pitchFamily="34" charset="0"/>
                <a:cs typeface="Arial" panose="020B0604020202020204" pitchFamily="34" charset="0"/>
              </a:rPr>
              <a:t>, and the </a:t>
            </a:r>
            <a:r>
              <a:rPr lang="en-CA" sz="1400" dirty="0">
                <a:latin typeface="Arial" panose="020B0604020202020204" pitchFamily="34" charset="0"/>
                <a:cs typeface="Arial" panose="020B0604020202020204" pitchFamily="34" charset="0"/>
              </a:rPr>
              <a:t>status will become “Processing (</a:t>
            </a:r>
            <a:r>
              <a:rPr lang="en-US" sz="1400" dirty="0">
                <a:latin typeface="Arial"/>
                <a:cs typeface="Arial"/>
              </a:rPr>
              <a:t>No Response</a:t>
            </a:r>
            <a:r>
              <a:rPr lang="en-US" sz="1400" dirty="0" smtClean="0">
                <a:latin typeface="Arial"/>
                <a:cs typeface="Arial"/>
              </a:rPr>
              <a:t>).”</a:t>
            </a:r>
            <a:r>
              <a:rPr lang="en-US" sz="1400" b="1" dirty="0">
                <a:solidFill>
                  <a:srgbClr val="7030A0"/>
                </a:solidFill>
                <a:latin typeface="Arial"/>
                <a:cs typeface="Arial"/>
              </a:rPr>
              <a:t> </a:t>
            </a:r>
            <a:r>
              <a:rPr lang="en-US" sz="1400" dirty="0">
                <a:latin typeface="Arial"/>
                <a:cs typeface="Arial"/>
              </a:rPr>
              <a:t>The agreement expiry will be processed as set out in the offer letter.</a:t>
            </a: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088153"/>
      </p:ext>
    </p:extLst>
  </p:cSld>
  <p:clrMapOvr>
    <a:masterClrMapping/>
  </p:clrMapOvr>
  <p:transition spd="slow">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32659" y="1066800"/>
            <a:ext cx="6944423" cy="492443"/>
          </a:xfrm>
        </p:spPr>
        <p:txBody>
          <a:bodyPr/>
          <a:lstStyle/>
          <a:p>
            <a:r>
              <a:rPr lang="en-CA" sz="1600" b="1" i="0" dirty="0" smtClean="0">
                <a:solidFill>
                  <a:schemeClr val="tx1"/>
                </a:solidFill>
                <a:latin typeface="Arial" panose="020B0604020202020204" pitchFamily="34" charset="0"/>
                <a:cs typeface="Arial" panose="020B0604020202020204" pitchFamily="34" charset="0"/>
              </a:rPr>
              <a:t>Review Offer</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304800" y="1623536"/>
            <a:ext cx="3581400" cy="307777"/>
          </a:xfrm>
          <a:prstGeom prst="rect">
            <a:avLst/>
          </a:prstGeom>
        </p:spPr>
        <p:txBody>
          <a:bodyPr wrap="square">
            <a:spAutoFit/>
          </a:bodyPr>
          <a:lstStyle/>
          <a:p>
            <a:r>
              <a:rPr lang="en-CA" sz="1400" dirty="0" smtClean="0">
                <a:latin typeface="Arial" panose="020B0604020202020204" pitchFamily="34" charset="0"/>
                <a:cs typeface="Arial" panose="020B0604020202020204" pitchFamily="34" charset="0"/>
              </a:rPr>
              <a:t>Status has become </a:t>
            </a:r>
            <a:r>
              <a:rPr lang="en-CA" sz="1400" b="1" dirty="0" smtClean="0">
                <a:latin typeface="Arial" panose="020B0604020202020204" pitchFamily="34" charset="0"/>
                <a:cs typeface="Arial" panose="020B0604020202020204" pitchFamily="34" charset="0"/>
              </a:rPr>
              <a:t>Offer</a:t>
            </a:r>
            <a:r>
              <a:rPr lang="en-CA"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21" name="object 2"/>
          <p:cNvSpPr txBox="1"/>
          <p:nvPr/>
        </p:nvSpPr>
        <p:spPr>
          <a:xfrm>
            <a:off x="5849566" y="1736493"/>
            <a:ext cx="2409821" cy="215444"/>
          </a:xfrm>
          <a:prstGeom prst="rect">
            <a:avLst/>
          </a:prstGeom>
        </p:spPr>
        <p:txBody>
          <a:bodyPr vert="horz" wrap="square" lIns="0" tIns="0" rIns="0" bIns="0" rtlCol="0">
            <a:spAutoFit/>
          </a:bodyPr>
          <a:lstStyle/>
          <a:p>
            <a:pPr marL="12700" marR="6350">
              <a:lnSpc>
                <a:spcPct val="100000"/>
              </a:lnSpc>
            </a:pPr>
            <a:r>
              <a:rPr lang="en-US" sz="1400" dirty="0" smtClean="0">
                <a:latin typeface="Arial" pitchFamily="34" charset="0"/>
                <a:cs typeface="Arial" pitchFamily="34" charset="0"/>
              </a:rPr>
              <a:t>Access the Offer in this tab.</a:t>
            </a:r>
          </a:p>
        </p:txBody>
      </p:sp>
      <p:sp>
        <p:nvSpPr>
          <p:cNvPr id="28" name="Rectangle 27"/>
          <p:cNvSpPr/>
          <p:nvPr/>
        </p:nvSpPr>
        <p:spPr>
          <a:xfrm>
            <a:off x="834957" y="5888660"/>
            <a:ext cx="2438400" cy="276999"/>
          </a:xfrm>
          <a:prstGeom prst="rect">
            <a:avLst/>
          </a:prstGeom>
        </p:spPr>
        <p:txBody>
          <a:bodyPr wrap="square">
            <a:spAutoFit/>
          </a:bodyPr>
          <a:lstStyle/>
          <a:p>
            <a:r>
              <a:rPr lang="en-CA" sz="1200" dirty="0" smtClean="0">
                <a:latin typeface="Arial" panose="020B0604020202020204" pitchFamily="34" charset="0"/>
                <a:cs typeface="Arial" panose="020B0604020202020204" pitchFamily="34" charset="0"/>
              </a:rPr>
              <a:t>The Date the Offer expires.</a:t>
            </a:r>
            <a:endParaRPr lang="en-US" sz="12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2286000"/>
            <a:ext cx="7646987"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flipH="1">
            <a:off x="1752600" y="1868169"/>
            <a:ext cx="152400" cy="79919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6629400" y="1921159"/>
            <a:ext cx="533400" cy="1295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V="1">
            <a:off x="2209800" y="4234043"/>
            <a:ext cx="1280808" cy="165461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V="1">
            <a:off x="7848600" y="4953000"/>
            <a:ext cx="152400" cy="75099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6753113" y="5703994"/>
            <a:ext cx="1981200" cy="523220"/>
          </a:xfrm>
          <a:prstGeom prst="rect">
            <a:avLst/>
          </a:prstGeom>
          <a:noFill/>
        </p:spPr>
        <p:txBody>
          <a:bodyPr wrap="square" rtlCol="0">
            <a:spAutoFit/>
          </a:bodyPr>
          <a:lstStyle/>
          <a:p>
            <a:r>
              <a:rPr lang="en-US" sz="1400" dirty="0" smtClean="0"/>
              <a:t>Click this link to view the offer letter.</a:t>
            </a:r>
            <a:endParaRPr lang="en-CA" sz="1400" dirty="0"/>
          </a:p>
        </p:txBody>
      </p:sp>
    </p:spTree>
    <p:extLst>
      <p:ext uri="{BB962C8B-B14F-4D97-AF65-F5344CB8AC3E}">
        <p14:creationId xmlns:p14="http://schemas.microsoft.com/office/powerpoint/2010/main" val="1959700966"/>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16652"/>
            <a:ext cx="5905498" cy="375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Create Continuation Application – Administration Information</a:t>
            </a:r>
          </a:p>
        </p:txBody>
      </p:sp>
      <p:sp>
        <p:nvSpPr>
          <p:cNvPr id="15" name="Rounded Rectangular Callout 14"/>
          <p:cNvSpPr/>
          <p:nvPr/>
        </p:nvSpPr>
        <p:spPr>
          <a:xfrm>
            <a:off x="6858000" y="990600"/>
            <a:ext cx="1752600" cy="914400"/>
          </a:xfrm>
          <a:prstGeom prst="wedgeRoundRectCallout">
            <a:avLst>
              <a:gd name="adj1" fmla="val -63315"/>
              <a:gd name="adj2" fmla="val 15355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1</a:t>
            </a:r>
            <a:r>
              <a:rPr lang="en-US" sz="1200" dirty="0" smtClean="0">
                <a:solidFill>
                  <a:schemeClr val="tx1"/>
                </a:solidFill>
                <a:latin typeface="Arial" pitchFamily="34" charset="0"/>
                <a:cs typeface="Arial" pitchFamily="34" charset="0"/>
              </a:rPr>
              <a:t>. Select </a:t>
            </a:r>
            <a:r>
              <a:rPr lang="en-US" sz="1200" b="1" dirty="0" smtClean="0">
                <a:solidFill>
                  <a:schemeClr val="tx1"/>
                </a:solidFill>
                <a:latin typeface="Arial" pitchFamily="34" charset="0"/>
                <a:cs typeface="Arial" pitchFamily="34" charset="0"/>
              </a:rPr>
              <a:t>Company Name</a:t>
            </a:r>
            <a:r>
              <a:rPr lang="en-US" sz="1200" dirty="0">
                <a:solidFill>
                  <a:schemeClr val="tx1"/>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and optionally enter </a:t>
            </a:r>
            <a:r>
              <a:rPr lang="en-US" sz="1200" b="1" dirty="0" smtClean="0">
                <a:solidFill>
                  <a:schemeClr val="tx1"/>
                </a:solidFill>
                <a:latin typeface="Arial" pitchFamily="34" charset="0"/>
                <a:cs typeface="Arial" pitchFamily="34" charset="0"/>
              </a:rPr>
              <a:t>Comment</a:t>
            </a:r>
            <a:endParaRPr lang="en-CA" sz="1200" b="1" dirty="0">
              <a:solidFill>
                <a:schemeClr val="tx1"/>
              </a:solidFill>
              <a:latin typeface="Arial" pitchFamily="34" charset="0"/>
              <a:cs typeface="Arial" pitchFamily="34" charset="0"/>
            </a:endParaRPr>
          </a:p>
        </p:txBody>
      </p:sp>
      <p:sp>
        <p:nvSpPr>
          <p:cNvPr id="20" name="Rounded Rectangular Callout 19"/>
          <p:cNvSpPr/>
          <p:nvPr/>
        </p:nvSpPr>
        <p:spPr>
          <a:xfrm>
            <a:off x="7352991" y="3657600"/>
            <a:ext cx="1534648" cy="902006"/>
          </a:xfrm>
          <a:prstGeom prst="wedgeRoundRectCallout">
            <a:avLst>
              <a:gd name="adj1" fmla="val -101899"/>
              <a:gd name="adj2" fmla="val 2144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Select </a:t>
            </a:r>
            <a:r>
              <a:rPr lang="en-US" sz="1200" b="1" dirty="0" smtClean="0">
                <a:solidFill>
                  <a:schemeClr val="tx1"/>
                </a:solidFill>
                <a:latin typeface="Arial" pitchFamily="34" charset="0"/>
                <a:cs typeface="Arial" pitchFamily="34" charset="0"/>
              </a:rPr>
              <a:t>Contact Information </a:t>
            </a:r>
            <a:r>
              <a:rPr lang="en-US" sz="1200" dirty="0" smtClean="0">
                <a:solidFill>
                  <a:schemeClr val="tx1"/>
                </a:solidFill>
                <a:latin typeface="Arial" pitchFamily="34" charset="0"/>
                <a:cs typeface="Arial" pitchFamily="34" charset="0"/>
              </a:rPr>
              <a:t>and edit if required</a:t>
            </a:r>
            <a:endParaRPr lang="en-CA" sz="1200" b="1" dirty="0">
              <a:solidFill>
                <a:schemeClr val="tx1"/>
              </a:solidFill>
              <a:latin typeface="Arial" pitchFamily="34" charset="0"/>
              <a:cs typeface="Arial" pitchFamily="34" charset="0"/>
            </a:endParaRPr>
          </a:p>
        </p:txBody>
      </p:sp>
      <p:sp>
        <p:nvSpPr>
          <p:cNvPr id="22" name="Rectangle 21"/>
          <p:cNvSpPr>
            <a:spLocks noChangeArrowheads="1"/>
          </p:cNvSpPr>
          <p:nvPr/>
        </p:nvSpPr>
        <p:spPr bwMode="auto">
          <a:xfrm>
            <a:off x="553452" y="5369170"/>
            <a:ext cx="845619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sz="1100" dirty="0" smtClean="0">
                <a:latin typeface="Arial" panose="020B0604020202020204" pitchFamily="34" charset="0"/>
                <a:cs typeface="Arial" panose="020B0604020202020204" pitchFamily="34" charset="0"/>
              </a:rPr>
              <a:t>An Application Reference Number is not necessary for creating a new application. </a:t>
            </a:r>
            <a:r>
              <a:rPr lang="en-CA" sz="1100" dirty="0">
                <a:latin typeface="Arial" panose="020B0604020202020204" pitchFamily="34" charset="0"/>
                <a:cs typeface="Arial" panose="020B0604020202020204" pitchFamily="34" charset="0"/>
              </a:rPr>
              <a:t>You may add an agreement to an existing application already </a:t>
            </a:r>
            <a:r>
              <a:rPr lang="en-CA" sz="1100" dirty="0" smtClean="0">
                <a:latin typeface="Arial" panose="020B0604020202020204" pitchFamily="34" charset="0"/>
                <a:cs typeface="Arial" panose="020B0604020202020204" pitchFamily="34" charset="0"/>
              </a:rPr>
              <a:t>submitted to Alberta </a:t>
            </a:r>
            <a:r>
              <a:rPr lang="en-CA" sz="1100" dirty="0">
                <a:latin typeface="Arial" panose="020B0604020202020204" pitchFamily="34" charset="0"/>
                <a:cs typeface="Arial" panose="020B0604020202020204" pitchFamily="34" charset="0"/>
              </a:rPr>
              <a:t>Energy by using the Application Reference Number in the Administrative Tab in ETS.  This is also referred to as the Application Number on your Continuation Document PDF</a:t>
            </a:r>
            <a:r>
              <a:rPr lang="en-CA" sz="1100" dirty="0" smtClean="0">
                <a:latin typeface="Arial" panose="020B0604020202020204" pitchFamily="34" charset="0"/>
                <a:cs typeface="Arial" panose="020B0604020202020204" pitchFamily="34" charset="0"/>
              </a:rPr>
              <a:t>.  For example, a qualifying well has already been used and you want to add an agreement to the submitted application.</a:t>
            </a:r>
          </a:p>
          <a:p>
            <a:pPr eaLnBrk="1" hangingPunct="1">
              <a:spcBef>
                <a:spcPct val="0"/>
              </a:spcBef>
              <a:buFontTx/>
              <a:buNone/>
            </a:pPr>
            <a:r>
              <a:rPr lang="en-US" altLang="en-US" sz="1100" dirty="0" smtClean="0">
                <a:latin typeface="Arial" panose="020B0604020202020204" pitchFamily="34" charset="0"/>
                <a:cs typeface="Arial" panose="020B0604020202020204" pitchFamily="34" charset="0"/>
              </a:rPr>
              <a:t>Contact Information can be updated at anytime.</a:t>
            </a:r>
            <a:endParaRPr lang="en-CA" altLang="en-US" sz="1100" dirty="0">
              <a:latin typeface="Arial" panose="020B0604020202020204" pitchFamily="34" charset="0"/>
              <a:cs typeface="Arial" panose="020B0604020202020204" pitchFamily="34" charset="0"/>
            </a:endParaRPr>
          </a:p>
        </p:txBody>
      </p:sp>
      <p:pic>
        <p:nvPicPr>
          <p:cNvPr id="9"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14" y="5544892"/>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9383" y="1339653"/>
            <a:ext cx="5267689" cy="55399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When an application is created, its status is “Work in Progress.”</a:t>
            </a:r>
          </a:p>
          <a:p>
            <a:endParaRPr lang="en-CA" dirty="0"/>
          </a:p>
        </p:txBody>
      </p:sp>
    </p:spTree>
    <p:extLst>
      <p:ext uri="{BB962C8B-B14F-4D97-AF65-F5344CB8AC3E}">
        <p14:creationId xmlns:p14="http://schemas.microsoft.com/office/powerpoint/2010/main" val="3346494493"/>
      </p:ext>
    </p:extLst>
  </p:cSld>
  <p:clrMapOvr>
    <a:masterClrMapping/>
  </p:clrMapOvr>
  <p:transition spd="slow">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32659" y="1066801"/>
            <a:ext cx="6944423" cy="381000"/>
          </a:xfrm>
        </p:spPr>
        <p:txBody>
          <a:bodyPr/>
          <a:lstStyle/>
          <a:p>
            <a:r>
              <a:rPr lang="en-CA" sz="1600" b="1" i="0" dirty="0" smtClean="0">
                <a:solidFill>
                  <a:schemeClr val="tx1"/>
                </a:solidFill>
                <a:latin typeface="Arial" panose="020B0604020202020204" pitchFamily="34" charset="0"/>
                <a:cs typeface="Arial" panose="020B0604020202020204" pitchFamily="34" charset="0"/>
              </a:rPr>
              <a:t>Review Offer (continued)</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1458860"/>
            <a:ext cx="5569004" cy="3722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057400"/>
            <a:ext cx="890588" cy="43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4"/>
          <p:cNvSpPr txBox="1">
            <a:spLocks noChangeArrowheads="1"/>
          </p:cNvSpPr>
          <p:nvPr/>
        </p:nvSpPr>
        <p:spPr bwMode="auto">
          <a:xfrm>
            <a:off x="304800" y="2743200"/>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solidFill>
                  <a:srgbClr val="FF0000"/>
                </a:solidFill>
                <a:latin typeface="Arial" charset="0"/>
              </a:rPr>
              <a:t>Offer land option #1</a:t>
            </a:r>
            <a:endParaRPr lang="en-CA" altLang="en-US" sz="1200" dirty="0">
              <a:solidFill>
                <a:srgbClr val="FF0000"/>
              </a:solidFill>
              <a:latin typeface="Arial" charset="0"/>
            </a:endParaRPr>
          </a:p>
        </p:txBody>
      </p:sp>
      <p:sp>
        <p:nvSpPr>
          <p:cNvPr id="14" name="TextBox 4"/>
          <p:cNvSpPr txBox="1">
            <a:spLocks noChangeArrowheads="1"/>
          </p:cNvSpPr>
          <p:nvPr/>
        </p:nvSpPr>
        <p:spPr bwMode="auto">
          <a:xfrm>
            <a:off x="337226" y="4645967"/>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solidFill>
                  <a:srgbClr val="FF0000"/>
                </a:solidFill>
                <a:latin typeface="Arial" charset="0"/>
              </a:rPr>
              <a:t>Offer land option #2</a:t>
            </a:r>
            <a:endParaRPr lang="en-CA" altLang="en-US" sz="1200" dirty="0">
              <a:solidFill>
                <a:srgbClr val="FF0000"/>
              </a:solidFill>
              <a:latin typeface="Arial" charset="0"/>
            </a:endParaRPr>
          </a:p>
        </p:txBody>
      </p:sp>
      <p:sp>
        <p:nvSpPr>
          <p:cNvPr id="16" name="TextBox 4"/>
          <p:cNvSpPr txBox="1">
            <a:spLocks noChangeArrowheads="1"/>
          </p:cNvSpPr>
          <p:nvPr/>
        </p:nvSpPr>
        <p:spPr bwMode="auto">
          <a:xfrm>
            <a:off x="1306370" y="5715000"/>
            <a:ext cx="6415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CA" altLang="en-US" sz="1400" dirty="0">
                <a:latin typeface="Arial" charset="0"/>
              </a:rPr>
              <a:t>Early Response checkbox for authorizing Alberta Energy to review your Offer Response prior to the Offer Expiry </a:t>
            </a:r>
            <a:r>
              <a:rPr lang="en-CA" altLang="en-US" sz="1400" dirty="0" smtClean="0">
                <a:latin typeface="Arial" charset="0"/>
              </a:rPr>
              <a:t>Date.  Once checked your decision </a:t>
            </a:r>
            <a:r>
              <a:rPr lang="en-CA" altLang="en-US" sz="1400" b="1" dirty="0" smtClean="0">
                <a:latin typeface="Arial" charset="0"/>
              </a:rPr>
              <a:t>CANNOT</a:t>
            </a:r>
            <a:r>
              <a:rPr lang="en-CA" altLang="en-US" sz="1400" dirty="0">
                <a:latin typeface="Arial" charset="0"/>
              </a:rPr>
              <a:t> </a:t>
            </a:r>
            <a:r>
              <a:rPr lang="en-CA" altLang="en-US" sz="1400" dirty="0" smtClean="0">
                <a:latin typeface="Arial" charset="0"/>
              </a:rPr>
              <a:t>be changed unless it is prior to agreement expiry.</a:t>
            </a:r>
            <a:endParaRPr lang="en-CA" altLang="en-US" sz="1400" dirty="0">
              <a:latin typeface="Arial" charset="0"/>
            </a:endParaRPr>
          </a:p>
        </p:txBody>
      </p:sp>
      <p:cxnSp>
        <p:nvCxnSpPr>
          <p:cNvPr id="17" name="Straight Arrow Connector 16"/>
          <p:cNvCxnSpPr/>
          <p:nvPr/>
        </p:nvCxnSpPr>
        <p:spPr>
          <a:xfrm flipV="1">
            <a:off x="990600" y="5385531"/>
            <a:ext cx="426776" cy="48904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1" y="5213567"/>
            <a:ext cx="5691187" cy="34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244786"/>
      </p:ext>
    </p:extLst>
  </p:cSld>
  <p:clrMapOvr>
    <a:masterClrMapping/>
  </p:clrMapOvr>
  <p:transition spd="slow">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57200" y="1085850"/>
            <a:ext cx="6944423" cy="492443"/>
          </a:xfrm>
        </p:spPr>
        <p:txBody>
          <a:bodyPr/>
          <a:lstStyle/>
          <a:p>
            <a:r>
              <a:rPr lang="en-CA" sz="1600" b="1" i="0" dirty="0" smtClean="0">
                <a:solidFill>
                  <a:schemeClr val="tx1"/>
                </a:solidFill>
                <a:latin typeface="Arial" panose="020B0604020202020204" pitchFamily="34" charset="0"/>
                <a:cs typeface="Arial" panose="020B0604020202020204" pitchFamily="34" charset="0"/>
              </a:rPr>
              <a:t>Respond to Offer</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8" name="object 2"/>
          <p:cNvSpPr txBox="1"/>
          <p:nvPr/>
        </p:nvSpPr>
        <p:spPr>
          <a:xfrm>
            <a:off x="666195" y="1559243"/>
            <a:ext cx="4573962" cy="923330"/>
          </a:xfrm>
          <a:prstGeom prst="rect">
            <a:avLst/>
          </a:prstGeom>
        </p:spPr>
        <p:txBody>
          <a:bodyPr vert="horz" wrap="square" lIns="0" tIns="0" rIns="0" bIns="0" rtlCol="0">
            <a:spAutoFit/>
          </a:bodyPr>
          <a:lstStyle/>
          <a:p>
            <a:r>
              <a:rPr lang="en-CA" sz="1200" dirty="0">
                <a:latin typeface="Arial" panose="020B0604020202020204" pitchFamily="34" charset="0"/>
                <a:cs typeface="Arial" panose="020B0604020202020204" pitchFamily="34" charset="0"/>
              </a:rPr>
              <a:t>For each </a:t>
            </a:r>
            <a:r>
              <a:rPr lang="en-CA" sz="1200" dirty="0" smtClean="0">
                <a:latin typeface="Arial" panose="020B0604020202020204" pitchFamily="34" charset="0"/>
                <a:cs typeface="Arial" panose="020B0604020202020204" pitchFamily="34" charset="0"/>
              </a:rPr>
              <a:t>offer option</a:t>
            </a:r>
            <a:r>
              <a:rPr lang="en-CA" sz="1200" dirty="0">
                <a:latin typeface="Arial" panose="020B0604020202020204" pitchFamily="34" charset="0"/>
                <a:cs typeface="Arial" panose="020B0604020202020204" pitchFamily="34" charset="0"/>
              </a:rPr>
              <a:t>, you </a:t>
            </a:r>
            <a:r>
              <a:rPr lang="en-CA" sz="1200" dirty="0" smtClean="0">
                <a:latin typeface="Arial" panose="020B0604020202020204" pitchFamily="34" charset="0"/>
                <a:cs typeface="Arial" panose="020B0604020202020204" pitchFamily="34" charset="0"/>
              </a:rPr>
              <a:t>can choose one of these responses:</a:t>
            </a:r>
            <a:endParaRPr lang="en-CA"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Accept</a:t>
            </a:r>
          </a:p>
          <a:p>
            <a:pPr marL="171450" lvl="0" indent="-171450">
              <a:buFont typeface="Arial" panose="020B0604020202020204" pitchFamily="34" charset="0"/>
              <a:buChar char="•"/>
            </a:pPr>
            <a:r>
              <a:rPr lang="en-CA" sz="1200" dirty="0" smtClean="0">
                <a:latin typeface="Arial" panose="020B0604020202020204" pitchFamily="34" charset="0"/>
                <a:cs typeface="Arial" panose="020B0604020202020204" pitchFamily="34" charset="0"/>
              </a:rPr>
              <a:t>Decline</a:t>
            </a:r>
          </a:p>
          <a:p>
            <a:pPr marL="171450" lvl="0" indent="-171450">
              <a:buFont typeface="Arial" panose="020B0604020202020204" pitchFamily="34" charset="0"/>
              <a:buChar char="•"/>
            </a:pPr>
            <a:r>
              <a:rPr lang="en-CA" sz="1200" dirty="0" smtClean="0">
                <a:latin typeface="Arial" panose="020B0604020202020204" pitchFamily="34" charset="0"/>
                <a:cs typeface="Arial" panose="020B0604020202020204" pitchFamily="34" charset="0"/>
              </a:rPr>
              <a:t>Additional </a:t>
            </a:r>
            <a:r>
              <a:rPr lang="en-CA" sz="1200" dirty="0">
                <a:latin typeface="Arial" panose="020B0604020202020204" pitchFamily="34" charset="0"/>
                <a:cs typeface="Arial" panose="020B0604020202020204" pitchFamily="34" charset="0"/>
              </a:rPr>
              <a:t>Data (before </a:t>
            </a:r>
            <a:r>
              <a:rPr lang="en-CA" sz="1200" dirty="0" smtClean="0">
                <a:latin typeface="Arial" panose="020B0604020202020204" pitchFamily="34" charset="0"/>
                <a:cs typeface="Arial" panose="020B0604020202020204" pitchFamily="34" charset="0"/>
              </a:rPr>
              <a:t>expiry) / Request </a:t>
            </a:r>
            <a:r>
              <a:rPr lang="en-CA" sz="1200" dirty="0">
                <a:latin typeface="Arial" panose="020B0604020202020204" pitchFamily="34" charset="0"/>
                <a:cs typeface="Arial" panose="020B0604020202020204" pitchFamily="34" charset="0"/>
              </a:rPr>
              <a:t>for Review (after expiry</a:t>
            </a:r>
            <a:r>
              <a:rPr lang="en-CA" sz="1200" dirty="0" smtClean="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CA" sz="1200" dirty="0" smtClean="0">
                <a:latin typeface="Arial" panose="020B0604020202020204" pitchFamily="34" charset="0"/>
                <a:cs typeface="Arial" panose="020B0604020202020204" pitchFamily="34" charset="0"/>
              </a:rPr>
              <a:t>Customize</a:t>
            </a:r>
            <a:endParaRPr lang="en-CA" sz="12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743200"/>
            <a:ext cx="7101399"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27562" y="3886200"/>
            <a:ext cx="1239167" cy="609600"/>
          </a:xfrm>
          <a:prstGeom prst="wedgeRoundRectCallout">
            <a:avLst>
              <a:gd name="adj1" fmla="val 89235"/>
              <a:gd name="adj2" fmla="val 18404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Choose option</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54569969"/>
      </p:ext>
    </p:extLst>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Respond to </a:t>
            </a:r>
            <a:r>
              <a:rPr lang="en-CA" sz="1600" b="1" i="0" dirty="0" smtClean="0">
                <a:solidFill>
                  <a:schemeClr val="tx1"/>
                </a:solidFill>
                <a:latin typeface="Arial" panose="020B0604020202020204" pitchFamily="34" charset="0"/>
                <a:cs typeface="Arial" panose="020B0604020202020204" pitchFamily="34" charset="0"/>
              </a:rPr>
              <a:t>Offer – Add Document</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4" name="object 2"/>
          <p:cNvSpPr txBox="1"/>
          <p:nvPr/>
        </p:nvSpPr>
        <p:spPr>
          <a:xfrm>
            <a:off x="339433" y="1511867"/>
            <a:ext cx="5031162" cy="369332"/>
          </a:xfrm>
          <a:prstGeom prst="rect">
            <a:avLst/>
          </a:prstGeom>
        </p:spPr>
        <p:txBody>
          <a:bodyPr vert="horz" wrap="square" lIns="0" tIns="0" rIns="0" bIns="0" rtlCol="0">
            <a:spAutoFit/>
          </a:bodyPr>
          <a:lstStyle/>
          <a:p>
            <a:r>
              <a:rPr lang="en-CA" sz="1200" dirty="0" smtClean="0">
                <a:latin typeface="Arial" panose="020B0604020202020204" pitchFamily="34" charset="0"/>
                <a:cs typeface="Arial" panose="020B0604020202020204" pitchFamily="34" charset="0"/>
              </a:rPr>
              <a:t>Add a supporting document if your choice is</a:t>
            </a:r>
            <a:endParaRPr lang="en-CA"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CA" sz="1200" b="1" dirty="0">
                <a:latin typeface="Arial" panose="020B0604020202020204" pitchFamily="34" charset="0"/>
                <a:cs typeface="Arial" panose="020B0604020202020204" pitchFamily="34" charset="0"/>
              </a:rPr>
              <a:t>Additional Data</a:t>
            </a:r>
            <a:r>
              <a:rPr lang="en-CA" sz="1200" dirty="0">
                <a:latin typeface="Arial" panose="020B0604020202020204" pitchFamily="34" charset="0"/>
                <a:cs typeface="Arial" panose="020B0604020202020204" pitchFamily="34" charset="0"/>
              </a:rPr>
              <a:t> (before </a:t>
            </a:r>
            <a:r>
              <a:rPr lang="en-CA" sz="1200" dirty="0" smtClean="0">
                <a:latin typeface="Arial" panose="020B0604020202020204" pitchFamily="34" charset="0"/>
                <a:cs typeface="Arial" panose="020B0604020202020204" pitchFamily="34" charset="0"/>
              </a:rPr>
              <a:t>expiry) or </a:t>
            </a:r>
            <a:r>
              <a:rPr lang="en-CA" sz="1200" b="1" dirty="0" smtClean="0">
                <a:latin typeface="Arial" panose="020B0604020202020204" pitchFamily="34" charset="0"/>
                <a:cs typeface="Arial" panose="020B0604020202020204" pitchFamily="34" charset="0"/>
              </a:rPr>
              <a:t>Request </a:t>
            </a:r>
            <a:r>
              <a:rPr lang="en-CA" sz="1200" b="1" dirty="0">
                <a:latin typeface="Arial" panose="020B0604020202020204" pitchFamily="34" charset="0"/>
                <a:cs typeface="Arial" panose="020B0604020202020204" pitchFamily="34" charset="0"/>
              </a:rPr>
              <a:t>for Review</a:t>
            </a:r>
            <a:r>
              <a:rPr lang="en-CA" sz="1200" dirty="0">
                <a:latin typeface="Arial" panose="020B0604020202020204" pitchFamily="34" charset="0"/>
                <a:cs typeface="Arial" panose="020B0604020202020204" pitchFamily="34" charset="0"/>
              </a:rPr>
              <a:t> (after </a:t>
            </a:r>
            <a:r>
              <a:rPr lang="en-CA" sz="1200" dirty="0" smtClean="0">
                <a:latin typeface="Arial" panose="020B0604020202020204" pitchFamily="34" charset="0"/>
                <a:cs typeface="Arial" panose="020B0604020202020204" pitchFamily="34" charset="0"/>
              </a:rPr>
              <a:t>expiry)</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681" y="1981200"/>
            <a:ext cx="5403122"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76200" y="5967401"/>
            <a:ext cx="9067799" cy="461665"/>
            <a:chOff x="228600" y="5965825"/>
            <a:chExt cx="8497887" cy="461665"/>
          </a:xfrm>
        </p:grpSpPr>
        <p:sp>
          <p:nvSpPr>
            <p:cNvPr id="16" name="Rectangle 15"/>
            <p:cNvSpPr>
              <a:spLocks noChangeArrowheads="1"/>
            </p:cNvSpPr>
            <p:nvPr/>
          </p:nvSpPr>
          <p:spPr bwMode="auto">
            <a:xfrm>
              <a:off x="568324" y="5965825"/>
              <a:ext cx="8158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Only one document is required for multiple Additional Data (or Request for Review) options. However, you may add as many documents as needed.</a:t>
              </a:r>
              <a:endParaRPr lang="en-CA" altLang="en-US" sz="1200" dirty="0">
                <a:latin typeface="Arial" panose="020B0604020202020204" pitchFamily="34" charset="0"/>
                <a:cs typeface="Arial" panose="020B0604020202020204" pitchFamily="34" charset="0"/>
              </a:endParaRPr>
            </a:p>
          </p:txBody>
        </p:sp>
        <p:pic>
          <p:nvPicPr>
            <p:cNvPr id="17"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ounded Rectangular Callout 17"/>
          <p:cNvSpPr/>
          <p:nvPr/>
        </p:nvSpPr>
        <p:spPr>
          <a:xfrm>
            <a:off x="116075" y="3422515"/>
            <a:ext cx="1577414" cy="865302"/>
          </a:xfrm>
          <a:prstGeom prst="wedgeRoundRectCallout">
            <a:avLst>
              <a:gd name="adj1" fmla="val 66896"/>
              <a:gd name="adj2" fmla="val 10674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Select </a:t>
            </a:r>
            <a:r>
              <a:rPr lang="en-US" sz="1200" b="1" dirty="0" smtClean="0">
                <a:solidFill>
                  <a:schemeClr val="tx1"/>
                </a:solidFill>
                <a:latin typeface="Arial" pitchFamily="34" charset="0"/>
                <a:cs typeface="Arial" pitchFamily="34" charset="0"/>
              </a:rPr>
              <a:t>Additional Data </a:t>
            </a:r>
            <a:r>
              <a:rPr lang="en-US" sz="1200" dirty="0" smtClean="0">
                <a:solidFill>
                  <a:schemeClr val="tx1"/>
                </a:solidFill>
                <a:latin typeface="Arial" pitchFamily="34" charset="0"/>
                <a:cs typeface="Arial" pitchFamily="34" charset="0"/>
              </a:rPr>
              <a:t>(or Request for Review)</a:t>
            </a:r>
            <a:endParaRPr lang="en-CA" sz="1200" b="1" dirty="0">
              <a:solidFill>
                <a:schemeClr val="tx1"/>
              </a:solidFill>
              <a:latin typeface="Arial" pitchFamily="34" charset="0"/>
              <a:cs typeface="Arial" pitchFamily="34" charset="0"/>
            </a:endParaRPr>
          </a:p>
        </p:txBody>
      </p:sp>
      <p:sp>
        <p:nvSpPr>
          <p:cNvPr id="19" name="Rounded Rectangular Callout 18"/>
          <p:cNvSpPr/>
          <p:nvPr/>
        </p:nvSpPr>
        <p:spPr>
          <a:xfrm>
            <a:off x="7331167" y="2889115"/>
            <a:ext cx="1548839" cy="636702"/>
          </a:xfrm>
          <a:prstGeom prst="wedgeRoundRectCallout">
            <a:avLst>
              <a:gd name="adj1" fmla="val -134023"/>
              <a:gd name="adj2" fmla="val 30068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Click </a:t>
            </a:r>
            <a:r>
              <a:rPr lang="en-US" sz="1200" b="1" dirty="0" smtClean="0">
                <a:solidFill>
                  <a:schemeClr val="tx1"/>
                </a:solidFill>
                <a:latin typeface="Arial" pitchFamily="34" charset="0"/>
                <a:cs typeface="Arial" pitchFamily="34" charset="0"/>
              </a:rPr>
              <a:t>Browse</a:t>
            </a:r>
            <a:endParaRPr lang="en-CA" sz="1200" b="1" dirty="0">
              <a:solidFill>
                <a:schemeClr val="tx1"/>
              </a:solidFill>
              <a:latin typeface="Arial" pitchFamily="34" charset="0"/>
              <a:cs typeface="Arial" pitchFamily="34" charset="0"/>
            </a:endParaRPr>
          </a:p>
        </p:txBody>
      </p:sp>
      <p:sp>
        <p:nvSpPr>
          <p:cNvPr id="20" name="Rounded Rectangular Callout 19"/>
          <p:cNvSpPr/>
          <p:nvPr/>
        </p:nvSpPr>
        <p:spPr>
          <a:xfrm>
            <a:off x="7467599" y="5105400"/>
            <a:ext cx="1548839" cy="636702"/>
          </a:xfrm>
          <a:prstGeom prst="wedgeRoundRectCallout">
            <a:avLst>
              <a:gd name="adj1" fmla="val -108273"/>
              <a:gd name="adj2" fmla="val -3084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Click </a:t>
            </a:r>
            <a:r>
              <a:rPr lang="en-US" sz="1200" b="1" dirty="0" smtClean="0">
                <a:solidFill>
                  <a:schemeClr val="tx1"/>
                </a:solidFill>
                <a:latin typeface="Arial" pitchFamily="34" charset="0"/>
                <a:cs typeface="Arial" pitchFamily="34" charset="0"/>
              </a:rPr>
              <a:t>Add</a:t>
            </a:r>
            <a:endParaRPr lang="en-CA" sz="1200" b="1" dirty="0">
              <a:solidFill>
                <a:schemeClr val="tx1"/>
              </a:solidFill>
              <a:latin typeface="Arial" pitchFamily="34" charset="0"/>
              <a:cs typeface="Arial" pitchFamily="34" charset="0"/>
            </a:endParaRPr>
          </a:p>
        </p:txBody>
      </p:sp>
      <p:sp>
        <p:nvSpPr>
          <p:cNvPr id="21" name="Rounded Rectangular Callout 20"/>
          <p:cNvSpPr/>
          <p:nvPr/>
        </p:nvSpPr>
        <p:spPr>
          <a:xfrm>
            <a:off x="150122" y="4876800"/>
            <a:ext cx="1196348" cy="777085"/>
          </a:xfrm>
          <a:prstGeom prst="wedgeRoundRectCallout">
            <a:avLst>
              <a:gd name="adj1" fmla="val 133864"/>
              <a:gd name="adj2" fmla="val 1177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4</a:t>
            </a:r>
            <a:r>
              <a:rPr lang="en-US" sz="1200" dirty="0" smtClean="0">
                <a:solidFill>
                  <a:schemeClr val="tx1"/>
                </a:solidFill>
                <a:latin typeface="Arial" pitchFamily="34" charset="0"/>
                <a:cs typeface="Arial" pitchFamily="34" charset="0"/>
              </a:rPr>
              <a:t>. Click checkbox if applicable</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70898161"/>
      </p:ext>
    </p:extLst>
  </p:cSld>
  <p:clrMapOvr>
    <a:masterClrMapping/>
  </p:clrMapOvr>
  <p:transition spd="slow">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246221"/>
          </a:xfrm>
        </p:spPr>
        <p:txBody>
          <a:bodyPr/>
          <a:lstStyle/>
          <a:p>
            <a:r>
              <a:rPr lang="en-CA" sz="1600" b="1" i="0" dirty="0">
                <a:solidFill>
                  <a:schemeClr val="tx1"/>
                </a:solidFill>
                <a:latin typeface="Arial" panose="020B0604020202020204" pitchFamily="34" charset="0"/>
                <a:cs typeface="Arial" panose="020B0604020202020204" pitchFamily="34" charset="0"/>
              </a:rPr>
              <a:t>Respond to </a:t>
            </a:r>
            <a:r>
              <a:rPr lang="en-CA" sz="1600" b="1" i="0" dirty="0" smtClean="0">
                <a:solidFill>
                  <a:schemeClr val="tx1"/>
                </a:solidFill>
                <a:latin typeface="Arial" panose="020B0604020202020204" pitchFamily="34" charset="0"/>
                <a:cs typeface="Arial" panose="020B0604020202020204" pitchFamily="34" charset="0"/>
              </a:rPr>
              <a:t>Offer – Customize</a:t>
            </a:r>
            <a:endParaRPr lang="en-CA" sz="1600" b="1" i="0" dirty="0">
              <a:solidFill>
                <a:schemeClr val="tx1"/>
              </a:solidFill>
              <a:latin typeface="Arial" panose="020B0604020202020204" pitchFamily="34" charset="0"/>
              <a:cs typeface="Arial" panose="020B0604020202020204" pitchFamily="34" charset="0"/>
            </a:endParaRPr>
          </a:p>
        </p:txBody>
      </p:sp>
      <p:grpSp>
        <p:nvGrpSpPr>
          <p:cNvPr id="9" name="Group 8"/>
          <p:cNvGrpSpPr/>
          <p:nvPr/>
        </p:nvGrpSpPr>
        <p:grpSpPr>
          <a:xfrm>
            <a:off x="76200" y="5967401"/>
            <a:ext cx="9067800" cy="447675"/>
            <a:chOff x="228600" y="5965825"/>
            <a:chExt cx="8497888" cy="447675"/>
          </a:xfrm>
        </p:grpSpPr>
        <p:sp>
          <p:nvSpPr>
            <p:cNvPr id="12" name="Rectangle 11"/>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panose="020B0604020202020204" pitchFamily="34" charset="0"/>
                  <a:cs typeface="Arial" panose="020B0604020202020204" pitchFamily="34" charset="0"/>
                </a:rPr>
                <a:t>If “Additional Data” or “Request for Review” is selected as the decision, you must add at least one supporting document.</a:t>
              </a:r>
              <a:endParaRPr lang="en-CA" altLang="en-US" sz="1200" dirty="0">
                <a:latin typeface="Arial" panose="020B0604020202020204" pitchFamily="34" charset="0"/>
                <a:cs typeface="Arial" panose="020B0604020202020204" pitchFamily="34" charset="0"/>
              </a:endParaRPr>
            </a:p>
          </p:txBody>
        </p:sp>
        <p:pic>
          <p:nvPicPr>
            <p:cNvPr id="13" name="Picture 4" descr="C:\Users\khana\AppData\Local\Microsoft\Windows\Temporary Internet Files\Content.IE5\W69D9NLS\MC90043261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AutoShape 2" descr="C:\Users\kryvenk\AppData\Local\Temp\SNAGHTML6c7cb96.PNG"/>
          <p:cNvSpPr>
            <a:spLocks noChangeAspect="1" noChangeArrowheads="1"/>
          </p:cNvSpPr>
          <p:nvPr/>
        </p:nvSpPr>
        <p:spPr bwMode="auto">
          <a:xfrm>
            <a:off x="155575" y="-2560638"/>
            <a:ext cx="7620000" cy="5343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4" descr="C:\Users\kryvenk\AppData\Local\Temp\SNAGHTML6c7cb96.PNG"/>
          <p:cNvSpPr>
            <a:spLocks noChangeAspect="1" noChangeArrowheads="1"/>
          </p:cNvSpPr>
          <p:nvPr/>
        </p:nvSpPr>
        <p:spPr bwMode="auto">
          <a:xfrm>
            <a:off x="307975" y="-2408238"/>
            <a:ext cx="7620000" cy="5343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776" y="1348509"/>
            <a:ext cx="6008147" cy="421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3"/>
          <p:cNvSpPr/>
          <p:nvPr/>
        </p:nvSpPr>
        <p:spPr>
          <a:xfrm>
            <a:off x="77213" y="5098473"/>
            <a:ext cx="1577414" cy="719033"/>
          </a:xfrm>
          <a:prstGeom prst="wedgeRoundRectCallout">
            <a:avLst>
              <a:gd name="adj1" fmla="val 62340"/>
              <a:gd name="adj2" fmla="val -2558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Select </a:t>
            </a:r>
            <a:r>
              <a:rPr lang="en-US" sz="1200" b="1" dirty="0" smtClean="0">
                <a:solidFill>
                  <a:schemeClr val="tx1"/>
                </a:solidFill>
                <a:latin typeface="Arial" pitchFamily="34" charset="0"/>
                <a:cs typeface="Arial" pitchFamily="34" charset="0"/>
              </a:rPr>
              <a:t>Customize</a:t>
            </a:r>
            <a:endParaRPr lang="en-CA" sz="1200" b="1" dirty="0">
              <a:solidFill>
                <a:schemeClr val="tx1"/>
              </a:solidFill>
              <a:latin typeface="Arial" pitchFamily="34" charset="0"/>
              <a:cs typeface="Arial" pitchFamily="34" charset="0"/>
            </a:endParaRPr>
          </a:p>
        </p:txBody>
      </p:sp>
      <p:sp>
        <p:nvSpPr>
          <p:cNvPr id="15" name="Rounded Rectangular Callout 14"/>
          <p:cNvSpPr/>
          <p:nvPr/>
        </p:nvSpPr>
        <p:spPr>
          <a:xfrm>
            <a:off x="2774347" y="5589922"/>
            <a:ext cx="1577414" cy="601316"/>
          </a:xfrm>
          <a:prstGeom prst="wedgeRoundRectCallout">
            <a:avLst>
              <a:gd name="adj1" fmla="val 20650"/>
              <a:gd name="adj2" fmla="val -31311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Optionally click </a:t>
            </a:r>
            <a:r>
              <a:rPr lang="en-US" sz="1200" b="1" dirty="0" smtClean="0">
                <a:solidFill>
                  <a:schemeClr val="tx1"/>
                </a:solidFill>
                <a:latin typeface="Arial" pitchFamily="34" charset="0"/>
                <a:cs typeface="Arial" pitchFamily="34" charset="0"/>
              </a:rPr>
              <a:t>Breakdown</a:t>
            </a:r>
            <a:endParaRPr lang="en-CA" sz="1200" b="1" dirty="0">
              <a:solidFill>
                <a:schemeClr val="tx1"/>
              </a:solidFill>
              <a:latin typeface="Arial" pitchFamily="34" charset="0"/>
              <a:cs typeface="Arial" pitchFamily="34" charset="0"/>
            </a:endParaRPr>
          </a:p>
        </p:txBody>
      </p:sp>
      <p:sp>
        <p:nvSpPr>
          <p:cNvPr id="17" name="Rounded Rectangular Callout 16"/>
          <p:cNvSpPr/>
          <p:nvPr/>
        </p:nvSpPr>
        <p:spPr>
          <a:xfrm>
            <a:off x="4495800" y="5562600"/>
            <a:ext cx="1577414" cy="628638"/>
          </a:xfrm>
          <a:prstGeom prst="wedgeRoundRectCallout">
            <a:avLst>
              <a:gd name="adj1" fmla="val -28235"/>
              <a:gd name="adj2" fmla="val -28812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Choose </a:t>
            </a:r>
            <a:r>
              <a:rPr lang="en-US" sz="1200" b="1" dirty="0" smtClean="0">
                <a:solidFill>
                  <a:schemeClr val="tx1"/>
                </a:solidFill>
                <a:latin typeface="Arial" pitchFamily="34" charset="0"/>
                <a:cs typeface="Arial" pitchFamily="34" charset="0"/>
              </a:rPr>
              <a:t>Section</a:t>
            </a:r>
            <a:endParaRPr lang="en-CA" sz="1200" b="1" dirty="0">
              <a:solidFill>
                <a:schemeClr val="tx1"/>
              </a:solidFill>
              <a:latin typeface="Arial" pitchFamily="34" charset="0"/>
              <a:cs typeface="Arial" pitchFamily="34" charset="0"/>
            </a:endParaRPr>
          </a:p>
        </p:txBody>
      </p:sp>
      <p:sp>
        <p:nvSpPr>
          <p:cNvPr id="18" name="Rounded Rectangular Callout 17"/>
          <p:cNvSpPr/>
          <p:nvPr/>
        </p:nvSpPr>
        <p:spPr>
          <a:xfrm>
            <a:off x="6477410" y="5600801"/>
            <a:ext cx="1577414" cy="590437"/>
          </a:xfrm>
          <a:prstGeom prst="wedgeRoundRectCallout">
            <a:avLst>
              <a:gd name="adj1" fmla="val -81815"/>
              <a:gd name="adj2" fmla="val -28279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4. Choose </a:t>
            </a:r>
            <a:r>
              <a:rPr lang="en-US" sz="1200" b="1" dirty="0" smtClean="0">
                <a:solidFill>
                  <a:schemeClr val="tx1"/>
                </a:solidFill>
                <a:latin typeface="Arial" pitchFamily="34" charset="0"/>
                <a:cs typeface="Arial" pitchFamily="34" charset="0"/>
              </a:rPr>
              <a:t>Decision</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9385807"/>
      </p:ext>
    </p:extLst>
  </p:cSld>
  <p:clrMapOvr>
    <a:masterClrMapping/>
  </p:clrMapOvr>
  <p:transition spd="slow">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smtClean="0">
                <a:solidFill>
                  <a:schemeClr val="tx1"/>
                </a:solidFill>
                <a:latin typeface="Arial" panose="020B0604020202020204" pitchFamily="34" charset="0"/>
                <a:cs typeface="Arial" panose="020B0604020202020204" pitchFamily="34" charset="0"/>
              </a:rPr>
              <a:t>View Offer Response Document</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9" name="object 2"/>
          <p:cNvSpPr txBox="1"/>
          <p:nvPr/>
        </p:nvSpPr>
        <p:spPr>
          <a:xfrm>
            <a:off x="869192" y="1600200"/>
            <a:ext cx="6446008" cy="523220"/>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Once your offer response is completed you can review it with the Offer Response Document.</a:t>
            </a:r>
          </a:p>
          <a:p>
            <a:pPr marL="12700" marR="6350">
              <a:lnSpc>
                <a:spcPct val="100000"/>
              </a:lnSpc>
            </a:pPr>
            <a:endParaRPr lang="en-US" sz="1000" dirty="0">
              <a:latin typeface="Arial" pitchFamily="34" charset="0"/>
              <a:cs typeface="Arial" pitchFamily="34" charset="0"/>
            </a:endParaRPr>
          </a:p>
          <a:p>
            <a:pPr marL="12700" marR="6350">
              <a:lnSpc>
                <a:spcPct val="100000"/>
              </a:lnSpc>
            </a:pPr>
            <a:r>
              <a:rPr lang="en-US" sz="1200" dirty="0" smtClean="0">
                <a:latin typeface="Arial" pitchFamily="34" charset="0"/>
                <a:cs typeface="Arial" pitchFamily="34" charset="0"/>
              </a:rPr>
              <a:t>The Offer Response Document is </a:t>
            </a:r>
            <a:r>
              <a:rPr lang="en-US" sz="1200" dirty="0">
                <a:latin typeface="Arial" pitchFamily="34" charset="0"/>
                <a:cs typeface="Arial" pitchFamily="34" charset="0"/>
              </a:rPr>
              <a:t>a PDF file that shows </a:t>
            </a:r>
            <a:r>
              <a:rPr lang="en-US" sz="1200" dirty="0" smtClean="0">
                <a:latin typeface="Arial" pitchFamily="34" charset="0"/>
                <a:cs typeface="Arial" pitchFamily="34" charset="0"/>
              </a:rPr>
              <a:t>your offer response.</a:t>
            </a:r>
            <a:endParaRPr lang="en-US" sz="1000" dirty="0" smtClean="0">
              <a:latin typeface="Arial" pitchFamily="34" charset="0"/>
              <a:cs typeface="Arial" pitchFamily="34" charset="0"/>
            </a:endParaRPr>
          </a:p>
        </p:txBody>
      </p:sp>
      <p:sp>
        <p:nvSpPr>
          <p:cNvPr id="2" name="AutoShape 2" descr="C:\Users\kryvenk\AppData\Local\Temp\SNAGHTML6cdcbd7.PNG"/>
          <p:cNvSpPr>
            <a:spLocks noChangeAspect="1" noChangeArrowheads="1"/>
          </p:cNvSpPr>
          <p:nvPr/>
        </p:nvSpPr>
        <p:spPr bwMode="auto">
          <a:xfrm>
            <a:off x="155575" y="-2560638"/>
            <a:ext cx="7620000" cy="5343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09800"/>
            <a:ext cx="5540664"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8630" y="2782888"/>
            <a:ext cx="123825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H="1">
            <a:off x="7140864" y="3026268"/>
            <a:ext cx="679953" cy="7837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96460981"/>
      </p:ext>
    </p:extLst>
  </p:cSld>
  <p:clrMapOvr>
    <a:masterClrMapping/>
  </p:clrMapOvr>
  <p:transition spd="slow">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smtClean="0">
                <a:solidFill>
                  <a:schemeClr val="tx1"/>
                </a:solidFill>
                <a:latin typeface="Arial" panose="020B0604020202020204" pitchFamily="34" charset="0"/>
                <a:cs typeface="Arial" panose="020B0604020202020204" pitchFamily="34" charset="0"/>
              </a:rPr>
              <a:t>View Offer Response Document (continued)</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226" y="1190528"/>
            <a:ext cx="1714500" cy="909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36836"/>
            <a:ext cx="5017850" cy="453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82006"/>
      </p:ext>
    </p:extLst>
  </p:cSld>
  <p:clrMapOvr>
    <a:masterClrMapping/>
  </p:clrMapOvr>
  <p:transition spd="slow">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28600" y="1066800"/>
            <a:ext cx="6944423" cy="492443"/>
          </a:xfrm>
        </p:spPr>
        <p:txBody>
          <a:bodyPr/>
          <a:lstStyle/>
          <a:p>
            <a:r>
              <a:rPr lang="en-CA" sz="1600" b="1" i="0" dirty="0">
                <a:solidFill>
                  <a:schemeClr val="tx1"/>
                </a:solidFill>
                <a:latin typeface="Arial" panose="020B0604020202020204" pitchFamily="34" charset="0"/>
                <a:cs typeface="Arial" panose="020B0604020202020204" pitchFamily="34" charset="0"/>
              </a:rPr>
              <a:t>Respond to </a:t>
            </a:r>
            <a:r>
              <a:rPr lang="en-CA" sz="1600" b="1" i="0" dirty="0" smtClean="0">
                <a:solidFill>
                  <a:schemeClr val="tx1"/>
                </a:solidFill>
                <a:latin typeface="Arial" panose="020B0604020202020204" pitchFamily="34" charset="0"/>
                <a:cs typeface="Arial" panose="020B0604020202020204" pitchFamily="34" charset="0"/>
              </a:rPr>
              <a:t>Offer – Early Response Checkbox</a:t>
            </a:r>
            <a:br>
              <a:rPr lang="en-CA" sz="1600" b="1" i="0" dirty="0" smtClean="0">
                <a:solidFill>
                  <a:schemeClr val="tx1"/>
                </a:solidFill>
                <a:latin typeface="Arial" panose="020B0604020202020204" pitchFamily="34" charset="0"/>
                <a:cs typeface="Arial" panose="020B0604020202020204" pitchFamily="34" charset="0"/>
              </a:rPr>
            </a:br>
            <a:endParaRPr lang="en-CA" sz="1600" b="1" i="0" dirty="0">
              <a:solidFill>
                <a:schemeClr val="tx1"/>
              </a:solidFill>
              <a:latin typeface="Arial" panose="020B0604020202020204" pitchFamily="34" charset="0"/>
              <a:cs typeface="Arial" panose="020B0604020202020204" pitchFamily="34" charset="0"/>
            </a:endParaRPr>
          </a:p>
        </p:txBody>
      </p:sp>
      <p:sp>
        <p:nvSpPr>
          <p:cNvPr id="5" name="object 2"/>
          <p:cNvSpPr txBox="1"/>
          <p:nvPr/>
        </p:nvSpPr>
        <p:spPr>
          <a:xfrm>
            <a:off x="606357" y="1600200"/>
            <a:ext cx="7924799" cy="3293209"/>
          </a:xfrm>
          <a:prstGeom prst="rect">
            <a:avLst/>
          </a:prstGeom>
        </p:spPr>
        <p:txBody>
          <a:bodyPr vert="horz" wrap="square" lIns="0" tIns="0" rIns="0" bIns="0" rtlCol="0">
            <a:spAutoFit/>
          </a:bodyPr>
          <a:lstStyle/>
          <a:p>
            <a:pPr marL="184150" marR="6350" indent="-171450">
              <a:buFont typeface="Arial" panose="020B0604020202020204" pitchFamily="34" charset="0"/>
              <a:buChar char="•"/>
            </a:pPr>
            <a:r>
              <a:rPr lang="en-US" sz="1200" dirty="0">
                <a:latin typeface="Arial"/>
                <a:cs typeface="Arial"/>
              </a:rPr>
              <a:t>If the early offer response box is </a:t>
            </a:r>
            <a:r>
              <a:rPr lang="en-US" sz="1200" b="1" dirty="0">
                <a:latin typeface="Arial"/>
                <a:cs typeface="Arial"/>
              </a:rPr>
              <a:t>unchecked</a:t>
            </a:r>
            <a:r>
              <a:rPr lang="en-US" sz="1200" dirty="0">
                <a:latin typeface="Arial"/>
                <a:cs typeface="Arial"/>
              </a:rPr>
              <a:t>, changes can be made to the offer </a:t>
            </a:r>
            <a:r>
              <a:rPr lang="en-US" sz="1200" dirty="0" smtClean="0">
                <a:latin typeface="Arial"/>
                <a:cs typeface="Arial"/>
              </a:rPr>
              <a:t>response, up </a:t>
            </a:r>
            <a:r>
              <a:rPr lang="en-US" sz="1200" dirty="0">
                <a:latin typeface="Arial"/>
                <a:cs typeface="Arial"/>
              </a:rPr>
              <a:t>to and including, the </a:t>
            </a:r>
            <a:r>
              <a:rPr lang="en-US" sz="1200" b="1" dirty="0">
                <a:latin typeface="Arial" panose="020B0604020202020204" pitchFamily="34" charset="0"/>
                <a:cs typeface="Arial" panose="020B0604020202020204" pitchFamily="34" charset="0"/>
              </a:rPr>
              <a:t>Offer Expiry Date</a:t>
            </a:r>
            <a:r>
              <a:rPr lang="en-US" sz="1200" b="1" dirty="0">
                <a:latin typeface="Arial"/>
                <a:cs typeface="Arial"/>
              </a:rPr>
              <a:t>. </a:t>
            </a:r>
            <a:r>
              <a:rPr lang="en-US" sz="1200" dirty="0">
                <a:latin typeface="Arial"/>
                <a:cs typeface="Arial"/>
              </a:rPr>
              <a:t>The Status will become </a:t>
            </a:r>
            <a:r>
              <a:rPr lang="en-US" sz="1200" b="1" dirty="0">
                <a:latin typeface="Arial"/>
                <a:cs typeface="Arial"/>
              </a:rPr>
              <a:t>“Offer Response Pending.” </a:t>
            </a:r>
            <a:r>
              <a:rPr lang="en-US" sz="1200" dirty="0">
                <a:latin typeface="Arial"/>
                <a:cs typeface="Arial"/>
              </a:rPr>
              <a:t>Once </a:t>
            </a:r>
            <a:r>
              <a:rPr lang="en-CA" sz="1200" dirty="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Offer Expiry Date </a:t>
            </a:r>
            <a:r>
              <a:rPr lang="en-CA" sz="1200" dirty="0">
                <a:latin typeface="Arial" panose="020B0604020202020204" pitchFamily="34" charset="0"/>
                <a:cs typeface="Arial" panose="020B0604020202020204" pitchFamily="34" charset="0"/>
              </a:rPr>
              <a:t>passes, the offer response is sent to the internal system and the status will become </a:t>
            </a:r>
            <a:r>
              <a:rPr lang="en-CA" sz="1200" b="1" dirty="0">
                <a:latin typeface="Arial" panose="020B0604020202020204" pitchFamily="34" charset="0"/>
                <a:cs typeface="Arial" panose="020B0604020202020204" pitchFamily="34" charset="0"/>
              </a:rPr>
              <a:t>“Processing (Offer Response Submitted).”</a:t>
            </a:r>
            <a:endParaRPr lang="en-US" sz="1200" dirty="0">
              <a:latin typeface="Arial"/>
              <a:cs typeface="Arial"/>
            </a:endParaRPr>
          </a:p>
          <a:p>
            <a:pPr marL="12700" marR="6350"/>
            <a:endParaRPr lang="en-US" sz="1000" dirty="0">
              <a:latin typeface="Arial"/>
              <a:cs typeface="Arial"/>
            </a:endParaRPr>
          </a:p>
          <a:p>
            <a:pPr marL="184150" marR="6350" indent="-171450">
              <a:buFont typeface="Arial" panose="020B0604020202020204" pitchFamily="34" charset="0"/>
              <a:buChar char="•"/>
            </a:pPr>
            <a:r>
              <a:rPr lang="en-US" sz="1200" dirty="0">
                <a:latin typeface="Arial"/>
                <a:cs typeface="Arial"/>
              </a:rPr>
              <a:t>If the early offer response box is </a:t>
            </a:r>
            <a:r>
              <a:rPr lang="en-US" sz="1200" b="1" dirty="0">
                <a:latin typeface="Arial"/>
                <a:cs typeface="Arial"/>
              </a:rPr>
              <a:t>checked</a:t>
            </a:r>
            <a:r>
              <a:rPr lang="en-US" sz="1200" dirty="0">
                <a:latin typeface="Arial"/>
                <a:cs typeface="Arial"/>
              </a:rPr>
              <a:t>, </a:t>
            </a:r>
            <a:r>
              <a:rPr lang="en-US" sz="1200" b="1" dirty="0">
                <a:latin typeface="Arial"/>
                <a:cs typeface="Arial"/>
              </a:rPr>
              <a:t>NO changes </a:t>
            </a:r>
            <a:r>
              <a:rPr lang="en-US" sz="1200" dirty="0">
                <a:latin typeface="Arial"/>
                <a:cs typeface="Arial"/>
              </a:rPr>
              <a:t>can be made to the offer response </a:t>
            </a:r>
            <a:r>
              <a:rPr lang="en-US" sz="1200" b="1" dirty="0">
                <a:latin typeface="Arial"/>
                <a:cs typeface="Arial"/>
              </a:rPr>
              <a:t>unless</a:t>
            </a:r>
            <a:r>
              <a:rPr lang="en-US" sz="1200" dirty="0">
                <a:latin typeface="Arial"/>
                <a:cs typeface="Arial"/>
              </a:rPr>
              <a:t> it is prior to expiry as </a:t>
            </a:r>
            <a:r>
              <a:rPr lang="en-CA" sz="1200" dirty="0">
                <a:latin typeface="Arial"/>
                <a:cs typeface="Arial"/>
              </a:rPr>
              <a:t>the offer response has been submitted to the internal system</a:t>
            </a:r>
            <a:r>
              <a:rPr lang="en-US" sz="1200" dirty="0">
                <a:latin typeface="Arial"/>
                <a:cs typeface="Arial"/>
              </a:rPr>
              <a:t>. Once the internal system has received the offer response, the status will become </a:t>
            </a:r>
            <a:r>
              <a:rPr lang="en-US" sz="1200" b="1" dirty="0">
                <a:latin typeface="Arial"/>
                <a:cs typeface="Arial"/>
              </a:rPr>
              <a:t>“Processing (Offer Response Submitted).” </a:t>
            </a:r>
            <a:r>
              <a:rPr lang="en-US" sz="1200" dirty="0">
                <a:latin typeface="Arial"/>
                <a:cs typeface="Arial"/>
              </a:rPr>
              <a:t>At this point Alberta Energy may finalize the agreement at any point after a</a:t>
            </a:r>
            <a:r>
              <a:rPr lang="en-US" sz="1200" dirty="0">
                <a:latin typeface="Arial" panose="020B0604020202020204" pitchFamily="34" charset="0"/>
                <a:cs typeface="Arial" panose="020B0604020202020204" pitchFamily="34" charset="0"/>
              </a:rPr>
              <a:t>greement expiry</a:t>
            </a:r>
            <a:r>
              <a:rPr lang="en-US" sz="1200" dirty="0">
                <a:latin typeface="Arial"/>
                <a:cs typeface="Arial"/>
              </a:rPr>
              <a:t>.</a:t>
            </a:r>
          </a:p>
          <a:p>
            <a:pPr marL="184150" marR="6350" indent="-171450">
              <a:buFont typeface="Arial" panose="020B0604020202020204" pitchFamily="34" charset="0"/>
              <a:buChar char="•"/>
            </a:pPr>
            <a:endParaRPr lang="en-US" sz="1200" dirty="0">
              <a:latin typeface="Arial"/>
              <a:cs typeface="Arial"/>
            </a:endParaRPr>
          </a:p>
          <a:p>
            <a:pPr marL="184150" marR="6350" indent="-171450">
              <a:buFont typeface="Arial" panose="020B0604020202020204" pitchFamily="34" charset="0"/>
              <a:buChar char="•"/>
            </a:pPr>
            <a:r>
              <a:rPr lang="en-US" sz="1200" dirty="0">
                <a:latin typeface="Arial"/>
                <a:cs typeface="Arial"/>
              </a:rPr>
              <a:t>If you are submitting additional data or a request for review, it is </a:t>
            </a:r>
            <a:r>
              <a:rPr lang="en-US" sz="1200" b="1" dirty="0">
                <a:latin typeface="Arial"/>
                <a:cs typeface="Arial"/>
              </a:rPr>
              <a:t>advantageous</a:t>
            </a:r>
            <a:r>
              <a:rPr lang="en-US" sz="1200" dirty="0">
                <a:latin typeface="Arial"/>
                <a:cs typeface="Arial"/>
              </a:rPr>
              <a:t> to check the </a:t>
            </a:r>
            <a:r>
              <a:rPr lang="en-US" sz="1200" b="1" dirty="0">
                <a:latin typeface="Arial"/>
                <a:cs typeface="Arial"/>
              </a:rPr>
              <a:t>Early Response </a:t>
            </a:r>
            <a:r>
              <a:rPr lang="en-US" sz="1200" dirty="0">
                <a:latin typeface="Arial"/>
                <a:cs typeface="Arial"/>
              </a:rPr>
              <a:t>box because this ensures that your response is sent right away. If you do not check the early response box, the response is not sent until after the offer expiry date.</a:t>
            </a:r>
          </a:p>
          <a:p>
            <a:pPr marL="184150" marR="6350" indent="-171450">
              <a:buFont typeface="Arial" panose="020B0604020202020204" pitchFamily="34" charset="0"/>
              <a:buChar char="•"/>
            </a:pPr>
            <a:endParaRPr lang="en-US" sz="1200" dirty="0">
              <a:latin typeface="Arial"/>
              <a:cs typeface="Arial"/>
            </a:endParaRPr>
          </a:p>
          <a:p>
            <a:pPr marL="12700" marR="6350"/>
            <a:r>
              <a:rPr lang="en-CA" sz="1200" b="1" dirty="0">
                <a:latin typeface="Arial" panose="020B0604020202020204" pitchFamily="34" charset="0"/>
                <a:cs typeface="Arial" panose="020B0604020202020204" pitchFamily="34" charset="0"/>
              </a:rPr>
              <a:t>Note</a:t>
            </a:r>
            <a:r>
              <a:rPr lang="en-CA" sz="1200" dirty="0">
                <a:latin typeface="Arial" panose="020B0604020202020204" pitchFamily="34" charset="0"/>
                <a:cs typeface="Arial" panose="020B0604020202020204" pitchFamily="34" charset="0"/>
              </a:rPr>
              <a:t>:  Authorizing Alberta Energy to finalize the agreement before the </a:t>
            </a:r>
            <a:r>
              <a:rPr lang="en-CA" sz="1200" b="1" dirty="0">
                <a:latin typeface="Arial" panose="020B0604020202020204" pitchFamily="34" charset="0"/>
                <a:cs typeface="Arial" panose="020B0604020202020204" pitchFamily="34" charset="0"/>
              </a:rPr>
              <a:t>Offer Expiry Date </a:t>
            </a:r>
            <a:r>
              <a:rPr lang="en-CA" sz="1200" dirty="0">
                <a:latin typeface="Arial" panose="020B0604020202020204" pitchFamily="34" charset="0"/>
                <a:cs typeface="Arial" panose="020B0604020202020204" pitchFamily="34" charset="0"/>
              </a:rPr>
              <a:t>does not flag the agreement as a rush. It simply means that the agreement is placed into the offer response work list sooner.  Alberta Energy has one month from the Offer Response received date to </a:t>
            </a:r>
            <a:r>
              <a:rPr lang="en-CA" sz="1200" dirty="0" smtClean="0">
                <a:latin typeface="Arial" panose="020B0604020202020204" pitchFamily="34" charset="0"/>
                <a:cs typeface="Arial" panose="020B0604020202020204" pitchFamily="34" charset="0"/>
              </a:rPr>
              <a:t>process and this may fluctuate.</a:t>
            </a:r>
            <a:endParaRPr lang="en-CA" sz="1200" dirty="0">
              <a:latin typeface="Arial" panose="020B0604020202020204" pitchFamily="34" charset="0"/>
              <a:cs typeface="Arial" panose="020B0604020202020204" pitchFamily="34" charset="0"/>
            </a:endParaRPr>
          </a:p>
          <a:p>
            <a:pPr marL="184150" marR="6350" indent="-171450">
              <a:buFont typeface="Arial" panose="020B0604020202020204" pitchFamily="34" charset="0"/>
              <a:buChar char="•"/>
            </a:pPr>
            <a:endParaRPr lang="en-US" sz="1200" dirty="0" smtClean="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29200"/>
            <a:ext cx="7789863"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044998"/>
      </p:ext>
    </p:extLst>
  </p:cSld>
  <p:clrMapOvr>
    <a:masterClrMapping/>
  </p:clrMapOvr>
  <p:transition spd="slow">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81620"/>
            <a:ext cx="3824392" cy="395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ular Callout 12"/>
          <p:cNvSpPr/>
          <p:nvPr/>
        </p:nvSpPr>
        <p:spPr>
          <a:xfrm>
            <a:off x="2189667" y="3886199"/>
            <a:ext cx="1577414" cy="719033"/>
          </a:xfrm>
          <a:prstGeom prst="wedgeRoundRectCallout">
            <a:avLst>
              <a:gd name="adj1" fmla="val 201158"/>
              <a:gd name="adj2" fmla="val 7580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Submit</a:t>
            </a:r>
            <a:endParaRPr lang="en-CA" sz="1200" b="1" dirty="0">
              <a:solidFill>
                <a:schemeClr val="tx1"/>
              </a:solidFill>
              <a:latin typeface="Arial" pitchFamily="34" charset="0"/>
              <a:cs typeface="Arial"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857" y="4742414"/>
            <a:ext cx="3438525"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847688"/>
            <a:ext cx="2152650" cy="151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854" y="881620"/>
            <a:ext cx="7072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ular Callout 17"/>
          <p:cNvSpPr/>
          <p:nvPr/>
        </p:nvSpPr>
        <p:spPr>
          <a:xfrm>
            <a:off x="66216" y="5709749"/>
            <a:ext cx="1239167" cy="609600"/>
          </a:xfrm>
          <a:prstGeom prst="wedgeRoundRectCallout">
            <a:avLst>
              <a:gd name="adj1" fmla="val 183268"/>
              <a:gd name="adj2" fmla="val -487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2.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
        <p:nvSpPr>
          <p:cNvPr id="20" name="Rounded Rectangular Callout 19"/>
          <p:cNvSpPr/>
          <p:nvPr/>
        </p:nvSpPr>
        <p:spPr>
          <a:xfrm>
            <a:off x="7848600" y="5404949"/>
            <a:ext cx="1239167" cy="609600"/>
          </a:xfrm>
          <a:prstGeom prst="wedgeRoundRectCallout">
            <a:avLst>
              <a:gd name="adj1" fmla="val -89314"/>
              <a:gd name="adj2" fmla="val 5360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cxnSp>
        <p:nvCxnSpPr>
          <p:cNvPr id="21" name="Straight Arrow Connector 20"/>
          <p:cNvCxnSpPr/>
          <p:nvPr/>
        </p:nvCxnSpPr>
        <p:spPr>
          <a:xfrm flipH="1">
            <a:off x="4865311" y="4652144"/>
            <a:ext cx="163889" cy="3633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4865311" y="5312632"/>
            <a:ext cx="609600" cy="2948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 name="TextBox 1"/>
          <p:cNvSpPr txBox="1"/>
          <p:nvPr/>
        </p:nvSpPr>
        <p:spPr>
          <a:xfrm>
            <a:off x="685799" y="1600200"/>
            <a:ext cx="3081282" cy="2462213"/>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You must have the Submitter role to submit an offer response.</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Submit once the offer response is complete.</a:t>
            </a:r>
          </a:p>
          <a:p>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If you only save your offer response it will not come to Alberta Energy. After the offer expiry date the status will become processing (no response)</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601708"/>
      </p:ext>
    </p:extLst>
  </p:cSld>
  <p:clrMapOvr>
    <a:masterClrMapping/>
  </p:clrMapOvr>
  <p:transition spd="slow">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752600"/>
            <a:ext cx="9144000" cy="338847"/>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Final</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74138" y="2209800"/>
            <a:ext cx="7084062" cy="3293209"/>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 final document is received by ETS, </a:t>
            </a:r>
            <a:r>
              <a:rPr lang="en-CA" sz="1400" dirty="0" smtClean="0">
                <a:latin typeface="Arial" panose="020B0604020202020204" pitchFamily="34" charset="0"/>
                <a:cs typeface="Arial" panose="020B0604020202020204" pitchFamily="34" charset="0"/>
              </a:rPr>
              <a:t>the</a:t>
            </a:r>
            <a:r>
              <a:rPr lang="en-CA" sz="1400" dirty="0" smtClean="0">
                <a:solidFill>
                  <a:srgbClr val="FF0000"/>
                </a:solidFill>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application </a:t>
            </a:r>
            <a:r>
              <a:rPr lang="en-CA" sz="1400" dirty="0">
                <a:latin typeface="Arial" panose="020B0604020202020204" pitchFamily="34" charset="0"/>
                <a:cs typeface="Arial" panose="020B0604020202020204" pitchFamily="34" charset="0"/>
              </a:rPr>
              <a:t>status becomes Completed.</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An email may be sent from ETS informing your company, and the applicant if applicable, that a final document is available for viewing. These email notifications are considered a courtesy and should not be relied on to track PNG Continuation Applications in ETS.</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Where the Designated Representative and the Authorized Applicant are the same, the email goes to the company’s contact person for the request.</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Where the Designated Representative and the Authorized Applicant are different, the Designated Representative email goes to whomever has PNG Continuation Documents form type (assigned by the Site Admin) and the Authorized Applicant email goes to the company’s contact person for the request. </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 final document contains a final letter and </a:t>
            </a:r>
            <a:r>
              <a:rPr lang="en-US" sz="1400" dirty="0" smtClean="0">
                <a:latin typeface="Arial" panose="020B0604020202020204" pitchFamily="34" charset="0"/>
                <a:cs typeface="Arial" panose="020B0604020202020204" pitchFamily="34" charset="0"/>
              </a:rPr>
              <a:t>if applicable, an </a:t>
            </a:r>
            <a:r>
              <a:rPr lang="en-US" sz="1400" dirty="0">
                <a:latin typeface="Arial" panose="020B0604020202020204" pitchFamily="34" charset="0"/>
                <a:cs typeface="Arial" panose="020B0604020202020204" pitchFamily="34" charset="0"/>
              </a:rPr>
              <a:t>amended </a:t>
            </a:r>
            <a:r>
              <a:rPr lang="en-US" sz="1400" dirty="0" smtClean="0">
                <a:latin typeface="Arial" panose="020B0604020202020204" pitchFamily="34" charset="0"/>
                <a:cs typeface="Arial" panose="020B0604020202020204" pitchFamily="34" charset="0"/>
              </a:rPr>
              <a:t>appendix. </a:t>
            </a:r>
            <a:endParaRPr lang="en-US" sz="1400"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773694"/>
      </p:ext>
    </p:extLst>
  </p:cSld>
  <p:clrMapOvr>
    <a:masterClrMapping/>
  </p:clrMapOvr>
  <p:transition spd="slow">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087" y="4946687"/>
            <a:ext cx="6012098" cy="1074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1474800"/>
            <a:ext cx="4876799" cy="2485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idx="4294967295"/>
          </p:nvPr>
        </p:nvSpPr>
        <p:spPr>
          <a:xfrm>
            <a:off x="228600" y="1066800"/>
            <a:ext cx="6944423" cy="246221"/>
          </a:xfrm>
        </p:spPr>
        <p:txBody>
          <a:bodyPr/>
          <a:lstStyle/>
          <a:p>
            <a:r>
              <a:rPr lang="en-US" sz="1600" b="1" i="0" dirty="0" smtClean="0">
                <a:solidFill>
                  <a:schemeClr val="tx1"/>
                </a:solidFill>
                <a:latin typeface="Arial" panose="020B0604020202020204" pitchFamily="34" charset="0"/>
                <a:cs typeface="Arial" panose="020B0604020202020204" pitchFamily="34" charset="0"/>
              </a:rPr>
              <a:t>View Final (as Applicant)	</a:t>
            </a:r>
            <a:endParaRPr lang="en-CA" sz="1600" b="1" i="0" dirty="0">
              <a:solidFill>
                <a:schemeClr val="tx1"/>
              </a:solidFill>
              <a:latin typeface="Arial" panose="020B0604020202020204" pitchFamily="34" charset="0"/>
              <a:cs typeface="Arial" panose="020B0604020202020204" pitchFamily="34" charset="0"/>
            </a:endParaRPr>
          </a:p>
        </p:txBody>
      </p:sp>
      <p:cxnSp>
        <p:nvCxnSpPr>
          <p:cNvPr id="8" name="Straight Arrow Connector 7"/>
          <p:cNvCxnSpPr/>
          <p:nvPr/>
        </p:nvCxnSpPr>
        <p:spPr>
          <a:xfrm flipH="1" flipV="1">
            <a:off x="5238162" y="3842639"/>
            <a:ext cx="324438" cy="4245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object 5"/>
          <p:cNvSpPr/>
          <p:nvPr/>
        </p:nvSpPr>
        <p:spPr>
          <a:xfrm flipH="1">
            <a:off x="6072497" y="5353154"/>
            <a:ext cx="864000" cy="12955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4" name="object 5"/>
          <p:cNvSpPr/>
          <p:nvPr/>
        </p:nvSpPr>
        <p:spPr>
          <a:xfrm flipH="1">
            <a:off x="4867830" y="3704537"/>
            <a:ext cx="389970" cy="93875"/>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cxnSp>
        <p:nvCxnSpPr>
          <p:cNvPr id="16" name="Straight Arrow Connector 15"/>
          <p:cNvCxnSpPr/>
          <p:nvPr/>
        </p:nvCxnSpPr>
        <p:spPr>
          <a:xfrm>
            <a:off x="5867400" y="4648200"/>
            <a:ext cx="533400" cy="685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object 2"/>
          <p:cNvSpPr txBox="1"/>
          <p:nvPr/>
        </p:nvSpPr>
        <p:spPr>
          <a:xfrm>
            <a:off x="4343400" y="4387334"/>
            <a:ext cx="3117393"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To view the final document click on either link.</a:t>
            </a:r>
          </a:p>
        </p:txBody>
      </p:sp>
    </p:spTree>
    <p:extLst>
      <p:ext uri="{BB962C8B-B14F-4D97-AF65-F5344CB8AC3E}">
        <p14:creationId xmlns:p14="http://schemas.microsoft.com/office/powerpoint/2010/main" val="131171744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YinO\AppData\Local\Temp\SNAGHTML13fbc6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219" y="1560922"/>
            <a:ext cx="4215288" cy="37758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10" y="1560923"/>
            <a:ext cx="4163762" cy="3696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3"/>
          <p:cNvSpPr>
            <a:spLocks noGrp="1"/>
          </p:cNvSpPr>
          <p:nvPr>
            <p:ph type="title" idx="4294967295"/>
          </p:nvPr>
        </p:nvSpPr>
        <p:spPr>
          <a:xfrm>
            <a:off x="228600" y="1057275"/>
            <a:ext cx="7815611" cy="492443"/>
          </a:xfrm>
        </p:spPr>
        <p:txBody>
          <a:bodyPr/>
          <a:lstStyle/>
          <a:p>
            <a:r>
              <a:rPr lang="en-CA" sz="1600" b="1" i="0" dirty="0" smtClean="0">
                <a:solidFill>
                  <a:schemeClr val="tx1"/>
                </a:solidFill>
                <a:latin typeface="Arial" panose="020B0604020202020204" pitchFamily="34" charset="0"/>
                <a:cs typeface="Arial" panose="020B0604020202020204" pitchFamily="34" charset="0"/>
              </a:rPr>
              <a:t>Create Continuation Application – Administration Information</a:t>
            </a:r>
            <a:br>
              <a:rPr lang="en-CA" sz="1600" b="1" i="0" dirty="0" smtClean="0">
                <a:solidFill>
                  <a:schemeClr val="tx1"/>
                </a:solidFill>
                <a:latin typeface="Arial" panose="020B0604020202020204" pitchFamily="34" charset="0"/>
                <a:cs typeface="Arial" panose="020B0604020202020204" pitchFamily="34" charset="0"/>
              </a:rPr>
            </a:br>
            <a:r>
              <a:rPr lang="en-CA" sz="1600" b="1" i="0" dirty="0" smtClean="0">
                <a:solidFill>
                  <a:schemeClr val="tx1"/>
                </a:solidFill>
                <a:latin typeface="Arial" panose="020B0604020202020204" pitchFamily="34" charset="0"/>
                <a:cs typeface="Arial" panose="020B0604020202020204" pitchFamily="34" charset="0"/>
              </a:rPr>
              <a:t>– Add Technical Contact (optional)</a:t>
            </a:r>
            <a:endParaRPr lang="en-CA" sz="1600" b="1" i="0" dirty="0">
              <a:solidFill>
                <a:schemeClr val="tx1"/>
              </a:solidFill>
              <a:latin typeface="Arial" panose="020B0604020202020204" pitchFamily="34" charset="0"/>
              <a:cs typeface="Arial" panose="020B0604020202020204" pitchFamily="34" charset="0"/>
            </a:endParaRPr>
          </a:p>
        </p:txBody>
      </p:sp>
      <p:sp>
        <p:nvSpPr>
          <p:cNvPr id="16" name="Rounded Rectangular Callout 15"/>
          <p:cNvSpPr/>
          <p:nvPr/>
        </p:nvSpPr>
        <p:spPr>
          <a:xfrm>
            <a:off x="1143000" y="5448300"/>
            <a:ext cx="1905000" cy="533400"/>
          </a:xfrm>
          <a:prstGeom prst="wedgeRoundRectCallout">
            <a:avLst>
              <a:gd name="adj1" fmla="val 20478"/>
              <a:gd name="adj2" fmla="val -3212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Click on </a:t>
            </a:r>
            <a:r>
              <a:rPr lang="en-US" sz="1200" b="1" dirty="0" smtClean="0">
                <a:solidFill>
                  <a:schemeClr val="tx1"/>
                </a:solidFill>
                <a:latin typeface="Arial" pitchFamily="34" charset="0"/>
                <a:cs typeface="Arial" pitchFamily="34" charset="0"/>
              </a:rPr>
              <a:t>Add Technical Contact</a:t>
            </a:r>
            <a:endParaRPr lang="en-CA" sz="1200" b="1" dirty="0">
              <a:solidFill>
                <a:schemeClr val="tx1"/>
              </a:solidFill>
              <a:latin typeface="Arial" pitchFamily="34" charset="0"/>
              <a:cs typeface="Arial" pitchFamily="34" charset="0"/>
            </a:endParaRPr>
          </a:p>
        </p:txBody>
      </p:sp>
      <p:sp>
        <p:nvSpPr>
          <p:cNvPr id="17" name="Rounded Rectangular Callout 16"/>
          <p:cNvSpPr/>
          <p:nvPr/>
        </p:nvSpPr>
        <p:spPr>
          <a:xfrm>
            <a:off x="4010477" y="5232071"/>
            <a:ext cx="1524000" cy="933438"/>
          </a:xfrm>
          <a:prstGeom prst="wedgeRoundRectCallout">
            <a:avLst>
              <a:gd name="adj1" fmla="val 19489"/>
              <a:gd name="adj2" fmla="val -17801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4. Enter</a:t>
            </a:r>
            <a:r>
              <a:rPr lang="en-US" sz="1200" b="1" dirty="0" smtClean="0">
                <a:solidFill>
                  <a:schemeClr val="tx1"/>
                </a:solidFill>
                <a:latin typeface="Arial" pitchFamily="34" charset="0"/>
                <a:cs typeface="Arial" pitchFamily="34" charset="0"/>
              </a:rPr>
              <a:t> Technical Contact </a:t>
            </a:r>
            <a:r>
              <a:rPr lang="en-US" sz="1200" dirty="0" smtClean="0">
                <a:solidFill>
                  <a:schemeClr val="tx1"/>
                </a:solidFill>
                <a:latin typeface="Arial" pitchFamily="34" charset="0"/>
                <a:cs typeface="Arial" pitchFamily="34" charset="0"/>
              </a:rPr>
              <a:t>(all fields are required)</a:t>
            </a:r>
            <a:endParaRPr lang="en-CA" sz="1200" b="1" dirty="0">
              <a:solidFill>
                <a:schemeClr val="tx1"/>
              </a:solidFill>
              <a:latin typeface="Arial" pitchFamily="34" charset="0"/>
              <a:cs typeface="Arial" pitchFamily="34" charset="0"/>
            </a:endParaRPr>
          </a:p>
        </p:txBody>
      </p:sp>
      <p:sp>
        <p:nvSpPr>
          <p:cNvPr id="18" name="Rounded Rectangular Callout 17"/>
          <p:cNvSpPr/>
          <p:nvPr/>
        </p:nvSpPr>
        <p:spPr>
          <a:xfrm>
            <a:off x="6400800" y="5509624"/>
            <a:ext cx="1375138" cy="609600"/>
          </a:xfrm>
          <a:prstGeom prst="wedgeRoundRectCallout">
            <a:avLst>
              <a:gd name="adj1" fmla="val -31624"/>
              <a:gd name="adj2" fmla="val -8471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5. Click </a:t>
            </a:r>
            <a:r>
              <a:rPr lang="en-US" sz="1200" b="1" dirty="0" smtClean="0">
                <a:solidFill>
                  <a:schemeClr val="tx1"/>
                </a:solidFill>
                <a:latin typeface="Arial" pitchFamily="34" charset="0"/>
                <a:cs typeface="Arial" pitchFamily="34" charset="0"/>
              </a:rPr>
              <a:t>Save</a:t>
            </a:r>
            <a:endParaRPr lang="en-CA" sz="1200" b="1" dirty="0">
              <a:solidFill>
                <a:schemeClr val="tx1"/>
              </a:solidFill>
              <a:latin typeface="Arial" pitchFamily="34" charset="0"/>
              <a:cs typeface="Arial" pitchFamily="34" charset="0"/>
            </a:endParaRPr>
          </a:p>
        </p:txBody>
      </p:sp>
      <p:cxnSp>
        <p:nvCxnSpPr>
          <p:cNvPr id="19" name="Straight Arrow Connector 18"/>
          <p:cNvCxnSpPr/>
          <p:nvPr/>
        </p:nvCxnSpPr>
        <p:spPr>
          <a:xfrm>
            <a:off x="2854793" y="3962400"/>
            <a:ext cx="177842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grpSp>
        <p:nvGrpSpPr>
          <p:cNvPr id="20" name="Group 19"/>
          <p:cNvGrpSpPr/>
          <p:nvPr/>
        </p:nvGrpSpPr>
        <p:grpSpPr>
          <a:xfrm>
            <a:off x="76200" y="5967401"/>
            <a:ext cx="9067800" cy="447675"/>
            <a:chOff x="228600" y="5965825"/>
            <a:chExt cx="8497888" cy="447675"/>
          </a:xfrm>
        </p:grpSpPr>
        <p:sp>
          <p:nvSpPr>
            <p:cNvPr id="21" name="Rectangle 20"/>
            <p:cNvSpPr>
              <a:spLocks noChangeArrowheads="1"/>
            </p:cNvSpPr>
            <p:nvPr/>
          </p:nvSpPr>
          <p:spPr bwMode="auto">
            <a:xfrm>
              <a:off x="568325" y="6136501"/>
              <a:ext cx="8158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a:latin typeface="Arial" panose="020B0604020202020204" pitchFamily="34" charset="0"/>
                  <a:cs typeface="Arial" panose="020B0604020202020204" pitchFamily="34" charset="0"/>
                </a:rPr>
                <a:t>Use the Save button </a:t>
              </a:r>
              <a:r>
                <a:rPr lang="en-US" altLang="en-US" sz="1200" dirty="0" smtClean="0">
                  <a:latin typeface="Arial" panose="020B0604020202020204" pitchFamily="34" charset="0"/>
                  <a:cs typeface="Arial" panose="020B0604020202020204" pitchFamily="34" charset="0"/>
                </a:rPr>
                <a:t>after </a:t>
              </a:r>
              <a:r>
                <a:rPr lang="en-US" altLang="en-US" sz="1200" dirty="0">
                  <a:latin typeface="Arial" panose="020B0604020202020204" pitchFamily="34" charset="0"/>
                  <a:cs typeface="Arial" panose="020B0604020202020204" pitchFamily="34" charset="0"/>
                </a:rPr>
                <a:t>completing information on each tab.</a:t>
              </a:r>
              <a:endParaRPr lang="en-CA" altLang="en-US" sz="1200" dirty="0">
                <a:latin typeface="Arial" panose="020B0604020202020204" pitchFamily="34" charset="0"/>
                <a:cs typeface="Arial" panose="020B0604020202020204" pitchFamily="34" charset="0"/>
              </a:endParaRPr>
            </a:p>
          </p:txBody>
        </p:sp>
        <p:pic>
          <p:nvPicPr>
            <p:cNvPr id="22"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965825"/>
              <a:ext cx="4476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77016007"/>
      </p:ext>
    </p:extLst>
  </p:cSld>
  <p:clrMapOvr>
    <a:masterClrMapping/>
  </p:clrMapOvr>
  <p:transition spd="slow">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869" y="2301409"/>
            <a:ext cx="5811062" cy="303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1699320"/>
            <a:ext cx="1718717"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idx="4294967295"/>
          </p:nvPr>
        </p:nvSpPr>
        <p:spPr>
          <a:xfrm>
            <a:off x="228600" y="1066800"/>
            <a:ext cx="6944423" cy="246221"/>
          </a:xfrm>
        </p:spPr>
        <p:txBody>
          <a:bodyPr/>
          <a:lstStyle/>
          <a:p>
            <a:r>
              <a:rPr lang="en-US" sz="1600" b="1" i="0" dirty="0" smtClean="0">
                <a:solidFill>
                  <a:schemeClr val="tx1"/>
                </a:solidFill>
                <a:latin typeface="Arial" panose="020B0604020202020204" pitchFamily="34" charset="0"/>
                <a:cs typeface="Arial" panose="020B0604020202020204" pitchFamily="34" charset="0"/>
              </a:rPr>
              <a:t>View Final (as Designated Representative)	</a:t>
            </a:r>
            <a:endParaRPr lang="en-CA" sz="1600" b="1" i="0" dirty="0">
              <a:solidFill>
                <a:schemeClr val="tx1"/>
              </a:solidFill>
              <a:latin typeface="Arial" panose="020B0604020202020204" pitchFamily="34" charset="0"/>
              <a:cs typeface="Arial" panose="020B0604020202020204" pitchFamily="34" charset="0"/>
            </a:endParaRPr>
          </a:p>
        </p:txBody>
      </p:sp>
      <p:sp>
        <p:nvSpPr>
          <p:cNvPr id="7" name="Rounded Rectangular Callout 6"/>
          <p:cNvSpPr/>
          <p:nvPr/>
        </p:nvSpPr>
        <p:spPr>
          <a:xfrm flipH="1">
            <a:off x="1866900" y="1524000"/>
            <a:ext cx="1600200" cy="666750"/>
          </a:xfrm>
          <a:prstGeom prst="wedgeRoundRectCallout">
            <a:avLst>
              <a:gd name="adj1" fmla="val 69251"/>
              <a:gd name="adj2" fmla="val 11002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a:t>
            </a:r>
            <a:r>
              <a:rPr lang="en-US" sz="1200" dirty="0">
                <a:solidFill>
                  <a:schemeClr val="tx1"/>
                </a:solidFill>
                <a:latin typeface="Arial" pitchFamily="34" charset="0"/>
                <a:cs typeface="Arial" pitchFamily="34" charset="0"/>
              </a:rPr>
              <a:t>Select </a:t>
            </a:r>
            <a:r>
              <a:rPr lang="en-US" sz="1200" b="1" dirty="0" smtClean="0">
                <a:solidFill>
                  <a:schemeClr val="tx1"/>
                </a:solidFill>
                <a:latin typeface="Arial" pitchFamily="34" charset="0"/>
                <a:cs typeface="Arial" pitchFamily="34" charset="0"/>
              </a:rPr>
              <a:t>Request Status</a:t>
            </a:r>
            <a:endParaRPr lang="en-CA" sz="1200" b="1" dirty="0">
              <a:solidFill>
                <a:schemeClr val="tx1"/>
              </a:solidFill>
              <a:latin typeface="Arial" pitchFamily="34" charset="0"/>
              <a:cs typeface="Arial" pitchFamily="34" charset="0"/>
            </a:endParaRPr>
          </a:p>
        </p:txBody>
      </p:sp>
      <p:cxnSp>
        <p:nvCxnSpPr>
          <p:cNvPr id="8" name="Straight Arrow Connector 7"/>
          <p:cNvCxnSpPr/>
          <p:nvPr/>
        </p:nvCxnSpPr>
        <p:spPr>
          <a:xfrm flipH="1" flipV="1">
            <a:off x="7272336" y="5100637"/>
            <a:ext cx="9525" cy="5381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object 5"/>
          <p:cNvSpPr/>
          <p:nvPr/>
        </p:nvSpPr>
        <p:spPr>
          <a:xfrm flipH="1">
            <a:off x="6962774" y="4907019"/>
            <a:ext cx="657226" cy="1579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10" name="TextBox 4"/>
          <p:cNvSpPr txBox="1">
            <a:spLocks noChangeArrowheads="1"/>
          </p:cNvSpPr>
          <p:nvPr/>
        </p:nvSpPr>
        <p:spPr bwMode="auto">
          <a:xfrm>
            <a:off x="2743200" y="4340225"/>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solidFill>
                  <a:srgbClr val="FF0000"/>
                </a:solidFill>
                <a:latin typeface="Arial" charset="0"/>
              </a:rPr>
              <a:t>Search </a:t>
            </a:r>
            <a:r>
              <a:rPr lang="en-US" altLang="en-US" sz="1400" dirty="0" smtClean="0">
                <a:solidFill>
                  <a:srgbClr val="FF0000"/>
                </a:solidFill>
                <a:latin typeface="Arial" charset="0"/>
              </a:rPr>
              <a:t>Result</a:t>
            </a:r>
            <a:endParaRPr lang="en-CA" altLang="en-US" sz="1400" dirty="0">
              <a:solidFill>
                <a:srgbClr val="FF0000"/>
              </a:solidFill>
              <a:latin typeface="Arial" charset="0"/>
            </a:endParaRPr>
          </a:p>
        </p:txBody>
      </p:sp>
      <p:sp>
        <p:nvSpPr>
          <p:cNvPr id="12" name="Rounded Rectangular Callout 11"/>
          <p:cNvSpPr/>
          <p:nvPr/>
        </p:nvSpPr>
        <p:spPr>
          <a:xfrm flipH="1">
            <a:off x="4492265" y="1524000"/>
            <a:ext cx="1600200" cy="666750"/>
          </a:xfrm>
          <a:prstGeom prst="wedgeRoundRectCallout">
            <a:avLst>
              <a:gd name="adj1" fmla="val 23994"/>
              <a:gd name="adj2" fmla="val 19146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 Choose your search parameters</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flipH="1">
            <a:off x="1297508" y="5300651"/>
            <a:ext cx="1600200" cy="666750"/>
          </a:xfrm>
          <a:prstGeom prst="wedgeRoundRectCallout">
            <a:avLst>
              <a:gd name="adj1" fmla="val -122822"/>
              <a:gd name="adj2" fmla="val -15624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3. Click </a:t>
            </a:r>
            <a:r>
              <a:rPr lang="en-US" sz="1200" b="1" dirty="0" smtClean="0">
                <a:solidFill>
                  <a:schemeClr val="tx1"/>
                </a:solidFill>
                <a:latin typeface="Arial" pitchFamily="34" charset="0"/>
                <a:cs typeface="Arial" pitchFamily="34" charset="0"/>
              </a:rPr>
              <a:t>Retrieve</a:t>
            </a:r>
            <a:endParaRPr lang="en-CA" sz="1200" b="1" dirty="0">
              <a:solidFill>
                <a:schemeClr val="tx1"/>
              </a:solidFill>
              <a:latin typeface="Arial" pitchFamily="34" charset="0"/>
              <a:cs typeface="Arial" pitchFamily="34" charset="0"/>
            </a:endParaRPr>
          </a:p>
        </p:txBody>
      </p:sp>
      <p:sp>
        <p:nvSpPr>
          <p:cNvPr id="14" name="object 2"/>
          <p:cNvSpPr txBox="1"/>
          <p:nvPr/>
        </p:nvSpPr>
        <p:spPr>
          <a:xfrm>
            <a:off x="5783265" y="5679311"/>
            <a:ext cx="2979735" cy="184666"/>
          </a:xfrm>
          <a:prstGeom prst="rect">
            <a:avLst/>
          </a:prstGeom>
        </p:spPr>
        <p:txBody>
          <a:bodyPr vert="horz" wrap="square" lIns="0" tIns="0" rIns="0" bIns="0" rtlCol="0">
            <a:spAutoFit/>
          </a:bodyPr>
          <a:lstStyle/>
          <a:p>
            <a:pPr marL="12700" marR="6350">
              <a:lnSpc>
                <a:spcPct val="100000"/>
              </a:lnSpc>
            </a:pPr>
            <a:r>
              <a:rPr lang="en-US" sz="1200" dirty="0" smtClean="0">
                <a:latin typeface="Arial" pitchFamily="34" charset="0"/>
                <a:cs typeface="Arial" pitchFamily="34" charset="0"/>
              </a:rPr>
              <a:t>To view the final document click on this link.</a:t>
            </a:r>
          </a:p>
        </p:txBody>
      </p:sp>
      <p:pic>
        <p:nvPicPr>
          <p:cNvPr id="15" name="Picture 4" descr="C:\Users\khana\AppData\Local\Microsoft\Windows\Temporary Internet Files\Content.IE5\W69D9NLS\MC9004326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967401"/>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1765" y="6052738"/>
            <a:ext cx="8001000" cy="276999"/>
          </a:xfrm>
          <a:prstGeom prst="rect">
            <a:avLst/>
          </a:prstGeom>
        </p:spPr>
        <p:txBody>
          <a:bodyPr wrap="square">
            <a:spAutoFit/>
          </a:bodyPr>
          <a:lstStyle/>
          <a:p>
            <a:pPr>
              <a:spcBef>
                <a:spcPct val="0"/>
              </a:spcBef>
            </a:pPr>
            <a:r>
              <a:rPr lang="en-US" altLang="en-US" sz="1200" dirty="0">
                <a:latin typeface="Arial" panose="020B0604020202020204" pitchFamily="34" charset="0"/>
                <a:cs typeface="Arial" panose="020B0604020202020204" pitchFamily="34" charset="0"/>
              </a:rPr>
              <a:t>In order to view documents in Request Status you must have PNG Continuation Documents form type assigned. </a:t>
            </a:r>
            <a:endParaRPr lang="en-CA" altLang="en-US" sz="12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6"/>
          <a:stretch>
            <a:fillRect/>
          </a:stretch>
        </p:blipFill>
        <p:spPr>
          <a:xfrm>
            <a:off x="917588" y="4088169"/>
            <a:ext cx="965877" cy="926292"/>
          </a:xfrm>
          <a:prstGeom prst="rect">
            <a:avLst/>
          </a:prstGeom>
        </p:spPr>
      </p:pic>
    </p:spTree>
    <p:extLst>
      <p:ext uri="{BB962C8B-B14F-4D97-AF65-F5344CB8AC3E}">
        <p14:creationId xmlns:p14="http://schemas.microsoft.com/office/powerpoint/2010/main" val="3188085685"/>
      </p:ext>
    </p:extLst>
  </p:cSld>
  <p:clrMapOvr>
    <a:masterClrMapping/>
  </p:clrMapOvr>
  <p:transition spd="slow">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Offer Withdrawn</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64903" y="2590800"/>
            <a:ext cx="6474462" cy="2062103"/>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If an offer is </a:t>
            </a:r>
            <a:r>
              <a:rPr lang="en-CA" sz="1400" dirty="0" smtClean="0">
                <a:latin typeface="Arial" panose="020B0604020202020204" pitchFamily="34" charset="0"/>
                <a:cs typeface="Arial" panose="020B0604020202020204" pitchFamily="34" charset="0"/>
              </a:rPr>
              <a:t>withdrawn, </a:t>
            </a:r>
            <a:r>
              <a:rPr lang="en-CA" sz="1400" dirty="0">
                <a:latin typeface="Arial" panose="020B0604020202020204" pitchFamily="34" charset="0"/>
                <a:cs typeface="Arial" panose="020B0604020202020204" pitchFamily="34" charset="0"/>
              </a:rPr>
              <a:t>Alberta Energy will contact the company. ETS will not send an email notification.  </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Once the offer is withdrawn, it is </a:t>
            </a:r>
            <a:r>
              <a:rPr lang="en-CA" sz="1400" dirty="0" smtClean="0">
                <a:latin typeface="Arial" panose="020B0604020202020204" pitchFamily="34" charset="0"/>
                <a:cs typeface="Arial" panose="020B0604020202020204" pitchFamily="34" charset="0"/>
              </a:rPr>
              <a:t>removed and </a:t>
            </a:r>
            <a:r>
              <a:rPr lang="en-CA" sz="1400" dirty="0">
                <a:latin typeface="Arial" panose="020B0604020202020204" pitchFamily="34" charset="0"/>
                <a:cs typeface="Arial" panose="020B0604020202020204" pitchFamily="34" charset="0"/>
              </a:rPr>
              <a:t>is no longer </a:t>
            </a:r>
            <a:r>
              <a:rPr lang="en-CA" sz="1400" dirty="0" smtClean="0">
                <a:latin typeface="Arial" panose="020B0604020202020204" pitchFamily="34" charset="0"/>
                <a:cs typeface="Arial" panose="020B0604020202020204" pitchFamily="34" charset="0"/>
              </a:rPr>
              <a:t>accessible (cannot be seen in the Offer tab). </a:t>
            </a:r>
            <a:endParaRPr lang="en-CA"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Offer Withdrawn Applications will return to Processing (Submitted) status. </a:t>
            </a:r>
          </a:p>
          <a:p>
            <a:pPr marL="285750" indent="-285750">
              <a:spcAft>
                <a:spcPts val="1200"/>
              </a:spcAft>
              <a:buFont typeface="Arial" panose="020B0604020202020204" pitchFamily="34" charset="0"/>
              <a:buChar char="•"/>
            </a:pPr>
            <a:r>
              <a:rPr lang="en-CA" sz="1400" dirty="0">
                <a:latin typeface="Arial" panose="020B0604020202020204" pitchFamily="34" charset="0"/>
                <a:cs typeface="Arial" panose="020B0604020202020204" pitchFamily="34" charset="0"/>
              </a:rPr>
              <a:t>“No Application” or Correction Application with the offer withdrawn will become Offer Withdrawn status.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313531"/>
      </p:ext>
    </p:extLst>
  </p:cSld>
  <p:clrMapOvr>
    <a:masterClrMapping/>
  </p:clrMapOvr>
  <p:transition spd="slow">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2133600"/>
            <a:ext cx="9144000" cy="276999"/>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Amend a Continuation Application</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40092" y="2667000"/>
            <a:ext cx="6474462" cy="2277547"/>
          </a:xfrm>
          <a:prstGeom prst="rect">
            <a:avLst/>
          </a:prstGeom>
        </p:spPr>
        <p:txBody>
          <a:bodyPr wrap="square">
            <a:spAutoFit/>
          </a:bodyPr>
          <a:lstStyle/>
          <a:p>
            <a:pPr marL="285750"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You can only amend a submitted (Processing) application and only if the agreement has not</a:t>
            </a:r>
            <a:r>
              <a:rPr lang="en-CA" sz="1400" dirty="0" smtClean="0">
                <a:solidFill>
                  <a:srgbClr val="FF0000"/>
                </a:solidFill>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expired.</a:t>
            </a:r>
          </a:p>
          <a:p>
            <a:pPr marL="285750" indent="-285750">
              <a:spcAft>
                <a:spcPts val="1200"/>
              </a:spcAft>
              <a:buFont typeface="Arial" panose="020B0604020202020204" pitchFamily="34" charset="0"/>
              <a:buChar char="•"/>
            </a:pPr>
            <a:r>
              <a:rPr lang="en-CA" sz="1400" dirty="0" smtClean="0">
                <a:latin typeface="Arial" panose="020B0604020202020204" pitchFamily="34" charset="0"/>
                <a:cs typeface="Arial" panose="020B0604020202020204" pitchFamily="34" charset="0"/>
              </a:rPr>
              <a:t>You must have the Creator role to amend an application and the Submitter role to </a:t>
            </a:r>
            <a:r>
              <a:rPr lang="en-US" sz="1400" dirty="0" smtClean="0">
                <a:latin typeface="Arial" panose="020B0604020202020204" pitchFamily="34" charset="0"/>
                <a:cs typeface="Arial" panose="020B0604020202020204" pitchFamily="34" charset="0"/>
              </a:rPr>
              <a:t>submit it.</a:t>
            </a: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Extensions, zones, land and wells can be added as amendments to the request; however, they are considered a late amendment. Existing data cannot be removed. </a:t>
            </a:r>
          </a:p>
          <a:p>
            <a:pPr marL="285750" indent="-285750">
              <a:spcAft>
                <a:spcPts val="12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request will not continue until the amendment is submitted.</a:t>
            </a:r>
          </a:p>
        </p:txBody>
      </p:sp>
    </p:spTree>
    <p:extLst>
      <p:ext uri="{BB962C8B-B14F-4D97-AF65-F5344CB8AC3E}">
        <p14:creationId xmlns:p14="http://schemas.microsoft.com/office/powerpoint/2010/main" val="1310674874"/>
      </p:ext>
    </p:extLst>
  </p:cSld>
  <p:clrMapOvr>
    <a:masterClrMapping/>
  </p:clrMapOvr>
  <p:transition spd="slow">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57" y="1371600"/>
            <a:ext cx="4796768"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descr="C:\Users\YinO\AppData\Local\Temp\SNAGHTML13c55f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737" y="3577569"/>
            <a:ext cx="3550463" cy="142161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Amend Continuation Application</a:t>
            </a:r>
          </a:p>
        </p:txBody>
      </p:sp>
      <p:cxnSp>
        <p:nvCxnSpPr>
          <p:cNvPr id="6" name="Straight Arrow Connector 5"/>
          <p:cNvCxnSpPr/>
          <p:nvPr/>
        </p:nvCxnSpPr>
        <p:spPr>
          <a:xfrm>
            <a:off x="5181600" y="2857500"/>
            <a:ext cx="563550" cy="571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Rounded Rectangular Callout 11"/>
          <p:cNvSpPr/>
          <p:nvPr/>
        </p:nvSpPr>
        <p:spPr>
          <a:xfrm>
            <a:off x="1752600" y="5638800"/>
            <a:ext cx="1375138" cy="609600"/>
          </a:xfrm>
          <a:prstGeom prst="wedgeRoundRectCallout">
            <a:avLst>
              <a:gd name="adj1" fmla="val 22731"/>
              <a:gd name="adj2" fmla="val -9576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latin typeface="Arial" pitchFamily="34" charset="0"/>
                <a:cs typeface="Arial" pitchFamily="34" charset="0"/>
              </a:rPr>
              <a:t>1. Click </a:t>
            </a:r>
            <a:r>
              <a:rPr lang="en-US" sz="1200" b="1" dirty="0" smtClean="0">
                <a:solidFill>
                  <a:schemeClr val="tx1"/>
                </a:solidFill>
                <a:latin typeface="Arial" pitchFamily="34" charset="0"/>
                <a:cs typeface="Arial" pitchFamily="34" charset="0"/>
              </a:rPr>
              <a:t>Amend</a:t>
            </a:r>
            <a:endParaRPr lang="en-CA" sz="1200" b="1" dirty="0">
              <a:solidFill>
                <a:schemeClr val="tx1"/>
              </a:solidFill>
              <a:latin typeface="Arial" pitchFamily="34" charset="0"/>
              <a:cs typeface="Arial" pitchFamily="34" charset="0"/>
            </a:endParaRPr>
          </a:p>
        </p:txBody>
      </p:sp>
      <p:sp>
        <p:nvSpPr>
          <p:cNvPr id="13" name="Rounded Rectangular Callout 12"/>
          <p:cNvSpPr/>
          <p:nvPr/>
        </p:nvSpPr>
        <p:spPr>
          <a:xfrm>
            <a:off x="6085002" y="5257800"/>
            <a:ext cx="1375138" cy="609600"/>
          </a:xfrm>
          <a:prstGeom prst="wedgeRoundRectCallout">
            <a:avLst>
              <a:gd name="adj1" fmla="val 54265"/>
              <a:gd name="adj2" fmla="val -12824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r>
              <a:rPr lang="en-US" sz="1200" dirty="0" smtClean="0">
                <a:solidFill>
                  <a:schemeClr val="tx1"/>
                </a:solidFill>
                <a:latin typeface="Arial" pitchFamily="34" charset="0"/>
                <a:cs typeface="Arial" pitchFamily="34" charset="0"/>
              </a:rPr>
              <a:t>. Click </a:t>
            </a:r>
            <a:r>
              <a:rPr lang="en-US" sz="1200" b="1" dirty="0" smtClean="0">
                <a:solidFill>
                  <a:schemeClr val="tx1"/>
                </a:solidFill>
                <a:latin typeface="Arial" pitchFamily="34" charset="0"/>
                <a:cs typeface="Arial" pitchFamily="34" charset="0"/>
              </a:rPr>
              <a:t>OK</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83760833"/>
      </p:ext>
    </p:extLst>
  </p:cSld>
  <p:clrMapOvr>
    <a:masterClrMapping/>
  </p:clrMapOvr>
  <p:transition spd="slow">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Users\YinO\AppData\Local\Temp\SNAGHTML2ca429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21" y="1815232"/>
            <a:ext cx="4867857" cy="443316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p:cNvSpPr>
            <a:spLocks noGrp="1"/>
          </p:cNvSpPr>
          <p:nvPr>
            <p:ph type="title" idx="4294967295"/>
          </p:nvPr>
        </p:nvSpPr>
        <p:spPr>
          <a:xfrm>
            <a:off x="228600" y="1057275"/>
            <a:ext cx="7815611" cy="246221"/>
          </a:xfrm>
        </p:spPr>
        <p:txBody>
          <a:bodyPr/>
          <a:lstStyle/>
          <a:p>
            <a:r>
              <a:rPr lang="en-CA" sz="1600" b="1" i="0" dirty="0">
                <a:solidFill>
                  <a:schemeClr val="tx1"/>
                </a:solidFill>
                <a:latin typeface="Arial" panose="020B0604020202020204" pitchFamily="34" charset="0"/>
                <a:cs typeface="Arial" panose="020B0604020202020204" pitchFamily="34" charset="0"/>
              </a:rPr>
              <a:t>Amend Continuation </a:t>
            </a:r>
            <a:r>
              <a:rPr lang="en-CA" sz="1600" b="1" i="0" dirty="0" smtClean="0">
                <a:solidFill>
                  <a:schemeClr val="tx1"/>
                </a:solidFill>
                <a:latin typeface="Arial" panose="020B0604020202020204" pitchFamily="34" charset="0"/>
                <a:cs typeface="Arial" panose="020B0604020202020204" pitchFamily="34" charset="0"/>
              </a:rPr>
              <a:t>Application (continued</a:t>
            </a:r>
            <a:r>
              <a:rPr lang="en-CA" sz="1600" b="1" i="0" dirty="0">
                <a:solidFill>
                  <a:schemeClr val="tx1"/>
                </a:solidFill>
                <a:latin typeface="Arial" panose="020B0604020202020204" pitchFamily="34" charset="0"/>
                <a:cs typeface="Arial" panose="020B0604020202020204" pitchFamily="34" charset="0"/>
              </a:rPr>
              <a:t>)</a:t>
            </a:r>
          </a:p>
        </p:txBody>
      </p:sp>
      <p:sp>
        <p:nvSpPr>
          <p:cNvPr id="5" name="object 5"/>
          <p:cNvSpPr/>
          <p:nvPr/>
        </p:nvSpPr>
        <p:spPr>
          <a:xfrm>
            <a:off x="265521" y="2114690"/>
            <a:ext cx="2172879" cy="180000"/>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p>
        </p:txBody>
      </p:sp>
      <p:sp>
        <p:nvSpPr>
          <p:cNvPr id="8" name="Rectangle 7"/>
          <p:cNvSpPr/>
          <p:nvPr/>
        </p:nvSpPr>
        <p:spPr>
          <a:xfrm>
            <a:off x="513754" y="1447800"/>
            <a:ext cx="3581400" cy="276999"/>
          </a:xfrm>
          <a:prstGeom prst="rect">
            <a:avLst/>
          </a:prstGeom>
        </p:spPr>
        <p:txBody>
          <a:bodyPr wrap="square">
            <a:spAutoFit/>
          </a:bodyPr>
          <a:lstStyle/>
          <a:p>
            <a:r>
              <a:rPr lang="en-CA" sz="1200" dirty="0" smtClean="0">
                <a:latin typeface="Arial" panose="020B0604020202020204" pitchFamily="34" charset="0"/>
                <a:cs typeface="Arial" panose="020B0604020202020204" pitchFamily="34" charset="0"/>
              </a:rPr>
              <a:t>Status becomes </a:t>
            </a:r>
            <a:r>
              <a:rPr lang="en-CA" sz="1200" b="1" dirty="0" smtClean="0">
                <a:latin typeface="Arial" panose="020B0604020202020204" pitchFamily="34" charset="0"/>
                <a:cs typeface="Arial" panose="020B0604020202020204" pitchFamily="34" charset="0"/>
              </a:rPr>
              <a:t>Amendment in Progress</a:t>
            </a:r>
            <a:r>
              <a:rPr lang="en-CA"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12" name="Rectangle 11"/>
          <p:cNvSpPr/>
          <p:nvPr/>
        </p:nvSpPr>
        <p:spPr>
          <a:xfrm>
            <a:off x="5486400" y="1871353"/>
            <a:ext cx="3316014" cy="1569660"/>
          </a:xfrm>
          <a:prstGeom prst="rect">
            <a:avLst/>
          </a:prstGeom>
        </p:spPr>
        <p:txBody>
          <a:bodyPr wrap="square">
            <a:spAutoFit/>
          </a:bodyPr>
          <a:lstStyle/>
          <a:p>
            <a:r>
              <a:rPr lang="en-CA" sz="1200" dirty="0" smtClean="0">
                <a:latin typeface="Arial" panose="020B0604020202020204" pitchFamily="34" charset="0"/>
                <a:cs typeface="Arial" panose="020B0604020202020204" pitchFamily="34" charset="0"/>
              </a:rPr>
              <a:t>When amending an application, the following information can be edited:</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Zones, land and wells to the existing agreement(s)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Attach Geological Discussion documents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Data tab</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Information under Extension, Section 15, and Section 16 tabs</a:t>
            </a:r>
          </a:p>
        </p:txBody>
      </p:sp>
      <p:cxnSp>
        <p:nvCxnSpPr>
          <p:cNvPr id="15" name="Straight Arrow Connector 14"/>
          <p:cNvCxnSpPr/>
          <p:nvPr/>
        </p:nvCxnSpPr>
        <p:spPr>
          <a:xfrm>
            <a:off x="970954" y="1676400"/>
            <a:ext cx="0" cy="4382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Rectangle 8"/>
          <p:cNvSpPr/>
          <p:nvPr/>
        </p:nvSpPr>
        <p:spPr>
          <a:xfrm>
            <a:off x="5486399" y="4393049"/>
            <a:ext cx="3324655" cy="984885"/>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Once the amendment is completed, click Submit to send the application back to </a:t>
            </a:r>
            <a:r>
              <a:rPr lang="en-CA" sz="1200" dirty="0" smtClean="0">
                <a:latin typeface="Arial" panose="020B0604020202020204" pitchFamily="34" charset="0"/>
                <a:cs typeface="Arial" panose="020B0604020202020204" pitchFamily="34" charset="0"/>
              </a:rPr>
              <a:t>the internal system.</a:t>
            </a:r>
          </a:p>
          <a:p>
            <a:endParaRPr lang="en-CA" sz="1000" dirty="0" smtClean="0">
              <a:latin typeface="Arial" panose="020B0604020202020204" pitchFamily="34" charset="0"/>
              <a:cs typeface="Arial" panose="020B0604020202020204" pitchFamily="34" charset="0"/>
            </a:endParaRPr>
          </a:p>
          <a:p>
            <a:r>
              <a:rPr lang="en-CA" sz="1200" dirty="0" smtClean="0">
                <a:latin typeface="Arial" panose="020B0604020202020204" pitchFamily="34" charset="0"/>
                <a:cs typeface="Arial" panose="020B0604020202020204" pitchFamily="34" charset="0"/>
              </a:rPr>
              <a:t>Status will become </a:t>
            </a:r>
            <a:r>
              <a:rPr lang="en-CA" sz="1200" b="1" dirty="0" smtClean="0">
                <a:latin typeface="Arial" panose="020B0604020202020204" pitchFamily="34" charset="0"/>
                <a:cs typeface="Arial" panose="020B0604020202020204" pitchFamily="34" charset="0"/>
              </a:rPr>
              <a:t>Processing (Amended).</a:t>
            </a:r>
            <a:endParaRPr lang="en-CA" sz="1200" b="1" dirty="0">
              <a:latin typeface="Arial" panose="020B0604020202020204" pitchFamily="34" charset="0"/>
              <a:cs typeface="Arial" panose="020B0604020202020204" pitchFamily="34" charset="0"/>
            </a:endParaRPr>
          </a:p>
        </p:txBody>
      </p:sp>
      <p:cxnSp>
        <p:nvCxnSpPr>
          <p:cNvPr id="17" name="Straight Arrow Connector 16"/>
          <p:cNvCxnSpPr/>
          <p:nvPr/>
        </p:nvCxnSpPr>
        <p:spPr>
          <a:xfrm flipH="1">
            <a:off x="2390179" y="4648200"/>
            <a:ext cx="3096222" cy="1447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42851564"/>
      </p:ext>
    </p:extLst>
  </p:cSld>
  <p:clrMapOvr>
    <a:masterClrMapping/>
  </p:clrMapOvr>
  <p:transition spd="slow">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38910" y="1026268"/>
            <a:ext cx="9144000" cy="276999"/>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No Application</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54684" y="1371600"/>
            <a:ext cx="6646316" cy="5262979"/>
          </a:xfrm>
          <a:prstGeom prst="rect">
            <a:avLst/>
          </a:prstGeom>
        </p:spPr>
        <p:txBody>
          <a:bodyPr wrap="square">
            <a:spAutoFit/>
          </a:bodyPr>
          <a:lstStyle/>
          <a:p>
            <a:pPr marL="285750" lvl="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If you fail to apply for continuation and </a:t>
            </a:r>
            <a:r>
              <a:rPr lang="en-CA" sz="1400" dirty="0" smtClean="0">
                <a:latin typeface="Arial" panose="020B0604020202020204" pitchFamily="34" charset="0"/>
                <a:cs typeface="Arial" panose="020B0604020202020204" pitchFamily="34" charset="0"/>
              </a:rPr>
              <a:t>we determine there is an obligation to offer continuation</a:t>
            </a:r>
            <a:r>
              <a:rPr lang="en-CA" sz="1400" dirty="0" smtClean="0">
                <a:solidFill>
                  <a:srgbClr val="FF0000"/>
                </a:solidFill>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under the PNG Tenure Regulation, Alberta </a:t>
            </a:r>
            <a:r>
              <a:rPr lang="en-CA" sz="1400" dirty="0">
                <a:latin typeface="Arial" panose="020B0604020202020204" pitchFamily="34" charset="0"/>
                <a:cs typeface="Arial" panose="020B0604020202020204" pitchFamily="34" charset="0"/>
              </a:rPr>
              <a:t>Energy </a:t>
            </a:r>
            <a:r>
              <a:rPr lang="en-CA" sz="1400" dirty="0" smtClean="0">
                <a:latin typeface="Arial" panose="020B0604020202020204" pitchFamily="34" charset="0"/>
                <a:cs typeface="Arial" panose="020B0604020202020204" pitchFamily="34" charset="0"/>
              </a:rPr>
              <a:t>will initiate the process by creating an application</a:t>
            </a:r>
            <a:r>
              <a:rPr lang="en-CA" sz="1400" dirty="0">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offer </a:t>
            </a:r>
            <a:r>
              <a:rPr lang="en-CA" sz="1400" dirty="0">
                <a:latin typeface="Arial" panose="020B0604020202020204" pitchFamily="34" charset="0"/>
                <a:cs typeface="Arial" panose="020B0604020202020204" pitchFamily="34" charset="0"/>
              </a:rPr>
              <a:t>or </a:t>
            </a:r>
            <a:r>
              <a:rPr lang="en-CA" sz="1400" dirty="0" smtClean="0">
                <a:latin typeface="Arial" panose="020B0604020202020204" pitchFamily="34" charset="0"/>
                <a:cs typeface="Arial" panose="020B0604020202020204" pitchFamily="34" charset="0"/>
              </a:rPr>
              <a:t>final through our internal </a:t>
            </a:r>
            <a:r>
              <a:rPr lang="en-CA" sz="1400" dirty="0">
                <a:latin typeface="Arial" panose="020B0604020202020204" pitchFamily="34" charset="0"/>
                <a:cs typeface="Arial" panose="020B0604020202020204" pitchFamily="34" charset="0"/>
              </a:rPr>
              <a:t>system. The </a:t>
            </a:r>
            <a:r>
              <a:rPr lang="en-CA" sz="1400" dirty="0" smtClean="0">
                <a:latin typeface="Arial" panose="020B0604020202020204" pitchFamily="34" charset="0"/>
                <a:cs typeface="Arial" panose="020B0604020202020204" pitchFamily="34" charset="0"/>
              </a:rPr>
              <a:t>system generated application </a:t>
            </a:r>
            <a:r>
              <a:rPr lang="en-CA" sz="1400" dirty="0">
                <a:latin typeface="Arial" panose="020B0604020202020204" pitchFamily="34" charset="0"/>
                <a:cs typeface="Arial" panose="020B0604020202020204" pitchFamily="34" charset="0"/>
              </a:rPr>
              <a:t>will have a request number assigned and the Designated Representative </a:t>
            </a:r>
            <a:r>
              <a:rPr lang="en-CA" sz="1400" dirty="0" smtClean="0">
                <a:latin typeface="Arial" panose="020B0604020202020204" pitchFamily="34" charset="0"/>
                <a:cs typeface="Arial" panose="020B0604020202020204" pitchFamily="34" charset="0"/>
              </a:rPr>
              <a:t>name populated</a:t>
            </a:r>
            <a:r>
              <a:rPr lang="en-CA" sz="1400" dirty="0">
                <a:latin typeface="Arial" panose="020B0604020202020204" pitchFamily="34" charset="0"/>
                <a:cs typeface="Arial" panose="020B0604020202020204" pitchFamily="34" charset="0"/>
              </a:rPr>
              <a:t>. </a:t>
            </a:r>
            <a:endParaRPr lang="en-CA" sz="14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CA" sz="1400" dirty="0" smtClean="0">
                <a:latin typeface="Arial" panose="020B0604020202020204" pitchFamily="34" charset="0"/>
                <a:cs typeface="Arial" panose="020B0604020202020204" pitchFamily="34" charset="0"/>
              </a:rPr>
              <a:t>If there is an offer it will be available in the Work in Progress,  if only a final is sent, it will display in Request Status.</a:t>
            </a:r>
          </a:p>
          <a:p>
            <a:pPr lvl="0"/>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ETS will send an email informing your company’s site administrator that an application has been created and action is required.</a:t>
            </a:r>
          </a:p>
          <a:p>
            <a:pPr lvl="0"/>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If an offer is sent you </a:t>
            </a:r>
            <a:r>
              <a:rPr lang="en-US" sz="1400" dirty="0">
                <a:latin typeface="Arial" panose="020B0604020202020204" pitchFamily="34" charset="0"/>
                <a:cs typeface="Arial" panose="020B0604020202020204" pitchFamily="34" charset="0"/>
              </a:rPr>
              <a:t>may review the offer and if satisfactory, accept or decline by completing the offer response and submitting. If no response is submitted by the Offer Expiry date, the agreement will be continued as outlined in the </a:t>
            </a:r>
            <a:r>
              <a:rPr lang="en-US" sz="1400" dirty="0" smtClean="0">
                <a:latin typeface="Arial" panose="020B0604020202020204" pitchFamily="34" charset="0"/>
                <a:cs typeface="Arial" panose="020B0604020202020204" pitchFamily="34" charset="0"/>
              </a:rPr>
              <a:t>Offer.  A </a:t>
            </a:r>
            <a:r>
              <a:rPr lang="en-US" sz="1400" dirty="0">
                <a:latin typeface="Arial" panose="020B0604020202020204" pitchFamily="34" charset="0"/>
                <a:cs typeface="Arial" panose="020B0604020202020204" pitchFamily="34" charset="0"/>
              </a:rPr>
              <a:t>Request for Review is not available on a no application offer.</a:t>
            </a:r>
          </a:p>
          <a:p>
            <a:pPr lvl="0"/>
            <a:endParaRPr lang="en-CA"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Contact Information must be provided in order to submit No Application Offers</a:t>
            </a:r>
            <a:r>
              <a:rPr lang="en-US" sz="1400" dirty="0" smtClean="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400" dirty="0">
                <a:latin typeface="Arial" panose="020B0604020202020204" pitchFamily="34" charset="0"/>
                <a:cs typeface="Arial" panose="020B0604020202020204" pitchFamily="34" charset="0"/>
              </a:rPr>
              <a:t>If there is no obligation to offer continuation, </a:t>
            </a:r>
            <a:r>
              <a:rPr lang="en-CA" sz="1400" dirty="0" smtClean="0">
                <a:latin typeface="Arial" panose="020B0604020202020204" pitchFamily="34" charset="0"/>
                <a:cs typeface="Arial" panose="020B0604020202020204" pitchFamily="34" charset="0"/>
              </a:rPr>
              <a:t>a </a:t>
            </a:r>
            <a:r>
              <a:rPr lang="en-CA" sz="1400" dirty="0">
                <a:latin typeface="Arial" panose="020B0604020202020204" pitchFamily="34" charset="0"/>
                <a:cs typeface="Arial" panose="020B0604020202020204" pitchFamily="34" charset="0"/>
              </a:rPr>
              <a:t>cancellation letter is sent and it will be available in the Request Status. Some of the agreements that you receive a final cancellation letter for may also appear on the monthly Agreement Cancellation Report.</a:t>
            </a:r>
          </a:p>
          <a:p>
            <a:pPr marL="285750" lvl="0" indent="-285750">
              <a:buFont typeface="Arial" panose="020B0604020202020204" pitchFamily="34" charset="0"/>
              <a:buChar char="•"/>
            </a:pP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019684"/>
      </p:ext>
    </p:extLst>
  </p:cSld>
  <p:clrMapOvr>
    <a:masterClrMapping/>
  </p:clrMapOvr>
  <p:transition spd="slow">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0" y="1600201"/>
            <a:ext cx="9144000" cy="381000"/>
          </a:xfrm>
        </p:spPr>
        <p:txBody>
          <a:bodyPr/>
          <a:lstStyle/>
          <a:p>
            <a:pPr algn="ctr"/>
            <a:r>
              <a:rPr lang="en-CA" sz="1800" b="1" i="0" dirty="0" smtClean="0">
                <a:solidFill>
                  <a:schemeClr val="tx1"/>
                </a:solidFill>
                <a:latin typeface="Arial" panose="020B0604020202020204" pitchFamily="34" charset="0"/>
                <a:cs typeface="Arial" panose="020B0604020202020204" pitchFamily="34" charset="0"/>
              </a:rPr>
              <a:t>Correction Application</a:t>
            </a:r>
            <a:endParaRPr lang="en-CA" sz="1800" b="1" i="0"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74139" y="2133600"/>
            <a:ext cx="6474462" cy="2923877"/>
          </a:xfrm>
          <a:prstGeom prst="rect">
            <a:avLst/>
          </a:prstGeom>
        </p:spPr>
        <p:txBody>
          <a:bodyPr wrap="square">
            <a:spAutoFit/>
          </a:bodyPr>
          <a:lstStyle/>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At times Alberta Energy </a:t>
            </a:r>
            <a:r>
              <a:rPr lang="en-US" sz="1400" dirty="0" smtClean="0">
                <a:latin typeface="Arial" panose="020B0604020202020204" pitchFamily="34" charset="0"/>
                <a:cs typeface="Arial" panose="020B0604020202020204" pitchFamily="34" charset="0"/>
              </a:rPr>
              <a:t>may create </a:t>
            </a:r>
            <a:r>
              <a:rPr lang="en-US" sz="1400" dirty="0">
                <a:latin typeface="Arial" panose="020B0604020202020204" pitchFamily="34" charset="0"/>
                <a:cs typeface="Arial" panose="020B0604020202020204" pitchFamily="34" charset="0"/>
              </a:rPr>
              <a:t>a </a:t>
            </a:r>
            <a:r>
              <a:rPr lang="en-US" sz="1400" dirty="0" smtClean="0">
                <a:latin typeface="Arial" panose="020B0604020202020204" pitchFamily="34" charset="0"/>
                <a:cs typeface="Arial" panose="020B0604020202020204" pitchFamily="34" charset="0"/>
              </a:rPr>
              <a:t>correction application on your company’s </a:t>
            </a:r>
            <a:r>
              <a:rPr lang="en-US" sz="1400" dirty="0">
                <a:latin typeface="Arial" panose="020B0604020202020204" pitchFamily="34" charset="0"/>
                <a:cs typeface="Arial" panose="020B0604020202020204" pitchFamily="34" charset="0"/>
              </a:rPr>
              <a:t>behalf to send you an offer or </a:t>
            </a:r>
            <a:r>
              <a:rPr lang="en-US" sz="1400" dirty="0" smtClean="0">
                <a:latin typeface="Arial" panose="020B0604020202020204" pitchFamily="34" charset="0"/>
                <a:cs typeface="Arial" panose="020B0604020202020204" pitchFamily="34" charset="0"/>
              </a:rPr>
              <a:t>final. This will occur when an agreement was previously finalized by Alberta Energy and a </a:t>
            </a:r>
            <a:r>
              <a:rPr lang="en-US" sz="1400" dirty="0">
                <a:latin typeface="Arial" panose="020B0604020202020204" pitchFamily="34" charset="0"/>
                <a:cs typeface="Arial" panose="020B0604020202020204" pitchFamily="34" charset="0"/>
              </a:rPr>
              <a:t>correction is required</a:t>
            </a:r>
            <a:r>
              <a:rPr lang="en-US" sz="1400" dirty="0" smtClean="0">
                <a:latin typeface="Arial" panose="020B0604020202020204" pitchFamily="34" charset="0"/>
                <a:cs typeface="Arial" panose="020B0604020202020204" pitchFamily="34" charset="0"/>
              </a:rPr>
              <a:t>.</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An email will be sent from ETS </a:t>
            </a:r>
            <a:r>
              <a:rPr lang="en-CA" sz="1400" dirty="0">
                <a:latin typeface="Arial" panose="020B0604020202020204" pitchFamily="34" charset="0"/>
                <a:cs typeface="Arial" panose="020B0604020202020204" pitchFamily="34" charset="0"/>
              </a:rPr>
              <a:t>informing your company that an offer or a final is available for your </a:t>
            </a:r>
            <a:r>
              <a:rPr lang="en-CA" sz="1400" dirty="0" smtClean="0">
                <a:latin typeface="Arial" panose="020B0604020202020204" pitchFamily="34" charset="0"/>
                <a:cs typeface="Arial" panose="020B0604020202020204" pitchFamily="34" charset="0"/>
              </a:rPr>
              <a:t>review and/or action.</a:t>
            </a:r>
            <a:endParaRPr lang="en-US" sz="1400" dirty="0" smtClean="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If an offer is </a:t>
            </a:r>
            <a:r>
              <a:rPr lang="en-US" sz="1400" dirty="0" smtClean="0">
                <a:latin typeface="Arial" panose="020B0604020202020204" pitchFamily="34" charset="0"/>
                <a:cs typeface="Arial" panose="020B0604020202020204" pitchFamily="34" charset="0"/>
              </a:rPr>
              <a:t>sent, </a:t>
            </a:r>
            <a:r>
              <a:rPr lang="en-US" sz="1400" dirty="0">
                <a:latin typeface="Arial" panose="020B0604020202020204" pitchFamily="34" charset="0"/>
                <a:cs typeface="Arial" panose="020B0604020202020204" pitchFamily="34" charset="0"/>
              </a:rPr>
              <a:t>it will </a:t>
            </a:r>
            <a:r>
              <a:rPr lang="en-US" sz="1400" dirty="0" smtClean="0">
                <a:latin typeface="Arial" panose="020B0604020202020204" pitchFamily="34" charset="0"/>
                <a:cs typeface="Arial" panose="020B0604020202020204" pitchFamily="34" charset="0"/>
              </a:rPr>
              <a:t>be </a:t>
            </a:r>
            <a:r>
              <a:rPr lang="en-US" sz="1400" dirty="0">
                <a:latin typeface="Arial" panose="020B0604020202020204" pitchFamily="34" charset="0"/>
                <a:cs typeface="Arial" panose="020B0604020202020204" pitchFamily="34" charset="0"/>
              </a:rPr>
              <a:t>available in your Work </a:t>
            </a:r>
            <a:r>
              <a:rPr lang="en-US" sz="1400" dirty="0" smtClean="0">
                <a:latin typeface="Arial" panose="020B0604020202020204" pitchFamily="34" charset="0"/>
                <a:cs typeface="Arial" panose="020B0604020202020204" pitchFamily="34" charset="0"/>
              </a:rPr>
              <a:t>In Progress list. The process to respond to the offer remains the same. If a final </a:t>
            </a:r>
            <a:r>
              <a:rPr lang="en-US" sz="1400" dirty="0">
                <a:latin typeface="Arial" panose="020B0604020202020204" pitchFamily="34" charset="0"/>
                <a:cs typeface="Arial" panose="020B0604020202020204" pitchFamily="34" charset="0"/>
              </a:rPr>
              <a:t>is </a:t>
            </a:r>
            <a:r>
              <a:rPr lang="en-US" sz="1400" dirty="0" smtClean="0">
                <a:latin typeface="Arial" panose="020B0604020202020204" pitchFamily="34" charset="0"/>
                <a:cs typeface="Arial" panose="020B0604020202020204" pitchFamily="34" charset="0"/>
              </a:rPr>
              <a:t>sent, you must retrieve it from the Request Status page.</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Contact Information must be provided in order to submit Correction Task Offers</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781618"/>
      </p:ext>
    </p:extLst>
  </p:cSld>
  <p:clrMapOvr>
    <a:masterClrMapping/>
  </p:clrMapOvr>
  <p:transition spd="slow">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35052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62400" y="1752600"/>
            <a:ext cx="4648200" cy="2893100"/>
          </a:xfrm>
          <a:prstGeom prst="rect">
            <a:avLst/>
          </a:prstGeom>
          <a:noFill/>
        </p:spPr>
        <p:txBody>
          <a:bodyPr wrap="square" rtlCol="0">
            <a:spAutoFit/>
          </a:bodyPr>
          <a:lstStyle/>
          <a:p>
            <a:pPr lvl="0"/>
            <a:r>
              <a:rPr lang="en-CA" sz="1400" dirty="0">
                <a:latin typeface="Arial" panose="020B0604020202020204" pitchFamily="34" charset="0"/>
                <a:cs typeface="Arial" panose="020B0604020202020204" pitchFamily="34" charset="0"/>
              </a:rPr>
              <a:t>Designated Representatives can find </a:t>
            </a:r>
            <a:r>
              <a:rPr lang="en-CA" sz="1400" dirty="0" smtClean="0">
                <a:latin typeface="Arial" panose="020B0604020202020204" pitchFamily="34" charset="0"/>
                <a:cs typeface="Arial" panose="020B0604020202020204" pitchFamily="34" charset="0"/>
              </a:rPr>
              <a:t>Completed (Finals) </a:t>
            </a:r>
            <a:r>
              <a:rPr lang="en-CA" sz="1400" dirty="0">
                <a:latin typeface="Arial" panose="020B0604020202020204" pitchFamily="34" charset="0"/>
                <a:cs typeface="Arial" panose="020B0604020202020204" pitchFamily="34" charset="0"/>
              </a:rPr>
              <a:t>ETS Requests submitted by an Authorized Applicant under “</a:t>
            </a:r>
            <a:r>
              <a:rPr lang="en-CA" sz="1400" b="1" dirty="0">
                <a:latin typeface="Arial" panose="020B0604020202020204" pitchFamily="34" charset="0"/>
                <a:cs typeface="Arial" panose="020B0604020202020204" pitchFamily="34" charset="0"/>
              </a:rPr>
              <a:t>Request Status</a:t>
            </a:r>
            <a:r>
              <a:rPr lang="en-CA" sz="1400" dirty="0" smtClean="0">
                <a:latin typeface="Arial" panose="020B0604020202020204" pitchFamily="34" charset="0"/>
                <a:cs typeface="Arial" panose="020B0604020202020204" pitchFamily="34" charset="0"/>
              </a:rPr>
              <a:t>”</a:t>
            </a:r>
          </a:p>
          <a:p>
            <a:pPr lvl="0"/>
            <a:endParaRPr lang="en-CA" sz="1400" dirty="0">
              <a:latin typeface="Arial" panose="020B0604020202020204" pitchFamily="34" charset="0"/>
              <a:cs typeface="Arial" panose="020B0604020202020204" pitchFamily="34" charset="0"/>
            </a:endParaRPr>
          </a:p>
          <a:p>
            <a:pPr lvl="0"/>
            <a:r>
              <a:rPr lang="en-CA" sz="1400" dirty="0">
                <a:latin typeface="Arial" panose="020B0604020202020204" pitchFamily="34" charset="0"/>
                <a:cs typeface="Arial" panose="020B0604020202020204" pitchFamily="34" charset="0"/>
              </a:rPr>
              <a:t>Designated Representatives can find Completed </a:t>
            </a:r>
            <a:r>
              <a:rPr lang="en-CA" sz="1400" dirty="0" smtClean="0">
                <a:latin typeface="Arial" panose="020B0604020202020204" pitchFamily="34" charset="0"/>
                <a:cs typeface="Arial" panose="020B0604020202020204" pitchFamily="34" charset="0"/>
              </a:rPr>
              <a:t>(Finals) ETS </a:t>
            </a:r>
            <a:r>
              <a:rPr lang="en-CA" sz="1400" dirty="0">
                <a:latin typeface="Arial" panose="020B0604020202020204" pitchFamily="34" charset="0"/>
                <a:cs typeface="Arial" panose="020B0604020202020204" pitchFamily="34" charset="0"/>
              </a:rPr>
              <a:t>Requests for applications that have expired without submission under “</a:t>
            </a:r>
            <a:r>
              <a:rPr lang="en-CA" sz="1400" b="1" dirty="0">
                <a:latin typeface="Arial" panose="020B0604020202020204" pitchFamily="34" charset="0"/>
                <a:cs typeface="Arial" panose="020B0604020202020204" pitchFamily="34" charset="0"/>
              </a:rPr>
              <a:t>Request Status</a:t>
            </a:r>
            <a:r>
              <a:rPr lang="en-CA" sz="1400" b="1" dirty="0" smtClean="0">
                <a:latin typeface="Arial" panose="020B0604020202020204" pitchFamily="34" charset="0"/>
                <a:cs typeface="Arial" panose="020B0604020202020204" pitchFamily="34" charset="0"/>
              </a:rPr>
              <a:t>”</a:t>
            </a:r>
          </a:p>
          <a:p>
            <a:pPr lvl="0"/>
            <a:endParaRPr lang="en-CA" sz="1400" dirty="0">
              <a:latin typeface="Arial" panose="020B0604020202020204" pitchFamily="34" charset="0"/>
              <a:cs typeface="Arial" panose="020B0604020202020204" pitchFamily="34" charset="0"/>
            </a:endParaRPr>
          </a:p>
          <a:p>
            <a:pPr lvl="0"/>
            <a:r>
              <a:rPr lang="en-CA" sz="1400" dirty="0">
                <a:latin typeface="Arial" panose="020B0604020202020204" pitchFamily="34" charset="0"/>
                <a:cs typeface="Arial" panose="020B0604020202020204" pitchFamily="34" charset="0"/>
              </a:rPr>
              <a:t>Designated Representatives can find </a:t>
            </a:r>
            <a:r>
              <a:rPr lang="en-CA" sz="1400" dirty="0" smtClean="0">
                <a:latin typeface="Arial" panose="020B0604020202020204" pitchFamily="34" charset="0"/>
                <a:cs typeface="Arial" panose="020B0604020202020204" pitchFamily="34" charset="0"/>
              </a:rPr>
              <a:t>all other ETS Requests under “</a:t>
            </a:r>
            <a:r>
              <a:rPr lang="en-CA" sz="1400" b="1" dirty="0" smtClean="0">
                <a:latin typeface="Arial" panose="020B0604020202020204" pitchFamily="34" charset="0"/>
                <a:cs typeface="Arial" panose="020B0604020202020204" pitchFamily="34" charset="0"/>
              </a:rPr>
              <a:t>Work </a:t>
            </a:r>
            <a:r>
              <a:rPr lang="en-CA" sz="1400" b="1" dirty="0">
                <a:latin typeface="Arial" panose="020B0604020202020204" pitchFamily="34" charset="0"/>
                <a:cs typeface="Arial" panose="020B0604020202020204" pitchFamily="34" charset="0"/>
              </a:rPr>
              <a:t>in Progress</a:t>
            </a:r>
            <a:r>
              <a:rPr lang="en-CA" sz="1400" b="1" dirty="0" smtClean="0">
                <a:latin typeface="Arial" panose="020B0604020202020204" pitchFamily="34" charset="0"/>
                <a:cs typeface="Arial" panose="020B0604020202020204" pitchFamily="34" charset="0"/>
              </a:rPr>
              <a:t>”</a:t>
            </a:r>
          </a:p>
          <a:p>
            <a:pPr lvl="0"/>
            <a:endParaRPr lang="en-CA" sz="1400" dirty="0">
              <a:latin typeface="Arial" panose="020B0604020202020204" pitchFamily="34" charset="0"/>
              <a:cs typeface="Arial" panose="020B0604020202020204" pitchFamily="34" charset="0"/>
            </a:endParaRPr>
          </a:p>
          <a:p>
            <a:pPr lvl="0"/>
            <a:r>
              <a:rPr lang="en-CA" sz="1400" dirty="0">
                <a:latin typeface="Arial" panose="020B0604020202020204" pitchFamily="34" charset="0"/>
                <a:cs typeface="Arial" panose="020B0604020202020204" pitchFamily="34" charset="0"/>
              </a:rPr>
              <a:t>Authorized Applicants can find all ETS Requests under </a:t>
            </a:r>
            <a:r>
              <a:rPr lang="en-CA" sz="1400" dirty="0" smtClean="0">
                <a:latin typeface="Arial" panose="020B0604020202020204" pitchFamily="34" charset="0"/>
                <a:cs typeface="Arial" panose="020B0604020202020204" pitchFamily="34" charset="0"/>
              </a:rPr>
              <a:t>“</a:t>
            </a:r>
            <a:r>
              <a:rPr lang="en-CA" sz="1400" b="1" dirty="0" smtClean="0">
                <a:latin typeface="Arial" panose="020B0604020202020204" pitchFamily="34" charset="0"/>
                <a:cs typeface="Arial" panose="020B0604020202020204" pitchFamily="34" charset="0"/>
              </a:rPr>
              <a:t>Work </a:t>
            </a:r>
            <a:r>
              <a:rPr lang="en-CA" sz="1400" b="1" dirty="0">
                <a:latin typeface="Arial" panose="020B0604020202020204" pitchFamily="34" charset="0"/>
                <a:cs typeface="Arial" panose="020B0604020202020204" pitchFamily="34" charset="0"/>
              </a:rPr>
              <a:t>in Progress”</a:t>
            </a:r>
            <a:endParaRPr lang="en-CA" sz="1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2209800" y="4331508"/>
            <a:ext cx="965877" cy="926292"/>
          </a:xfrm>
          <a:prstGeom prst="rect">
            <a:avLst/>
          </a:prstGeom>
        </p:spPr>
      </p:pic>
    </p:spTree>
    <p:extLst>
      <p:ext uri="{BB962C8B-B14F-4D97-AF65-F5344CB8AC3E}">
        <p14:creationId xmlns:p14="http://schemas.microsoft.com/office/powerpoint/2010/main" val="3790276192"/>
      </p:ext>
    </p:extLst>
  </p:cSld>
  <p:clrMapOvr>
    <a:masterClrMapping/>
  </p:clrMapOvr>
  <p:transition spd="slow">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smtClean="0">
                <a:solidFill>
                  <a:schemeClr val="tx1"/>
                </a:solidFill>
                <a:latin typeface="Arial" panose="020B0604020202020204" pitchFamily="34" charset="0"/>
                <a:cs typeface="Arial" panose="020B0604020202020204" pitchFamily="34" charset="0"/>
              </a:rPr>
              <a:t>List of ETS Statuses (continued) </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28821355"/>
              </p:ext>
            </p:extLst>
          </p:nvPr>
        </p:nvGraphicFramePr>
        <p:xfrm>
          <a:off x="76201" y="1600200"/>
          <a:ext cx="8991600" cy="4594859"/>
        </p:xfrm>
        <a:graphic>
          <a:graphicData uri="http://schemas.openxmlformats.org/drawingml/2006/table">
            <a:tbl>
              <a:tblPr firstRow="1" bandRow="1">
                <a:tableStyleId>{5C22544A-7EE6-4342-B048-85BDC9FD1C3A}</a:tableStyleId>
              </a:tblPr>
              <a:tblGrid>
                <a:gridCol w="1419726">
                  <a:extLst>
                    <a:ext uri="{9D8B030D-6E8A-4147-A177-3AD203B41FA5}">
                      <a16:colId xmlns:a16="http://schemas.microsoft.com/office/drawing/2014/main" val="20000"/>
                    </a:ext>
                  </a:extLst>
                </a:gridCol>
                <a:gridCol w="1656348">
                  <a:extLst>
                    <a:ext uri="{9D8B030D-6E8A-4147-A177-3AD203B41FA5}">
                      <a16:colId xmlns:a16="http://schemas.microsoft.com/office/drawing/2014/main" val="20001"/>
                    </a:ext>
                  </a:extLst>
                </a:gridCol>
                <a:gridCol w="2681706">
                  <a:extLst>
                    <a:ext uri="{9D8B030D-6E8A-4147-A177-3AD203B41FA5}">
                      <a16:colId xmlns:a16="http://schemas.microsoft.com/office/drawing/2014/main" val="20002"/>
                    </a:ext>
                  </a:extLst>
                </a:gridCol>
                <a:gridCol w="1892968">
                  <a:extLst>
                    <a:ext uri="{9D8B030D-6E8A-4147-A177-3AD203B41FA5}">
                      <a16:colId xmlns:a16="http://schemas.microsoft.com/office/drawing/2014/main" val="20003"/>
                    </a:ext>
                  </a:extLst>
                </a:gridCol>
                <a:gridCol w="1340852">
                  <a:extLst>
                    <a:ext uri="{9D8B030D-6E8A-4147-A177-3AD203B41FA5}">
                      <a16:colId xmlns:a16="http://schemas.microsoft.com/office/drawing/2014/main" val="20004"/>
                    </a:ext>
                  </a:extLst>
                </a:gridCol>
              </a:tblGrid>
              <a:tr h="498231">
                <a:tc>
                  <a:txBody>
                    <a:bodyPr/>
                    <a:lstStyle/>
                    <a:p>
                      <a:r>
                        <a:rPr lang="en-US" sz="1400" b="1" dirty="0" smtClean="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Status</a:t>
                      </a:r>
                      <a:r>
                        <a:rPr lang="en-US" sz="1400" baseline="0" dirty="0" smtClean="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Location</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732692">
                <a:tc>
                  <a:txBody>
                    <a:bodyPr/>
                    <a:lstStyle/>
                    <a:p>
                      <a:r>
                        <a:rPr lang="en-US" sz="1100" b="1" dirty="0" smtClean="0">
                          <a:latin typeface="Arial" panose="020B0604020202020204" pitchFamily="34" charset="0"/>
                          <a:cs typeface="Arial" panose="020B0604020202020204" pitchFamily="34" charset="0"/>
                        </a:rPr>
                        <a:t>Creating an Application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Work in Progress</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Application</a:t>
                      </a:r>
                      <a:r>
                        <a:rPr lang="en-US" sz="1100" baseline="0" dirty="0" smtClean="0">
                          <a:latin typeface="Arial" panose="020B0604020202020204" pitchFamily="34" charset="0"/>
                          <a:cs typeface="Arial" panose="020B0604020202020204" pitchFamily="34" charset="0"/>
                        </a:rPr>
                        <a:t> has yet to be submitted to the internal system.</a:t>
                      </a:r>
                    </a:p>
                    <a:p>
                      <a:endParaRPr lang="en-US" sz="1100" baseline="0" dirty="0" smtClean="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baseline="0" dirty="0" smtClean="0">
                          <a:latin typeface="Arial" panose="020B0604020202020204" pitchFamily="34" charset="0"/>
                          <a:cs typeface="Arial" panose="020B0604020202020204" pitchFamily="34" charset="0"/>
                        </a:rPr>
                        <a:t>Work in Progress</a:t>
                      </a:r>
                    </a:p>
                  </a:txBody>
                  <a:tcPr marL="45720" marR="45720"/>
                </a:tc>
                <a:extLst>
                  <a:ext uri="{0D108BD9-81ED-4DB2-BD59-A6C34878D82A}">
                    <a16:rowId xmlns:a16="http://schemas.microsoft.com/office/drawing/2014/main" val="10001"/>
                  </a:ext>
                </a:extLst>
              </a:tr>
              <a:tr h="571500">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Verifying</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Application is being</a:t>
                      </a:r>
                      <a:r>
                        <a:rPr lang="en-US" sz="1100" baseline="0" dirty="0" smtClean="0">
                          <a:latin typeface="Arial" panose="020B0604020202020204" pitchFamily="34" charset="0"/>
                          <a:cs typeface="Arial" panose="020B0604020202020204" pitchFamily="34" charset="0"/>
                        </a:rPr>
                        <a:t> verified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732692">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Application has been submitted but</a:t>
                      </a:r>
                      <a:r>
                        <a:rPr lang="en-US" sz="1100" baseline="0" dirty="0" smtClean="0">
                          <a:latin typeface="Arial" panose="020B0604020202020204" pitchFamily="34" charset="0"/>
                          <a:cs typeface="Arial" panose="020B0604020202020204" pitchFamily="34" charset="0"/>
                        </a:rPr>
                        <a:t> not yet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71500">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Processing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Application has been</a:t>
                      </a:r>
                      <a:r>
                        <a:rPr lang="en-US" sz="1100" baseline="0" dirty="0" smtClean="0">
                          <a:latin typeface="Arial" panose="020B0604020202020204" pitchFamily="34" charset="0"/>
                          <a:cs typeface="Arial" panose="020B0604020202020204" pitchFamily="34" charset="0"/>
                        </a:rPr>
                        <a:t>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732692">
                <a:tc>
                  <a:txBody>
                    <a:bodyPr/>
                    <a:lstStyle/>
                    <a:p>
                      <a:r>
                        <a:rPr lang="en-US" sz="1100" b="1" dirty="0" smtClean="0">
                          <a:latin typeface="Arial" panose="020B0604020202020204" pitchFamily="34" charset="0"/>
                          <a:cs typeface="Arial" panose="020B0604020202020204" pitchFamily="34" charset="0"/>
                        </a:rPr>
                        <a:t>Cancelling/</a:t>
                      </a:r>
                    </a:p>
                    <a:p>
                      <a:r>
                        <a:rPr lang="en-US" sz="1100" b="1" dirty="0" smtClean="0">
                          <a:latin typeface="Arial" panose="020B0604020202020204" pitchFamily="34" charset="0"/>
                          <a:cs typeface="Arial" panose="020B0604020202020204" pitchFamily="34" charset="0"/>
                        </a:rPr>
                        <a:t>Withdrawing</a:t>
                      </a:r>
                      <a:r>
                        <a:rPr lang="en-US" sz="1100" b="1" baseline="0" dirty="0" smtClean="0">
                          <a:latin typeface="Arial" panose="020B0604020202020204" pitchFamily="34" charset="0"/>
                          <a:cs typeface="Arial" panose="020B0604020202020204" pitchFamily="34" charset="0"/>
                        </a:rPr>
                        <a:t> an Application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Client Cancelled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Application has been cancelled from</a:t>
                      </a:r>
                      <a:r>
                        <a:rPr lang="en-US" sz="1100" baseline="0" dirty="0" smtClean="0">
                          <a:latin typeface="Arial" panose="020B0604020202020204" pitchFamily="34" charset="0"/>
                          <a:cs typeface="Arial" panose="020B0604020202020204" pitchFamily="34" charset="0"/>
                        </a:rPr>
                        <a:t> your Work In Progress list by you.</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732692">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Client Withdrawn</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An already submitted application has been withdrawn by you prior to expiry.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7405306"/>
      </p:ext>
    </p:extLst>
  </p:cSld>
  <p:clrMapOvr>
    <a:masterClrMapping/>
  </p:clrMapOvr>
  <p:transition spd="slow">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smtClean="0">
                <a:solidFill>
                  <a:schemeClr val="tx1"/>
                </a:solidFill>
                <a:latin typeface="Arial" panose="020B0604020202020204" pitchFamily="34" charset="0"/>
                <a:cs typeface="Arial" panose="020B0604020202020204" pitchFamily="34" charset="0"/>
              </a:rPr>
              <a:t>List of ETS Statuses (continued)</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13738212"/>
              </p:ext>
            </p:extLst>
          </p:nvPr>
        </p:nvGraphicFramePr>
        <p:xfrm>
          <a:off x="76200" y="1600200"/>
          <a:ext cx="8991599" cy="4480561"/>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199">
                  <a:extLst>
                    <a:ext uri="{9D8B030D-6E8A-4147-A177-3AD203B41FA5}">
                      <a16:colId xmlns:a16="http://schemas.microsoft.com/office/drawing/2014/main" val="20004"/>
                    </a:ext>
                  </a:extLst>
                </a:gridCol>
              </a:tblGrid>
              <a:tr h="405517">
                <a:tc>
                  <a:txBody>
                    <a:bodyPr/>
                    <a:lstStyle/>
                    <a:p>
                      <a:r>
                        <a:rPr lang="en-US" sz="1400" b="1" dirty="0" smtClean="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Status</a:t>
                      </a:r>
                      <a:r>
                        <a:rPr lang="en-US" sz="1400" baseline="0" dirty="0" smtClean="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Location</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333955">
                <a:tc>
                  <a:txBody>
                    <a:bodyPr/>
                    <a:lstStyle/>
                    <a:p>
                      <a:r>
                        <a:rPr lang="en-US" sz="1100" b="1" dirty="0" smtClean="0">
                          <a:effectLst/>
                          <a:latin typeface="Arial" panose="020B0604020202020204" pitchFamily="34" charset="0"/>
                          <a:ea typeface="Calibri"/>
                          <a:cs typeface="Arial" panose="020B0604020202020204" pitchFamily="34" charset="0"/>
                        </a:rPr>
                        <a:t>Offer</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b="0" dirty="0" smtClean="0">
                          <a:solidFill>
                            <a:schemeClr val="dk1"/>
                          </a:solidFill>
                          <a:effectLst/>
                          <a:latin typeface="Arial" panose="020B0604020202020204" pitchFamily="34" charset="0"/>
                          <a:ea typeface="+mn-ea"/>
                          <a:cs typeface="Arial" panose="020B0604020202020204" pitchFamily="34" charset="0"/>
                        </a:rPr>
                        <a:t>Offer</a:t>
                      </a:r>
                      <a:endParaRPr lang="en-CA" sz="1100" b="0" dirty="0">
                        <a:latin typeface="Arial" panose="020B0604020202020204" pitchFamily="34" charset="0"/>
                        <a:cs typeface="Arial" panose="020B0604020202020204" pitchFamily="34" charset="0"/>
                      </a:endParaRPr>
                    </a:p>
                  </a:txBody>
                  <a:tcPr marL="45720" marR="45720"/>
                </a:tc>
                <a:tc>
                  <a:txBody>
                    <a:bodyPr/>
                    <a:lstStyle/>
                    <a:p>
                      <a:r>
                        <a:rPr lang="en-US" sz="1100" dirty="0" smtClean="0">
                          <a:solidFill>
                            <a:schemeClr val="dk1"/>
                          </a:solidFill>
                          <a:effectLst/>
                          <a:latin typeface="Arial" panose="020B0604020202020204" pitchFamily="34" charset="0"/>
                          <a:ea typeface="+mn-ea"/>
                          <a:cs typeface="Arial" panose="020B0604020202020204" pitchFamily="34" charset="0"/>
                        </a:rPr>
                        <a:t>Offer has been received by ETS</a:t>
                      </a:r>
                      <a:r>
                        <a:rPr lang="en-US" sz="1100" baseline="0" dirty="0" smtClean="0">
                          <a:solidFill>
                            <a:schemeClr val="dk1"/>
                          </a:solidFill>
                          <a:effectLst/>
                          <a:latin typeface="Arial" panose="020B0604020202020204" pitchFamily="34" charset="0"/>
                          <a:ea typeface="+mn-ea"/>
                          <a:cs typeface="Arial" panose="020B0604020202020204" pitchFamily="34" charset="0"/>
                        </a:rPr>
                        <a:t> and is available for your action.  This includes a correction offer or a “</a:t>
                      </a:r>
                      <a:r>
                        <a:rPr lang="en-US" sz="1100" baseline="0" smtClean="0">
                          <a:solidFill>
                            <a:schemeClr val="dk1"/>
                          </a:solidFill>
                          <a:effectLst/>
                          <a:latin typeface="Arial" panose="020B0604020202020204" pitchFamily="34" charset="0"/>
                          <a:ea typeface="+mn-ea"/>
                          <a:cs typeface="Arial" panose="020B0604020202020204" pitchFamily="34" charset="0"/>
                        </a:rPr>
                        <a:t>no app offer”</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endParaRPr lang="en-US" sz="1100" baseline="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858741">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Offer Response Pending</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CA" sz="1100" dirty="0" smtClean="0">
                          <a:latin typeface="Arial" panose="020B0604020202020204" pitchFamily="34" charset="0"/>
                          <a:cs typeface="Arial" panose="020B0604020202020204" pitchFamily="34" charset="0"/>
                        </a:rPr>
                        <a:t>Offer response has been submitted, however it will not be with the internal system as the early response is not selected. </a:t>
                      </a:r>
                      <a:r>
                        <a:rPr lang="en-US" sz="1100" dirty="0" smtClean="0">
                          <a:latin typeface="Arial" panose="020B0604020202020204" pitchFamily="34" charset="0"/>
                          <a:cs typeface="Arial" panose="020B0604020202020204" pitchFamily="34" charset="0"/>
                        </a:rPr>
                        <a:t>Offer Expiry Date</a:t>
                      </a:r>
                      <a:r>
                        <a:rPr lang="en-CA" sz="1100" dirty="0" smtClean="0">
                          <a:latin typeface="Arial" panose="020B0604020202020204" pitchFamily="34" charset="0"/>
                          <a:cs typeface="Arial" panose="020B0604020202020204" pitchFamily="34" charset="0"/>
                        </a:rPr>
                        <a:t> has not passed.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727544">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Offer Response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Offer</a:t>
                      </a:r>
                      <a:r>
                        <a:rPr lang="en-US" sz="1100" baseline="0" dirty="0" smtClean="0">
                          <a:latin typeface="Arial" panose="020B0604020202020204" pitchFamily="34" charset="0"/>
                          <a:cs typeface="Arial" panose="020B0604020202020204" pitchFamily="34" charset="0"/>
                        </a:rPr>
                        <a:t> response has been submitted. Early response is selected or </a:t>
                      </a:r>
                      <a:r>
                        <a:rPr lang="en-US" sz="1100" dirty="0" smtClean="0">
                          <a:latin typeface="Arial" panose="020B0604020202020204" pitchFamily="34" charset="0"/>
                          <a:cs typeface="Arial" panose="020B0604020202020204" pitchFamily="34" charset="0"/>
                        </a:rPr>
                        <a:t>Offer Expiry Date</a:t>
                      </a:r>
                      <a:r>
                        <a:rPr lang="en-US" sz="1100" baseline="0" dirty="0" smtClean="0">
                          <a:latin typeface="Arial" panose="020B0604020202020204" pitchFamily="34" charset="0"/>
                          <a:cs typeface="Arial" panose="020B0604020202020204" pitchFamily="34" charset="0"/>
                        </a:rPr>
                        <a:t> has passed and has not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Processing (Offer Response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CA" sz="1100" dirty="0" smtClean="0">
                          <a:latin typeface="Arial" panose="020B0604020202020204" pitchFamily="34" charset="0"/>
                          <a:cs typeface="Arial" panose="020B0604020202020204" pitchFamily="34" charset="0"/>
                        </a:rPr>
                        <a:t>Offer response has been received by the internal system. Early response selected or </a:t>
                      </a:r>
                      <a:r>
                        <a:rPr lang="en-US" sz="1100" dirty="0" smtClean="0">
                          <a:latin typeface="Arial" panose="020B0604020202020204" pitchFamily="34" charset="0"/>
                          <a:cs typeface="Arial" panose="020B0604020202020204" pitchFamily="34" charset="0"/>
                        </a:rPr>
                        <a:t>Offer Expiry Date</a:t>
                      </a:r>
                      <a:r>
                        <a:rPr lang="en-CA" sz="1100" dirty="0" smtClean="0">
                          <a:latin typeface="Arial" panose="020B0604020202020204" pitchFamily="34" charset="0"/>
                          <a:cs typeface="Arial" panose="020B0604020202020204" pitchFamily="34" charset="0"/>
                        </a:rPr>
                        <a:t> has passed.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No Response</a:t>
                      </a:r>
                      <a:endParaRPr lang="en-CA" sz="1100" dirty="0" smtClean="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Offer Expiry Date has passed without your response.</a:t>
                      </a:r>
                      <a:r>
                        <a:rPr lang="en-US" sz="1100" baseline="0" dirty="0" smtClean="0">
                          <a:latin typeface="Arial" panose="020B0604020202020204" pitchFamily="34" charset="0"/>
                          <a:cs typeface="Arial" panose="020B0604020202020204" pitchFamily="34" charset="0"/>
                        </a:rPr>
                        <a:t> This has not yet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596348">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Processing (No Response)</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Offer Expiry Date has passed without your response.</a:t>
                      </a:r>
                      <a:r>
                        <a:rPr lang="en-US" sz="1100" baseline="0" dirty="0" smtClean="0">
                          <a:latin typeface="Arial" panose="020B0604020202020204" pitchFamily="34" charset="0"/>
                          <a:cs typeface="Arial" panose="020B0604020202020204" pitchFamily="34" charset="0"/>
                        </a:rPr>
                        <a:t> This has been received by the internal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Work in Progress</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92597225"/>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C:\Users\YinO\AppData\Local\Temp\SNAGHTML1412e74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377" y="1577550"/>
            <a:ext cx="5325096" cy="47539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1092337" y="1047612"/>
            <a:ext cx="6705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charset="0"/>
              </a:rPr>
              <a:t>If information in not entered into an optional field, the screen may display a blue/green</a:t>
            </a:r>
            <a:r>
              <a:rPr lang="en-US" altLang="en-US" sz="1200" b="1" dirty="0" smtClean="0">
                <a:solidFill>
                  <a:srgbClr val="7030A0"/>
                </a:solidFill>
                <a:latin typeface="Arial" charset="0"/>
              </a:rPr>
              <a:t> </a:t>
            </a:r>
            <a:r>
              <a:rPr lang="en-US" altLang="en-US" sz="1200" dirty="0" smtClean="0">
                <a:latin typeface="Arial" charset="0"/>
              </a:rPr>
              <a:t>warning message. However, warning messages do not prevent you from saving the application data.</a:t>
            </a:r>
            <a:endParaRPr lang="en-CA" altLang="en-US" sz="1200" dirty="0">
              <a:latin typeface="Arial" charset="0"/>
            </a:endParaRPr>
          </a:p>
        </p:txBody>
      </p:sp>
      <p:sp>
        <p:nvSpPr>
          <p:cNvPr id="11" name="object 4"/>
          <p:cNvSpPr txBox="1"/>
          <p:nvPr/>
        </p:nvSpPr>
        <p:spPr>
          <a:xfrm>
            <a:off x="1092337" y="1741462"/>
            <a:ext cx="822876" cy="430887"/>
          </a:xfrm>
          <a:prstGeom prst="rect">
            <a:avLst/>
          </a:prstGeom>
        </p:spPr>
        <p:txBody>
          <a:bodyPr vert="horz" wrap="square" lIns="0" tIns="0" rIns="0" bIns="0" rtlCol="0">
            <a:spAutoFit/>
          </a:bodyPr>
          <a:lstStyle/>
          <a:p>
            <a:pPr marL="12700">
              <a:lnSpc>
                <a:spcPct val="100000"/>
              </a:lnSpc>
            </a:pPr>
            <a:r>
              <a:rPr lang="en-US" sz="1400" spc="-5" dirty="0" smtClean="0">
                <a:solidFill>
                  <a:schemeClr val="accent5">
                    <a:lumMod val="75000"/>
                  </a:schemeClr>
                </a:solidFill>
                <a:latin typeface="Arial"/>
                <a:cs typeface="Arial"/>
              </a:rPr>
              <a:t>Warning Message</a:t>
            </a:r>
            <a:endParaRPr sz="1400" dirty="0">
              <a:solidFill>
                <a:schemeClr val="accent5">
                  <a:lumMod val="75000"/>
                </a:schemeClr>
              </a:solidFill>
              <a:latin typeface="Arial"/>
              <a:cs typeface="Arial"/>
            </a:endParaRPr>
          </a:p>
        </p:txBody>
      </p:sp>
      <p:sp>
        <p:nvSpPr>
          <p:cNvPr id="15" name="object 5"/>
          <p:cNvSpPr/>
          <p:nvPr/>
        </p:nvSpPr>
        <p:spPr>
          <a:xfrm>
            <a:off x="1905377" y="1869126"/>
            <a:ext cx="2438023" cy="148967"/>
          </a:xfrm>
          <a:custGeom>
            <a:avLst/>
            <a:gdLst/>
            <a:ahLst/>
            <a:cxnLst/>
            <a:rect l="l" t="t" r="r" b="b"/>
            <a:pathLst>
              <a:path w="6696075" h="685800">
                <a:moveTo>
                  <a:pt x="0" y="0"/>
                </a:moveTo>
                <a:lnTo>
                  <a:pt x="6696075" y="0"/>
                </a:lnTo>
                <a:lnTo>
                  <a:pt x="6696075" y="685800"/>
                </a:lnTo>
                <a:lnTo>
                  <a:pt x="0" y="685800"/>
                </a:lnTo>
                <a:lnTo>
                  <a:pt x="0" y="0"/>
                </a:lnTo>
                <a:close/>
              </a:path>
            </a:pathLst>
          </a:custGeom>
          <a:ln w="25400">
            <a:solidFill>
              <a:srgbClr val="FF0000"/>
            </a:solidFill>
          </a:ln>
        </p:spPr>
        <p:txBody>
          <a:bodyPr wrap="square" lIns="0" tIns="0" rIns="0" bIns="0" rtlCol="0">
            <a:spAutoFit/>
          </a:bodyPr>
          <a:lstStyle/>
          <a:p>
            <a:endParaRPr dirty="0">
              <a:solidFill>
                <a:schemeClr val="accent5">
                  <a:lumMod val="75000"/>
                </a:schemeClr>
              </a:solidFill>
            </a:endParaRPr>
          </a:p>
        </p:txBody>
      </p:sp>
      <p:pic>
        <p:nvPicPr>
          <p:cNvPr id="6"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351" y="1054608"/>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284409"/>
      </p:ext>
    </p:extLst>
  </p:cSld>
  <p:clrMapOvr>
    <a:masterClrMapping/>
  </p:clrMapOvr>
  <p:transition spd="slow">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228600" y="1057275"/>
            <a:ext cx="7815611" cy="246221"/>
          </a:xfrm>
        </p:spPr>
        <p:txBody>
          <a:bodyPr/>
          <a:lstStyle/>
          <a:p>
            <a:r>
              <a:rPr lang="en-US" sz="1600" b="1" i="0" dirty="0">
                <a:solidFill>
                  <a:schemeClr val="tx1"/>
                </a:solidFill>
                <a:latin typeface="Arial" panose="020B0604020202020204" pitchFamily="34" charset="0"/>
                <a:cs typeface="Arial" panose="020B0604020202020204" pitchFamily="34" charset="0"/>
              </a:rPr>
              <a:t>List of ETS </a:t>
            </a:r>
            <a:r>
              <a:rPr lang="en-US" sz="1600" b="1" i="0" dirty="0" smtClean="0">
                <a:solidFill>
                  <a:schemeClr val="tx1"/>
                </a:solidFill>
                <a:latin typeface="Arial" panose="020B0604020202020204" pitchFamily="34" charset="0"/>
                <a:cs typeface="Arial" panose="020B0604020202020204" pitchFamily="34" charset="0"/>
              </a:rPr>
              <a:t>Statuses (continued)</a:t>
            </a:r>
            <a:endParaRPr lang="en-CA" sz="1600" b="1" i="0" dirty="0">
              <a:solidFill>
                <a:schemeClr val="tx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54260550"/>
              </p:ext>
            </p:extLst>
          </p:nvPr>
        </p:nvGraphicFramePr>
        <p:xfrm>
          <a:off x="152400" y="1524000"/>
          <a:ext cx="8915401" cy="3817284"/>
        </p:xfrm>
        <a:graphic>
          <a:graphicData uri="http://schemas.openxmlformats.org/drawingml/2006/table">
            <a:tbl>
              <a:tblPr firstRow="1" bandRow="1">
                <a:tableStyleId>{5C22544A-7EE6-4342-B048-85BDC9FD1C3A}</a:tableStyleId>
              </a:tblPr>
              <a:tblGrid>
                <a:gridCol w="1395454">
                  <a:extLst>
                    <a:ext uri="{9D8B030D-6E8A-4147-A177-3AD203B41FA5}">
                      <a16:colId xmlns:a16="http://schemas.microsoft.com/office/drawing/2014/main" val="20000"/>
                    </a:ext>
                  </a:extLst>
                </a:gridCol>
                <a:gridCol w="1576346">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436571">
                <a:tc>
                  <a:txBody>
                    <a:bodyPr/>
                    <a:lstStyle/>
                    <a:p>
                      <a:r>
                        <a:rPr lang="en-US" sz="1400" b="1" dirty="0" smtClean="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Status</a:t>
                      </a:r>
                      <a:r>
                        <a:rPr lang="en-US" sz="1400" baseline="0" dirty="0" smtClean="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Location </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500773">
                <a:tc>
                  <a:txBody>
                    <a:bodyPr/>
                    <a:lstStyle/>
                    <a:p>
                      <a:r>
                        <a:rPr lang="en-US" sz="1100" b="1" dirty="0" smtClean="0">
                          <a:latin typeface="Arial" panose="020B0604020202020204" pitchFamily="34" charset="0"/>
                          <a:cs typeface="Arial" panose="020B0604020202020204" pitchFamily="34" charset="0"/>
                        </a:rPr>
                        <a:t>Department Withdrawn</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Processing (Submitted)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Offer for</a:t>
                      </a:r>
                      <a:r>
                        <a:rPr lang="en-US" sz="1100" baseline="0" dirty="0" smtClean="0">
                          <a:latin typeface="Arial" panose="020B0604020202020204" pitchFamily="34" charset="0"/>
                          <a:cs typeface="Arial" panose="020B0604020202020204" pitchFamily="34" charset="0"/>
                        </a:rPr>
                        <a:t> an application </a:t>
                      </a:r>
                      <a:r>
                        <a:rPr lang="en-US" sz="1100" dirty="0" smtClean="0">
                          <a:latin typeface="Arial" panose="020B0604020202020204" pitchFamily="34" charset="0"/>
                          <a:cs typeface="Arial" panose="020B0604020202020204" pitchFamily="34" charset="0"/>
                        </a:rPr>
                        <a:t>has been</a:t>
                      </a:r>
                      <a:r>
                        <a:rPr lang="en-US" sz="1100" baseline="0" dirty="0" smtClean="0">
                          <a:latin typeface="Arial" panose="020B0604020202020204" pitchFamily="34" charset="0"/>
                          <a:cs typeface="Arial" panose="020B0604020202020204" pitchFamily="34" charset="0"/>
                        </a:rPr>
                        <a:t> withdrawn by Alberta Energy.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r h="642017">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Offer Withdrawn</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Offer for</a:t>
                      </a:r>
                      <a:r>
                        <a:rPr lang="en-US" sz="1100" baseline="0" dirty="0" smtClean="0">
                          <a:latin typeface="Arial" panose="020B0604020202020204" pitchFamily="34" charset="0"/>
                          <a:cs typeface="Arial" panose="020B0604020202020204" pitchFamily="34" charset="0"/>
                        </a:rPr>
                        <a:t> a “no application” or correction application </a:t>
                      </a:r>
                      <a:r>
                        <a:rPr lang="en-US" sz="1100" dirty="0" smtClean="0">
                          <a:latin typeface="Arial" panose="020B0604020202020204" pitchFamily="34" charset="0"/>
                          <a:cs typeface="Arial" panose="020B0604020202020204" pitchFamily="34" charset="0"/>
                        </a:rPr>
                        <a:t>has been</a:t>
                      </a:r>
                      <a:r>
                        <a:rPr lang="en-US" sz="1100" baseline="0" dirty="0" smtClean="0">
                          <a:latin typeface="Arial" panose="020B0604020202020204" pitchFamily="34" charset="0"/>
                          <a:cs typeface="Arial" panose="020B0604020202020204" pitchFamily="34" charset="0"/>
                        </a:rPr>
                        <a:t> withdrawn by Alberta Energy.</a:t>
                      </a:r>
                      <a:endParaRPr lang="en-CA" sz="1100" dirty="0" smtClean="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endParaRPr lang="en-CA"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2"/>
                  </a:ext>
                </a:extLst>
              </a:tr>
              <a:tr h="500773">
                <a:tc>
                  <a:txBody>
                    <a:bodyPr/>
                    <a:lstStyle/>
                    <a:p>
                      <a:r>
                        <a:rPr lang="en-US" sz="1100" b="1" dirty="0" smtClean="0">
                          <a:latin typeface="Arial" panose="020B0604020202020204" pitchFamily="34" charset="0"/>
                          <a:cs typeface="Arial" panose="020B0604020202020204" pitchFamily="34" charset="0"/>
                        </a:rPr>
                        <a:t>Rejected</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Department</a:t>
                      </a:r>
                      <a:r>
                        <a:rPr lang="en-US" sz="1100" baseline="0" dirty="0" smtClean="0">
                          <a:latin typeface="Arial" panose="020B0604020202020204" pitchFamily="34" charset="0"/>
                          <a:cs typeface="Arial" panose="020B0604020202020204" pitchFamily="34" charset="0"/>
                        </a:rPr>
                        <a:t> Rejected</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Application has been rejected by Alberta Energy.</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3"/>
                  </a:ext>
                </a:extLst>
              </a:tr>
              <a:tr h="500773">
                <a:tc>
                  <a:txBody>
                    <a:bodyPr/>
                    <a:lstStyle/>
                    <a:p>
                      <a:r>
                        <a:rPr lang="en-US" sz="1100" b="1" dirty="0" smtClean="0">
                          <a:latin typeface="Arial" panose="020B0604020202020204" pitchFamily="34" charset="0"/>
                          <a:cs typeface="Arial" panose="020B0604020202020204" pitchFamily="34" charset="0"/>
                        </a:rPr>
                        <a:t>Amendment</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Amendment in Progress</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Amendment has been activated and is work in progress.</a:t>
                      </a:r>
                      <a:endParaRPr lang="en-CA" sz="1100" dirty="0" smtClean="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endParaRPr lang="en-CA"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4"/>
                  </a:ext>
                </a:extLst>
              </a:tr>
              <a:tr h="642017">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b="0" baseline="0" dirty="0" smtClean="0">
                          <a:solidFill>
                            <a:schemeClr val="tx1"/>
                          </a:solidFill>
                          <a:latin typeface="Arial" panose="020B0604020202020204" pitchFamily="34" charset="0"/>
                          <a:cs typeface="Arial" panose="020B0604020202020204" pitchFamily="34" charset="0"/>
                        </a:rPr>
                        <a:t>Amended</a:t>
                      </a:r>
                      <a:endParaRPr lang="en-CA" sz="1100" b="0" dirty="0">
                        <a:solidFill>
                          <a:schemeClr val="tx1"/>
                        </a:solidFill>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Amendment has been submitted but not yet received by the internal system.</a:t>
                      </a:r>
                      <a:endParaRPr lang="en-CA" sz="1100" dirty="0" smtClean="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smtClean="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endParaRPr lang="en-CA"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CA" sz="1100" dirty="0" smtClean="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5"/>
                  </a:ext>
                </a:extLst>
              </a:tr>
              <a:tr h="500773">
                <a:tc>
                  <a:txBody>
                    <a:bodyPr/>
                    <a:lstStyle/>
                    <a:p>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Processing</a:t>
                      </a:r>
                      <a:r>
                        <a:rPr lang="en-US" sz="1100" baseline="0" dirty="0" smtClean="0">
                          <a:latin typeface="Arial" panose="020B0604020202020204" pitchFamily="34" charset="0"/>
                          <a:cs typeface="Arial" panose="020B0604020202020204" pitchFamily="34" charset="0"/>
                        </a:rPr>
                        <a:t> (</a:t>
                      </a:r>
                      <a:r>
                        <a:rPr lang="en-US" sz="1100" b="0" baseline="0" dirty="0" smtClean="0">
                          <a:solidFill>
                            <a:schemeClr val="tx1"/>
                          </a:solidFill>
                          <a:latin typeface="Arial" panose="020B0604020202020204" pitchFamily="34" charset="0"/>
                          <a:cs typeface="Arial" panose="020B0604020202020204" pitchFamily="34" charset="0"/>
                        </a:rPr>
                        <a:t>Amended</a:t>
                      </a:r>
                      <a:r>
                        <a:rPr lang="en-US" sz="1100" baseline="0" dirty="0" smtClean="0">
                          <a:latin typeface="Arial" panose="020B0604020202020204" pitchFamily="34" charset="0"/>
                          <a:cs typeface="Arial" panose="020B0604020202020204" pitchFamily="34" charset="0"/>
                        </a:rPr>
                        <a:t>)</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Amendment has been received</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by the</a:t>
                      </a:r>
                      <a:r>
                        <a:rPr lang="en-US" sz="1100" baseline="0" dirty="0" smtClean="0">
                          <a:latin typeface="Arial" panose="020B0604020202020204" pitchFamily="34" charset="0"/>
                          <a:cs typeface="Arial" panose="020B0604020202020204" pitchFamily="34" charset="0"/>
                        </a:rPr>
                        <a:t> i</a:t>
                      </a:r>
                      <a:r>
                        <a:rPr lang="en-US" sz="1100" dirty="0" smtClean="0">
                          <a:latin typeface="Arial" panose="020B0604020202020204" pitchFamily="34" charset="0"/>
                          <a:cs typeface="Arial" panose="020B0604020202020204" pitchFamily="34" charset="0"/>
                        </a:rPr>
                        <a:t>nternal system.</a:t>
                      </a:r>
                      <a:endParaRPr lang="en-CA" sz="1100"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r>
                        <a:rPr lang="en-US" sz="1100" baseline="0" dirty="0" smtClean="0">
                          <a:latin typeface="Arial" panose="020B0604020202020204" pitchFamily="34" charset="0"/>
                          <a:cs typeface="Arial" panose="020B0604020202020204" pitchFamily="34" charset="0"/>
                        </a:rPr>
                        <a:t>Authorized Applicant</a:t>
                      </a:r>
                      <a:endParaRPr lang="en-CA" sz="1100" dirty="0" smtClean="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endParaRPr lang="en-CA"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03002688"/>
      </p:ext>
    </p:extLst>
  </p:cSld>
  <p:clrMapOvr>
    <a:masterClrMapping/>
  </p:clrMapOvr>
  <p:transition spd="slow">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6753288"/>
              </p:ext>
            </p:extLst>
          </p:nvPr>
        </p:nvGraphicFramePr>
        <p:xfrm>
          <a:off x="152400" y="1371600"/>
          <a:ext cx="8915401" cy="4886651"/>
        </p:xfrm>
        <a:graphic>
          <a:graphicData uri="http://schemas.openxmlformats.org/drawingml/2006/table">
            <a:tbl>
              <a:tblPr firstRow="1" bandRow="1">
                <a:tableStyleId>{5C22544A-7EE6-4342-B048-85BDC9FD1C3A}</a:tableStyleId>
              </a:tblPr>
              <a:tblGrid>
                <a:gridCol w="1395454">
                  <a:extLst>
                    <a:ext uri="{9D8B030D-6E8A-4147-A177-3AD203B41FA5}">
                      <a16:colId xmlns:a16="http://schemas.microsoft.com/office/drawing/2014/main" val="20000"/>
                    </a:ext>
                  </a:extLst>
                </a:gridCol>
                <a:gridCol w="1576346">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gridCol w="1219201">
                  <a:extLst>
                    <a:ext uri="{9D8B030D-6E8A-4147-A177-3AD203B41FA5}">
                      <a16:colId xmlns:a16="http://schemas.microsoft.com/office/drawing/2014/main" val="20004"/>
                    </a:ext>
                  </a:extLst>
                </a:gridCol>
              </a:tblGrid>
              <a:tr h="436571">
                <a:tc>
                  <a:txBody>
                    <a:bodyPr/>
                    <a:lstStyle/>
                    <a:p>
                      <a:r>
                        <a:rPr lang="en-US" sz="1400" b="1" dirty="0" smtClean="0">
                          <a:effectLst/>
                          <a:latin typeface="Arial" panose="020B0604020202020204" pitchFamily="34" charset="0"/>
                          <a:ea typeface="Calibri"/>
                          <a:cs typeface="Arial" panose="020B0604020202020204" pitchFamily="34" charset="0"/>
                        </a:rPr>
                        <a:t>Status Group</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Status</a:t>
                      </a:r>
                      <a:r>
                        <a:rPr lang="en-US" sz="1400" baseline="0" dirty="0" smtClean="0">
                          <a:latin typeface="Arial" panose="020B0604020202020204" pitchFamily="34" charset="0"/>
                          <a:cs typeface="Arial" panose="020B0604020202020204" pitchFamily="34" charset="0"/>
                        </a:rPr>
                        <a:t> Name</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Description</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Party</a:t>
                      </a:r>
                      <a:endParaRPr lang="en-CA" sz="1400" dirty="0">
                        <a:latin typeface="Arial" panose="020B0604020202020204" pitchFamily="34" charset="0"/>
                        <a:cs typeface="Arial" panose="020B0604020202020204" pitchFamily="34" charset="0"/>
                      </a:endParaRPr>
                    </a:p>
                  </a:txBody>
                  <a:tcPr marL="45720" marR="45720"/>
                </a:tc>
                <a:tc>
                  <a:txBody>
                    <a:bodyPr/>
                    <a:lstStyle/>
                    <a:p>
                      <a:r>
                        <a:rPr lang="en-US" sz="1400" dirty="0" smtClean="0">
                          <a:latin typeface="Arial" panose="020B0604020202020204" pitchFamily="34" charset="0"/>
                          <a:cs typeface="Arial" panose="020B0604020202020204" pitchFamily="34" charset="0"/>
                        </a:rPr>
                        <a:t>Location </a:t>
                      </a:r>
                      <a:endParaRPr lang="en-CA" sz="14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0"/>
                  </a:ext>
                </a:extLst>
              </a:tr>
              <a:tr h="924505">
                <a:tc>
                  <a:txBody>
                    <a:bodyPr/>
                    <a:lstStyle/>
                    <a:p>
                      <a:r>
                        <a:rPr lang="en-US" sz="1100" b="1" dirty="0" smtClean="0">
                          <a:latin typeface="Arial" panose="020B0604020202020204" pitchFamily="34" charset="0"/>
                          <a:cs typeface="Arial" panose="020B0604020202020204" pitchFamily="34" charset="0"/>
                        </a:rPr>
                        <a:t>Final</a:t>
                      </a:r>
                      <a:endParaRPr lang="en-CA" sz="1100" b="1" dirty="0">
                        <a:latin typeface="Arial" panose="020B0604020202020204" pitchFamily="34" charset="0"/>
                        <a:cs typeface="Arial" panose="020B0604020202020204" pitchFamily="34" charset="0"/>
                      </a:endParaRPr>
                    </a:p>
                  </a:txBody>
                  <a:tcPr marL="45720" marR="45720"/>
                </a:tc>
                <a:tc>
                  <a:txBody>
                    <a:bodyPr/>
                    <a:lstStyle/>
                    <a:p>
                      <a:r>
                        <a:rPr lang="en-US" sz="1100" dirty="0" smtClean="0">
                          <a:latin typeface="Arial" panose="020B0604020202020204" pitchFamily="34" charset="0"/>
                          <a:cs typeface="Arial" panose="020B0604020202020204" pitchFamily="34" charset="0"/>
                        </a:rPr>
                        <a:t>Completed</a:t>
                      </a:r>
                      <a:endParaRPr lang="en-CA" sz="1100" dirty="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Application is now completed and</a:t>
                      </a:r>
                      <a:r>
                        <a:rPr lang="en-US" sz="1100" baseline="0" dirty="0" smtClean="0">
                          <a:latin typeface="Arial" panose="020B0604020202020204" pitchFamily="34" charset="0"/>
                          <a:cs typeface="Arial" panose="020B0604020202020204" pitchFamily="34" charset="0"/>
                        </a:rPr>
                        <a:t> the </a:t>
                      </a:r>
                      <a:r>
                        <a:rPr lang="en-US" sz="1100" dirty="0" smtClean="0">
                          <a:latin typeface="Arial" panose="020B0604020202020204" pitchFamily="34" charset="0"/>
                          <a:cs typeface="Arial" panose="020B0604020202020204" pitchFamily="34" charset="0"/>
                        </a:rPr>
                        <a:t>final document is available</a:t>
                      </a:r>
                      <a:r>
                        <a:rPr lang="en-US" sz="1100" baseline="0" dirty="0" smtClean="0">
                          <a:latin typeface="Arial" panose="020B0604020202020204" pitchFamily="34" charset="0"/>
                          <a:cs typeface="Arial" panose="020B0604020202020204" pitchFamily="34" charset="0"/>
                        </a:rPr>
                        <a:t> for your retrieval. Application was made by the Authorized Applicant, not the Designated Representative </a:t>
                      </a:r>
                    </a:p>
                    <a:p>
                      <a:endParaRPr lang="en-US" sz="1100" baseline="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Application is now completed and</a:t>
                      </a:r>
                      <a:r>
                        <a:rPr lang="en-US" sz="1100" baseline="0" dirty="0" smtClean="0">
                          <a:latin typeface="Arial" panose="020B0604020202020204" pitchFamily="34" charset="0"/>
                          <a:cs typeface="Arial" panose="020B0604020202020204" pitchFamily="34" charset="0"/>
                        </a:rPr>
                        <a:t> the </a:t>
                      </a:r>
                      <a:r>
                        <a:rPr lang="en-US" sz="1100" dirty="0" smtClean="0">
                          <a:latin typeface="Arial" panose="020B0604020202020204" pitchFamily="34" charset="0"/>
                          <a:cs typeface="Arial" panose="020B0604020202020204" pitchFamily="34" charset="0"/>
                        </a:rPr>
                        <a:t>final document is available</a:t>
                      </a:r>
                      <a:r>
                        <a:rPr lang="en-US" sz="1100" baseline="0" dirty="0" smtClean="0">
                          <a:latin typeface="Arial" panose="020B0604020202020204" pitchFamily="34" charset="0"/>
                          <a:cs typeface="Arial" panose="020B0604020202020204" pitchFamily="34" charset="0"/>
                        </a:rPr>
                        <a:t> for your retrieval. Application was made by the Authorized Applicant. </a:t>
                      </a:r>
                    </a:p>
                    <a:p>
                      <a:endParaRPr lang="en-US" sz="1100" baseline="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Application is now completed and</a:t>
                      </a:r>
                      <a:r>
                        <a:rPr lang="en-US" sz="1100" baseline="0" dirty="0" smtClean="0">
                          <a:latin typeface="Arial" panose="020B0604020202020204" pitchFamily="34" charset="0"/>
                          <a:cs typeface="Arial" panose="020B0604020202020204" pitchFamily="34" charset="0"/>
                        </a:rPr>
                        <a:t> the </a:t>
                      </a:r>
                      <a:r>
                        <a:rPr lang="en-US" sz="1100" dirty="0" smtClean="0">
                          <a:latin typeface="Arial" panose="020B0604020202020204" pitchFamily="34" charset="0"/>
                          <a:cs typeface="Arial" panose="020B0604020202020204" pitchFamily="34" charset="0"/>
                        </a:rPr>
                        <a:t>final document is available</a:t>
                      </a:r>
                      <a:r>
                        <a:rPr lang="en-US" sz="1100" baseline="0" dirty="0" smtClean="0">
                          <a:latin typeface="Arial" panose="020B0604020202020204" pitchFamily="34" charset="0"/>
                          <a:cs typeface="Arial" panose="020B0604020202020204" pitchFamily="34" charset="0"/>
                        </a:rPr>
                        <a:t> for your retrieval. </a:t>
                      </a:r>
                    </a:p>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Application was made by the Designated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baseline="0" dirty="0" smtClean="0">
                          <a:latin typeface="Arial" panose="020B0604020202020204" pitchFamily="34" charset="0"/>
                          <a:cs typeface="Arial" panose="020B0604020202020204" pitchFamily="34" charset="0"/>
                        </a:rPr>
                        <a:t>Application was not made and the agreement or a portion of the agreement has expired.  This includes Cancellation letters from no application files.</a:t>
                      </a:r>
                    </a:p>
                    <a:p>
                      <a:endParaRPr lang="en-US" sz="1100" baseline="0" dirty="0" smtClean="0">
                        <a:latin typeface="Arial" panose="020B0604020202020204" pitchFamily="34" charset="0"/>
                        <a:cs typeface="Arial" panose="020B0604020202020204" pitchFamily="34" charset="0"/>
                      </a:endParaRPr>
                    </a:p>
                    <a:p>
                      <a:r>
                        <a:rPr lang="en-US" sz="1100" baseline="0" dirty="0" smtClean="0">
                          <a:latin typeface="Arial" panose="020B0604020202020204" pitchFamily="34" charset="0"/>
                          <a:cs typeface="Arial" panose="020B0604020202020204" pitchFamily="34" charset="0"/>
                        </a:rPr>
                        <a:t>A correction final is sent.</a:t>
                      </a:r>
                    </a:p>
                    <a:p>
                      <a:endParaRPr lang="en-US" sz="1100" baseline="0" dirty="0" smtClean="0">
                        <a:latin typeface="Arial" panose="020B0604020202020204" pitchFamily="34" charset="0"/>
                        <a:cs typeface="Arial" panose="020B0604020202020204" pitchFamily="34" charset="0"/>
                      </a:endParaRPr>
                    </a:p>
                    <a:p>
                      <a:endParaRPr lang="en-US" sz="1100" baseline="0" dirty="0" smtClean="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Authorized Applicant </a:t>
                      </a:r>
                      <a:endParaRPr lang="en-CA"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endParaRPr lang="en-US" sz="1100" baseline="0" dirty="0" smtClean="0">
                        <a:latin typeface="Arial" panose="020B0604020202020204" pitchFamily="34" charset="0"/>
                        <a:cs typeface="Arial" panose="020B0604020202020204" pitchFamily="34" charset="0"/>
                      </a:endParaRPr>
                    </a:p>
                    <a:p>
                      <a:endParaRPr lang="en-US" sz="1100" baseline="0" dirty="0" smtClean="0">
                        <a:latin typeface="Arial" panose="020B0604020202020204" pitchFamily="34" charset="0"/>
                        <a:cs typeface="Arial" panose="020B0604020202020204" pitchFamily="34" charset="0"/>
                      </a:endParaRPr>
                    </a:p>
                    <a:p>
                      <a:endParaRPr lang="en-US" sz="1100" baseline="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Designated</a:t>
                      </a:r>
                      <a:r>
                        <a:rPr lang="en-US" sz="1100" baseline="0" dirty="0" smtClean="0">
                          <a:latin typeface="Arial" panose="020B0604020202020204" pitchFamily="34" charset="0"/>
                          <a:cs typeface="Arial" panose="020B0604020202020204" pitchFamily="34" charset="0"/>
                        </a:rPr>
                        <a:t> Representative</a:t>
                      </a: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Authorized Applicant </a:t>
                      </a:r>
                      <a:endParaRPr lang="en-CA"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txBody>
                  <a:tcPr marL="45720" marR="45720"/>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Request Status</a:t>
                      </a: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Work in Progress</a:t>
                      </a: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Request Status</a:t>
                      </a: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en-US" sz="1100" dirty="0" smtClean="0">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Request Status</a:t>
                      </a:r>
                    </a:p>
                    <a:p>
                      <a:pPr marL="0" marR="0" indent="0" defTabSz="914400" eaLnBrk="1" fontAlgn="auto" latinLnBrk="0" hangingPunct="1">
                        <a:lnSpc>
                          <a:spcPct val="100000"/>
                        </a:lnSpc>
                        <a:spcBef>
                          <a:spcPts val="0"/>
                        </a:spcBef>
                        <a:spcAft>
                          <a:spcPts val="0"/>
                        </a:spcAft>
                        <a:buClrTx/>
                        <a:buSzTx/>
                        <a:buFontTx/>
                        <a:buNone/>
                        <a:tabLst/>
                        <a:defRPr/>
                      </a:pPr>
                      <a:r>
                        <a:rPr lang="en-US" sz="1100" dirty="0" smtClean="0">
                          <a:latin typeface="Arial" panose="020B0604020202020204" pitchFamily="34" charset="0"/>
                          <a:cs typeface="Arial" panose="020B0604020202020204" pitchFamily="34" charset="0"/>
                        </a:rPr>
                        <a:t>Request Status</a:t>
                      </a:r>
                    </a:p>
                    <a:p>
                      <a:endParaRPr lang="en-US" sz="11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01"/>
                  </a:ext>
                </a:extLst>
              </a:tr>
            </a:tbl>
          </a:graphicData>
        </a:graphic>
      </p:graphicFrame>
      <p:sp>
        <p:nvSpPr>
          <p:cNvPr id="3" name="Rectangle 2"/>
          <p:cNvSpPr/>
          <p:nvPr/>
        </p:nvSpPr>
        <p:spPr>
          <a:xfrm>
            <a:off x="152400" y="914400"/>
            <a:ext cx="3736920"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List of ETS Statuses (continued)</a:t>
            </a:r>
            <a:endParaRPr lang="en-CA" dirty="0"/>
          </a:p>
        </p:txBody>
      </p:sp>
    </p:spTree>
    <p:extLst>
      <p:ext uri="{BB962C8B-B14F-4D97-AF65-F5344CB8AC3E}">
        <p14:creationId xmlns:p14="http://schemas.microsoft.com/office/powerpoint/2010/main" val="2508423250"/>
      </p:ext>
    </p:extLst>
  </p:cSld>
  <p:clrMapOvr>
    <a:masterClrMapping/>
  </p:clrMapOvr>
  <p:transition spd="slow">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676400"/>
            <a:ext cx="6248400"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Resources</a:t>
            </a:r>
            <a:r>
              <a:rPr lang="en-US" dirty="0" smtClean="0"/>
              <a:t> </a:t>
            </a:r>
            <a:endParaRPr lang="en-CA" dirty="0"/>
          </a:p>
        </p:txBody>
      </p:sp>
      <p:sp>
        <p:nvSpPr>
          <p:cNvPr id="4" name="TextBox 3"/>
          <p:cNvSpPr txBox="1"/>
          <p:nvPr/>
        </p:nvSpPr>
        <p:spPr>
          <a:xfrm>
            <a:off x="990600" y="2438400"/>
            <a:ext cx="7924800" cy="954107"/>
          </a:xfrm>
          <a:prstGeom prst="rect">
            <a:avLst/>
          </a:prstGeom>
          <a:noFill/>
        </p:spPr>
        <p:txBody>
          <a:bodyPr wrap="square" rtlCol="0">
            <a:spAutoFit/>
          </a:bodyPr>
          <a:lstStyle/>
          <a:p>
            <a:r>
              <a:rPr lang="en-CA" sz="1400" dirty="0">
                <a:hlinkClick r:id="rId2"/>
              </a:rPr>
              <a:t>ETS Support and Online Learning </a:t>
            </a:r>
            <a:r>
              <a:rPr lang="en-CA" sz="1400" dirty="0"/>
              <a:t>provides access to relevant guides, courses and other information.</a:t>
            </a:r>
          </a:p>
          <a:p>
            <a:endParaRPr lang="en-CA" sz="1400" dirty="0"/>
          </a:p>
          <a:p>
            <a:r>
              <a:rPr lang="en-CA" sz="1400" dirty="0"/>
              <a:t>If you have questions, please contact  </a:t>
            </a:r>
            <a:r>
              <a:rPr lang="en-CA" altLang="en-US" sz="1400" dirty="0">
                <a:hlinkClick r:id="rId3"/>
              </a:rPr>
              <a:t>PNGContinuations.Energy@gov.ab.ca</a:t>
            </a:r>
            <a:endParaRPr lang="en-CA" altLang="en-US" sz="1400" dirty="0"/>
          </a:p>
          <a:p>
            <a:r>
              <a:rPr lang="en-CA" sz="1400" dirty="0"/>
              <a:t>or the PNG Tenure Help Line at (780) 644-2300</a:t>
            </a:r>
            <a:r>
              <a:rPr lang="en-CA"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6029099"/>
      </p:ext>
    </p:extLst>
  </p:cSld>
  <p:clrMapOvr>
    <a:masterClrMapping/>
  </p:clrMapOvr>
  <p:transition spd="slow">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9788" y="1057275"/>
            <a:ext cx="6944423" cy="246221"/>
          </a:xfrm>
          <a:prstGeom prst="rect">
            <a:avLst/>
          </a:prstGeom>
        </p:spPr>
        <p:txBody>
          <a:bodyPr vert="horz" wrap="square" lIns="0" tIns="0" rIns="0" bIns="0" rtlCol="0">
            <a:spAutoFit/>
          </a:bodyPr>
          <a:lstStyle/>
          <a:p>
            <a:pPr marL="12700">
              <a:lnSpc>
                <a:spcPct val="100000"/>
              </a:lnSpc>
            </a:pPr>
            <a:r>
              <a:rPr sz="1600" i="0" spc="-20" dirty="0">
                <a:solidFill>
                  <a:schemeClr val="bg1"/>
                </a:solidFill>
                <a:latin typeface="Arial" panose="020B0604020202020204" pitchFamily="34" charset="0"/>
                <a:cs typeface="Arial" panose="020B0604020202020204" pitchFamily="34" charset="0"/>
              </a:rPr>
              <a:t>C</a:t>
            </a:r>
            <a:r>
              <a:rPr sz="1600" i="0" spc="5" dirty="0">
                <a:solidFill>
                  <a:schemeClr val="bg1"/>
                </a:solidFill>
                <a:latin typeface="Arial" panose="020B0604020202020204" pitchFamily="34" charset="0"/>
                <a:cs typeface="Arial" panose="020B0604020202020204" pitchFamily="34" charset="0"/>
              </a:rPr>
              <a:t>ong</a:t>
            </a:r>
            <a:r>
              <a:rPr sz="1600" i="0" spc="-15" dirty="0">
                <a:solidFill>
                  <a:schemeClr val="bg1"/>
                </a:solidFill>
                <a:latin typeface="Arial" panose="020B0604020202020204" pitchFamily="34" charset="0"/>
                <a:cs typeface="Arial" panose="020B0604020202020204" pitchFamily="34" charset="0"/>
              </a:rPr>
              <a:t>rat</a:t>
            </a:r>
            <a:r>
              <a:rPr sz="1600" i="0" spc="-25" dirty="0">
                <a:solidFill>
                  <a:schemeClr val="bg1"/>
                </a:solidFill>
                <a:latin typeface="Arial" panose="020B0604020202020204" pitchFamily="34" charset="0"/>
                <a:cs typeface="Arial" panose="020B0604020202020204" pitchFamily="34" charset="0"/>
              </a:rPr>
              <a:t>u</a:t>
            </a:r>
            <a:r>
              <a:rPr sz="1600" i="0" spc="-20" dirty="0">
                <a:solidFill>
                  <a:schemeClr val="bg1"/>
                </a:solidFill>
                <a:latin typeface="Arial" panose="020B0604020202020204" pitchFamily="34" charset="0"/>
                <a:cs typeface="Arial" panose="020B0604020202020204" pitchFamily="34" charset="0"/>
              </a:rPr>
              <a:t>l</a:t>
            </a:r>
            <a:r>
              <a:rPr sz="1600" i="0" spc="-25" dirty="0">
                <a:solidFill>
                  <a:schemeClr val="bg1"/>
                </a:solidFill>
                <a:latin typeface="Arial" panose="020B0604020202020204" pitchFamily="34" charset="0"/>
                <a:cs typeface="Arial" panose="020B0604020202020204" pitchFamily="34" charset="0"/>
              </a:rPr>
              <a:t>a</a:t>
            </a:r>
            <a:r>
              <a:rPr sz="1600" i="0" spc="-15" dirty="0">
                <a:solidFill>
                  <a:schemeClr val="bg1"/>
                </a:solidFill>
                <a:latin typeface="Arial" panose="020B0604020202020204" pitchFamily="34" charset="0"/>
                <a:cs typeface="Arial" panose="020B0604020202020204" pitchFamily="34" charset="0"/>
              </a:rPr>
              <a:t>ti</a:t>
            </a:r>
            <a:r>
              <a:rPr sz="1600" i="0" spc="5" dirty="0">
                <a:solidFill>
                  <a:schemeClr val="bg1"/>
                </a:solidFill>
                <a:latin typeface="Arial" panose="020B0604020202020204" pitchFamily="34" charset="0"/>
                <a:cs typeface="Arial" panose="020B0604020202020204" pitchFamily="34" charset="0"/>
              </a:rPr>
              <a:t>ons!</a:t>
            </a:r>
          </a:p>
        </p:txBody>
      </p:sp>
      <p:sp>
        <p:nvSpPr>
          <p:cNvPr id="3" name="object 3"/>
          <p:cNvSpPr txBox="1"/>
          <p:nvPr/>
        </p:nvSpPr>
        <p:spPr>
          <a:xfrm>
            <a:off x="304193" y="1066800"/>
            <a:ext cx="5281930" cy="2605842"/>
          </a:xfrm>
          <a:prstGeom prst="rect">
            <a:avLst/>
          </a:prstGeom>
        </p:spPr>
        <p:txBody>
          <a:bodyPr vert="horz" wrap="square" lIns="0" tIns="0" rIns="0" bIns="0" rtlCol="0">
            <a:spAutoFit/>
          </a:bodyPr>
          <a:lstStyle/>
          <a:p>
            <a:pPr marL="143510" marR="6350" algn="ctr"/>
            <a:r>
              <a:rPr lang="en-US" altLang="en-US" sz="7200" b="1" dirty="0">
                <a:solidFill>
                  <a:srgbClr val="2160AD"/>
                </a:solidFill>
                <a:latin typeface="Freestyle Script" pitchFamily="66" charset="0"/>
              </a:rPr>
              <a:t>Congratulations!</a:t>
            </a:r>
          </a:p>
          <a:p>
            <a:pPr marL="143510" marR="6350" algn="ctr">
              <a:lnSpc>
                <a:spcPct val="100000"/>
              </a:lnSpc>
            </a:pPr>
            <a:endParaRPr lang="en-US" sz="1600" b="1" spc="-135" dirty="0" smtClean="0">
              <a:solidFill>
                <a:srgbClr val="2160AD"/>
              </a:solidFill>
              <a:latin typeface="Arial"/>
              <a:cs typeface="Arial"/>
            </a:endParaRPr>
          </a:p>
          <a:p>
            <a:pPr marL="12065" marR="6350" algn="ctr">
              <a:lnSpc>
                <a:spcPct val="100000"/>
              </a:lnSpc>
            </a:pPr>
            <a:r>
              <a:rPr sz="1600" b="1" spc="-135" dirty="0" smtClean="0">
                <a:solidFill>
                  <a:srgbClr val="2160AD"/>
                </a:solidFill>
                <a:latin typeface="Arial"/>
                <a:cs typeface="Arial"/>
              </a:rPr>
              <a:t>Y</a:t>
            </a:r>
            <a:r>
              <a:rPr sz="1600" b="1" dirty="0" smtClean="0">
                <a:solidFill>
                  <a:srgbClr val="2160AD"/>
                </a:solidFill>
                <a:latin typeface="Arial"/>
                <a:cs typeface="Arial"/>
              </a:rPr>
              <a:t>ou</a:t>
            </a:r>
            <a:r>
              <a:rPr sz="1600" b="1" spc="-5" dirty="0" smtClean="0">
                <a:solidFill>
                  <a:srgbClr val="2160AD"/>
                </a:solidFill>
                <a:latin typeface="Arial"/>
                <a:cs typeface="Arial"/>
              </a:rPr>
              <a:t> </a:t>
            </a:r>
            <a:r>
              <a:rPr sz="1600" b="1" dirty="0" smtClean="0">
                <a:solidFill>
                  <a:srgbClr val="2160AD"/>
                </a:solidFill>
                <a:latin typeface="Arial"/>
                <a:cs typeface="Arial"/>
              </a:rPr>
              <a:t>h</a:t>
            </a:r>
            <a:r>
              <a:rPr sz="1600" b="1" spc="-10" dirty="0" smtClean="0">
                <a:solidFill>
                  <a:srgbClr val="2160AD"/>
                </a:solidFill>
                <a:latin typeface="Arial"/>
                <a:cs typeface="Arial"/>
              </a:rPr>
              <a:t>a</a:t>
            </a:r>
            <a:r>
              <a:rPr sz="1600" b="1" spc="-45" dirty="0" smtClean="0">
                <a:solidFill>
                  <a:srgbClr val="2160AD"/>
                </a:solidFill>
                <a:latin typeface="Arial"/>
                <a:cs typeface="Arial"/>
              </a:rPr>
              <a:t>v</a:t>
            </a:r>
            <a:r>
              <a:rPr sz="1600" b="1" dirty="0" smtClean="0">
                <a:solidFill>
                  <a:srgbClr val="2160AD"/>
                </a:solidFill>
                <a:latin typeface="Arial"/>
                <a:cs typeface="Arial"/>
              </a:rPr>
              <a:t>e</a:t>
            </a:r>
            <a:r>
              <a:rPr sz="1600" b="1" spc="30" dirty="0" smtClean="0">
                <a:solidFill>
                  <a:srgbClr val="2160AD"/>
                </a:solidFill>
                <a:latin typeface="Arial"/>
                <a:cs typeface="Arial"/>
              </a:rPr>
              <a:t> </a:t>
            </a:r>
            <a:r>
              <a:rPr sz="1600" b="1" spc="-10" dirty="0" smtClean="0">
                <a:solidFill>
                  <a:srgbClr val="2160AD"/>
                </a:solidFill>
                <a:latin typeface="Arial"/>
                <a:cs typeface="Arial"/>
              </a:rPr>
              <a:t>c</a:t>
            </a:r>
            <a:r>
              <a:rPr sz="1600" b="1" dirty="0" smtClean="0">
                <a:solidFill>
                  <a:srgbClr val="2160AD"/>
                </a:solidFill>
                <a:latin typeface="Arial"/>
                <a:cs typeface="Arial"/>
              </a:rPr>
              <a:t>o</a:t>
            </a:r>
            <a:r>
              <a:rPr sz="1600" b="1" spc="-5" dirty="0" smtClean="0">
                <a:solidFill>
                  <a:srgbClr val="2160AD"/>
                </a:solidFill>
                <a:latin typeface="Arial"/>
                <a:cs typeface="Arial"/>
              </a:rPr>
              <a:t>m</a:t>
            </a:r>
            <a:r>
              <a:rPr sz="1600" b="1" dirty="0" smtClean="0">
                <a:solidFill>
                  <a:srgbClr val="2160AD"/>
                </a:solidFill>
                <a:latin typeface="Arial"/>
                <a:cs typeface="Arial"/>
              </a:rPr>
              <a:t>pl</a:t>
            </a:r>
            <a:r>
              <a:rPr sz="1600" b="1" spc="-10" dirty="0" smtClean="0">
                <a:solidFill>
                  <a:srgbClr val="2160AD"/>
                </a:solidFill>
                <a:latin typeface="Arial"/>
                <a:cs typeface="Arial"/>
              </a:rPr>
              <a:t>e</a:t>
            </a:r>
            <a:r>
              <a:rPr sz="1600" b="1" dirty="0" smtClean="0">
                <a:solidFill>
                  <a:srgbClr val="2160AD"/>
                </a:solidFill>
                <a:latin typeface="Arial"/>
                <a:cs typeface="Arial"/>
              </a:rPr>
              <a:t>t</a:t>
            </a:r>
            <a:r>
              <a:rPr sz="1600" b="1" spc="-10" dirty="0" smtClean="0">
                <a:solidFill>
                  <a:srgbClr val="2160AD"/>
                </a:solidFill>
                <a:latin typeface="Arial"/>
                <a:cs typeface="Arial"/>
              </a:rPr>
              <a:t>e</a:t>
            </a:r>
            <a:r>
              <a:rPr sz="1600" b="1" dirty="0" smtClean="0">
                <a:solidFill>
                  <a:srgbClr val="2160AD"/>
                </a:solidFill>
                <a:latin typeface="Arial"/>
                <a:cs typeface="Arial"/>
              </a:rPr>
              <a:t>d</a:t>
            </a:r>
            <a:r>
              <a:rPr sz="1600" b="1" spc="5" dirty="0" smtClean="0">
                <a:solidFill>
                  <a:srgbClr val="2160AD"/>
                </a:solidFill>
                <a:latin typeface="Arial"/>
                <a:cs typeface="Arial"/>
              </a:rPr>
              <a:t> </a:t>
            </a:r>
            <a:r>
              <a:rPr sz="1600" b="1" dirty="0" smtClean="0">
                <a:solidFill>
                  <a:srgbClr val="2160AD"/>
                </a:solidFill>
                <a:latin typeface="Arial"/>
                <a:cs typeface="Arial"/>
              </a:rPr>
              <a:t>the</a:t>
            </a:r>
            <a:r>
              <a:rPr sz="1600" b="1" spc="-5" dirty="0" smtClean="0">
                <a:solidFill>
                  <a:srgbClr val="2160AD"/>
                </a:solidFill>
                <a:latin typeface="Arial"/>
                <a:cs typeface="Arial"/>
              </a:rPr>
              <a:t> </a:t>
            </a:r>
            <a:r>
              <a:rPr lang="en-CA" sz="1600" b="1" dirty="0">
                <a:solidFill>
                  <a:srgbClr val="0070C0"/>
                </a:solidFill>
                <a:latin typeface="Arial"/>
                <a:cs typeface="Arial"/>
              </a:rPr>
              <a:t>ETS</a:t>
            </a:r>
            <a:r>
              <a:rPr lang="en-CA" sz="1600" b="1" spc="-10" dirty="0">
                <a:solidFill>
                  <a:srgbClr val="0070C0"/>
                </a:solidFill>
                <a:latin typeface="Arial"/>
                <a:cs typeface="Arial"/>
              </a:rPr>
              <a:t> </a:t>
            </a:r>
            <a:r>
              <a:rPr lang="en-CA" sz="1600" b="1" dirty="0">
                <a:solidFill>
                  <a:srgbClr val="0070C0"/>
                </a:solidFill>
                <a:latin typeface="Arial"/>
                <a:cs typeface="Arial"/>
              </a:rPr>
              <a:t>–</a:t>
            </a:r>
            <a:r>
              <a:rPr lang="en-CA" sz="1600" b="1" spc="-5" dirty="0">
                <a:solidFill>
                  <a:srgbClr val="0070C0"/>
                </a:solidFill>
                <a:latin typeface="Arial"/>
                <a:cs typeface="Arial"/>
              </a:rPr>
              <a:t> PNG </a:t>
            </a:r>
            <a:r>
              <a:rPr lang="en-CA" sz="1600" b="1" spc="-5" dirty="0" smtClean="0">
                <a:solidFill>
                  <a:srgbClr val="0070C0"/>
                </a:solidFill>
                <a:latin typeface="Arial"/>
                <a:cs typeface="Arial"/>
              </a:rPr>
              <a:t>Continuation: </a:t>
            </a:r>
            <a:r>
              <a:rPr lang="en-CA" sz="1600" b="1" spc="-55" dirty="0" smtClean="0">
                <a:solidFill>
                  <a:srgbClr val="0070C0"/>
                </a:solidFill>
                <a:latin typeface="Arial"/>
                <a:cs typeface="Arial"/>
              </a:rPr>
              <a:t>Continuation</a:t>
            </a:r>
            <a:endParaRPr lang="en-CA" sz="1600" dirty="0">
              <a:latin typeface="Arial"/>
              <a:cs typeface="Arial"/>
            </a:endParaRPr>
          </a:p>
          <a:p>
            <a:pPr algn="ctr">
              <a:lnSpc>
                <a:spcPct val="100000"/>
              </a:lnSpc>
            </a:pPr>
            <a:r>
              <a:rPr lang="en-CA" sz="1600" b="1" dirty="0">
                <a:solidFill>
                  <a:srgbClr val="0070C0"/>
                </a:solidFill>
                <a:latin typeface="Arial"/>
                <a:cs typeface="Arial"/>
              </a:rPr>
              <a:t>Online</a:t>
            </a:r>
            <a:r>
              <a:rPr lang="en-CA" sz="1600" b="1" spc="-25" dirty="0">
                <a:solidFill>
                  <a:srgbClr val="0070C0"/>
                </a:solidFill>
                <a:latin typeface="Arial"/>
                <a:cs typeface="Arial"/>
              </a:rPr>
              <a:t> </a:t>
            </a:r>
            <a:r>
              <a:rPr lang="en-CA" sz="1600" b="1" spc="-95" dirty="0">
                <a:solidFill>
                  <a:srgbClr val="0070C0"/>
                </a:solidFill>
                <a:latin typeface="Arial"/>
                <a:cs typeface="Arial"/>
              </a:rPr>
              <a:t>T</a:t>
            </a:r>
            <a:r>
              <a:rPr lang="en-CA" sz="1600" b="1" spc="-5" dirty="0">
                <a:solidFill>
                  <a:srgbClr val="0070C0"/>
                </a:solidFill>
                <a:latin typeface="Arial"/>
                <a:cs typeface="Arial"/>
              </a:rPr>
              <a:t>ra</a:t>
            </a:r>
            <a:r>
              <a:rPr lang="en-CA" sz="1600" b="1" dirty="0">
                <a:solidFill>
                  <a:srgbClr val="0070C0"/>
                </a:solidFill>
                <a:latin typeface="Arial"/>
                <a:cs typeface="Arial"/>
              </a:rPr>
              <a:t>ining</a:t>
            </a:r>
            <a:r>
              <a:rPr lang="en-CA" sz="1600" b="1" spc="-20" dirty="0">
                <a:solidFill>
                  <a:srgbClr val="0070C0"/>
                </a:solidFill>
                <a:latin typeface="Arial"/>
                <a:cs typeface="Arial"/>
              </a:rPr>
              <a:t> </a:t>
            </a:r>
            <a:r>
              <a:rPr lang="en-CA" sz="1600" b="1" spc="-5" dirty="0">
                <a:solidFill>
                  <a:srgbClr val="0070C0"/>
                </a:solidFill>
                <a:latin typeface="Arial"/>
                <a:cs typeface="Arial"/>
              </a:rPr>
              <a:t>C</a:t>
            </a:r>
            <a:r>
              <a:rPr lang="en-CA" sz="1600" b="1" dirty="0">
                <a:solidFill>
                  <a:srgbClr val="0070C0"/>
                </a:solidFill>
                <a:latin typeface="Arial"/>
                <a:cs typeface="Arial"/>
              </a:rPr>
              <a:t>ou</a:t>
            </a:r>
            <a:r>
              <a:rPr lang="en-CA" sz="1600" b="1" spc="-5" dirty="0">
                <a:solidFill>
                  <a:srgbClr val="0070C0"/>
                </a:solidFill>
                <a:latin typeface="Arial"/>
                <a:cs typeface="Arial"/>
              </a:rPr>
              <a:t>rs</a:t>
            </a:r>
            <a:r>
              <a:rPr lang="en-CA" sz="1600" b="1" dirty="0">
                <a:solidFill>
                  <a:srgbClr val="0070C0"/>
                </a:solidFill>
                <a:latin typeface="Arial"/>
                <a:cs typeface="Arial"/>
              </a:rPr>
              <a:t>e</a:t>
            </a:r>
            <a:endParaRPr sz="1600" dirty="0" smtClean="0">
              <a:latin typeface="Arial"/>
              <a:cs typeface="Arial"/>
            </a:endParaRPr>
          </a:p>
          <a:p>
            <a:pPr>
              <a:lnSpc>
                <a:spcPts val="1800"/>
              </a:lnSpc>
            </a:pPr>
            <a:endParaRPr sz="1800" dirty="0" smtClean="0"/>
          </a:p>
          <a:p>
            <a:pPr>
              <a:lnSpc>
                <a:spcPts val="2100"/>
              </a:lnSpc>
              <a:spcBef>
                <a:spcPts val="64"/>
              </a:spcBef>
            </a:pPr>
            <a:endParaRPr sz="2100" dirty="0"/>
          </a:p>
        </p:txBody>
      </p:sp>
      <p:sp>
        <p:nvSpPr>
          <p:cNvPr id="4" name="object 4"/>
          <p:cNvSpPr/>
          <p:nvPr/>
        </p:nvSpPr>
        <p:spPr>
          <a:xfrm>
            <a:off x="4610100" y="1143000"/>
            <a:ext cx="4152899" cy="4597399"/>
          </a:xfrm>
          <a:prstGeom prst="rect">
            <a:avLst/>
          </a:prstGeom>
          <a:blipFill>
            <a:blip r:embed="rId2" cstate="print"/>
            <a:stretch>
              <a:fillRect/>
            </a:stretch>
          </a:blipFill>
        </p:spPr>
        <p:txBody>
          <a:bodyPr wrap="square" lIns="0" tIns="0" rIns="0" bIns="0" rtlCol="0">
            <a:spAutoFit/>
          </a:bodyPr>
          <a:lstStyle/>
          <a:p>
            <a:endParaRPr dirty="0"/>
          </a:p>
        </p:txBody>
      </p:sp>
      <p:sp>
        <p:nvSpPr>
          <p:cNvPr id="5" name="Text Box 3"/>
          <p:cNvSpPr txBox="1">
            <a:spLocks noChangeArrowheads="1"/>
          </p:cNvSpPr>
          <p:nvPr/>
        </p:nvSpPr>
        <p:spPr bwMode="auto">
          <a:xfrm>
            <a:off x="607183" y="3748842"/>
            <a:ext cx="4978940" cy="18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fontAlgn="base">
              <a:spcBef>
                <a:spcPct val="0"/>
              </a:spcBef>
              <a:spcAft>
                <a:spcPct val="0"/>
              </a:spcAft>
            </a:pPr>
            <a:r>
              <a:rPr lang="en-US" sz="1100" kern="0" dirty="0" smtClean="0">
                <a:solidFill>
                  <a:srgbClr val="002060"/>
                </a:solidFill>
                <a:latin typeface="Arial" pitchFamily="34" charset="0"/>
                <a:cs typeface="Arial" pitchFamily="34" charset="0"/>
              </a:rPr>
              <a:t>To access </a:t>
            </a:r>
            <a:r>
              <a:rPr lang="en-US" sz="1100" b="1" kern="0" dirty="0" smtClean="0">
                <a:solidFill>
                  <a:srgbClr val="002060"/>
                </a:solidFill>
                <a:latin typeface="Arial" pitchFamily="34" charset="0"/>
                <a:cs typeface="Arial" pitchFamily="34" charset="0"/>
              </a:rPr>
              <a:t>Courses, Guides </a:t>
            </a:r>
            <a:r>
              <a:rPr lang="en-US" sz="1100" kern="0" dirty="0" smtClean="0">
                <a:solidFill>
                  <a:srgbClr val="002060"/>
                </a:solidFill>
                <a:latin typeface="Arial" pitchFamily="34" charset="0"/>
                <a:cs typeface="Arial" pitchFamily="34" charset="0"/>
              </a:rPr>
              <a:t>and </a:t>
            </a:r>
            <a:r>
              <a:rPr lang="en-US" sz="1100" b="1" kern="0" dirty="0" smtClean="0">
                <a:solidFill>
                  <a:srgbClr val="002060"/>
                </a:solidFill>
                <a:latin typeface="Arial" pitchFamily="34" charset="0"/>
                <a:cs typeface="Arial" pitchFamily="34" charset="0"/>
              </a:rPr>
              <a:t>Forms</a:t>
            </a:r>
            <a:r>
              <a:rPr lang="en-US" sz="1100" kern="0" dirty="0" smtClean="0">
                <a:solidFill>
                  <a:srgbClr val="002060"/>
                </a:solidFill>
                <a:latin typeface="Arial" pitchFamily="34" charset="0"/>
                <a:cs typeface="Arial" pitchFamily="34" charset="0"/>
              </a:rPr>
              <a:t> for all your ETS Business please see </a:t>
            </a:r>
            <a:r>
              <a:rPr lang="en-CA" sz="1100" kern="0" dirty="0" smtClean="0">
                <a:solidFill>
                  <a:srgbClr val="002060"/>
                </a:solidFill>
                <a:latin typeface="Arial" panose="020B0604020202020204" pitchFamily="34" charset="0"/>
                <a:cs typeface="Arial" panose="020B0604020202020204" pitchFamily="34" charset="0"/>
                <a:hlinkClick r:id="rId3"/>
              </a:rPr>
              <a:t>ETS Support and Online Learning</a:t>
            </a:r>
            <a:r>
              <a:rPr lang="en-CA" sz="1100" kern="0" dirty="0" smtClean="0">
                <a:solidFill>
                  <a:srgbClr val="002060"/>
                </a:solidFill>
                <a:latin typeface="Arial" panose="020B0604020202020204" pitchFamily="34" charset="0"/>
                <a:cs typeface="Arial" panose="020B0604020202020204" pitchFamily="34" charset="0"/>
              </a:rPr>
              <a:t>. </a:t>
            </a:r>
            <a:endParaRPr lang="en-US" sz="1100" kern="0" dirty="0" smtClean="0">
              <a:solidFill>
                <a:srgbClr val="002060"/>
              </a:solidFill>
              <a:latin typeface="Arial" pitchFamily="34" charset="0"/>
              <a:cs typeface="Arial" pitchFamily="34" charset="0"/>
            </a:endParaRPr>
          </a:p>
          <a:p>
            <a:pPr rtl="0" fontAlgn="base">
              <a:spcBef>
                <a:spcPct val="0"/>
              </a:spcBef>
              <a:spcAft>
                <a:spcPct val="0"/>
              </a:spcAft>
            </a:pPr>
            <a:endParaRPr lang="en-US" sz="1100" kern="0" dirty="0" smtClean="0">
              <a:solidFill>
                <a:srgbClr val="002060"/>
              </a:solidFill>
              <a:latin typeface="Arial" pitchFamily="34" charset="0"/>
              <a:cs typeface="Arial" pitchFamily="34" charset="0"/>
            </a:endParaRPr>
          </a:p>
          <a:p>
            <a:pPr rtl="0" fontAlgn="base">
              <a:spcBef>
                <a:spcPct val="0"/>
              </a:spcBef>
              <a:spcAft>
                <a:spcPct val="0"/>
              </a:spcAft>
            </a:pPr>
            <a:r>
              <a:rPr lang="en-US" sz="1100" kern="0" dirty="0" smtClean="0">
                <a:solidFill>
                  <a:srgbClr val="002060"/>
                </a:solidFill>
                <a:latin typeface="Arial" pitchFamily="34" charset="0"/>
                <a:cs typeface="Arial" pitchFamily="34" charset="0"/>
              </a:rPr>
              <a:t>If you have any comments or questions on this training course, </a:t>
            </a:r>
          </a:p>
          <a:p>
            <a:pPr rtl="0" fontAlgn="base">
              <a:spcBef>
                <a:spcPct val="0"/>
              </a:spcBef>
              <a:spcAft>
                <a:spcPct val="0"/>
              </a:spcAft>
            </a:pPr>
            <a:r>
              <a:rPr lang="en-US" sz="1100" kern="0" dirty="0" smtClean="0">
                <a:solidFill>
                  <a:srgbClr val="002060"/>
                </a:solidFill>
                <a:latin typeface="Arial" pitchFamily="34" charset="0"/>
                <a:cs typeface="Arial" pitchFamily="34" charset="0"/>
              </a:rPr>
              <a:t>please contact:</a:t>
            </a:r>
          </a:p>
        </p:txBody>
      </p:sp>
      <p:sp>
        <p:nvSpPr>
          <p:cNvPr id="6" name="Text Box 4"/>
          <p:cNvSpPr txBox="1">
            <a:spLocks noChangeArrowheads="1"/>
          </p:cNvSpPr>
          <p:nvPr/>
        </p:nvSpPr>
        <p:spPr bwMode="auto">
          <a:xfrm>
            <a:off x="1052035" y="4722037"/>
            <a:ext cx="4069492" cy="642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a:lnSpc>
                <a:spcPts val="1600"/>
              </a:lnSpc>
              <a:spcBef>
                <a:spcPts val="81"/>
              </a:spcBef>
            </a:pPr>
            <a:r>
              <a:rPr lang="en-US" sz="1100" dirty="0" smtClean="0">
                <a:solidFill>
                  <a:srgbClr val="002060"/>
                </a:solidFill>
                <a:latin typeface="Arial" pitchFamily="34" charset="0"/>
                <a:cs typeface="Arial" pitchFamily="34" charset="0"/>
              </a:rPr>
              <a:t>Crown Agreement Management</a:t>
            </a:r>
          </a:p>
          <a:p>
            <a:pPr>
              <a:lnSpc>
                <a:spcPts val="1600"/>
              </a:lnSpc>
              <a:spcBef>
                <a:spcPts val="81"/>
              </a:spcBef>
            </a:pPr>
            <a:r>
              <a:rPr lang="en-US" sz="1100" dirty="0" smtClean="0">
                <a:solidFill>
                  <a:srgbClr val="002060"/>
                </a:solidFill>
                <a:latin typeface="Arial" pitchFamily="34" charset="0"/>
                <a:cs typeface="Arial" pitchFamily="34" charset="0"/>
              </a:rPr>
              <a:t>Helpdesk:  (780) 644-2300</a:t>
            </a:r>
            <a:endParaRPr lang="en-CA" sz="1100" dirty="0" smtClean="0">
              <a:solidFill>
                <a:srgbClr val="002060"/>
              </a:solidFill>
            </a:endParaRPr>
          </a:p>
          <a:p>
            <a:pPr>
              <a:lnSpc>
                <a:spcPts val="1600"/>
              </a:lnSpc>
              <a:spcBef>
                <a:spcPts val="81"/>
              </a:spcBef>
            </a:pPr>
            <a:r>
              <a:rPr lang="en-CA" altLang="en-US" sz="1100" dirty="0">
                <a:solidFill>
                  <a:srgbClr val="002060"/>
                </a:solidFill>
                <a:latin typeface="Arial" charset="0"/>
              </a:rPr>
              <a:t>Email inquires: </a:t>
            </a:r>
            <a:r>
              <a:rPr lang="en-CA" altLang="en-US" sz="1100" dirty="0" smtClean="0">
                <a:solidFill>
                  <a:srgbClr val="002060"/>
                </a:solidFill>
                <a:latin typeface="Arial" charset="0"/>
                <a:hlinkClick r:id="rId4"/>
              </a:rPr>
              <a:t>PNGContinuations.Energy@gov.ab.ca</a:t>
            </a:r>
            <a:endParaRPr lang="en-CA" altLang="en-US" sz="1100" dirty="0" smtClean="0">
              <a:solidFill>
                <a:srgbClr val="002060"/>
              </a:solidFill>
              <a:latin typeface="Arial" charset="0"/>
            </a:endParaRPr>
          </a:p>
          <a:p>
            <a:pPr>
              <a:lnSpc>
                <a:spcPts val="1600"/>
              </a:lnSpc>
              <a:spcBef>
                <a:spcPts val="81"/>
              </a:spcBef>
            </a:pPr>
            <a:endParaRPr lang="en-CA" altLang="en-US" sz="1100" dirty="0">
              <a:solidFill>
                <a:srgbClr val="002060"/>
              </a:solidFill>
              <a:latin typeface="Arial" charset="0"/>
            </a:endParaRP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503" y="1574815"/>
            <a:ext cx="5321135" cy="4749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9"/>
          <p:cNvSpPr>
            <a:spLocks noChangeArrowheads="1"/>
          </p:cNvSpPr>
          <p:nvPr/>
        </p:nvSpPr>
        <p:spPr bwMode="auto">
          <a:xfrm>
            <a:off x="1119769" y="1060403"/>
            <a:ext cx="67056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dirty="0" smtClean="0">
                <a:latin typeface="Arial" charset="0"/>
              </a:rPr>
              <a:t>If information in not entered into a mandatory field, or the application validation fails, the screen will display a red</a:t>
            </a:r>
            <a:r>
              <a:rPr lang="en-US" altLang="en-US" sz="1200" b="1" dirty="0" smtClean="0">
                <a:solidFill>
                  <a:srgbClr val="7030A0"/>
                </a:solidFill>
                <a:latin typeface="Arial" charset="0"/>
              </a:rPr>
              <a:t> </a:t>
            </a:r>
            <a:r>
              <a:rPr lang="en-US" altLang="en-US" sz="1200" dirty="0" smtClean="0">
                <a:latin typeface="Arial" charset="0"/>
              </a:rPr>
              <a:t>error message. The application must be corrected and then you can try to save again.</a:t>
            </a:r>
            <a:endParaRPr lang="en-CA" altLang="en-US" sz="1200" dirty="0">
              <a:latin typeface="Arial" charset="0"/>
            </a:endParaRPr>
          </a:p>
        </p:txBody>
      </p:sp>
      <p:cxnSp>
        <p:nvCxnSpPr>
          <p:cNvPr id="16" name="Straight Arrow Connector 15"/>
          <p:cNvCxnSpPr/>
          <p:nvPr/>
        </p:nvCxnSpPr>
        <p:spPr>
          <a:xfrm>
            <a:off x="5101609" y="2062687"/>
            <a:ext cx="0" cy="23569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7" name="Picture 4" descr="C:\Users\khana\AppData\Local\Microsoft\Windows\Temporary Internet Files\Content.IE5\W69D9NLS\MC900432617[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840" y="1039451"/>
            <a:ext cx="47769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bject 4"/>
          <p:cNvSpPr txBox="1"/>
          <p:nvPr/>
        </p:nvSpPr>
        <p:spPr>
          <a:xfrm>
            <a:off x="1092337" y="1727686"/>
            <a:ext cx="803205" cy="430887"/>
          </a:xfrm>
          <a:prstGeom prst="rect">
            <a:avLst/>
          </a:prstGeom>
        </p:spPr>
        <p:txBody>
          <a:bodyPr vert="horz" wrap="square" lIns="0" tIns="0" rIns="0" bIns="0" rtlCol="0">
            <a:spAutoFit/>
          </a:bodyPr>
          <a:lstStyle/>
          <a:p>
            <a:pPr marL="12700">
              <a:lnSpc>
                <a:spcPct val="100000"/>
              </a:lnSpc>
            </a:pPr>
            <a:r>
              <a:rPr lang="en-US" sz="1400" spc="-5" dirty="0" smtClean="0">
                <a:solidFill>
                  <a:srgbClr val="FF0000"/>
                </a:solidFill>
                <a:latin typeface="Arial"/>
                <a:cs typeface="Arial"/>
              </a:rPr>
              <a:t>Error</a:t>
            </a:r>
          </a:p>
          <a:p>
            <a:pPr marL="12700">
              <a:lnSpc>
                <a:spcPct val="100000"/>
              </a:lnSpc>
            </a:pPr>
            <a:r>
              <a:rPr lang="en-US" sz="1400" spc="-5" dirty="0" smtClean="0">
                <a:solidFill>
                  <a:srgbClr val="FF0000"/>
                </a:solidFill>
                <a:latin typeface="Arial"/>
                <a:cs typeface="Arial"/>
              </a:rPr>
              <a:t>Message</a:t>
            </a:r>
            <a:endParaRPr sz="1400" dirty="0">
              <a:latin typeface="Arial"/>
              <a:cs typeface="Arial"/>
            </a:endParaRPr>
          </a:p>
        </p:txBody>
      </p:sp>
    </p:spTree>
    <p:extLst>
      <p:ext uri="{BB962C8B-B14F-4D97-AF65-F5344CB8AC3E}">
        <p14:creationId xmlns:p14="http://schemas.microsoft.com/office/powerpoint/2010/main" val="1798219537"/>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05</Order1>
    <Course_x0020_Description xmlns="d317fc56-cd2a-4fee-83bf-2acf5d88d7a0">This course describes the process for your company to fill in and submit an Online Continuations Application via ETS.</Course_x0020_Description>
    <Module xmlns="d317fc56-cd2a-4fee-83bf-2acf5d88d7a0">Module</Module>
    <Area xmlns="d317fc56-cd2a-4fee-83bf-2acf5d88d7a0">PNG Continuation</Area>
  </documentManagement>
</p:properties>
</file>

<file path=customXml/item4.xml><?xml version="1.0" encoding="utf-8"?>
<?mso-contentType ?>
<SharedContentType xmlns="Microsoft.SharePoint.Taxonomy.ContentTypeSync" SourceId="8dedacd1-8ed8-4364-83a4-3ca25ad2d993" ContentTypeId="0x0101" PreviousValue="false"/>
</file>

<file path=customXml/itemProps1.xml><?xml version="1.0" encoding="utf-8"?>
<ds:datastoreItem xmlns:ds="http://schemas.openxmlformats.org/officeDocument/2006/customXml" ds:itemID="{E4BA352B-2CCF-4684-A3D3-9D63B503D9E3}"/>
</file>

<file path=customXml/itemProps2.xml><?xml version="1.0" encoding="utf-8"?>
<ds:datastoreItem xmlns:ds="http://schemas.openxmlformats.org/officeDocument/2006/customXml" ds:itemID="{584B7BFF-2D3B-42CC-8DD7-13ACAB393665}">
  <ds:schemaRefs>
    <ds:schemaRef ds:uri="http://schemas.microsoft.com/sharepoint/v3/contenttype/forms"/>
  </ds:schemaRefs>
</ds:datastoreItem>
</file>

<file path=customXml/itemProps3.xml><?xml version="1.0" encoding="utf-8"?>
<ds:datastoreItem xmlns:ds="http://schemas.openxmlformats.org/officeDocument/2006/customXml" ds:itemID="{BB0715E4-ADE3-4233-A707-A5B562B78401}">
  <ds:schemaRefs>
    <ds:schemaRef ds:uri="http://purl.org/dc/elements/1.1/"/>
    <ds:schemaRef ds:uri="http://schemas.microsoft.com/office/2006/metadata/properties"/>
    <ds:schemaRef ds:uri="d317fc56-cd2a-4fee-83bf-2acf5d88d7a0"/>
    <ds:schemaRef ds:uri="http://purl.org/dc/terms/"/>
    <ds:schemaRef ds:uri="e6d83808-03cb-4f3c-af89-207626cead88"/>
    <ds:schemaRef ds:uri="cd3b5d7d-85b8-485a-94e1-bd5df7614905"/>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EA4E43B2-E9C4-4262-920C-DB45D4D1CC3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45516</TotalTime>
  <Words>5625</Words>
  <Application>Microsoft Office PowerPoint</Application>
  <PresentationFormat>On-screen Show (4:3)</PresentationFormat>
  <Paragraphs>714</Paragraphs>
  <Slides>83</Slides>
  <Notes>75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83</vt:i4>
      </vt:variant>
    </vt:vector>
  </HeadingPairs>
  <TitlesOfParts>
    <vt:vector size="87" baseType="lpstr">
      <vt:lpstr>Arial</vt:lpstr>
      <vt:lpstr>Calibri</vt:lpstr>
      <vt:lpstr>Freestyle Script</vt:lpstr>
      <vt:lpstr>Office Theme</vt:lpstr>
      <vt:lpstr>Welcome</vt:lpstr>
      <vt:lpstr>Revisions</vt:lpstr>
      <vt:lpstr>Introduction</vt:lpstr>
      <vt:lpstr>Login to ETS</vt:lpstr>
      <vt:lpstr>Create and Submit a Continuation Application</vt:lpstr>
      <vt:lpstr>Create Continuation Application – Administration Information</vt:lpstr>
      <vt:lpstr>Create Continuation Application – Administration Information – Add Technical Contact (optional)</vt:lpstr>
      <vt:lpstr>PowerPoint Presentation</vt:lpstr>
      <vt:lpstr>PowerPoint Presentation</vt:lpstr>
      <vt:lpstr>PowerPoint Presentation</vt:lpstr>
      <vt:lpstr>Create Continuation Application – Administration Information – Data Options</vt:lpstr>
      <vt:lpstr>Create Continuation Application – Administration Information – Attach Geological Discussion</vt:lpstr>
      <vt:lpstr>Create Continuation Application – Agreement Information – Add Agreement</vt:lpstr>
      <vt:lpstr>Create Continuation Application – Agreement Information – Add Agreement (continued)</vt:lpstr>
      <vt:lpstr>Create Continuation Application – Agreement Information – Add Agreement (continued) </vt:lpstr>
      <vt:lpstr>Create Continuation Application – Agreement Information – Customize/Breakdown Land </vt:lpstr>
      <vt:lpstr>Create Continuation Application – Agreement Information – Customize/Breakdown Land (continued) </vt:lpstr>
      <vt:lpstr>Create Continuation Application – Agreement Information – Remove Agreement</vt:lpstr>
      <vt:lpstr>Create Continuation Application – Extension Information</vt:lpstr>
      <vt:lpstr>Create Continuation Application – Extension Information – Add Extension</vt:lpstr>
      <vt:lpstr>Create Continuation Application – Extension Information – Add Extension (continued)</vt:lpstr>
      <vt:lpstr>Create Continuation Application – Extension Information – Add Extension Document</vt:lpstr>
      <vt:lpstr>Create Continuation Application – Data Tab</vt:lpstr>
      <vt:lpstr>Create Continuation Application – Data Tab – Add Company</vt:lpstr>
      <vt:lpstr>Create Continuation Application – Data Tab – Remove Company</vt:lpstr>
      <vt:lpstr>Create Continuation Application – Data Tab – Add Data for Agreement</vt:lpstr>
      <vt:lpstr>Create Continuation Application – Data Tab – Add Agreement for Previously Submitted Data</vt:lpstr>
      <vt:lpstr>Create Continuation Application – Data Tab – Add Agreement for Previously Submitted Data (continued)</vt:lpstr>
      <vt:lpstr>Create Continuation Application – Data Tab – Add Agreement for Previously Submitted Data (continued)</vt:lpstr>
      <vt:lpstr>Create Continuation Application – Section 15 Information</vt:lpstr>
      <vt:lpstr>Create Continuation Application – Section 15 Information – Select Agreement</vt:lpstr>
      <vt:lpstr>Create Continuation Application – Section 15 Information – Select Zone</vt:lpstr>
      <vt:lpstr>Create Continuation Application – Section 15 Information – Request Continuation for 15(1)(a) and 15(1)(e)</vt:lpstr>
      <vt:lpstr>Create Continuation Application – Section 15 Information – Request Continuation for 15(1)(b), 15(1)(c), and 15(1)(d)</vt:lpstr>
      <vt:lpstr>Create Continuation Application – Section 16</vt:lpstr>
      <vt:lpstr>Create Continuation Application – Section 16 (continued)</vt:lpstr>
      <vt:lpstr>Create Continuation Application – Section 16 (continued) </vt:lpstr>
      <vt:lpstr>Create Continuation Application – Section 17 </vt:lpstr>
      <vt:lpstr>Create Continuation Application – Section 17 (continued) </vt:lpstr>
      <vt:lpstr>Create Continuation Application – Section 17 (continued)  </vt:lpstr>
      <vt:lpstr>View Continuation Document</vt:lpstr>
      <vt:lpstr>View Continuation Document (continued)</vt:lpstr>
      <vt:lpstr>Verify Continuation Application</vt:lpstr>
      <vt:lpstr>Submit Continuation Application</vt:lpstr>
      <vt:lpstr>Submit Continuation Application (continued)</vt:lpstr>
      <vt:lpstr>Submit Continuation Application (continued) </vt:lpstr>
      <vt:lpstr>View Application Summary Report</vt:lpstr>
      <vt:lpstr>Work In Progress</vt:lpstr>
      <vt:lpstr>Work In Progress</vt:lpstr>
      <vt:lpstr>Work In Progress – Search Parameters and Result</vt:lpstr>
      <vt:lpstr>Work In Progress – Search Result</vt:lpstr>
      <vt:lpstr>Cancel or Withdraw an Application</vt:lpstr>
      <vt:lpstr>Cancel an Application </vt:lpstr>
      <vt:lpstr>Cancel an Application (continued) </vt:lpstr>
      <vt:lpstr>Withdraw an Application </vt:lpstr>
      <vt:lpstr>Withdraw an Application (continued) </vt:lpstr>
      <vt:lpstr>Copy an Application </vt:lpstr>
      <vt:lpstr>Offer</vt:lpstr>
      <vt:lpstr>Review Offer </vt:lpstr>
      <vt:lpstr>Review Offer (continued) </vt:lpstr>
      <vt:lpstr>Respond to Offer </vt:lpstr>
      <vt:lpstr>Respond to Offer – Add Document </vt:lpstr>
      <vt:lpstr>Respond to Offer – Customize</vt:lpstr>
      <vt:lpstr>View Offer Response Document </vt:lpstr>
      <vt:lpstr>View Offer Response Document (continued) </vt:lpstr>
      <vt:lpstr>Respond to Offer – Early Response Checkbox </vt:lpstr>
      <vt:lpstr>PowerPoint Presentation</vt:lpstr>
      <vt:lpstr>Final</vt:lpstr>
      <vt:lpstr>View Final (as Applicant) </vt:lpstr>
      <vt:lpstr>View Final (as Designated Representative) </vt:lpstr>
      <vt:lpstr>Offer Withdrawn</vt:lpstr>
      <vt:lpstr>Amend a Continuation Application</vt:lpstr>
      <vt:lpstr>Amend Continuation Application</vt:lpstr>
      <vt:lpstr>Amend Continuation Application (continued)</vt:lpstr>
      <vt:lpstr>No Application</vt:lpstr>
      <vt:lpstr>Correction Application</vt:lpstr>
      <vt:lpstr>PowerPoint Presentation</vt:lpstr>
      <vt:lpstr>List of ETS Statuses (continued) </vt:lpstr>
      <vt:lpstr>List of ETS Statuses (continued)</vt:lpstr>
      <vt:lpstr>List of ETS Statuses (continued)</vt:lpstr>
      <vt:lpstr>PowerPoint Presentation</vt:lpstr>
      <vt:lpstr>PowerPoint Presentation</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PNG Continuation</dc:title>
  <dc:creator>Kerry-Lynne.Kryvenchuk@gov.ab.ca;Octavio.Yin@gov.ab.ca</dc:creator>
  <cp:lastModifiedBy>Kerry-Lynne Kryvenchuk</cp:lastModifiedBy>
  <cp:revision>1159</cp:revision>
  <cp:lastPrinted>2015-09-17T19:29:09Z</cp:lastPrinted>
  <dcterms:created xsi:type="dcterms:W3CDTF">2014-02-20T09:55:10Z</dcterms:created>
  <dcterms:modified xsi:type="dcterms:W3CDTF">2022-01-18T20:00:13Z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2013-10-07T00:00:00Z</vt:filetime>
  </property>
  <property fmtid="{D5CDD505-2E9C-101B-9397-08002B2CF9AE}" pid="3" name="LastSaved">
    <vt:filetime>2014-02-20T00:00:00Z</vt:filetime>
  </property>
  <property fmtid="{D5CDD505-2E9C-101B-9397-08002B2CF9AE}" pid="4" name="ContentTypeId">
    <vt:lpwstr>0x0101004CF9B3243FA46A47A5D45CADF07EB49500869333630F2EE44D93EB5262DF3C44F2</vt:lpwstr>
  </property>
  <property fmtid="{D5CDD505-2E9C-101B-9397-08002B2CF9AE}" pid="5" name="MSIP_Label_abf2ea38-542c-4b75-bd7d-582ec36a519f_Enabled">
    <vt:lpwstr>true</vt:lpwstr>
  </property>
  <property fmtid="{D5CDD505-2E9C-101B-9397-08002B2CF9AE}" pid="6" name="MSIP_Label_abf2ea38-542c-4b75-bd7d-582ec36a519f_SetDate">
    <vt:lpwstr>2022-01-18T20:00:13Z</vt:lpwstr>
  </property>
  <property fmtid="{D5CDD505-2E9C-101B-9397-08002B2CF9AE}" pid="7" name="MSIP_Label_abf2ea38-542c-4b75-bd7d-582ec36a519f_Method">
    <vt:lpwstr>Standard</vt:lpwstr>
  </property>
  <property fmtid="{D5CDD505-2E9C-101B-9397-08002B2CF9AE}" pid="8" name="MSIP_Label_abf2ea38-542c-4b75-bd7d-582ec36a519f_Name">
    <vt:lpwstr>Protected A</vt:lpwstr>
  </property>
  <property fmtid="{D5CDD505-2E9C-101B-9397-08002B2CF9AE}" pid="9" name="MSIP_Label_abf2ea38-542c-4b75-bd7d-582ec36a519f_SiteId">
    <vt:lpwstr>2bb51c06-af9b-42c5-8bf5-3c3b7b10850b</vt:lpwstr>
  </property>
  <property fmtid="{D5CDD505-2E9C-101B-9397-08002B2CF9AE}" pid="10" name="MSIP_Label_abf2ea38-542c-4b75-bd7d-582ec36a519f_ActionId">
    <vt:lpwstr>15009855-e458-42a9-b91a-f25bf8e2a17f</vt:lpwstr>
  </property>
  <property fmtid="{D5CDD505-2E9C-101B-9397-08002B2CF9AE}" pid="11" name="MSIP_Label_abf2ea38-542c-4b75-bd7d-582ec36a519f_ContentBits">
    <vt:lpwstr>2</vt:lpwstr>
  </property>
</Properties>
</file>