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7" r:id="rId7"/>
    <p:sldId id="258" r:id="rId8"/>
    <p:sldId id="482" r:id="rId9"/>
    <p:sldId id="483" r:id="rId10"/>
    <p:sldId id="484" r:id="rId11"/>
    <p:sldId id="485" r:id="rId12"/>
    <p:sldId id="486" r:id="rId13"/>
    <p:sldId id="487" r:id="rId14"/>
    <p:sldId id="491" r:id="rId15"/>
    <p:sldId id="488" r:id="rId16"/>
    <p:sldId id="492" r:id="rId17"/>
    <p:sldId id="493" r:id="rId18"/>
    <p:sldId id="494" r:id="rId19"/>
    <p:sldId id="495" r:id="rId20"/>
    <p:sldId id="496" r:id="rId21"/>
    <p:sldId id="490" r:id="rId22"/>
    <p:sldId id="497" r:id="rId23"/>
    <p:sldId id="500" r:id="rId24"/>
    <p:sldId id="501" r:id="rId25"/>
    <p:sldId id="502" r:id="rId26"/>
    <p:sldId id="498" r:id="rId27"/>
    <p:sldId id="481" r:id="rId28"/>
    <p:sldId id="274" r:id="rId29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CDCDC"/>
    <a:srgbClr val="090EE9"/>
    <a:srgbClr val="3338F7"/>
    <a:srgbClr val="ECF1F8"/>
    <a:srgbClr val="737373"/>
    <a:srgbClr val="D7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9977" autoAdjust="0"/>
  </p:normalViewPr>
  <p:slideViewPr>
    <p:cSldViewPr>
      <p:cViewPr varScale="1">
        <p:scale>
          <a:sx n="100" d="100"/>
          <a:sy n="100" d="100"/>
        </p:scale>
        <p:origin x="1422" y="54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2"/>
    </p:cViewPr>
  </p:sorterViewPr>
  <p:notesViewPr>
    <p:cSldViewPr>
      <p:cViewPr varScale="1">
        <p:scale>
          <a:sx n="116" d="100"/>
          <a:sy n="116" d="100"/>
        </p:scale>
        <p:origin x="-1650" y="-114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2A66B-5DE7-4A51-946A-4EEA6E6BE575}" type="datetimeFigureOut">
              <a:rPr lang="en-CA" smtClean="0"/>
              <a:t>2020/09/28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8F3-90CC-4ABF-9592-8B87FC26709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89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C9C510A-FC69-4ACC-8247-3D37889C37E9}" type="datetimeFigureOut">
              <a:rPr lang="en-CA" smtClean="0"/>
              <a:t>2020/09/28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AFB07AE-A358-4002-9101-71C6B35E26F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362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90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433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967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5362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703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483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978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39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553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73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065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015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157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95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85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189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65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9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944423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6C5A-BAAB-460E-A12A-67C0EFA4F6F7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F8D3-FE51-44A0-9361-76DEE55D58C1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0FA0-2E57-4FBC-A0B2-9147B4CC37B5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C38D-7CEB-40D3-BC41-93169D526A7E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E05C-8A1A-4FB8-B0DD-2E49FBFAF09B}" type="datetime1">
              <a:rPr lang="en-US" smtClean="0"/>
              <a:t>9/28/2020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5334-6132-47EE-AD49-9FA2BA77A9E5}" type="datetime1">
              <a:rPr lang="en-US" smtClean="0"/>
              <a:t>9/28/2020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57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30964"/>
            <a:ext cx="9144000" cy="4270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9788" y="1057275"/>
            <a:ext cx="69444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193" y="2270378"/>
            <a:ext cx="8535613" cy="2831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5BDD-8B7A-40B0-B982-32FB7D16995A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924800" y="65817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</a:rPr>
              <a:t>Page </a:t>
            </a:r>
            <a:fld id="{75C6BF31-FFC4-4FD8-941E-9C0428A5BC7C}" type="slidenum">
              <a:rPr lang="en-US" sz="1200" smtClean="0">
                <a:latin typeface="Arial" charset="0"/>
              </a:rPr>
              <a:pPr>
                <a:defRPr/>
              </a:pPr>
              <a:t>‹#›</a:t>
            </a:fld>
            <a:r>
              <a:rPr lang="en-US" sz="1200" dirty="0" smtClean="0">
                <a:latin typeface="Arial" charset="0"/>
              </a:rPr>
              <a:t> of 24</a:t>
            </a:r>
            <a:endParaRPr lang="en-CA" sz="1200" dirty="0" smtClean="0">
              <a:latin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-68284"/>
            <a:ext cx="8964488" cy="923330"/>
            <a:chOff x="179512" y="4026424"/>
            <a:chExt cx="8964488" cy="92333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179512" y="4094164"/>
              <a:ext cx="8964488" cy="787850"/>
              <a:chOff x="390128" y="3908965"/>
              <a:chExt cx="8638456" cy="78785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3908965"/>
                <a:ext cx="6256784" cy="78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" y="4008237"/>
                <a:ext cx="2267744" cy="63748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4644008" y="4026424"/>
              <a:ext cx="4364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PNG Continuation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Government of Alberta</a:t>
              </a:r>
            </a:p>
          </p:txBody>
        </p:sp>
      </p:grpSp>
      <p:sp>
        <p:nvSpPr>
          <p:cNvPr id="6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  <a:endParaRPr lang="en-CA" sz="1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  <p:sldLayoutId id="2147483665" r:id="rId5"/>
    <p:sldLayoutId id="2147483666" r:id="rId6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>
        <a:defRPr sz="1600" i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NGContinuations.Energy@gov.ab.ca" TargetMode="External"/><Relationship Id="rId2" Type="http://schemas.openxmlformats.org/officeDocument/2006/relationships/hyperlink" Target="https://training.energy.gov.ab.ca/Pages/PNG%20Continuation.aspx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PNGContinuations.Energy@gov.ab.ca" TargetMode="External"/><Relationship Id="rId4" Type="http://schemas.openxmlformats.org/officeDocument/2006/relationships/hyperlink" Target="https://training.energy.gov.ab.ca/Pages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4419600" y="2713037"/>
            <a:ext cx="411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 smtClean="0">
                <a:latin typeface="Arial" charset="0"/>
              </a:rPr>
              <a:t>PNG Continuation – Expiry Reinstatement: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 smtClean="0">
                <a:latin typeface="Arial" charset="0"/>
              </a:rPr>
              <a:t>This is the process to complete and submit an Online Expiry Reinstatement request via ETS for a PNG Agreement. The process begins with the creation of a new request through to submission.  The request progresses through various stages (statuses) until completion. </a:t>
            </a:r>
            <a:endParaRPr lang="en-US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 smtClean="0">
              <a:latin typeface="Arial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187" y="1468438"/>
            <a:ext cx="4468812" cy="2189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6615" y="3127311"/>
            <a:ext cx="39065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800" b="1" spc="-13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sz="1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800" b="1" spc="-5" dirty="0" smtClean="0">
                <a:solidFill>
                  <a:srgbClr val="0070C0"/>
                </a:solidFill>
                <a:latin typeface="Arial"/>
                <a:cs typeface="Arial"/>
              </a:rPr>
              <a:t>PNG Continuation: </a:t>
            </a:r>
            <a:endParaRPr lang="en-US" b="1" spc="-5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lang="en-US" sz="1800" b="1" spc="-55" dirty="0" smtClean="0">
                <a:solidFill>
                  <a:srgbClr val="0070C0"/>
                </a:solidFill>
                <a:latin typeface="Arial"/>
                <a:cs typeface="Arial"/>
              </a:rPr>
              <a:t>Expiry Reinstatement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sz="18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800" b="1" spc="-25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spc="-5" dirty="0" smtClean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sz="1800" b="1" dirty="0" smtClean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sz="1800" b="1" spc="-2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6943725" cy="246063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CA" sz="1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submitting your request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change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(Submitted)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At the bottom of the screen you must select either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or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5949280"/>
            <a:ext cx="20162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080594" y="4725144"/>
            <a:ext cx="1440160" cy="144016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5-Point Star 9"/>
          <p:cNvSpPr/>
          <p:nvPr/>
        </p:nvSpPr>
        <p:spPr>
          <a:xfrm>
            <a:off x="4355976" y="602128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5-Point Star 11"/>
          <p:cNvSpPr/>
          <p:nvPr/>
        </p:nvSpPr>
        <p:spPr>
          <a:xfrm>
            <a:off x="2802730" y="114300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5580112" y="4736242"/>
            <a:ext cx="432048" cy="132918"/>
          </a:xfrm>
          <a:prstGeom prst="rect">
            <a:avLst/>
          </a:prstGeom>
          <a:solidFill>
            <a:schemeClr val="bg1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56" y="1484784"/>
            <a:ext cx="299307" cy="2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67600" y="1484784"/>
            <a:ext cx="15282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note: By selecting the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Reinstatement Document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PDF electronic version of your form will populate.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36" y="1371909"/>
            <a:ext cx="5032177" cy="50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23657" y="1653361"/>
            <a:ext cx="1213323" cy="223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5849736" y="1675693"/>
            <a:ext cx="1222177" cy="201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3533084" y="6093296"/>
            <a:ext cx="2133600" cy="333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5-Point Star 19"/>
          <p:cNvSpPr/>
          <p:nvPr/>
        </p:nvSpPr>
        <p:spPr>
          <a:xfrm>
            <a:off x="4323063" y="6235196"/>
            <a:ext cx="45719" cy="45719"/>
          </a:xfrm>
          <a:prstGeom prst="star5">
            <a:avLst>
              <a:gd name="adj" fmla="val 22408"/>
              <a:gd name="hf" fmla="val 105146"/>
              <a:gd name="vf" fmla="val 1105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4617396" y="2458768"/>
            <a:ext cx="962716" cy="5583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4536810" y="2413706"/>
            <a:ext cx="107099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 Company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01920" y="4398168"/>
            <a:ext cx="503480" cy="45719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4512468" y="4336388"/>
            <a:ext cx="121500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055 5555555555</a:t>
            </a:r>
            <a:endParaRPr lang="en-CA" sz="500" dirty="0"/>
          </a:p>
        </p:txBody>
      </p:sp>
      <p:sp>
        <p:nvSpPr>
          <p:cNvPr id="26" name="Rectangle 25"/>
          <p:cNvSpPr/>
          <p:nvPr/>
        </p:nvSpPr>
        <p:spPr>
          <a:xfrm>
            <a:off x="4599884" y="4572000"/>
            <a:ext cx="886516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4490467" y="4540850"/>
            <a:ext cx="101272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ABC Company</a:t>
            </a:r>
            <a:endParaRPr lang="en-CA" sz="500" dirty="0"/>
          </a:p>
        </p:txBody>
      </p:sp>
      <p:sp>
        <p:nvSpPr>
          <p:cNvPr id="4" name="TextBox 3"/>
          <p:cNvSpPr txBox="1"/>
          <p:nvPr/>
        </p:nvSpPr>
        <p:spPr>
          <a:xfrm>
            <a:off x="4549247" y="2590800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File M1234</a:t>
            </a:r>
            <a:endParaRPr lang="en-CA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5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17" y="1749589"/>
            <a:ext cx="6770687" cy="4572000"/>
          </a:xfrm>
          <a:prstGeom prst="rect">
            <a:avLst/>
          </a:prstGeom>
          <a:solidFill>
            <a:srgbClr val="DCDCDC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197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" y="1749589"/>
            <a:ext cx="19335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83608" y="4953000"/>
            <a:ext cx="84569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4983609" y="4724399"/>
            <a:ext cx="845690" cy="16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005731" y="5257800"/>
            <a:ext cx="78546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005731" y="5562600"/>
            <a:ext cx="82356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943665" y="4660940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005 5555555555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3665" y="4953000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054 5555555555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8252" y="5218584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001 5555555555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1989" y="5523384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004 5555555555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74106" y="4724399"/>
            <a:ext cx="381000" cy="165918"/>
          </a:xfrm>
          <a:prstGeom prst="roundRect">
            <a:avLst>
              <a:gd name="adj" fmla="val 2527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269330" y="468424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8F7"/>
                </a:solidFill>
              </a:rPr>
              <a:t>386534</a:t>
            </a:r>
            <a:endParaRPr lang="en-CA" sz="1000" dirty="0">
              <a:solidFill>
                <a:srgbClr val="3338F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1103258"/>
            <a:ext cx="792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screen will populate,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all your reinstatements currently in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generate. By changing the parameters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screen varying results will populate. You can also search by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29" y="4559784"/>
            <a:ext cx="1058409" cy="1015032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2772703" y="3784389"/>
            <a:ext cx="1707531" cy="272499"/>
          </a:xfrm>
          <a:prstGeom prst="wedgeRoundRectCallout">
            <a:avLst>
              <a:gd name="adj1" fmla="val 78213"/>
              <a:gd name="adj2" fmla="val 514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3551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Status – Search Parameters and Result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323528" y="1259687"/>
            <a:ext cx="4572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You can utilize the search parameter fields to filter search results.</a:t>
            </a:r>
          </a:p>
          <a:p>
            <a:pPr marL="12700" marR="6350">
              <a:lnSpc>
                <a:spcPct val="10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The table on the right shows the correlation between the parameter fields and each corresponding result column.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Below is a color-highlighted illustration of the Work in Progress search screen to further demonstrate the relationship between the data.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"/>
          <a:stretch/>
        </p:blipFill>
        <p:spPr bwMode="auto">
          <a:xfrm>
            <a:off x="609600" y="2737015"/>
            <a:ext cx="5486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64090"/>
              </p:ext>
            </p:extLst>
          </p:nvPr>
        </p:nvGraphicFramePr>
        <p:xfrm>
          <a:off x="6084168" y="914400"/>
          <a:ext cx="2448272" cy="20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12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Parameter Field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Column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Number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ETS 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Start/End Date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Updated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</a:t>
                      </a:r>
                      <a:r>
                        <a:rPr lang="en-US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28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73"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 shown as a result column)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3105" y="3866466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File 1234</a:t>
            </a:r>
            <a:endParaRPr lang="en-C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146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955467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Status – Search Result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496760"/>
            <a:ext cx="12241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 load a request, click on the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number link.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856" y="6021288"/>
            <a:ext cx="272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Navigate with this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number, if there are multiple pages of search results.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1000" y="3632448"/>
            <a:ext cx="10618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open a document click on the report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link.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44784" y="5401150"/>
            <a:ext cx="648072" cy="108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53" y="1475289"/>
            <a:ext cx="6890194" cy="463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578" y="5509647"/>
            <a:ext cx="674036" cy="345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33153" y="5860357"/>
            <a:ext cx="252028" cy="2501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84441" y="4414285"/>
            <a:ext cx="504056" cy="713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67171" y="3663220"/>
            <a:ext cx="1422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</a:t>
            </a:r>
            <a:endParaRPr lang="en-CA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10800000" flipV="1">
            <a:off x="5581648" y="3979363"/>
            <a:ext cx="2560749" cy="905804"/>
          </a:xfrm>
          <a:prstGeom prst="bentConnector3">
            <a:avLst>
              <a:gd name="adj1" fmla="val 9240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80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2880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a decision is received by ETS, the request status becomes Completed.</a:t>
            </a:r>
            <a:endParaRPr lang="en-CA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email </a:t>
            </a: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may be sent from ETS informing your </a:t>
            </a:r>
            <a:r>
              <a:rPr lang="en-CA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company’s </a:t>
            </a: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contact that an offer is available for review and response. These email notifications are considered a courtesy and should not be relied on to track PNG Continuation </a:t>
            </a:r>
            <a:r>
              <a:rPr lang="en-CA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requests </a:t>
            </a: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ETS.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submitting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request through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ETS, it is your responsibility to continually check your Work in Progress to determine if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any decisions have been sent.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4902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Reinstatement Completed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9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71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PNG Continuation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node,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populate.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all of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Reinstatements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currently in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generate.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may also search your request using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provided to you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with your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original submission.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0154" y="4725144"/>
            <a:ext cx="360040" cy="216024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033183" y="4761148"/>
            <a:ext cx="582711" cy="144016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4033183" y="5013176"/>
            <a:ext cx="545464" cy="144016"/>
          </a:xfrm>
          <a:prstGeom prst="rect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53" y="1828800"/>
            <a:ext cx="6911419" cy="45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090194" y="3839802"/>
            <a:ext cx="1239167" cy="304800"/>
          </a:xfrm>
          <a:prstGeom prst="wedgeRoundRectCallout">
            <a:avLst>
              <a:gd name="adj1" fmla="val 98090"/>
              <a:gd name="adj2" fmla="val 85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808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Rental Reinstatement Letter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85719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840" y="164756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Pdf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Reinstatement Letter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4" y="2133600"/>
            <a:ext cx="7225592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162800" y="3686175"/>
            <a:ext cx="1239167" cy="304800"/>
          </a:xfrm>
          <a:prstGeom prst="wedgeRoundRectCallout">
            <a:avLst>
              <a:gd name="adj1" fmla="val -188959"/>
              <a:gd name="adj2" fmla="val 4705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PFD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49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2911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Letter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85719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83892"/>
            <a:ext cx="3914775" cy="50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5146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621756" y="2466943"/>
            <a:ext cx="1066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28, 2017</a:t>
            </a:r>
            <a:endParaRPr lang="en-CA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369" y="1371752"/>
            <a:ext cx="1309450" cy="8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4696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5" y="2455126"/>
            <a:ext cx="1716320" cy="379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037" y="76092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- Withdraw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637" y="109947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selecting either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ype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 by entering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may access your submission 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your request.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request,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need to be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this point you will access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and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 Request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may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anytime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while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(Submitted)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1783" y="2993078"/>
            <a:ext cx="83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66" y="2299806"/>
            <a:ext cx="6104713" cy="410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752600" y="3048000"/>
            <a:ext cx="936104" cy="536488"/>
          </a:xfrm>
          <a:prstGeom prst="wedgeRoundRectCallout">
            <a:avLst>
              <a:gd name="adj1" fmla="val 60136"/>
              <a:gd name="adj2" fmla="val 311958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49" y="4953000"/>
            <a:ext cx="1058409" cy="10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24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populate displaying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Reinstate.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at the bottom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1298377"/>
            <a:ext cx="49244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626048" y="4267199"/>
            <a:ext cx="983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4571999" y="4213114"/>
            <a:ext cx="3048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/>
              <a:t>005</a:t>
            </a:r>
            <a:endParaRPr lang="en-CA" sz="400" b="1" dirty="0"/>
          </a:p>
        </p:txBody>
      </p:sp>
      <p:sp>
        <p:nvSpPr>
          <p:cNvPr id="17" name="Rectangle 16"/>
          <p:cNvSpPr/>
          <p:nvPr/>
        </p:nvSpPr>
        <p:spPr>
          <a:xfrm>
            <a:off x="5257800" y="1399419"/>
            <a:ext cx="533400" cy="76200"/>
          </a:xfrm>
          <a:prstGeom prst="rect">
            <a:avLst/>
          </a:prstGeom>
          <a:solidFill>
            <a:srgbClr val="090EE9"/>
          </a:solidFill>
          <a:ln>
            <a:solidFill>
              <a:srgbClr val="090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5219700" y="1322103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386423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154598" y="4495800"/>
            <a:ext cx="1239167" cy="609600"/>
          </a:xfrm>
          <a:prstGeom prst="wedgeRoundRectCallout">
            <a:avLst>
              <a:gd name="adj1" fmla="val -237369"/>
              <a:gd name="adj2" fmla="val 20196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Withdraw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138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321" y="1920430"/>
            <a:ext cx="192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078599"/>
              </p:ext>
            </p:extLst>
          </p:nvPr>
        </p:nvGraphicFramePr>
        <p:xfrm>
          <a:off x="1973495" y="2514600"/>
          <a:ext cx="610729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March</a:t>
                      </a:r>
                      <a:r>
                        <a:rPr lang="en-CA" baseline="0" dirty="0" smtClean="0"/>
                        <a:t> 10, 2017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June</a:t>
                      </a:r>
                      <a:r>
                        <a:rPr lang="en-CA" baseline="0" dirty="0" smtClean="0"/>
                        <a:t>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+mn-lt"/>
                          <a:cs typeface="Calibri"/>
                        </a:rPr>
                        <a:t>Update Banner and Resource</a:t>
                      </a:r>
                      <a:r>
                        <a:rPr lang="en-US" sz="1800" baseline="0" dirty="0" smtClean="0">
                          <a:latin typeface="+mn-lt"/>
                          <a:cs typeface="Calibri"/>
                        </a:rPr>
                        <a:t> Page</a:t>
                      </a:r>
                      <a:r>
                        <a:rPr lang="en-US" sz="1800" dirty="0" smtClean="0">
                          <a:latin typeface="+mn-lt"/>
                          <a:cs typeface="Calibri"/>
                        </a:rPr>
                        <a:t> </a:t>
                      </a:r>
                      <a:endParaRPr lang="en-US" sz="18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September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Updated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5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8437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873" y="90872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Message box will populate confirming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application.  To proceed click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91" y="1295400"/>
            <a:ext cx="5110460" cy="51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2362201"/>
            <a:ext cx="990600" cy="68578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569321" y="2311851"/>
            <a:ext cx="60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ABC Company</a:t>
            </a:r>
            <a:endParaRPr lang="en-CA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5835" y="3825941"/>
            <a:ext cx="911721" cy="108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362602" y="3244158"/>
            <a:ext cx="1239167" cy="413442"/>
          </a:xfrm>
          <a:prstGeom prst="wedgeRoundRectCallout">
            <a:avLst>
              <a:gd name="adj1" fmla="val -253348"/>
              <a:gd name="adj2" fmla="val 2094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56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98072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you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populate with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All information has been deleted from Alberta Energy’s records. 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be taken back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Progress.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4985" y="1753380"/>
            <a:ext cx="167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note: By selecting the </a:t>
            </a: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Reinstatement Document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 PDF electronic version of your form will populate.  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19" y="1814565"/>
            <a:ext cx="238849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74" y="1447800"/>
            <a:ext cx="4952452" cy="495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3600" y="1753380"/>
            <a:ext cx="1104626" cy="173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2095774" y="1753380"/>
            <a:ext cx="952226" cy="173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4648200" y="2514600"/>
            <a:ext cx="914400" cy="45719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2452820"/>
            <a:ext cx="1371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ABC Company</a:t>
            </a:r>
            <a:endParaRPr lang="en-CA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8200" y="4419600"/>
            <a:ext cx="533400" cy="45719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4533900" y="4350126"/>
            <a:ext cx="1295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005 5555555555</a:t>
            </a:r>
            <a:endParaRPr lang="en-CA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1630" y="4610100"/>
            <a:ext cx="990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4533900" y="4563561"/>
            <a:ext cx="1524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ABC Company </a:t>
            </a:r>
            <a:endParaRPr lang="en-CA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327768" y="4563561"/>
            <a:ext cx="1239167" cy="465639"/>
          </a:xfrm>
          <a:prstGeom prst="wedgeRoundRectCallout">
            <a:avLst>
              <a:gd name="adj1" fmla="val -235638"/>
              <a:gd name="adj2" fmla="val 31339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71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91" y="1219200"/>
            <a:ext cx="6439418" cy="509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891957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confirm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4038600"/>
            <a:ext cx="79533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038599" y="4319587"/>
            <a:ext cx="79533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038600" y="4572000"/>
            <a:ext cx="79533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4033836" y="4800600"/>
            <a:ext cx="79533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038600" y="5105400"/>
            <a:ext cx="79533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033835" y="5334000"/>
            <a:ext cx="79533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038600" y="5638800"/>
            <a:ext cx="79533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940968" y="3999384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005 5555555555</a:t>
            </a:r>
            <a:endParaRPr lang="en-CA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7162" y="4280371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055 5555555555</a:t>
            </a:r>
            <a:endParaRPr lang="en-CA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74" y="4532784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054 5555555555</a:t>
            </a:r>
            <a:endParaRPr lang="en-CA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940967" y="48006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001 5555555555</a:t>
            </a:r>
            <a:endParaRPr lang="en-CA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3943349" y="5066184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004 5555555555</a:t>
            </a:r>
            <a:endParaRPr lang="en-CA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940967" y="5335116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005 4444444444</a:t>
            </a:r>
            <a:endParaRPr lang="en-CA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40967" y="5599584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004 4444444444</a:t>
            </a:r>
            <a:endParaRPr lang="en-CA" sz="900" dirty="0"/>
          </a:p>
        </p:txBody>
      </p:sp>
      <p:sp>
        <p:nvSpPr>
          <p:cNvPr id="5" name="Rectangle 4"/>
          <p:cNvSpPr/>
          <p:nvPr/>
        </p:nvSpPr>
        <p:spPr>
          <a:xfrm>
            <a:off x="2590800" y="3999384"/>
            <a:ext cx="685800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564603" y="1807205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Expiry Reinstatement</a:t>
            </a:r>
            <a:endParaRPr lang="en-C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0598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90800"/>
            <a:ext cx="754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/>
          </a:p>
          <a:p>
            <a:r>
              <a:rPr lang="en-CA" sz="1400" dirty="0">
                <a:hlinkClick r:id="rId2"/>
              </a:rPr>
              <a:t>ETS Support and Online Learning </a:t>
            </a:r>
            <a:r>
              <a:rPr lang="en-CA" sz="1400" dirty="0"/>
              <a:t>provides access to relevant guides, courses and other information.</a:t>
            </a:r>
          </a:p>
          <a:p>
            <a:endParaRPr lang="en-CA" sz="1400" dirty="0"/>
          </a:p>
          <a:p>
            <a:r>
              <a:rPr lang="en-CA" sz="1400" dirty="0"/>
              <a:t>If you have questions, please contact  </a:t>
            </a:r>
            <a:r>
              <a:rPr lang="en-CA" altLang="en-US" sz="1400" dirty="0">
                <a:hlinkClick r:id="rId3"/>
              </a:rPr>
              <a:t>PNGContinuations.Energy@gov.ab.ca</a:t>
            </a:r>
            <a:endParaRPr lang="en-CA" altLang="en-US" sz="1400" dirty="0"/>
          </a:p>
          <a:p>
            <a:r>
              <a:rPr lang="en-CA" sz="1400" dirty="0"/>
              <a:t>or the PNG Tenure Help Line at (780) 644-2300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788" y="1057275"/>
            <a:ext cx="69444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193" y="1066800"/>
            <a:ext cx="5281930" cy="2482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6350" algn="ctr"/>
            <a:r>
              <a:rPr lang="en-US" altLang="en-US" sz="7200" b="1" dirty="0">
                <a:solidFill>
                  <a:srgbClr val="2160AD"/>
                </a:solidFill>
                <a:latin typeface="Freestyle Script" pitchFamily="66" charset="0"/>
              </a:rPr>
              <a:t>Congratulations!</a:t>
            </a:r>
          </a:p>
          <a:p>
            <a:pPr marL="143510" marR="6350" algn="ctr">
              <a:lnSpc>
                <a:spcPct val="100000"/>
              </a:lnSpc>
            </a:pPr>
            <a:endParaRPr lang="en-US" sz="1400" b="1" spc="-135" dirty="0" smtClean="0">
              <a:solidFill>
                <a:srgbClr val="2160AD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sz="1400" b="1" spc="-135" dirty="0" smtClean="0">
                <a:solidFill>
                  <a:srgbClr val="2160AD"/>
                </a:solidFill>
                <a:latin typeface="Arial"/>
                <a:cs typeface="Arial"/>
              </a:rPr>
              <a:t>Y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ou</a:t>
            </a:r>
            <a:r>
              <a:rPr sz="1400" b="1" spc="-5" dirty="0" smtClean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h</a:t>
            </a:r>
            <a:r>
              <a:rPr sz="1400" b="1" spc="-10" dirty="0" smtClean="0">
                <a:solidFill>
                  <a:srgbClr val="2160AD"/>
                </a:solidFill>
                <a:latin typeface="Arial"/>
                <a:cs typeface="Arial"/>
              </a:rPr>
              <a:t>a</a:t>
            </a:r>
            <a:r>
              <a:rPr sz="1400" b="1" spc="-45" dirty="0" smtClean="0">
                <a:solidFill>
                  <a:srgbClr val="2160AD"/>
                </a:solidFill>
                <a:latin typeface="Arial"/>
                <a:cs typeface="Arial"/>
              </a:rPr>
              <a:t>v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spc="30" dirty="0" smtClean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spc="-10" dirty="0" smtClean="0">
                <a:solidFill>
                  <a:srgbClr val="2160AD"/>
                </a:solidFill>
                <a:latin typeface="Arial"/>
                <a:cs typeface="Arial"/>
              </a:rPr>
              <a:t>c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o</a:t>
            </a:r>
            <a:r>
              <a:rPr sz="1400" b="1" spc="-5" dirty="0" smtClean="0">
                <a:solidFill>
                  <a:srgbClr val="2160AD"/>
                </a:solidFill>
                <a:latin typeface="Arial"/>
                <a:cs typeface="Arial"/>
              </a:rPr>
              <a:t>m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pl</a:t>
            </a:r>
            <a:r>
              <a:rPr sz="1400" b="1" spc="-10" dirty="0" smtClean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t</a:t>
            </a:r>
            <a:r>
              <a:rPr sz="1400" b="1" spc="-10" dirty="0" smtClean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d</a:t>
            </a:r>
            <a:r>
              <a:rPr sz="1400" b="1" spc="5" dirty="0" smtClean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2160AD"/>
                </a:solidFill>
                <a:latin typeface="Arial"/>
                <a:cs typeface="Arial"/>
              </a:rPr>
              <a:t>the</a:t>
            </a:r>
            <a:r>
              <a:rPr sz="1400" b="1" spc="-5" dirty="0" smtClean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lang="en-CA" sz="14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 PNG </a:t>
            </a:r>
            <a:r>
              <a:rPr lang="en-CA" sz="1400" b="1" spc="-5" dirty="0" smtClean="0">
                <a:solidFill>
                  <a:srgbClr val="0070C0"/>
                </a:solidFill>
                <a:latin typeface="Arial"/>
                <a:cs typeface="Arial"/>
              </a:rPr>
              <a:t>Continuation: </a:t>
            </a:r>
            <a:r>
              <a:rPr lang="en-CA" sz="1400" b="1" spc="-55" dirty="0" smtClean="0">
                <a:solidFill>
                  <a:srgbClr val="0070C0"/>
                </a:solidFill>
                <a:latin typeface="Arial"/>
                <a:cs typeface="Arial"/>
              </a:rPr>
              <a:t>Expiry Reinstatement</a:t>
            </a:r>
            <a:endParaRPr lang="en-CA"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lang="en-CA" sz="14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9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lang="en-CA" sz="14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400" dirty="0" smtClean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endParaRPr sz="1800" dirty="0" smtClean="0"/>
          </a:p>
          <a:p>
            <a:pPr>
              <a:lnSpc>
                <a:spcPts val="2100"/>
              </a:lnSpc>
              <a:spcBef>
                <a:spcPts val="64"/>
              </a:spcBef>
            </a:pPr>
            <a:endParaRPr sz="2100" dirty="0"/>
          </a:p>
        </p:txBody>
      </p:sp>
      <p:sp>
        <p:nvSpPr>
          <p:cNvPr id="4" name="object 4"/>
          <p:cNvSpPr/>
          <p:nvPr/>
        </p:nvSpPr>
        <p:spPr>
          <a:xfrm>
            <a:off x="4610100" y="1143000"/>
            <a:ext cx="4152899" cy="459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7183" y="3716508"/>
            <a:ext cx="4978940" cy="18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access </a:t>
            </a:r>
            <a:r>
              <a:rPr lang="en-US" sz="11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Courses, Guides </a:t>
            </a: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1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all your ETS Business please see </a:t>
            </a:r>
            <a:r>
              <a:rPr lang="en-CA" sz="11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ETS Support and Online Learning</a:t>
            </a:r>
            <a:r>
              <a:rPr lang="en-CA" sz="11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1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please contact: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8932" y="4696726"/>
            <a:ext cx="4069492" cy="6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Crown Agreement Management</a:t>
            </a: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Helpdesk:  (780) 644-2300</a:t>
            </a:r>
            <a:endParaRPr lang="en-CA" sz="1100" dirty="0" smtClean="0">
              <a:solidFill>
                <a:srgbClr val="002060"/>
              </a:solidFill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solidFill>
                  <a:srgbClr val="002060"/>
                </a:solidFill>
                <a:latin typeface="Arial" charset="0"/>
              </a:rPr>
              <a:t>Email inquires: </a:t>
            </a:r>
            <a:r>
              <a:rPr lang="en-CA" altLang="en-US" sz="1100" dirty="0" smtClean="0">
                <a:solidFill>
                  <a:srgbClr val="002060"/>
                </a:solidFill>
                <a:latin typeface="Arial" charset="0"/>
                <a:hlinkClick r:id="rId5"/>
              </a:rPr>
              <a:t>PNGContinuations.Energy@gov.ab.ca</a:t>
            </a:r>
            <a:endParaRPr lang="en-CA" altLang="en-US" sz="1100" dirty="0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endParaRPr lang="en-CA" altLang="en-US" sz="11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Expiry Reinstatement - Introduction</a:t>
            </a:r>
            <a:endParaRPr lang="en-CA" sz="16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23622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In this module, you will learn how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Create and submit an Online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Cancel or withdraw an Online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document(s)</a:t>
            </a: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Course Pre-requisites: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Training System 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ETS Account Setup and Preferences (For Site Administrators)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must have the Creator role to create or withdraw a request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and the Submitter role to submit a request.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1962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122" y="4343400"/>
            <a:ext cx="1161905" cy="111428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370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1928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node under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PNG Continuation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Complete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Company Information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then under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dotted box to enter your agreement number.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87" y="1813987"/>
            <a:ext cx="4745488" cy="455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21737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32" y="4495800"/>
            <a:ext cx="1161905" cy="111428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674571" y="2667000"/>
            <a:ext cx="1676400" cy="838200"/>
          </a:xfrm>
          <a:prstGeom prst="wedgeRoundRectCallout">
            <a:avLst>
              <a:gd name="adj1" fmla="val 89647"/>
              <a:gd name="adj2" fmla="val 104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Complete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267575" y="3810000"/>
            <a:ext cx="1676400" cy="685800"/>
          </a:xfrm>
          <a:prstGeom prst="wedgeRoundRectCallout">
            <a:avLst>
              <a:gd name="adj1" fmla="val -79989"/>
              <a:gd name="adj2" fmla="val 6776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for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00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9324"/>
            <a:ext cx="3962400" cy="276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564" y="11445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Type 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PNG Agreement Number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 Agreements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screen,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populate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Number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 Box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then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95" y="3048000"/>
            <a:ext cx="3953256" cy="276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0797" y="3010851"/>
            <a:ext cx="762001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705600" y="3916680"/>
            <a:ext cx="762000" cy="45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6755606" y="5334000"/>
            <a:ext cx="762000" cy="101439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5356732" y="5384719"/>
            <a:ext cx="533400" cy="101681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6620610" y="3859495"/>
            <a:ext cx="12954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rgbClr val="737373"/>
                </a:solidFill>
              </a:rPr>
              <a:t>ABC Company</a:t>
            </a:r>
            <a:endParaRPr lang="en-CA" sz="500" dirty="0">
              <a:solidFill>
                <a:srgbClr val="73737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5317123"/>
            <a:ext cx="12954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 Company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8756" y="5326648"/>
            <a:ext cx="1143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005 5555555555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38200" y="5187988"/>
            <a:ext cx="1676400" cy="596823"/>
          </a:xfrm>
          <a:prstGeom prst="wedgeRoundRectCallout">
            <a:avLst>
              <a:gd name="adj1" fmla="val 48738"/>
              <a:gd name="adj2" fmla="val -16386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508974" y="2184811"/>
            <a:ext cx="1676400" cy="386333"/>
          </a:xfrm>
          <a:prstGeom prst="wedgeRoundRectCallout">
            <a:avLst>
              <a:gd name="adj1" fmla="val -64717"/>
              <a:gd name="adj2" fmla="val 77534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Check Box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947032" y="5943601"/>
            <a:ext cx="1676400" cy="381000"/>
          </a:xfrm>
          <a:prstGeom prst="wedgeRoundRectCallout">
            <a:avLst>
              <a:gd name="adj1" fmla="val 89647"/>
              <a:gd name="adj2" fmla="val -12913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663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73" y="1632575"/>
            <a:ext cx="4385862" cy="43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258" y="83451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selecting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you will be taken back to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- Administration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screen.  The screen status will be updated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with a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ETS Reference Number.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Browse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button to attach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Reinstatement Letter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outlines your rational for requesting a reinstatement.  Then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Document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to upload your document.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1958" y="5896035"/>
            <a:ext cx="9188486" cy="447675"/>
            <a:chOff x="437186" y="5982264"/>
            <a:chExt cx="8610990" cy="44767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90013" y="6152940"/>
              <a:ext cx="81581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Ensure you select </a:t>
              </a:r>
              <a:r>
                <a:rPr lang="en-US" alt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Add Document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or you will receive the </a:t>
              </a:r>
              <a:r>
                <a:rPr lang="en-US" alt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Error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above: “Reinstatement Letter must be attached”.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86" y="5982264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226844" y="1632574"/>
            <a:ext cx="457200" cy="19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415072" y="1828799"/>
            <a:ext cx="1471127" cy="30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4660106" y="2636519"/>
            <a:ext cx="90249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582434"/>
            <a:ext cx="8382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 Company</a:t>
            </a:r>
            <a:endParaRPr lang="en-CA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0106" y="4343400"/>
            <a:ext cx="52863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4586288" y="4286515"/>
            <a:ext cx="60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0055555555555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4495800"/>
            <a:ext cx="838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4550735" y="4451226"/>
            <a:ext cx="51213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ABC Company</a:t>
            </a:r>
            <a:endParaRPr lang="en-CA" sz="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7048" y="2786806"/>
            <a:ext cx="6738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File M1234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21958" y="3599409"/>
            <a:ext cx="1752600" cy="533400"/>
          </a:xfrm>
          <a:prstGeom prst="wedgeRoundRectCallout">
            <a:avLst>
              <a:gd name="adj1" fmla="val 235309"/>
              <a:gd name="adj2" fmla="val 19081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Browse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153517" y="4366259"/>
            <a:ext cx="1752600" cy="533400"/>
          </a:xfrm>
          <a:prstGeom prst="wedgeRoundRectCallout">
            <a:avLst>
              <a:gd name="adj1" fmla="val -88169"/>
              <a:gd name="adj2" fmla="val 6395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Document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874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87" y="1447909"/>
            <a:ext cx="4474267" cy="458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862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your letter uploads, check off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Documentation to Follow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submitting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or data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You will then check off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Cheque will be sent concurrently with this request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9383" y="5879596"/>
            <a:ext cx="8716019" cy="550603"/>
            <a:chOff x="228600" y="5965825"/>
            <a:chExt cx="8168217" cy="55060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14873" y="6054763"/>
              <a:ext cx="77819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Ensure you check off </a:t>
              </a:r>
              <a:r>
                <a:rPr lang="en-US" alt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alt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Cheque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will be sent concurrently with this request”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 If this is not checked you will not be able to submit your request.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608004" y="2466021"/>
            <a:ext cx="8021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408837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ABC Company</a:t>
            </a:r>
            <a:endParaRPr lang="en-CA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8004" y="4221481"/>
            <a:ext cx="4973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4572000" y="4381020"/>
            <a:ext cx="838200" cy="57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4332890"/>
            <a:ext cx="12192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ABC Company</a:t>
            </a:r>
            <a:endParaRPr lang="en-CA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3900" y="4148224"/>
            <a:ext cx="914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0055555555555</a:t>
            </a:r>
            <a:endParaRPr lang="en-CA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8925" y="2606414"/>
            <a:ext cx="9147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File M1234</a:t>
            </a:r>
            <a:endParaRPr lang="en-CA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71378" y="2280646"/>
            <a:ext cx="2506192" cy="881250"/>
          </a:xfrm>
          <a:prstGeom prst="wedgeRoundRectCallout">
            <a:avLst>
              <a:gd name="adj1" fmla="val 120064"/>
              <a:gd name="adj2" fmla="val 29397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Supporting Documentation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you are sending information or data.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920364" y="2013466"/>
            <a:ext cx="2043609" cy="777614"/>
          </a:xfrm>
          <a:prstGeom prst="wedgeRoundRectCallout">
            <a:avLst>
              <a:gd name="adj1" fmla="val -157844"/>
              <a:gd name="adj2" fmla="val 39814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Cheque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will be sent concurrently with request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355924" y="4168706"/>
            <a:ext cx="1676400" cy="685800"/>
          </a:xfrm>
          <a:prstGeom prst="wedgeRoundRectCallout">
            <a:avLst>
              <a:gd name="adj1" fmla="val 161102"/>
              <a:gd name="adj2" fmla="val 18376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24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0257"/>
            <a:ext cx="2847975" cy="141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17510"/>
            <a:ext cx="4719637" cy="47370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609600" y="1066800"/>
            <a:ext cx="79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Message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populate stating your request will be submitted to Alberta Energy. 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status will now 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ubmitted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31996"/>
            <a:ext cx="771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Please note: If you wish to print out or save an electronic copy of your request, please select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“Expiry Reinstatement Document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top right hand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2" y="6005492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199" y="1600200"/>
            <a:ext cx="721519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7543800" y="1600200"/>
            <a:ext cx="1062036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310312" y="2331719"/>
            <a:ext cx="1004888" cy="45719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205537" y="2269938"/>
            <a:ext cx="1143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 Company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5068" y="4340065"/>
            <a:ext cx="914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6310312" y="4156792"/>
            <a:ext cx="623888" cy="532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205537" y="4098782"/>
            <a:ext cx="11882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0055555555555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012" y="4268059"/>
            <a:ext cx="1143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 Company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371600" y="4352697"/>
            <a:ext cx="1494570" cy="524103"/>
          </a:xfrm>
          <a:prstGeom prst="wedgeRoundRectCallout">
            <a:avLst>
              <a:gd name="adj1" fmla="val 57466"/>
              <a:gd name="adj2" fmla="val -14630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5448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38399"/>
            <a:ext cx="4343400" cy="39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761773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" y="2000250"/>
            <a:ext cx="44862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990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By selecting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Expiry Reinstatement Document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screen, the following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document will populate for your records.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2209800"/>
            <a:ext cx="1124778" cy="228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438400" y="2948940"/>
            <a:ext cx="838200" cy="45719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887160"/>
            <a:ext cx="11945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 Company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3276600"/>
            <a:ext cx="914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230061"/>
            <a:ext cx="7524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 Company</a:t>
            </a:r>
            <a:endParaRPr lang="en-CA" sz="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6200" y="5029200"/>
            <a:ext cx="990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661181" y="4963573"/>
            <a:ext cx="1076325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 Company</a:t>
            </a:r>
            <a:endParaRPr lang="en-CA" sz="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5029200"/>
            <a:ext cx="533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617369" y="4986433"/>
            <a:ext cx="129540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/>
              <a:t>005 5555555555</a:t>
            </a:r>
            <a:endParaRPr lang="en-CA" sz="550" dirty="0"/>
          </a:p>
        </p:txBody>
      </p:sp>
    </p:spTree>
    <p:extLst>
      <p:ext uri="{BB962C8B-B14F-4D97-AF65-F5344CB8AC3E}">
        <p14:creationId xmlns:p14="http://schemas.microsoft.com/office/powerpoint/2010/main" val="206058478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06</Order1>
    <Course_x0020_Description xmlns="d317fc56-cd2a-4fee-83bf-2acf5d88d7a0">This course describes the process for your company to fill in and submit an Online Expiry Reinstatement Request via ETS.</Course_x0020_Description>
    <Module xmlns="d317fc56-cd2a-4fee-83bf-2acf5d88d7a0">Module</Module>
    <Area xmlns="d317fc56-cd2a-4fee-83bf-2acf5d88d7a0">PNG Continuation</Are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8dedacd1-8ed8-4364-83a4-3ca25ad2d99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715E4-ADE3-4233-A707-A5B562B78401}"/>
</file>

<file path=customXml/itemProps2.xml><?xml version="1.0" encoding="utf-8"?>
<ds:datastoreItem xmlns:ds="http://schemas.openxmlformats.org/officeDocument/2006/customXml" ds:itemID="{584B7BFF-2D3B-42CC-8DD7-13ACAB393665}"/>
</file>

<file path=customXml/itemProps3.xml><?xml version="1.0" encoding="utf-8"?>
<ds:datastoreItem xmlns:ds="http://schemas.openxmlformats.org/officeDocument/2006/customXml" ds:itemID="{CE737CDA-F69E-43D1-8CFA-12067412AA4A}"/>
</file>

<file path=customXml/itemProps4.xml><?xml version="1.0" encoding="utf-8"?>
<ds:datastoreItem xmlns:ds="http://schemas.openxmlformats.org/officeDocument/2006/customXml" ds:itemID="{C795F1EE-7463-4281-9433-5F3C396F0B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48530</TotalTime>
  <Words>1360</Words>
  <Application>Microsoft Office PowerPoint</Application>
  <PresentationFormat>On-screen Show (4:3)</PresentationFormat>
  <Paragraphs>192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Freestyle Script</vt:lpstr>
      <vt:lpstr>Verdana</vt:lpstr>
      <vt:lpstr>Office Theme</vt:lpstr>
      <vt:lpstr>Welcome</vt:lpstr>
      <vt:lpstr>Revisions</vt:lpstr>
      <vt:lpstr>Expiry Reinstatement -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PNG Expiry Reinstatement</dc:title>
  <dc:creator>Kerry-Lynne.Kryvenchuk@gov.ab.ca;Octavio.Yin@gov.ab.ca</dc:creator>
  <cp:lastModifiedBy>Angel Best</cp:lastModifiedBy>
  <cp:revision>1300</cp:revision>
  <cp:lastPrinted>2015-09-17T19:29:09Z</cp:lastPrinted>
  <dcterms:created xsi:type="dcterms:W3CDTF">2014-02-20T09:55:10Z</dcterms:created>
  <dcterms:modified xsi:type="dcterms:W3CDTF">2020-09-28T21:46:07Z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2013-10-07T00:00:00Z</vt:filetime>
  </property>
  <property fmtid="{D5CDD505-2E9C-101B-9397-08002B2CF9AE}" pid="3" name="LastSaved">
    <vt:filetime>2014-02-20T00:00:00Z</vt:filetime>
  </property>
  <property fmtid="{D5CDD505-2E9C-101B-9397-08002B2CF9AE}" pid="4" name="ContentTypeId">
    <vt:lpwstr>0x0101004CF9B3243FA46A47A5D45CADF07EB49500869333630F2EE44D93EB5262DF3C44F2</vt:lpwstr>
  </property>
  <property fmtid="{D5CDD505-2E9C-101B-9397-08002B2CF9AE}" pid="5" name="MSIP_Label_abf2ea38-542c-4b75-bd7d-582ec36a519f_Enabled">
    <vt:lpwstr>true</vt:lpwstr>
  </property>
  <property fmtid="{D5CDD505-2E9C-101B-9397-08002B2CF9AE}" pid="6" name="MSIP_Label_abf2ea38-542c-4b75-bd7d-582ec36a519f_SetDate">
    <vt:lpwstr>2020-05-25T19:28:06Z</vt:lpwstr>
  </property>
  <property fmtid="{D5CDD505-2E9C-101B-9397-08002B2CF9AE}" pid="7" name="MSIP_Label_abf2ea38-542c-4b75-bd7d-582ec36a519f_Method">
    <vt:lpwstr>Standard</vt:lpwstr>
  </property>
  <property fmtid="{D5CDD505-2E9C-101B-9397-08002B2CF9AE}" pid="8" name="MSIP_Label_abf2ea38-542c-4b75-bd7d-582ec36a519f_Name">
    <vt:lpwstr>Protected A</vt:lpwstr>
  </property>
  <property fmtid="{D5CDD505-2E9C-101B-9397-08002B2CF9AE}" pid="9" name="MSIP_Label_abf2ea38-542c-4b75-bd7d-582ec36a519f_SiteId">
    <vt:lpwstr>2bb51c06-af9b-42c5-8bf5-3c3b7b10850b</vt:lpwstr>
  </property>
  <property fmtid="{D5CDD505-2E9C-101B-9397-08002B2CF9AE}" pid="10" name="MSIP_Label_abf2ea38-542c-4b75-bd7d-582ec36a519f_ActionId">
    <vt:lpwstr>15f9ba77-9f4a-41ba-86c7-0000a68fa08f</vt:lpwstr>
  </property>
  <property fmtid="{D5CDD505-2E9C-101B-9397-08002B2CF9AE}" pid="11" name="MSIP_Label_abf2ea38-542c-4b75-bd7d-582ec36a519f_ContentBits">
    <vt:lpwstr>2</vt:lpwstr>
  </property>
</Properties>
</file>