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41"/>
  </p:notesMasterIdLst>
  <p:handoutMasterIdLst>
    <p:handoutMasterId r:id="rId42"/>
  </p:handoutMasterIdLst>
  <p:sldIdLst>
    <p:sldId id="256" r:id="rId6"/>
    <p:sldId id="257" r:id="rId7"/>
    <p:sldId id="258" r:id="rId8"/>
    <p:sldId id="259" r:id="rId9"/>
    <p:sldId id="377" r:id="rId10"/>
    <p:sldId id="430" r:id="rId11"/>
    <p:sldId id="432" r:id="rId12"/>
    <p:sldId id="314" r:id="rId13"/>
    <p:sldId id="435" r:id="rId14"/>
    <p:sldId id="343" r:id="rId15"/>
    <p:sldId id="438" r:id="rId16"/>
    <p:sldId id="439" r:id="rId17"/>
    <p:sldId id="440" r:id="rId18"/>
    <p:sldId id="451" r:id="rId19"/>
    <p:sldId id="357" r:id="rId20"/>
    <p:sldId id="479" r:id="rId21"/>
    <p:sldId id="360" r:id="rId22"/>
    <p:sldId id="470" r:id="rId23"/>
    <p:sldId id="405" r:id="rId24"/>
    <p:sldId id="378" r:id="rId25"/>
    <p:sldId id="407" r:id="rId26"/>
    <p:sldId id="406" r:id="rId27"/>
    <p:sldId id="383" r:id="rId28"/>
    <p:sldId id="384" r:id="rId29"/>
    <p:sldId id="403" r:id="rId30"/>
    <p:sldId id="385" r:id="rId31"/>
    <p:sldId id="457" r:id="rId32"/>
    <p:sldId id="412" r:id="rId33"/>
    <p:sldId id="420" r:id="rId34"/>
    <p:sldId id="492" r:id="rId35"/>
    <p:sldId id="488" r:id="rId36"/>
    <p:sldId id="489" r:id="rId37"/>
    <p:sldId id="491" r:id="rId38"/>
    <p:sldId id="481" r:id="rId39"/>
    <p:sldId id="274" r:id="rId40"/>
  </p:sldIdLst>
  <p:sldSz cx="9144000" cy="6858000" type="screen4x3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2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E727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89977" autoAdjust="0"/>
  </p:normalViewPr>
  <p:slideViewPr>
    <p:cSldViewPr>
      <p:cViewPr varScale="1">
        <p:scale>
          <a:sx n="105" d="100"/>
          <a:sy n="105" d="100"/>
        </p:scale>
        <p:origin x="1194" y="6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12"/>
    </p:cViewPr>
  </p:sorterViewPr>
  <p:notesViewPr>
    <p:cSldViewPr>
      <p:cViewPr varScale="1">
        <p:scale>
          <a:sx n="116" d="100"/>
          <a:sy n="116" d="100"/>
        </p:scale>
        <p:origin x="-1650" y="-114"/>
      </p:cViewPr>
      <p:guideLst>
        <p:guide orient="horz" pos="2212"/>
        <p:guide pos="2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83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675" y="0"/>
            <a:ext cx="403383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2A66B-5DE7-4A51-946A-4EEA6E6BE575}" type="datetimeFigureOut">
              <a:rPr lang="en-CA" smtClean="0"/>
              <a:t>2020/09/28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70675"/>
            <a:ext cx="4033838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278F3-90CC-4ABF-9592-8B87FC2670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58997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541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C9C510A-FC69-4ACC-8247-3D37889C37E9}" type="datetimeFigureOut">
              <a:rPr lang="en-CA" smtClean="0"/>
              <a:t>2020/09/28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527050"/>
            <a:ext cx="3509962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32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541" y="667032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AFB07AE-A358-4002-9101-71C6B35E26F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13624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8907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7932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7932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7932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7932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7932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7932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79322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7932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79322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7932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06528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79322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79322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15413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61065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61065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61065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79322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13431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79322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7932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79322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79322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3731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7932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7712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4646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7932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7932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7932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8600" y="1066800"/>
            <a:ext cx="6944423" cy="246221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D6C5A-BAAB-460E-A12A-67C0EFA4F6F7}" type="datetime1">
              <a:rPr lang="en-US" smtClean="0"/>
              <a:t>9/28/2020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6F8D3-FE51-44A0-9361-76DEE55D58C1}" type="datetime1">
              <a:rPr lang="en-US" smtClean="0"/>
              <a:t>9/28/2020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i="1">
                <a:solidFill>
                  <a:srgbClr val="2160AD"/>
                </a:solidFill>
                <a:latin typeface="Freestyle Script"/>
                <a:cs typeface="Freestyle Scrip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20FA0-2E57-4FBC-A0B2-9147B4CC37B5}" type="datetime1">
              <a:rPr lang="en-US" smtClean="0"/>
              <a:t>9/28/2020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i="1">
                <a:solidFill>
                  <a:srgbClr val="2160AD"/>
                </a:solidFill>
                <a:latin typeface="Freestyle Script"/>
                <a:cs typeface="Freestyle Scrip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8C38D-7CEB-40D3-BC41-93169D526A7E}" type="datetime1">
              <a:rPr lang="en-US" smtClean="0"/>
              <a:t>9/28/2020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2E05C-8A1A-4FB8-B0DD-2E49FBFAF09B}" type="datetime1">
              <a:rPr lang="en-US" smtClean="0"/>
              <a:t>9/28/2020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75334-6132-47EE-AD49-9FA2BA77A9E5}" type="datetime1">
              <a:rPr lang="en-US" smtClean="0"/>
              <a:t>9/28/2020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3579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30964"/>
            <a:ext cx="9144000" cy="4270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9788" y="1057275"/>
            <a:ext cx="694442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i="1">
                <a:solidFill>
                  <a:srgbClr val="2160AD"/>
                </a:solidFill>
                <a:latin typeface="Freestyle Script"/>
                <a:cs typeface="Freestyle Script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4193" y="2270378"/>
            <a:ext cx="8535613" cy="2831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D5BDD-8B7A-40B0-B982-32FB7D16995A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7967388" y="6604360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Arial" charset="0"/>
              </a:rPr>
              <a:t>Page </a:t>
            </a:r>
            <a:fld id="{75C6BF31-FFC4-4FD8-941E-9C0428A5BC7C}" type="slidenum">
              <a:rPr lang="en-US" sz="1200" smtClean="0">
                <a:latin typeface="Arial" charset="0"/>
              </a:rPr>
              <a:pPr>
                <a:defRPr/>
              </a:pPr>
              <a:t>‹#›</a:t>
            </a:fld>
            <a:r>
              <a:rPr lang="en-US" sz="1200" dirty="0" smtClean="0">
                <a:latin typeface="Arial" charset="0"/>
              </a:rPr>
              <a:t> of 35</a:t>
            </a:r>
            <a:endParaRPr lang="en-CA" sz="1200" dirty="0" smtClean="0">
              <a:latin typeface="Arial" charset="0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79512" y="-68284"/>
            <a:ext cx="8964488" cy="923330"/>
            <a:chOff x="179512" y="4026424"/>
            <a:chExt cx="8964488" cy="923330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179512" y="4094164"/>
              <a:ext cx="8964488" cy="787850"/>
              <a:chOff x="390128" y="3908965"/>
              <a:chExt cx="8638456" cy="787850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 userDrawn="1"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1800" y="3908965"/>
                <a:ext cx="6256784" cy="787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14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0128" y="4008237"/>
                <a:ext cx="2267744" cy="637488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 userDrawn="1"/>
          </p:nvSpPr>
          <p:spPr>
            <a:xfrm>
              <a:off x="4644008" y="4026424"/>
              <a:ext cx="43647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PNG Continuation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Government of Alberta</a:t>
              </a:r>
            </a:p>
          </p:txBody>
        </p:sp>
      </p:grpSp>
      <p:sp>
        <p:nvSpPr>
          <p:cNvPr id="6" name="MSIPCMContentMarking" descr="{&quot;HashCode&quot;:-1542678785,&quot;Placement&quot;:&quot;Footer&quot;,&quot;Top&quot;:517.997253,&quot;Left&quot;:0.0,&quot;SlideWidth&quot;:720,&quot;SlideHeight&quot;:540}"/>
          <p:cNvSpPr txBox="1"/>
          <p:nvPr userDrawn="1"/>
        </p:nvSpPr>
        <p:spPr>
          <a:xfrm>
            <a:off x="0" y="6578565"/>
            <a:ext cx="1804584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CA" sz="1100" smtClean="0">
                <a:solidFill>
                  <a:srgbClr val="000000"/>
                </a:solidFill>
                <a:latin typeface="Calibri" panose="020F0502020204030204" pitchFamily="34" charset="0"/>
              </a:rPr>
              <a:t>Classification: Protected A</a:t>
            </a:r>
            <a:endParaRPr lang="en-CA" sz="11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1" r:id="rId2"/>
    <p:sldLayoutId id="2147483662" r:id="rId3"/>
    <p:sldLayoutId id="2147483663" r:id="rId4"/>
    <p:sldLayoutId id="2147483665" r:id="rId5"/>
    <p:sldLayoutId id="2147483666" r:id="rId6"/>
  </p:sldLayoutIdLst>
  <p:transition spd="slow"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>
        <a:defRPr sz="1600" i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PNGContinuations.Energy@gov.ab.ca" TargetMode="External"/><Relationship Id="rId2" Type="http://schemas.openxmlformats.org/officeDocument/2006/relationships/hyperlink" Target="https://training.energy.gov.ab.ca/Pages/PNG%20Continuation.aspx" TargetMode="Externa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PNGContinuations.Energy@gov.ab.ca" TargetMode="External"/><Relationship Id="rId4" Type="http://schemas.openxmlformats.org/officeDocument/2006/relationships/hyperlink" Target="https://training.energy.gov.ab.ca/Pages/default.asp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4572000" y="2713037"/>
            <a:ext cx="37909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200" dirty="0" smtClean="0">
                <a:latin typeface="Arial" charset="0"/>
              </a:rPr>
              <a:t>PNG Continuation – Third Party Request: This is the process to complete and submit an Online Third Party Request via </a:t>
            </a:r>
            <a:r>
              <a:rPr lang="en-CA" altLang="en-US" sz="1200" dirty="0">
                <a:latin typeface="Arial" charset="0"/>
              </a:rPr>
              <a:t>ETS. </a:t>
            </a:r>
            <a:r>
              <a:rPr lang="en-CA" altLang="en-US" sz="1200" dirty="0" smtClean="0">
                <a:latin typeface="Arial" charset="0"/>
              </a:rPr>
              <a:t>The process begins with the creation of a new  request through to submission. The request progresses through various stages (statuses) until completion.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200" dirty="0" smtClean="0">
              <a:latin typeface="Arial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3187" y="1468437"/>
            <a:ext cx="4468812" cy="21891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56615" y="3127311"/>
            <a:ext cx="390652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algn="ctr">
              <a:lnSpc>
                <a:spcPct val="100000"/>
              </a:lnSpc>
            </a:pPr>
            <a:r>
              <a:rPr sz="1800" b="1" spc="-130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z="1800" b="1" spc="-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the</a:t>
            </a:r>
            <a:r>
              <a:rPr sz="1800" b="1" spc="-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ETS</a:t>
            </a:r>
            <a:r>
              <a:rPr sz="1800" b="1" spc="-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–</a:t>
            </a:r>
            <a:r>
              <a:rPr sz="1800" b="1" spc="-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1800" b="1" spc="-5" dirty="0" smtClean="0">
                <a:solidFill>
                  <a:srgbClr val="0070C0"/>
                </a:solidFill>
                <a:latin typeface="Arial"/>
                <a:cs typeface="Arial"/>
              </a:rPr>
              <a:t>PNG Continuation: </a:t>
            </a:r>
            <a:endParaRPr lang="en-US" b="1" spc="-55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2065" marR="6350" algn="ctr">
              <a:lnSpc>
                <a:spcPct val="100000"/>
              </a:lnSpc>
            </a:pPr>
            <a:r>
              <a:rPr lang="en-US" sz="1800" b="1" spc="-55" dirty="0" smtClean="0">
                <a:solidFill>
                  <a:srgbClr val="0070C0"/>
                </a:solidFill>
                <a:latin typeface="Arial"/>
                <a:cs typeface="Arial"/>
              </a:rPr>
              <a:t>Third Party Request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Online</a:t>
            </a:r>
            <a:r>
              <a:rPr sz="1800" b="1" spc="-2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CA" sz="1800" b="1" spc="-25" dirty="0" smtClean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1800" b="1" spc="-5" dirty="0" smtClean="0">
                <a:solidFill>
                  <a:srgbClr val="0070C0"/>
                </a:solidFill>
                <a:latin typeface="Arial"/>
                <a:cs typeface="Arial"/>
              </a:rPr>
              <a:t>ra</a:t>
            </a:r>
            <a:r>
              <a:rPr sz="1800" b="1" dirty="0" smtClean="0">
                <a:solidFill>
                  <a:srgbClr val="0070C0"/>
                </a:solidFill>
                <a:latin typeface="Arial"/>
                <a:cs typeface="Arial"/>
              </a:rPr>
              <a:t>ining</a:t>
            </a:r>
            <a:r>
              <a:rPr sz="1800" b="1" spc="-20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ou</a:t>
            </a:r>
            <a:r>
              <a:rPr sz="1800" b="1" spc="-5" dirty="0">
                <a:solidFill>
                  <a:srgbClr val="0070C0"/>
                </a:solidFill>
                <a:latin typeface="Arial"/>
                <a:cs typeface="Arial"/>
              </a:rPr>
              <a:t>rs</a:t>
            </a: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1057275"/>
            <a:ext cx="6943725" cy="246063"/>
          </a:xfrm>
        </p:spPr>
        <p:txBody>
          <a:bodyPr/>
          <a:lstStyle/>
          <a:p>
            <a:r>
              <a:rPr lang="en-CA" sz="160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  <a:endParaRPr lang="en-CA" sz="16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228600" y="1057275"/>
            <a:ext cx="7815611" cy="492443"/>
          </a:xfrm>
        </p:spPr>
        <p:txBody>
          <a:bodyPr/>
          <a:lstStyle/>
          <a:p>
            <a:r>
              <a:rPr lang="en-CA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</a:t>
            </a:r>
            <a:r>
              <a:rPr lang="en-CA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Party Request– Agreement </a:t>
            </a:r>
            <a:r>
              <a:rPr lang="en-CA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br>
              <a:rPr lang="en-CA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Agreement </a:t>
            </a:r>
            <a:r>
              <a:rPr lang="en-US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(continued)</a:t>
            </a:r>
            <a:endParaRPr lang="en-CA" sz="16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581400" y="3931256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ounded Rectangular Callout 6"/>
          <p:cNvSpPr/>
          <p:nvPr/>
        </p:nvSpPr>
        <p:spPr>
          <a:xfrm>
            <a:off x="898225" y="5562600"/>
            <a:ext cx="1375138" cy="609600"/>
          </a:xfrm>
          <a:prstGeom prst="wedgeRoundRectCallout">
            <a:avLst>
              <a:gd name="adj1" fmla="val -10658"/>
              <a:gd name="adj2" fmla="val -307887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Click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Search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787662" y="4876800"/>
            <a:ext cx="1375138" cy="609600"/>
          </a:xfrm>
          <a:prstGeom prst="wedgeRoundRectCallout">
            <a:avLst>
              <a:gd name="adj1" fmla="val -10376"/>
              <a:gd name="adj2" fmla="val -11220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Click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97681"/>
            <a:ext cx="25527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217726" y="4419600"/>
            <a:ext cx="1375138" cy="609600"/>
          </a:xfrm>
          <a:prstGeom prst="wedgeRoundRectCallout">
            <a:avLst>
              <a:gd name="adj1" fmla="val -44445"/>
              <a:gd name="adj2" fmla="val -20882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Enter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Agreement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Number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366" y="3048000"/>
            <a:ext cx="4795846" cy="139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4223366" y="1945750"/>
            <a:ext cx="2177434" cy="568850"/>
          </a:xfrm>
          <a:prstGeom prst="wedgeRoundRectCallout">
            <a:avLst>
              <a:gd name="adj1" fmla="val -35869"/>
              <a:gd name="adj2" fmla="val 23322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Click on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heckbox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select  agreement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882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228600" y="1057275"/>
            <a:ext cx="7815611" cy="738664"/>
          </a:xfrm>
        </p:spPr>
        <p:txBody>
          <a:bodyPr/>
          <a:lstStyle/>
          <a:p>
            <a:r>
              <a:rPr lang="en-CA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</a:t>
            </a:r>
            <a:r>
              <a:rPr lang="en-CA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Party Request – </a:t>
            </a:r>
            <a:r>
              <a:rPr lang="en-CA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indefinite lands will be available</a:t>
            </a:r>
            <a:br>
              <a:rPr lang="en-CA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Customize Lands</a:t>
            </a:r>
            <a:br>
              <a:rPr lang="en-US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16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1398" y="1600200"/>
            <a:ext cx="7386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Only land under indefinite continuation are available for selection.  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 customize or breakdown land you must select Customize Lands.</a:t>
            </a:r>
            <a:endParaRPr lang="en-CA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845" y="2895600"/>
            <a:ext cx="363804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7391398" y="5114320"/>
            <a:ext cx="1624207" cy="600680"/>
          </a:xfrm>
          <a:prstGeom prst="wedgeRoundRectCallout">
            <a:avLst>
              <a:gd name="adj1" fmla="val 20852"/>
              <a:gd name="adj2" fmla="val -22387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Click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Breakdown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if applicable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463309" y="5125055"/>
            <a:ext cx="1524000" cy="600680"/>
          </a:xfrm>
          <a:prstGeom prst="wedgeRoundRectCallout">
            <a:avLst>
              <a:gd name="adj1" fmla="val 59341"/>
              <a:gd name="adj2" fmla="val -21577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Select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“Breakdown To”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if applicable.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87245" y="5648762"/>
            <a:ext cx="8716018" cy="632341"/>
            <a:chOff x="228600" y="5965825"/>
            <a:chExt cx="8168216" cy="632341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604371" y="6136501"/>
              <a:ext cx="77924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No more than four agreements or 1,024 hectares (whichever is less) requested for review per company per month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is allowed.</a:t>
              </a:r>
              <a:endParaRPr lang="en-CA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Picture 4" descr="C:\Users\khana\AppData\Local\Microsoft\Windows\Temporary Internet Files\Content.IE5\W69D9NLS\MC900432617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965825"/>
              <a:ext cx="44767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94" y="2115681"/>
            <a:ext cx="4471424" cy="339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3721845" y="5269106"/>
            <a:ext cx="1651000" cy="533400"/>
          </a:xfrm>
          <a:prstGeom prst="wedgeRoundRectCallout">
            <a:avLst>
              <a:gd name="adj1" fmla="val -84191"/>
              <a:gd name="adj2" fmla="val -9755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Click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Customize Lands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897518" y="3512285"/>
            <a:ext cx="37359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019858" y="4495800"/>
            <a:ext cx="1295400" cy="76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/>
          <p:cNvSpPr txBox="1"/>
          <p:nvPr/>
        </p:nvSpPr>
        <p:spPr>
          <a:xfrm>
            <a:off x="1722486" y="4397960"/>
            <a:ext cx="2428702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 lands under indefinite continuation are available for selection.</a:t>
            </a:r>
            <a:endParaRPr lang="en-CA" sz="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900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228600" y="1057275"/>
            <a:ext cx="7815611" cy="738664"/>
          </a:xfrm>
        </p:spPr>
        <p:txBody>
          <a:bodyPr/>
          <a:lstStyle/>
          <a:p>
            <a:r>
              <a:rPr lang="en-CA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</a:t>
            </a:r>
            <a:r>
              <a:rPr lang="en-CA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Party Request – Only indefinite lands will be available</a:t>
            </a:r>
            <a:r>
              <a:rPr lang="en-CA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Customize Lands (continued)</a:t>
            </a:r>
            <a:br>
              <a:rPr lang="en-US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16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63527" y="1728504"/>
            <a:ext cx="35460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Result of customization/breakdown is displayed.</a:t>
            </a:r>
            <a:endParaRPr lang="en-CA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" y="5863058"/>
            <a:ext cx="9010091" cy="481862"/>
            <a:chOff x="498415" y="5846299"/>
            <a:chExt cx="8443806" cy="481862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784058" y="6051162"/>
              <a:ext cx="81581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Use the Reset button to clear the screen.</a:t>
              </a:r>
              <a:endParaRPr lang="en-CA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4" descr="C:\Users\khana\AppData\Local\Microsoft\Windows\Temporary Internet Files\Content.IE5\W69D9NLS\MC900432617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415" y="5846299"/>
              <a:ext cx="44767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0" name="Straight Arrow Connector 19"/>
          <p:cNvCxnSpPr/>
          <p:nvPr/>
        </p:nvCxnSpPr>
        <p:spPr>
          <a:xfrm>
            <a:off x="4114800" y="2805499"/>
            <a:ext cx="381000" cy="2168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3" y="2772017"/>
            <a:ext cx="3507277" cy="20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ounded Rectangular Callout 20"/>
          <p:cNvSpPr/>
          <p:nvPr/>
        </p:nvSpPr>
        <p:spPr>
          <a:xfrm>
            <a:off x="609600" y="1867004"/>
            <a:ext cx="2362200" cy="647596"/>
          </a:xfrm>
          <a:prstGeom prst="wedgeRoundRectCallout">
            <a:avLst>
              <a:gd name="adj1" fmla="val -44201"/>
              <a:gd name="adj2" fmla="val 167143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Click on the checkbox to select lands you want to use for non-productivity review.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609600" y="5257800"/>
            <a:ext cx="1302033" cy="381000"/>
          </a:xfrm>
          <a:prstGeom prst="wedgeRoundRectCallout">
            <a:avLst>
              <a:gd name="adj1" fmla="val 22304"/>
              <a:gd name="adj2" fmla="val -13882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Click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892" y="2164477"/>
            <a:ext cx="4368027" cy="342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0" y="4495800"/>
            <a:ext cx="1295400" cy="76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/>
          <p:cNvSpPr txBox="1"/>
          <p:nvPr/>
        </p:nvSpPr>
        <p:spPr>
          <a:xfrm>
            <a:off x="5867400" y="4422703"/>
            <a:ext cx="1981200" cy="146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 lands under indefinite continuation are available for selection.</a:t>
            </a:r>
            <a:endParaRPr lang="en-CA" sz="3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086600" y="2057400"/>
            <a:ext cx="762000" cy="2476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7162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228600" y="1066800"/>
            <a:ext cx="7815611" cy="492443"/>
          </a:xfrm>
        </p:spPr>
        <p:txBody>
          <a:bodyPr/>
          <a:lstStyle/>
          <a:p>
            <a:r>
              <a:rPr lang="en-CA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</a:t>
            </a:r>
            <a:r>
              <a:rPr lang="en-CA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Party Request – Agreement </a:t>
            </a:r>
            <a:r>
              <a:rPr lang="en-CA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br>
              <a:rPr lang="en-CA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Agreement</a:t>
            </a:r>
            <a:endParaRPr lang="en-CA" sz="16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2"/>
          <p:cNvSpPr txBox="1"/>
          <p:nvPr/>
        </p:nvSpPr>
        <p:spPr>
          <a:xfrm>
            <a:off x="6764910" y="2667000"/>
            <a:ext cx="2150490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If needed, simply Select Agreement again and search a new agreement.  The agreement will be replaced.  </a:t>
            </a:r>
          </a:p>
          <a:p>
            <a:pPr marL="12700" marR="6350">
              <a:lnSpc>
                <a:spcPct val="100000"/>
              </a:lnSpc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12700" marR="6350">
              <a:lnSpc>
                <a:spcPct val="100000"/>
              </a:lnSpc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Ensure the lands you want reviewed are correct.  You may wish to customize again.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547409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5359790" y="3276600"/>
            <a:ext cx="126961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667000" y="4724400"/>
            <a:ext cx="16764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2590800" y="4676389"/>
            <a:ext cx="198120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 lands under indefinite continuation are available for selection.</a:t>
            </a:r>
            <a:endParaRPr lang="en-CA" sz="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3934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228600" y="1057275"/>
            <a:ext cx="7815611" cy="246221"/>
          </a:xfrm>
        </p:spPr>
        <p:txBody>
          <a:bodyPr/>
          <a:lstStyle/>
          <a:p>
            <a:r>
              <a:rPr lang="en-CA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Third Party Request Document </a:t>
            </a:r>
            <a:endParaRPr lang="en-CA" sz="16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2"/>
          <p:cNvSpPr txBox="1"/>
          <p:nvPr/>
        </p:nvSpPr>
        <p:spPr>
          <a:xfrm>
            <a:off x="762001" y="1678885"/>
            <a:ext cx="769619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The Third Party Request Document is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 PDF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document which details the information in your request.</a:t>
            </a:r>
          </a:p>
          <a:p>
            <a:pPr marL="12700" marR="6350">
              <a:lnSpc>
                <a:spcPct val="100000"/>
              </a:lnSpc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12700" marR="6350">
              <a:lnSpc>
                <a:spcPct val="100000"/>
              </a:lnSpc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Please do not mail a printed request to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Alberta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Energy.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2943" y="5832716"/>
            <a:ext cx="9186875" cy="471476"/>
            <a:chOff x="356748" y="5831140"/>
            <a:chExt cx="8609480" cy="471476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808065" y="6025617"/>
              <a:ext cx="81581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Third Party Request Document can be viewed at any time after the application has been saved.</a:t>
              </a:r>
              <a:endParaRPr lang="en-CA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4" descr="C:\Users\khana\AppData\Local\Microsoft\Windows\Temporary Internet Files\Content.IE5\W69D9NLS\MC900432617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748" y="5831140"/>
              <a:ext cx="447675" cy="47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object 2"/>
          <p:cNvSpPr txBox="1"/>
          <p:nvPr/>
        </p:nvSpPr>
        <p:spPr>
          <a:xfrm>
            <a:off x="6613742" y="5002345"/>
            <a:ext cx="179466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To view the document click on this link.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98" y="2505075"/>
            <a:ext cx="7837487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H="1" flipV="1">
            <a:off x="7359585" y="3276600"/>
            <a:ext cx="34649" cy="1656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7081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228600" y="1057275"/>
            <a:ext cx="7815611" cy="246221"/>
          </a:xfrm>
        </p:spPr>
        <p:txBody>
          <a:bodyPr/>
          <a:lstStyle/>
          <a:p>
            <a:r>
              <a:rPr lang="en-CA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 Third Party Request</a:t>
            </a:r>
            <a:endParaRPr lang="en-CA" sz="16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/>
          <p:cNvSpPr txBox="1"/>
          <p:nvPr/>
        </p:nvSpPr>
        <p:spPr>
          <a:xfrm>
            <a:off x="374732" y="1462206"/>
            <a:ext cx="2897562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You must have 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Submitter 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role to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submit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 request.</a:t>
            </a:r>
          </a:p>
          <a:p>
            <a:pPr marL="12700" marR="6350">
              <a:lnSpc>
                <a:spcPct val="100000"/>
              </a:lnSpc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12700" marR="6350"/>
            <a:r>
              <a:rPr lang="en-US" sz="1200" dirty="0" smtClean="0">
                <a:latin typeface="Arial" pitchFamily="34" charset="0"/>
                <a:cs typeface="Arial" pitchFamily="34" charset="0"/>
              </a:rPr>
              <a:t>When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request is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complete, click the submit button.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12700" marR="6350"/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12700" marR="6350">
              <a:lnSpc>
                <a:spcPct val="100000"/>
              </a:lnSpc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If there are errors, the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request goes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back into work in progress so it can be corrected and resubmitted.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71600"/>
            <a:ext cx="5227885" cy="397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ular Callout 16"/>
          <p:cNvSpPr/>
          <p:nvPr/>
        </p:nvSpPr>
        <p:spPr>
          <a:xfrm>
            <a:off x="1214360" y="5410200"/>
            <a:ext cx="1520160" cy="515674"/>
          </a:xfrm>
          <a:prstGeom prst="wedgeRoundRectCallout">
            <a:avLst>
              <a:gd name="adj1" fmla="val 180777"/>
              <a:gd name="adj2" fmla="val -76406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Click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Submit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04742" y="4114800"/>
            <a:ext cx="15240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4953000" y="4097923"/>
            <a:ext cx="1976351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 lands under indefinite continuation are available for selection.</a:t>
            </a:r>
            <a:endParaRPr lang="en-CA" sz="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114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228600" y="1057275"/>
            <a:ext cx="7815611" cy="246221"/>
          </a:xfrm>
        </p:spPr>
        <p:txBody>
          <a:bodyPr/>
          <a:lstStyle/>
          <a:p>
            <a:r>
              <a:rPr lang="en-CA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 Third Party Request (continued)</a:t>
            </a:r>
            <a:endParaRPr lang="en-CA" sz="16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800600" y="3281571"/>
            <a:ext cx="609600" cy="2948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373" y="1953664"/>
            <a:ext cx="33147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914400" y="3810000"/>
            <a:ext cx="1239167" cy="609600"/>
          </a:xfrm>
          <a:prstGeom prst="wedgeRoundRectCallout">
            <a:avLst>
              <a:gd name="adj1" fmla="val 82941"/>
              <a:gd name="adj2" fmla="val -110787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Click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38600"/>
            <a:ext cx="38385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ular Callout 17"/>
          <p:cNvSpPr/>
          <p:nvPr/>
        </p:nvSpPr>
        <p:spPr>
          <a:xfrm>
            <a:off x="2022387" y="5121962"/>
            <a:ext cx="1239167" cy="609600"/>
          </a:xfrm>
          <a:prstGeom prst="wedgeRoundRectCallout">
            <a:avLst>
              <a:gd name="adj1" fmla="val 352331"/>
              <a:gd name="adj2" fmla="val -1833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Click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4943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228600" y="1029824"/>
            <a:ext cx="7815611" cy="492443"/>
          </a:xfrm>
        </p:spPr>
        <p:txBody>
          <a:bodyPr/>
          <a:lstStyle/>
          <a:p>
            <a:r>
              <a:rPr lang="en-CA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 Third Party Request (continued)</a:t>
            </a:r>
            <a:br>
              <a:rPr lang="en-CA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1600" b="1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2"/>
          <p:cNvSpPr txBox="1"/>
          <p:nvPr/>
        </p:nvSpPr>
        <p:spPr>
          <a:xfrm>
            <a:off x="762000" y="1475601"/>
            <a:ext cx="3429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Alberta Energy has received the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request when 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when the status becomes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Processing (Submitted)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. The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request remains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in this status until the 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request is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reviewed.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981200" y="2322238"/>
            <a:ext cx="762000" cy="2323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object 2"/>
          <p:cNvSpPr txBox="1"/>
          <p:nvPr/>
        </p:nvSpPr>
        <p:spPr>
          <a:xfrm>
            <a:off x="4800600" y="1613647"/>
            <a:ext cx="337747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Submission Date is now displayed.</a:t>
            </a:r>
          </a:p>
        </p:txBody>
      </p:sp>
      <p:sp>
        <p:nvSpPr>
          <p:cNvPr id="22" name="object 2"/>
          <p:cNvSpPr txBox="1"/>
          <p:nvPr/>
        </p:nvSpPr>
        <p:spPr>
          <a:xfrm>
            <a:off x="685800" y="6172028"/>
            <a:ext cx="597693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At this stage the request cannot be edited (except Contact Information).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715000" y="1844933"/>
            <a:ext cx="228598" cy="2886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14265"/>
            <a:ext cx="4893468" cy="382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00601" y="4800600"/>
            <a:ext cx="1447799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4551087" y="4802611"/>
            <a:ext cx="1938251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 lands under indefinite continuation are available for selection.</a:t>
            </a:r>
            <a:endParaRPr lang="en-CA" sz="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941487" y="4716288"/>
            <a:ext cx="1316313" cy="13205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0439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228600" y="1057275"/>
            <a:ext cx="7815611" cy="492443"/>
          </a:xfrm>
        </p:spPr>
        <p:txBody>
          <a:bodyPr/>
          <a:lstStyle/>
          <a:p>
            <a:r>
              <a:rPr lang="en-CA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 Third Party Request (continued)</a:t>
            </a:r>
            <a:br>
              <a:rPr lang="en-CA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16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838200" y="1535668"/>
            <a:ext cx="7467600" cy="707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After the request has been submitted, you can open the document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and print a copy for your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records.  It is suggested that you save an electronic copy for future reference as once an ETS Request is completed they are removed from the Work in Progress screen after 90 days.</a:t>
            </a:r>
          </a:p>
          <a:p>
            <a:pPr marL="12700" marR="6350">
              <a:lnSpc>
                <a:spcPct val="100000"/>
              </a:lnSpc>
            </a:pP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650645"/>
            <a:ext cx="5715000" cy="371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286000"/>
            <a:ext cx="5676900" cy="66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13750"/>
            <a:ext cx="1186744" cy="60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7894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0" y="2133600"/>
            <a:ext cx="9144000" cy="276999"/>
          </a:xfrm>
        </p:spPr>
        <p:txBody>
          <a:bodyPr/>
          <a:lstStyle/>
          <a:p>
            <a:pPr algn="ctr"/>
            <a:r>
              <a:rPr lang="en-CA" sz="18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Progress</a:t>
            </a:r>
            <a:endParaRPr lang="en-CA" sz="18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4139" y="2819400"/>
            <a:ext cx="64744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You can use the Work In Progress screen to retrieve all active requests associated with your company.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Please note that certain requests may have been archived and will no longer be in your Work in Progress list.</a:t>
            </a:r>
          </a:p>
        </p:txBody>
      </p:sp>
    </p:spTree>
    <p:extLst>
      <p:ext uri="{BB962C8B-B14F-4D97-AF65-F5344CB8AC3E}">
        <p14:creationId xmlns:p14="http://schemas.microsoft.com/office/powerpoint/2010/main" val="23903698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28600" y="1057275"/>
            <a:ext cx="7815611" cy="246221"/>
          </a:xfrm>
        </p:spPr>
        <p:txBody>
          <a:bodyPr/>
          <a:lstStyle/>
          <a:p>
            <a:r>
              <a:rPr lang="en-CA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Revisions</a:t>
            </a:r>
            <a:endParaRPr lang="en-CA" sz="16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547906"/>
              </p:ext>
            </p:extLst>
          </p:nvPr>
        </p:nvGraphicFramePr>
        <p:xfrm>
          <a:off x="1837037" y="2452546"/>
          <a:ext cx="6107292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5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5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Revisions Type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Page Number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March 10, 2017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Initial Creation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June</a:t>
                      </a:r>
                      <a:r>
                        <a:rPr lang="en-CA" baseline="0" dirty="0" smtClean="0"/>
                        <a:t> 2020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Updated Banner and Resource Page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September</a:t>
                      </a:r>
                      <a:r>
                        <a:rPr lang="en-CA" baseline="0" dirty="0" smtClean="0"/>
                        <a:t> 2020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Various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25323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886200" y="1905000"/>
            <a:ext cx="1924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Revisions Table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228600" y="1057275"/>
            <a:ext cx="7815611" cy="246221"/>
          </a:xfrm>
        </p:spPr>
        <p:txBody>
          <a:bodyPr/>
          <a:lstStyle/>
          <a:p>
            <a:r>
              <a:rPr lang="en-CA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Progress</a:t>
            </a:r>
            <a:endParaRPr lang="en-CA" sz="16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733675" y="4138616"/>
            <a:ext cx="6953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6096000" y="4962198"/>
            <a:ext cx="1557338" cy="585788"/>
          </a:xfrm>
          <a:prstGeom prst="wedgeRoundRectCallout">
            <a:avLst>
              <a:gd name="adj1" fmla="val -56301"/>
              <a:gd name="adj2" fmla="val -133877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Click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Find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"/>
          <a:stretch/>
        </p:blipFill>
        <p:spPr bwMode="auto">
          <a:xfrm>
            <a:off x="538187" y="1572058"/>
            <a:ext cx="2838450" cy="417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 flipH="1">
            <a:off x="3005137" y="4962198"/>
            <a:ext cx="1743076" cy="685800"/>
          </a:xfrm>
          <a:prstGeom prst="wedgeRoundRectCallout">
            <a:avLst>
              <a:gd name="adj1" fmla="val 81698"/>
              <a:gd name="adj2" fmla="val -204787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Select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Work In Progress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733675" y="3581400"/>
            <a:ext cx="5429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73" y="2590799"/>
            <a:ext cx="5238654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6429374" y="1295400"/>
            <a:ext cx="1609726" cy="916944"/>
          </a:xfrm>
          <a:prstGeom prst="wedgeRoundRectCallout">
            <a:avLst>
              <a:gd name="adj1" fmla="val -25113"/>
              <a:gd name="adj2" fmla="val 92322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Optionally choose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your search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parameters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26570" y="5771961"/>
            <a:ext cx="9043286" cy="500837"/>
            <a:chOff x="251573" y="5912663"/>
            <a:chExt cx="8474915" cy="500837"/>
          </a:xfrm>
        </p:grpSpPr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568325" y="6136501"/>
              <a:ext cx="81581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Remove the default date search parameters if you wish to retrieve all active Third Party Requests.</a:t>
              </a:r>
              <a:endParaRPr lang="en-CA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4" descr="C:\Users\khana\AppData\Local\Microsoft\Windows\Temporary Internet Files\Content.IE5\W69D9NLS\MC900432617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73" y="5912663"/>
              <a:ext cx="44767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4490380"/>
            <a:ext cx="1127430" cy="108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721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228600" y="1057275"/>
            <a:ext cx="7815611" cy="246221"/>
          </a:xfrm>
        </p:spPr>
        <p:txBody>
          <a:bodyPr/>
          <a:lstStyle/>
          <a:p>
            <a:r>
              <a:rPr lang="en-CA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Progress – Search Parameters and Result</a:t>
            </a:r>
            <a:endParaRPr lang="en-CA" sz="16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179301"/>
              </p:ext>
            </p:extLst>
          </p:nvPr>
        </p:nvGraphicFramePr>
        <p:xfrm>
          <a:off x="5943600" y="1162596"/>
          <a:ext cx="2771776" cy="21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558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Parameter Field</a:t>
                      </a:r>
                      <a:endParaRPr lang="en-C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 Column</a:t>
                      </a:r>
                      <a:endParaRPr lang="en-C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4">
                <a:tc>
                  <a:txBody>
                    <a:bodyPr/>
                    <a:lstStyle/>
                    <a:p>
                      <a:r>
                        <a:rPr lang="en-US" sz="10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CA" sz="10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 Type</a:t>
                      </a:r>
                      <a:endParaRPr lang="en-CA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4">
                <a:tc>
                  <a:txBody>
                    <a:bodyPr/>
                    <a:lstStyle/>
                    <a:p>
                      <a:r>
                        <a:rPr lang="en-US" sz="10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Request Number</a:t>
                      </a:r>
                      <a:endParaRPr lang="en-CA" sz="10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ETS #</a:t>
                      </a:r>
                      <a:endParaRPr lang="en-CA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4">
                <a:tc>
                  <a:txBody>
                    <a:bodyPr/>
                    <a:lstStyle/>
                    <a:p>
                      <a:r>
                        <a:rPr lang="en-US" sz="10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Start/End Date</a:t>
                      </a:r>
                      <a:endParaRPr lang="en-CA" sz="10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 Updated</a:t>
                      </a:r>
                      <a:endParaRPr lang="en-CA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r>
                        <a:rPr lang="en-US" sz="10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#</a:t>
                      </a:r>
                      <a:endParaRPr lang="en-CA" sz="10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#</a:t>
                      </a:r>
                      <a:endParaRPr lang="en-CA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4">
                <a:tc>
                  <a:txBody>
                    <a:bodyPr/>
                    <a:lstStyle/>
                    <a:p>
                      <a:r>
                        <a:rPr lang="en-US" sz="10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Agreement #</a:t>
                      </a:r>
                      <a:endParaRPr lang="en-CA" sz="10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Agreement #</a:t>
                      </a:r>
                      <a:endParaRPr lang="en-CA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4">
                <a:tc>
                  <a:txBody>
                    <a:bodyPr/>
                    <a:lstStyle/>
                    <a:p>
                      <a:r>
                        <a:rPr lang="en-US" sz="10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  <a:endParaRPr lang="en-CA" sz="10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  <a:endParaRPr lang="en-CA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4">
                <a:tc>
                  <a:txBody>
                    <a:bodyPr/>
                    <a:lstStyle/>
                    <a:p>
                      <a:r>
                        <a:rPr lang="en-US" sz="10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</a:t>
                      </a:r>
                      <a:endParaRPr lang="en-CA" sz="10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(not shown as a result column)</a:t>
                      </a:r>
                      <a:endParaRPr lang="en-CA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9" name="object 2"/>
          <p:cNvSpPr txBox="1"/>
          <p:nvPr/>
        </p:nvSpPr>
        <p:spPr>
          <a:xfrm>
            <a:off x="457200" y="1588294"/>
            <a:ext cx="4572000" cy="1415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You can utilize the search parameter fields to filter search results.</a:t>
            </a:r>
          </a:p>
          <a:p>
            <a:pPr marL="12700" marR="6350">
              <a:lnSpc>
                <a:spcPct val="100000"/>
              </a:lnSpc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12700" marR="6350">
              <a:lnSpc>
                <a:spcPct val="100000"/>
              </a:lnSpc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The table on the right shows the correlation between the parameter fields and each corresponding result column.</a:t>
            </a:r>
          </a:p>
          <a:p>
            <a:pPr marL="12700" marR="6350">
              <a:lnSpc>
                <a:spcPct val="100000"/>
              </a:lnSpc>
            </a:pP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marL="12700" marR="6350">
              <a:lnSpc>
                <a:spcPct val="100000"/>
              </a:lnSpc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Below is a color-highlighted illustration of the Work in Progress search screen to further demonstrate the relationship between the data.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21275" y="5911191"/>
            <a:ext cx="8953284" cy="447675"/>
            <a:chOff x="458272" y="5909615"/>
            <a:chExt cx="8390569" cy="447675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690678" y="6080291"/>
              <a:ext cx="81581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Application # does not pertain to Third Party Requests.</a:t>
              </a:r>
              <a:endParaRPr lang="en-CA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4" descr="C:\Users\khana\AppData\Local\Microsoft\Windows\Temporary Internet Files\Content.IE5\W69D9NLS\MC900432617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272" y="5909615"/>
              <a:ext cx="44767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3" y="3149825"/>
            <a:ext cx="4884851" cy="25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0504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 txBox="1"/>
          <p:nvPr/>
        </p:nvSpPr>
        <p:spPr>
          <a:xfrm>
            <a:off x="304800" y="3372871"/>
            <a:ext cx="14478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To load a request click on the ETS request number link.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228600" y="1057275"/>
            <a:ext cx="7815611" cy="246221"/>
          </a:xfrm>
        </p:spPr>
        <p:txBody>
          <a:bodyPr/>
          <a:lstStyle/>
          <a:p>
            <a:r>
              <a:rPr lang="en-CA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Progress – Search Result</a:t>
            </a:r>
            <a:endParaRPr lang="en-CA" sz="16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219200" y="4191000"/>
            <a:ext cx="657225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object 2"/>
          <p:cNvSpPr txBox="1"/>
          <p:nvPr/>
        </p:nvSpPr>
        <p:spPr>
          <a:xfrm>
            <a:off x="2028823" y="5511910"/>
            <a:ext cx="563880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Navigate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with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these page numbers if there are multiple pages of search result.</a:t>
            </a:r>
          </a:p>
        </p:txBody>
      </p:sp>
      <p:sp>
        <p:nvSpPr>
          <p:cNvPr id="28" name="object 2"/>
          <p:cNvSpPr txBox="1"/>
          <p:nvPr/>
        </p:nvSpPr>
        <p:spPr>
          <a:xfrm>
            <a:off x="7543800" y="4572562"/>
            <a:ext cx="14478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open a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document click on the report Pdf link.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" r="3226"/>
          <a:stretch/>
        </p:blipFill>
        <p:spPr bwMode="auto">
          <a:xfrm>
            <a:off x="1876425" y="1600200"/>
            <a:ext cx="5494492" cy="334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 flipH="1" flipV="1">
            <a:off x="5562601" y="4419601"/>
            <a:ext cx="1904999" cy="5262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104" name="Picture 8" descr="C:\Users\BestA\AppData\Local\Temp\SNAGHTML4fb83bd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591" y="4945832"/>
            <a:ext cx="5509326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 flipV="1">
            <a:off x="2225215" y="5181600"/>
            <a:ext cx="0" cy="3303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218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0" y="2133600"/>
            <a:ext cx="9144000" cy="276999"/>
          </a:xfrm>
        </p:spPr>
        <p:txBody>
          <a:bodyPr/>
          <a:lstStyle/>
          <a:p>
            <a:pPr algn="ctr"/>
            <a:r>
              <a:rPr lang="en-CA" sz="18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Cancel or </a:t>
            </a:r>
            <a:r>
              <a:rPr lang="en-CA" sz="18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 </a:t>
            </a:r>
            <a:r>
              <a:rPr lang="en-CA" sz="18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Third Party Request</a:t>
            </a:r>
            <a:endParaRPr lang="en-CA" sz="18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4139" y="2819400"/>
            <a:ext cx="647446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Cancel a request in Work in Progress status.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Withdraw a previously submitted request with a status of Processing (Submitted). Please note that withdrawing a request will remove it from Alberta Energy’s records.</a:t>
            </a:r>
          </a:p>
          <a:p>
            <a:pPr>
              <a:spcAft>
                <a:spcPts val="1200"/>
              </a:spcAft>
            </a:pPr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must have </a:t>
            </a:r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Submitter 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role to </a:t>
            </a:r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cancel or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withdraw a request.</a:t>
            </a:r>
            <a:endParaRPr lang="en-CA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7754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228600" y="1066801"/>
            <a:ext cx="6944423" cy="492443"/>
          </a:xfrm>
        </p:spPr>
        <p:txBody>
          <a:bodyPr/>
          <a:lstStyle/>
          <a:p>
            <a:r>
              <a:rPr lang="en-CA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Cancel Request</a:t>
            </a:r>
            <a:br>
              <a:rPr lang="en-CA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16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600200" y="5562600"/>
            <a:ext cx="1239167" cy="609600"/>
          </a:xfrm>
          <a:prstGeom prst="wedgeRoundRectCallout">
            <a:avLst>
              <a:gd name="adj1" fmla="val 59831"/>
              <a:gd name="adj2" fmla="val -119461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Click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Delete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05570" y="3733800"/>
            <a:ext cx="333230" cy="3790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061" y="4171950"/>
            <a:ext cx="32099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4166019" y="5499847"/>
            <a:ext cx="1239167" cy="609600"/>
          </a:xfrm>
          <a:prstGeom prst="wedgeRoundRectCallout">
            <a:avLst>
              <a:gd name="adj1" fmla="val 158535"/>
              <a:gd name="adj2" fmla="val -4068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Click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79" y="1447800"/>
            <a:ext cx="4935336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15467" y="4093786"/>
            <a:ext cx="1447800" cy="78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1828800" y="4031271"/>
            <a:ext cx="190500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 lands under indefinite continuation are available for selection.</a:t>
            </a:r>
            <a:endParaRPr lang="en-CA" sz="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0286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228600" y="1066801"/>
            <a:ext cx="6944423" cy="492443"/>
          </a:xfrm>
        </p:spPr>
        <p:txBody>
          <a:bodyPr/>
          <a:lstStyle/>
          <a:p>
            <a:r>
              <a:rPr lang="en-CA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Cancel </a:t>
            </a:r>
            <a:r>
              <a:rPr lang="en-CA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(continued)</a:t>
            </a:r>
            <a:br>
              <a:rPr lang="en-CA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16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"/>
          <p:cNvSpPr txBox="1"/>
          <p:nvPr/>
        </p:nvSpPr>
        <p:spPr>
          <a:xfrm>
            <a:off x="240145" y="1350909"/>
            <a:ext cx="250305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Status becomes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Client Cancelled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422400" y="1600200"/>
            <a:ext cx="6350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object 2"/>
          <p:cNvSpPr txBox="1"/>
          <p:nvPr/>
        </p:nvSpPr>
        <p:spPr>
          <a:xfrm>
            <a:off x="2729753" y="6096000"/>
            <a:ext cx="41148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At this stage, the request is no longer editable.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5830552" cy="427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V="1">
            <a:off x="5791200" y="4648200"/>
            <a:ext cx="464958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419600" y="4648200"/>
            <a:ext cx="16764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4114800" y="4711636"/>
            <a:ext cx="2522358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 lands under indefinite continuation are available for selection.</a:t>
            </a:r>
            <a:endParaRPr lang="en-CA" sz="4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0856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228600" y="1066801"/>
            <a:ext cx="6944423" cy="492443"/>
          </a:xfrm>
        </p:spPr>
        <p:txBody>
          <a:bodyPr/>
          <a:lstStyle/>
          <a:p>
            <a:r>
              <a:rPr lang="en-CA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Withdraw Request</a:t>
            </a:r>
            <a:br>
              <a:rPr lang="en-CA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16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334000" y="3305735"/>
            <a:ext cx="7620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257800" y="1219200"/>
            <a:ext cx="2885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When a request is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withdrawn, it is removed from Alberta Energy’s records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submitting a new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request for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agreement, you must </a:t>
            </a:r>
            <a:r>
              <a:rPr lang="en-US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select all lands that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you want reviewed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990600" y="5164664"/>
            <a:ext cx="1239167" cy="609600"/>
          </a:xfrm>
          <a:prstGeom prst="wedgeRoundRectCallout">
            <a:avLst>
              <a:gd name="adj1" fmla="val 65914"/>
              <a:gd name="adj2" fmla="val -9653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Click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Withdraw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60981"/>
            <a:ext cx="4367325" cy="342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10723"/>
            <a:ext cx="3733800" cy="150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3276600" y="5029200"/>
            <a:ext cx="1239167" cy="609600"/>
          </a:xfrm>
          <a:prstGeom prst="wedgeRoundRectCallout">
            <a:avLst>
              <a:gd name="adj1" fmla="val 244745"/>
              <a:gd name="adj2" fmla="val 4295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Click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5062" y="3657600"/>
            <a:ext cx="12192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1752600" y="3658111"/>
            <a:ext cx="1752600" cy="146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 lands under indefinite continuation are available for selection.</a:t>
            </a:r>
            <a:endParaRPr lang="en-CA" sz="3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630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228600" y="1066801"/>
            <a:ext cx="6944423" cy="492443"/>
          </a:xfrm>
        </p:spPr>
        <p:txBody>
          <a:bodyPr/>
          <a:lstStyle/>
          <a:p>
            <a:r>
              <a:rPr lang="en-CA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 </a:t>
            </a:r>
            <a:r>
              <a:rPr lang="en-CA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(continued)</a:t>
            </a:r>
            <a:br>
              <a:rPr lang="en-CA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16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2"/>
          <p:cNvSpPr txBox="1"/>
          <p:nvPr/>
        </p:nvSpPr>
        <p:spPr>
          <a:xfrm>
            <a:off x="457200" y="1415534"/>
            <a:ext cx="34290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Status becomes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Client Withdrawn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071418" y="1687945"/>
            <a:ext cx="685800" cy="3465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object 2"/>
          <p:cNvSpPr txBox="1"/>
          <p:nvPr/>
        </p:nvSpPr>
        <p:spPr>
          <a:xfrm>
            <a:off x="3269530" y="6040306"/>
            <a:ext cx="41148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       At this stage, the request cannot be edited.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1"/>
          <a:stretch/>
        </p:blipFill>
        <p:spPr bwMode="auto">
          <a:xfrm>
            <a:off x="2438400" y="1700414"/>
            <a:ext cx="5296410" cy="395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 flipV="1">
            <a:off x="6172200" y="4419600"/>
            <a:ext cx="0" cy="15087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651" y="1700414"/>
            <a:ext cx="5257799" cy="53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550" y="5708770"/>
            <a:ext cx="607380" cy="18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43400" y="4495800"/>
            <a:ext cx="15240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4114800" y="4495887"/>
            <a:ext cx="190500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 lands under indefinite continuation are available for selection.</a:t>
            </a:r>
            <a:endParaRPr lang="en-CA" sz="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7911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0" y="1752600"/>
            <a:ext cx="9144000" cy="276999"/>
          </a:xfrm>
        </p:spPr>
        <p:txBody>
          <a:bodyPr/>
          <a:lstStyle/>
          <a:p>
            <a:pPr algn="ctr"/>
            <a:r>
              <a:rPr lang="en-CA" sz="18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Party Response</a:t>
            </a:r>
            <a:endParaRPr lang="en-CA" sz="18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4138" y="2209800"/>
            <a:ext cx="708406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Once the review is processed, a Third Party Response document will be sent to ETS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and the request status 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becomes Completed.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An email may be sent from ETS informing your </a:t>
            </a:r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company 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that a </a:t>
            </a:r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Third Party Response 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document is available for viewing. These email notifications are considered a courtesy and should not be relied on to track PNG Continuation </a:t>
            </a:r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Third Party Requests 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in ETS</a:t>
            </a:r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7736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228600" y="1066800"/>
            <a:ext cx="6944423" cy="246221"/>
          </a:xfrm>
        </p:spPr>
        <p:txBody>
          <a:bodyPr/>
          <a:lstStyle/>
          <a:p>
            <a:r>
              <a:rPr lang="en-US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Third Party Response Document	</a:t>
            </a:r>
            <a:endParaRPr lang="en-CA" sz="16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5"/>
          <p:cNvSpPr/>
          <p:nvPr/>
        </p:nvSpPr>
        <p:spPr>
          <a:xfrm flipH="1">
            <a:off x="6072497" y="5353154"/>
            <a:ext cx="864000" cy="129555"/>
          </a:xfrm>
          <a:custGeom>
            <a:avLst/>
            <a:gdLst/>
            <a:ahLst/>
            <a:cxnLst/>
            <a:rect l="l" t="t" r="r" b="b"/>
            <a:pathLst>
              <a:path w="6696075" h="685800">
                <a:moveTo>
                  <a:pt x="0" y="0"/>
                </a:moveTo>
                <a:lnTo>
                  <a:pt x="6696075" y="0"/>
                </a:lnTo>
                <a:lnTo>
                  <a:pt x="6696075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4" name="object 5"/>
          <p:cNvSpPr/>
          <p:nvPr/>
        </p:nvSpPr>
        <p:spPr>
          <a:xfrm flipH="1">
            <a:off x="4867830" y="3704537"/>
            <a:ext cx="389970" cy="93875"/>
          </a:xfrm>
          <a:custGeom>
            <a:avLst/>
            <a:gdLst/>
            <a:ahLst/>
            <a:cxnLst/>
            <a:rect l="l" t="t" r="r" b="b"/>
            <a:pathLst>
              <a:path w="6696075" h="685800">
                <a:moveTo>
                  <a:pt x="0" y="0"/>
                </a:moveTo>
                <a:lnTo>
                  <a:pt x="6696075" y="0"/>
                </a:lnTo>
                <a:lnTo>
                  <a:pt x="6696075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1" name="object 2"/>
          <p:cNvSpPr txBox="1"/>
          <p:nvPr/>
        </p:nvSpPr>
        <p:spPr>
          <a:xfrm>
            <a:off x="3048000" y="4387334"/>
            <a:ext cx="4412793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To view the Third Party Response document click on either link.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82" y="4665482"/>
            <a:ext cx="6159896" cy="150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5862918" y="4572000"/>
            <a:ext cx="537882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257" y="1295400"/>
            <a:ext cx="5083832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810" y="3875435"/>
            <a:ext cx="5083832" cy="18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5334000" y="3970164"/>
            <a:ext cx="304800" cy="3732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7174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28600" y="1057275"/>
            <a:ext cx="7815611" cy="246221"/>
          </a:xfrm>
        </p:spPr>
        <p:txBody>
          <a:bodyPr/>
          <a:lstStyle/>
          <a:p>
            <a:r>
              <a:rPr lang="en-CA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CA" sz="16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1400" y="2209800"/>
            <a:ext cx="4800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this module you will learn how to:</a:t>
            </a:r>
          </a:p>
          <a:p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CA" sz="1200" dirty="0" smtClean="0">
                <a:latin typeface="Arial" pitchFamily="34" charset="0"/>
                <a:cs typeface="Arial" pitchFamily="34" charset="0"/>
              </a:rPr>
              <a:t>Create and submit an Online Third Party Request.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CA" sz="10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Cancel or withdraw an 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Online </a:t>
            </a:r>
            <a:r>
              <a:rPr lang="en-CA" sz="1200" dirty="0" smtClean="0">
                <a:latin typeface="Arial" pitchFamily="34" charset="0"/>
                <a:cs typeface="Arial" pitchFamily="34" charset="0"/>
              </a:rPr>
              <a:t>Third Party Request.</a:t>
            </a:r>
          </a:p>
          <a:p>
            <a:pPr>
              <a:defRPr/>
            </a:pPr>
            <a:endParaRPr lang="en-CA" sz="10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View a Third Party Response document.</a:t>
            </a:r>
            <a:endParaRPr lang="en-CA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7484"/>
            <a:ext cx="21050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876800"/>
            <a:ext cx="1009505" cy="968132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99" y="1143000"/>
            <a:ext cx="401503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938342" cy="424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196008" y="1341228"/>
            <a:ext cx="1119751" cy="530884"/>
            <a:chOff x="5802419" y="1080818"/>
            <a:chExt cx="1119751" cy="530884"/>
          </a:xfrm>
        </p:grpSpPr>
        <p:sp>
          <p:nvSpPr>
            <p:cNvPr id="4" name="Rounded Rectangle 3"/>
            <p:cNvSpPr/>
            <p:nvPr/>
          </p:nvSpPr>
          <p:spPr>
            <a:xfrm>
              <a:off x="5802419" y="1080818"/>
              <a:ext cx="1119751" cy="530884"/>
            </a:xfrm>
            <a:prstGeom prst="roundRect">
              <a:avLst/>
            </a:prstGeom>
            <a:solidFill>
              <a:srgbClr val="30E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834503" y="1161594"/>
              <a:ext cx="1055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SAMPLES</a:t>
              </a:r>
              <a:endParaRPr lang="en-CA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399" y="1113215"/>
            <a:ext cx="1455755" cy="8679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2133600"/>
            <a:ext cx="1423200" cy="84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54429"/>
      </p:ext>
    </p:ext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1000" y="16002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CA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CA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CA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Third Party Requestors can </a:t>
            </a:r>
            <a:r>
              <a:rPr lang="en-CA" sz="1100" dirty="0">
                <a:latin typeface="Arial" panose="020B0604020202020204" pitchFamily="34" charset="0"/>
                <a:cs typeface="Arial" panose="020B0604020202020204" pitchFamily="34" charset="0"/>
              </a:rPr>
              <a:t>find all ETS Requests under </a:t>
            </a:r>
            <a:r>
              <a:rPr lang="en-CA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CA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CA" sz="1100" b="1" dirty="0">
                <a:latin typeface="Arial" panose="020B0604020202020204" pitchFamily="34" charset="0"/>
                <a:cs typeface="Arial" panose="020B0604020202020204" pitchFamily="34" charset="0"/>
              </a:rPr>
              <a:t>in Progress”</a:t>
            </a:r>
            <a:endParaRPr lang="en-CA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" r="17705"/>
          <a:stretch/>
        </p:blipFill>
        <p:spPr bwMode="auto">
          <a:xfrm>
            <a:off x="1524000" y="1676400"/>
            <a:ext cx="2335901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70958" y="1191858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List of ETS Statuses 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4572000"/>
            <a:ext cx="1127430" cy="108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761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228600" y="1057275"/>
            <a:ext cx="7815611" cy="246221"/>
          </a:xfrm>
        </p:spPr>
        <p:txBody>
          <a:bodyPr/>
          <a:lstStyle/>
          <a:p>
            <a:r>
              <a:rPr lang="en-US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of ETS Statuses (continued) </a:t>
            </a:r>
            <a:endParaRPr lang="en-CA" sz="16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207747"/>
              </p:ext>
            </p:extLst>
          </p:nvPr>
        </p:nvGraphicFramePr>
        <p:xfrm>
          <a:off x="76201" y="1600200"/>
          <a:ext cx="8991600" cy="4000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9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1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29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08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8231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Status Group</a:t>
                      </a:r>
                      <a:endParaRPr lang="en-C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Name</a:t>
                      </a:r>
                      <a:endParaRPr lang="en-C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C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Party</a:t>
                      </a:r>
                      <a:endParaRPr lang="en-C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  <a:endParaRPr lang="en-C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692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 a</a:t>
                      </a:r>
                      <a:r>
                        <a:rPr lang="en-US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Request</a:t>
                      </a:r>
                      <a:endParaRPr lang="en-CA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 in Progress</a:t>
                      </a:r>
                      <a:endParaRPr lang="en-C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Request </a:t>
                      </a: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 yet to be submitted to the internal system.</a:t>
                      </a:r>
                    </a:p>
                    <a:p>
                      <a:endParaRPr lang="en-US" sz="11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Third Party Requestor</a:t>
                      </a:r>
                      <a:endParaRPr lang="en-C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 in Progress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CA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Submitted</a:t>
                      </a:r>
                      <a:endParaRPr lang="en-C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Request has been submitted but</a:t>
                      </a: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not yet received by the internal system.</a:t>
                      </a:r>
                      <a:endParaRPr lang="en-C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Third Party Requestor</a:t>
                      </a:r>
                      <a:endParaRPr lang="en-C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 in Progress</a:t>
                      </a:r>
                    </a:p>
                    <a:p>
                      <a:endParaRPr lang="en-C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2692">
                <a:tc>
                  <a:txBody>
                    <a:bodyPr/>
                    <a:lstStyle/>
                    <a:p>
                      <a:endParaRPr lang="en-CA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Processing (Submitted)</a:t>
                      </a:r>
                      <a:endParaRPr lang="en-C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Request has been</a:t>
                      </a: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received by the internal system.</a:t>
                      </a:r>
                      <a:endParaRPr lang="en-C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Third Party Requestor</a:t>
                      </a:r>
                      <a:endParaRPr lang="en-C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 in Progress</a:t>
                      </a:r>
                    </a:p>
                    <a:p>
                      <a:endParaRPr lang="en-C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2692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Cancelling/</a:t>
                      </a:r>
                    </a:p>
                    <a:p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Withdrawing</a:t>
                      </a:r>
                      <a:r>
                        <a:rPr lang="en-US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Request</a:t>
                      </a:r>
                      <a:endParaRPr lang="en-CA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 Cancelled</a:t>
                      </a:r>
                      <a:endParaRPr lang="en-C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Request has been cancelled from</a:t>
                      </a: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your Work In Progress list by you.</a:t>
                      </a:r>
                      <a:endParaRPr lang="en-C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1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Third Party Requestor</a:t>
                      </a:r>
                      <a:endParaRPr lang="en-C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 in Progress</a:t>
                      </a:r>
                    </a:p>
                    <a:p>
                      <a:endParaRPr lang="en-C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2692">
                <a:tc>
                  <a:txBody>
                    <a:bodyPr/>
                    <a:lstStyle/>
                    <a:p>
                      <a:endParaRPr lang="en-CA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 Withdrawn</a:t>
                      </a:r>
                      <a:endParaRPr lang="en-C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already submitted request has been withdrawn by you prior to completion.</a:t>
                      </a:r>
                      <a:endParaRPr lang="en-C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Third Party Requestor</a:t>
                      </a:r>
                      <a:endParaRPr lang="en-C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 in Progress</a:t>
                      </a:r>
                    </a:p>
                    <a:p>
                      <a:endParaRPr lang="en-C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4053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228600" y="1057275"/>
            <a:ext cx="7815611" cy="246221"/>
          </a:xfrm>
        </p:spPr>
        <p:txBody>
          <a:bodyPr/>
          <a:lstStyle/>
          <a:p>
            <a:r>
              <a:rPr lang="en-US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of ETS </a:t>
            </a:r>
            <a:r>
              <a:rPr lang="en-US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Statuses (continued)</a:t>
            </a:r>
            <a:endParaRPr lang="en-CA" sz="16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819128"/>
              </p:ext>
            </p:extLst>
          </p:nvPr>
        </p:nvGraphicFramePr>
        <p:xfrm>
          <a:off x="152400" y="1524000"/>
          <a:ext cx="8915401" cy="1531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6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6571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Status Group</a:t>
                      </a:r>
                      <a:endParaRPr lang="en-C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Name</a:t>
                      </a:r>
                      <a:endParaRPr lang="en-C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C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Party</a:t>
                      </a:r>
                      <a:endParaRPr lang="en-C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 </a:t>
                      </a:r>
                      <a:endParaRPr lang="en-C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773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Rejected</a:t>
                      </a:r>
                      <a:endParaRPr lang="en-CA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</a:t>
                      </a: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Rejected</a:t>
                      </a:r>
                      <a:endParaRPr lang="en-C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Request has been rejected by Alberta Energy.</a:t>
                      </a:r>
                      <a:endParaRPr lang="en-C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1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Third Party Requestor</a:t>
                      </a:r>
                      <a:endParaRPr lang="en-C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 in Progress</a:t>
                      </a:r>
                      <a:endParaRPr lang="en-CA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C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773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Final/Response</a:t>
                      </a:r>
                      <a:endParaRPr lang="en-CA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Completed</a:t>
                      </a:r>
                      <a:endParaRPr lang="en-C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Request is now completed and</a:t>
                      </a: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Third Party Response</a:t>
                      </a: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 is available</a:t>
                      </a: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your retrieval. </a:t>
                      </a:r>
                      <a:endParaRPr lang="en-CA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1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Third Party Requestor</a:t>
                      </a:r>
                      <a:endParaRPr lang="en-C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 in Progress</a:t>
                      </a:r>
                      <a:endParaRPr lang="en-CA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30026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7526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Reso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urces</a:t>
            </a:r>
            <a:r>
              <a:rPr lang="en-US" sz="2700" b="1" dirty="0" smtClean="0"/>
              <a:t> </a:t>
            </a:r>
            <a:endParaRPr lang="en-CA" sz="27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25146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400" dirty="0">
                <a:hlinkClick r:id="rId2"/>
              </a:rPr>
              <a:t>ETS Support and Online Learning </a:t>
            </a:r>
            <a:r>
              <a:rPr lang="en-CA" sz="1400" dirty="0"/>
              <a:t>provides access to relevant guides, courses and other information.</a:t>
            </a:r>
          </a:p>
          <a:p>
            <a:endParaRPr lang="en-CA" sz="1400" dirty="0"/>
          </a:p>
          <a:p>
            <a:r>
              <a:rPr lang="en-CA" sz="1400" dirty="0"/>
              <a:t>If you have questions, please contact  </a:t>
            </a:r>
            <a:r>
              <a:rPr lang="en-CA" altLang="en-US" sz="1400" dirty="0">
                <a:hlinkClick r:id="rId3"/>
              </a:rPr>
              <a:t>PNGContinuations.Energy@gov.ab.ca</a:t>
            </a:r>
            <a:endParaRPr lang="en-CA" altLang="en-US" sz="1400" dirty="0"/>
          </a:p>
          <a:p>
            <a:r>
              <a:rPr lang="en-CA" sz="1400" dirty="0"/>
              <a:t>or the PNG Tenure Help Line at (780) 644-2300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290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9788" y="1057275"/>
            <a:ext cx="694442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600" i="0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sz="1600" i="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</a:t>
            </a:r>
            <a:r>
              <a:rPr sz="1600" i="0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600" i="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600" i="0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600" i="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sz="1600" i="0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193" y="1066800"/>
            <a:ext cx="5281930" cy="25442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3510" marR="6350" algn="ctr"/>
            <a:r>
              <a:rPr lang="en-US" altLang="en-US" sz="7200" b="1" dirty="0">
                <a:solidFill>
                  <a:srgbClr val="2160AD"/>
                </a:solidFill>
                <a:latin typeface="Freestyle Script" pitchFamily="66" charset="0"/>
              </a:rPr>
              <a:t>Congratulations!</a:t>
            </a:r>
          </a:p>
          <a:p>
            <a:pPr marL="143510" marR="6350" algn="ctr">
              <a:lnSpc>
                <a:spcPct val="100000"/>
              </a:lnSpc>
            </a:pPr>
            <a:endParaRPr lang="en-US" sz="1800" b="1" spc="-135" dirty="0" smtClean="0">
              <a:solidFill>
                <a:srgbClr val="2160AD"/>
              </a:solidFill>
              <a:latin typeface="Arial"/>
              <a:cs typeface="Arial"/>
            </a:endParaRPr>
          </a:p>
          <a:p>
            <a:pPr marL="12065" marR="6350" algn="ctr">
              <a:lnSpc>
                <a:spcPct val="100000"/>
              </a:lnSpc>
            </a:pPr>
            <a:r>
              <a:rPr sz="1400" b="1" spc="-135" dirty="0" smtClean="0">
                <a:solidFill>
                  <a:srgbClr val="2160AD"/>
                </a:solidFill>
                <a:latin typeface="Arial"/>
                <a:cs typeface="Arial"/>
              </a:rPr>
              <a:t>Y</a:t>
            </a:r>
            <a:r>
              <a:rPr sz="1400" b="1" dirty="0" smtClean="0">
                <a:solidFill>
                  <a:srgbClr val="2160AD"/>
                </a:solidFill>
                <a:latin typeface="Arial"/>
                <a:cs typeface="Arial"/>
              </a:rPr>
              <a:t>ou</a:t>
            </a:r>
            <a:r>
              <a:rPr sz="1400" b="1" spc="-5" dirty="0" smtClean="0">
                <a:solidFill>
                  <a:srgbClr val="2160AD"/>
                </a:solidFill>
                <a:latin typeface="Arial"/>
                <a:cs typeface="Arial"/>
              </a:rPr>
              <a:t> </a:t>
            </a:r>
            <a:r>
              <a:rPr sz="1400" b="1" dirty="0" smtClean="0">
                <a:solidFill>
                  <a:srgbClr val="2160AD"/>
                </a:solidFill>
                <a:latin typeface="Arial"/>
                <a:cs typeface="Arial"/>
              </a:rPr>
              <a:t>h</a:t>
            </a:r>
            <a:r>
              <a:rPr sz="1400" b="1" spc="-10" dirty="0" smtClean="0">
                <a:solidFill>
                  <a:srgbClr val="2160AD"/>
                </a:solidFill>
                <a:latin typeface="Arial"/>
                <a:cs typeface="Arial"/>
              </a:rPr>
              <a:t>a</a:t>
            </a:r>
            <a:r>
              <a:rPr sz="1400" b="1" spc="-45" dirty="0" smtClean="0">
                <a:solidFill>
                  <a:srgbClr val="2160AD"/>
                </a:solidFill>
                <a:latin typeface="Arial"/>
                <a:cs typeface="Arial"/>
              </a:rPr>
              <a:t>v</a:t>
            </a:r>
            <a:r>
              <a:rPr sz="1400" b="1" dirty="0" smtClean="0">
                <a:solidFill>
                  <a:srgbClr val="2160AD"/>
                </a:solidFill>
                <a:latin typeface="Arial"/>
                <a:cs typeface="Arial"/>
              </a:rPr>
              <a:t>e</a:t>
            </a:r>
            <a:r>
              <a:rPr sz="1400" b="1" spc="30" dirty="0" smtClean="0">
                <a:solidFill>
                  <a:srgbClr val="2160AD"/>
                </a:solidFill>
                <a:latin typeface="Arial"/>
                <a:cs typeface="Arial"/>
              </a:rPr>
              <a:t> </a:t>
            </a:r>
            <a:r>
              <a:rPr sz="1400" b="1" spc="-10" dirty="0" smtClean="0">
                <a:solidFill>
                  <a:srgbClr val="2160AD"/>
                </a:solidFill>
                <a:latin typeface="Arial"/>
                <a:cs typeface="Arial"/>
              </a:rPr>
              <a:t>c</a:t>
            </a:r>
            <a:r>
              <a:rPr sz="1400" b="1" dirty="0" smtClean="0">
                <a:solidFill>
                  <a:srgbClr val="2160AD"/>
                </a:solidFill>
                <a:latin typeface="Arial"/>
                <a:cs typeface="Arial"/>
              </a:rPr>
              <a:t>o</a:t>
            </a:r>
            <a:r>
              <a:rPr sz="1400" b="1" spc="-5" dirty="0" smtClean="0">
                <a:solidFill>
                  <a:srgbClr val="2160AD"/>
                </a:solidFill>
                <a:latin typeface="Arial"/>
                <a:cs typeface="Arial"/>
              </a:rPr>
              <a:t>m</a:t>
            </a:r>
            <a:r>
              <a:rPr sz="1400" b="1" dirty="0" smtClean="0">
                <a:solidFill>
                  <a:srgbClr val="2160AD"/>
                </a:solidFill>
                <a:latin typeface="Arial"/>
                <a:cs typeface="Arial"/>
              </a:rPr>
              <a:t>pl</a:t>
            </a:r>
            <a:r>
              <a:rPr sz="1400" b="1" spc="-10" dirty="0" smtClean="0">
                <a:solidFill>
                  <a:srgbClr val="2160AD"/>
                </a:solidFill>
                <a:latin typeface="Arial"/>
                <a:cs typeface="Arial"/>
              </a:rPr>
              <a:t>e</a:t>
            </a:r>
            <a:r>
              <a:rPr sz="1400" b="1" dirty="0" smtClean="0">
                <a:solidFill>
                  <a:srgbClr val="2160AD"/>
                </a:solidFill>
                <a:latin typeface="Arial"/>
                <a:cs typeface="Arial"/>
              </a:rPr>
              <a:t>t</a:t>
            </a:r>
            <a:r>
              <a:rPr sz="1400" b="1" spc="-10" dirty="0" smtClean="0">
                <a:solidFill>
                  <a:srgbClr val="2160AD"/>
                </a:solidFill>
                <a:latin typeface="Arial"/>
                <a:cs typeface="Arial"/>
              </a:rPr>
              <a:t>e</a:t>
            </a:r>
            <a:r>
              <a:rPr sz="1400" b="1" dirty="0" smtClean="0">
                <a:solidFill>
                  <a:srgbClr val="2160AD"/>
                </a:solidFill>
                <a:latin typeface="Arial"/>
                <a:cs typeface="Arial"/>
              </a:rPr>
              <a:t>d</a:t>
            </a:r>
            <a:r>
              <a:rPr sz="1400" b="1" spc="5" dirty="0" smtClean="0">
                <a:solidFill>
                  <a:srgbClr val="2160AD"/>
                </a:solidFill>
                <a:latin typeface="Arial"/>
                <a:cs typeface="Arial"/>
              </a:rPr>
              <a:t> </a:t>
            </a:r>
            <a:r>
              <a:rPr sz="1400" b="1" dirty="0" smtClean="0">
                <a:solidFill>
                  <a:srgbClr val="2160AD"/>
                </a:solidFill>
                <a:latin typeface="Arial"/>
                <a:cs typeface="Arial"/>
              </a:rPr>
              <a:t>the</a:t>
            </a:r>
            <a:r>
              <a:rPr sz="1400" b="1" spc="-5" dirty="0" smtClean="0">
                <a:solidFill>
                  <a:srgbClr val="2160AD"/>
                </a:solidFill>
                <a:latin typeface="Arial"/>
                <a:cs typeface="Arial"/>
              </a:rPr>
              <a:t> </a:t>
            </a:r>
            <a:r>
              <a:rPr lang="en-CA" sz="1400" b="1" dirty="0">
                <a:solidFill>
                  <a:srgbClr val="0070C0"/>
                </a:solidFill>
                <a:latin typeface="Arial"/>
                <a:cs typeface="Arial"/>
              </a:rPr>
              <a:t>ETS</a:t>
            </a:r>
            <a:r>
              <a:rPr lang="en-CA" sz="1400" b="1" spc="-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CA" sz="1400" b="1" dirty="0">
                <a:solidFill>
                  <a:srgbClr val="0070C0"/>
                </a:solidFill>
                <a:latin typeface="Arial"/>
                <a:cs typeface="Arial"/>
              </a:rPr>
              <a:t>–</a:t>
            </a:r>
            <a:r>
              <a:rPr lang="en-CA" sz="1400" b="1" spc="-5" dirty="0">
                <a:solidFill>
                  <a:srgbClr val="0070C0"/>
                </a:solidFill>
                <a:latin typeface="Arial"/>
                <a:cs typeface="Arial"/>
              </a:rPr>
              <a:t> PNG </a:t>
            </a:r>
            <a:r>
              <a:rPr lang="en-CA" sz="1400" b="1" spc="-5" dirty="0" smtClean="0">
                <a:solidFill>
                  <a:srgbClr val="0070C0"/>
                </a:solidFill>
                <a:latin typeface="Arial"/>
                <a:cs typeface="Arial"/>
              </a:rPr>
              <a:t>Continuation: </a:t>
            </a:r>
            <a:r>
              <a:rPr lang="en-CA" sz="1400" b="1" spc="-55" dirty="0" smtClean="0">
                <a:solidFill>
                  <a:srgbClr val="0070C0"/>
                </a:solidFill>
                <a:latin typeface="Arial"/>
                <a:cs typeface="Arial"/>
              </a:rPr>
              <a:t>Third Party Request</a:t>
            </a:r>
            <a:endParaRPr lang="en-CA"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en-CA" sz="1400" b="1" dirty="0">
                <a:solidFill>
                  <a:srgbClr val="0070C0"/>
                </a:solidFill>
                <a:latin typeface="Arial"/>
                <a:cs typeface="Arial"/>
              </a:rPr>
              <a:t>Online</a:t>
            </a:r>
            <a:r>
              <a:rPr lang="en-CA" sz="1400" b="1" spc="-2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CA" sz="1400" b="1" spc="-95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lang="en-CA" sz="1400" b="1" spc="-5" dirty="0">
                <a:solidFill>
                  <a:srgbClr val="0070C0"/>
                </a:solidFill>
                <a:latin typeface="Arial"/>
                <a:cs typeface="Arial"/>
              </a:rPr>
              <a:t>ra</a:t>
            </a:r>
            <a:r>
              <a:rPr lang="en-CA" sz="1400" b="1" dirty="0">
                <a:solidFill>
                  <a:srgbClr val="0070C0"/>
                </a:solidFill>
                <a:latin typeface="Arial"/>
                <a:cs typeface="Arial"/>
              </a:rPr>
              <a:t>ining</a:t>
            </a:r>
            <a:r>
              <a:rPr lang="en-CA" sz="1400" b="1" spc="-2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CA" sz="1400" b="1" spc="-5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lang="en-CA" sz="1400" b="1" dirty="0">
                <a:solidFill>
                  <a:srgbClr val="0070C0"/>
                </a:solidFill>
                <a:latin typeface="Arial"/>
                <a:cs typeface="Arial"/>
              </a:rPr>
              <a:t>ou</a:t>
            </a:r>
            <a:r>
              <a:rPr lang="en-CA" sz="1400" b="1" spc="-5" dirty="0">
                <a:solidFill>
                  <a:srgbClr val="0070C0"/>
                </a:solidFill>
                <a:latin typeface="Arial"/>
                <a:cs typeface="Arial"/>
              </a:rPr>
              <a:t>rs</a:t>
            </a:r>
            <a:r>
              <a:rPr lang="en-CA" sz="1400" b="1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endParaRPr sz="1400" dirty="0" smtClean="0">
              <a:latin typeface="Arial"/>
              <a:cs typeface="Arial"/>
            </a:endParaRPr>
          </a:p>
          <a:p>
            <a:pPr>
              <a:lnSpc>
                <a:spcPts val="1800"/>
              </a:lnSpc>
            </a:pPr>
            <a:endParaRPr sz="1800" dirty="0" smtClean="0"/>
          </a:p>
          <a:p>
            <a:pPr>
              <a:lnSpc>
                <a:spcPts val="2100"/>
              </a:lnSpc>
              <a:spcBef>
                <a:spcPts val="64"/>
              </a:spcBef>
            </a:pPr>
            <a:endParaRPr sz="2100" dirty="0"/>
          </a:p>
        </p:txBody>
      </p:sp>
      <p:sp>
        <p:nvSpPr>
          <p:cNvPr id="4" name="object 4"/>
          <p:cNvSpPr/>
          <p:nvPr/>
        </p:nvSpPr>
        <p:spPr>
          <a:xfrm>
            <a:off x="4738718" y="1038597"/>
            <a:ext cx="4152899" cy="4597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7183" y="3901774"/>
            <a:ext cx="4978940" cy="18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access </a:t>
            </a:r>
            <a:r>
              <a:rPr lang="en-US" sz="11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Courses, Guides </a:t>
            </a:r>
            <a:r>
              <a:rPr lang="en-US" sz="11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11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Forms</a:t>
            </a:r>
            <a:r>
              <a:rPr lang="en-US" sz="11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for all your ETS Business please see </a:t>
            </a:r>
            <a:r>
              <a:rPr lang="en-CA" sz="11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ETS Support and Online Learning</a:t>
            </a:r>
            <a:r>
              <a:rPr lang="en-CA" sz="11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100" kern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sz="1100" kern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 sz="11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If you have any comments or questions on this training course, 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 sz="11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please contact: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99101" y="4836786"/>
            <a:ext cx="4069492" cy="642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  <a:spcBef>
                <a:spcPts val="81"/>
              </a:spcBef>
            </a:pPr>
            <a:r>
              <a:rPr lang="en-US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Crown Agreement Management</a:t>
            </a:r>
          </a:p>
          <a:p>
            <a:pPr>
              <a:lnSpc>
                <a:spcPts val="1600"/>
              </a:lnSpc>
              <a:spcBef>
                <a:spcPts val="81"/>
              </a:spcBef>
            </a:pPr>
            <a:r>
              <a:rPr lang="en-US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Helpdesk:  (780) 644-2300</a:t>
            </a:r>
            <a:endParaRPr lang="en-CA" sz="1100" dirty="0" smtClean="0">
              <a:solidFill>
                <a:srgbClr val="002060"/>
              </a:solidFill>
            </a:endParaRPr>
          </a:p>
          <a:p>
            <a:pPr>
              <a:lnSpc>
                <a:spcPts val="1600"/>
              </a:lnSpc>
              <a:spcBef>
                <a:spcPts val="81"/>
              </a:spcBef>
            </a:pPr>
            <a:r>
              <a:rPr lang="en-CA" altLang="en-US" sz="1100" dirty="0">
                <a:solidFill>
                  <a:srgbClr val="002060"/>
                </a:solidFill>
                <a:latin typeface="Arial" charset="0"/>
              </a:rPr>
              <a:t>Email inquires: </a:t>
            </a:r>
            <a:r>
              <a:rPr lang="en-CA" altLang="en-US" sz="1100" dirty="0" smtClean="0">
                <a:solidFill>
                  <a:srgbClr val="002060"/>
                </a:solidFill>
                <a:latin typeface="Arial" charset="0"/>
                <a:hlinkClick r:id="rId5"/>
              </a:rPr>
              <a:t>PNGContinuations.Energy@gov.ab.ca</a:t>
            </a:r>
            <a:endParaRPr lang="en-CA" altLang="en-US" sz="1100" dirty="0" smtClean="0">
              <a:solidFill>
                <a:srgbClr val="002060"/>
              </a:solidFill>
              <a:latin typeface="Arial" charset="0"/>
            </a:endParaRPr>
          </a:p>
          <a:p>
            <a:pPr>
              <a:lnSpc>
                <a:spcPts val="1600"/>
              </a:lnSpc>
              <a:spcBef>
                <a:spcPts val="81"/>
              </a:spcBef>
            </a:pPr>
            <a:endParaRPr lang="en-CA" altLang="en-US" sz="1100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228600" y="1057275"/>
            <a:ext cx="7815611" cy="246221"/>
          </a:xfrm>
        </p:spPr>
        <p:txBody>
          <a:bodyPr/>
          <a:lstStyle/>
          <a:p>
            <a:r>
              <a:rPr lang="en-CA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</a:t>
            </a:r>
            <a:r>
              <a:rPr lang="en-CA" sz="1600" b="1" i="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ETS</a:t>
            </a:r>
            <a:endParaRPr lang="en-CA" sz="16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24"/>
          <a:stretch/>
        </p:blipFill>
        <p:spPr bwMode="auto">
          <a:xfrm>
            <a:off x="2159317" y="3537106"/>
            <a:ext cx="1803083" cy="241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ular Callout 16"/>
          <p:cNvSpPr/>
          <p:nvPr/>
        </p:nvSpPr>
        <p:spPr>
          <a:xfrm>
            <a:off x="259080" y="5067051"/>
            <a:ext cx="2057400" cy="571500"/>
          </a:xfrm>
          <a:prstGeom prst="wedgeRoundRectCallout">
            <a:avLst>
              <a:gd name="adj1" fmla="val 60097"/>
              <a:gd name="adj2" fmla="val 50505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Select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Third Party Requests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962400" y="4590262"/>
            <a:ext cx="4456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25" y="3291991"/>
            <a:ext cx="4316227" cy="2905633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</p:pic>
      <p:sp>
        <p:nvSpPr>
          <p:cNvPr id="3" name="Rectangle 2"/>
          <p:cNvSpPr/>
          <p:nvPr/>
        </p:nvSpPr>
        <p:spPr>
          <a:xfrm>
            <a:off x="5766038" y="5485807"/>
            <a:ext cx="1600200" cy="1353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5613638" y="5472996"/>
            <a:ext cx="190500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 lands under indefinite continuation are available for selection.</a:t>
            </a:r>
            <a:endParaRPr lang="en-CA" sz="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93035"/>
            <a:ext cx="4037371" cy="1507447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3810000" y="2601952"/>
            <a:ext cx="1752600" cy="533400"/>
          </a:xfrm>
          <a:prstGeom prst="wedgeRoundRectCallout">
            <a:avLst>
              <a:gd name="adj1" fmla="val -78123"/>
              <a:gd name="adj2" fmla="val 384157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Expand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PNG Continuation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5385333" y="1611943"/>
            <a:ext cx="1676400" cy="685800"/>
          </a:xfrm>
          <a:prstGeom prst="wedgeRoundRectCallout">
            <a:avLst>
              <a:gd name="adj1" fmla="val -136170"/>
              <a:gd name="adj2" fmla="val 5976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Login to ETS with your user name and password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8582" y="5913924"/>
            <a:ext cx="524551" cy="503053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0" y="2133600"/>
            <a:ext cx="9144000" cy="276999"/>
          </a:xfrm>
        </p:spPr>
        <p:txBody>
          <a:bodyPr/>
          <a:lstStyle/>
          <a:p>
            <a:pPr algn="ctr"/>
            <a:r>
              <a:rPr lang="en-CA" sz="18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and Submit  a Third Party Request</a:t>
            </a:r>
            <a:endParaRPr lang="en-CA" sz="18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4139" y="2819400"/>
            <a:ext cx="64744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You must have the Creator role to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create or withdraw a request and the </a:t>
            </a:r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Submitter role to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submit a request.	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Only lands under indefinite continuation can be reviewed for non-productivity and will be available to select.</a:t>
            </a:r>
            <a:endParaRPr lang="en-CA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0536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228600" y="1057275"/>
            <a:ext cx="7815611" cy="246221"/>
          </a:xfrm>
        </p:spPr>
        <p:txBody>
          <a:bodyPr/>
          <a:lstStyle/>
          <a:p>
            <a:r>
              <a:rPr lang="en-CA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</a:t>
            </a:r>
            <a:r>
              <a:rPr lang="en-CA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Party Request– </a:t>
            </a:r>
            <a:r>
              <a:rPr lang="en-CA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 Information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383" y="1339653"/>
            <a:ext cx="5267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 request 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is created, its status is “Work in Progress.”</a:t>
            </a:r>
          </a:p>
          <a:p>
            <a:endParaRPr lang="en-CA" dirty="0"/>
          </a:p>
        </p:txBody>
      </p:sp>
      <p:grpSp>
        <p:nvGrpSpPr>
          <p:cNvPr id="13" name="Group 12"/>
          <p:cNvGrpSpPr/>
          <p:nvPr/>
        </p:nvGrpSpPr>
        <p:grpSpPr>
          <a:xfrm>
            <a:off x="199383" y="5879596"/>
            <a:ext cx="9067800" cy="447675"/>
            <a:chOff x="228600" y="5965825"/>
            <a:chExt cx="8497888" cy="447675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68325" y="6136501"/>
              <a:ext cx="81581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Use </a:t>
              </a:r>
              <a:r>
                <a:rPr lang="en-US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the Save button </a:t>
              </a:r>
              <a:r>
                <a:rPr lang="en-US" alt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after </a:t>
              </a:r>
              <a:r>
                <a:rPr lang="en-US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completing </a:t>
              </a:r>
              <a:r>
                <a:rPr lang="en-US" alt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information. </a:t>
              </a:r>
              <a:endParaRPr lang="en-CA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4" descr="C:\Users\khana\AppData\Local\Microsoft\Windows\Temporary Internet Files\Content.IE5\W69D9NLS\MC900432617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965825"/>
              <a:ext cx="44767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98133"/>
            <a:ext cx="5859182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ular Callout 19"/>
          <p:cNvSpPr/>
          <p:nvPr/>
        </p:nvSpPr>
        <p:spPr>
          <a:xfrm>
            <a:off x="7442821" y="3429000"/>
            <a:ext cx="1534648" cy="902006"/>
          </a:xfrm>
          <a:prstGeom prst="wedgeRoundRectCallout">
            <a:avLst>
              <a:gd name="adj1" fmla="val -68346"/>
              <a:gd name="adj2" fmla="val -56281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Select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Contact Information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edit if required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61892" y="4724400"/>
            <a:ext cx="1534648" cy="457200"/>
          </a:xfrm>
          <a:prstGeom prst="wedgeRoundRectCallout">
            <a:avLst>
              <a:gd name="adj1" fmla="val 185096"/>
              <a:gd name="adj2" fmla="val 13591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Click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Save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6391102" y="943392"/>
            <a:ext cx="2103438" cy="733007"/>
          </a:xfrm>
          <a:prstGeom prst="wedgeRoundRectCallout">
            <a:avLst>
              <a:gd name="adj1" fmla="val -42684"/>
              <a:gd name="adj2" fmla="val 161886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Select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Company Name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optionally enter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Comment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3400" y="4953000"/>
            <a:ext cx="1752600" cy="76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Box 17"/>
          <p:cNvSpPr txBox="1"/>
          <p:nvPr/>
        </p:nvSpPr>
        <p:spPr>
          <a:xfrm>
            <a:off x="3886200" y="4848248"/>
            <a:ext cx="242870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 lands under indefinite continuation are available for selection.</a:t>
            </a:r>
            <a:endParaRPr lang="en-CA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4944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011098" y="1066800"/>
            <a:ext cx="6705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latin typeface="Arial" charset="0"/>
              </a:rPr>
              <a:t>If information is not entered into a mandatory field, or the request validation fails, the screen will display a red</a:t>
            </a:r>
            <a:r>
              <a:rPr lang="en-US" altLang="en-US" sz="1200" b="1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altLang="en-US" sz="1200" dirty="0" smtClean="0">
                <a:latin typeface="Arial" charset="0"/>
              </a:rPr>
              <a:t>error message. The request must be corrected and then you can try to save again.</a:t>
            </a:r>
            <a:endParaRPr lang="en-CA" altLang="en-US" sz="1200" dirty="0">
              <a:latin typeface="Arial" charset="0"/>
            </a:endParaRPr>
          </a:p>
        </p:txBody>
      </p:sp>
      <p:pic>
        <p:nvPicPr>
          <p:cNvPr id="7" name="Picture 4" descr="C:\Users\khana\AppData\Local\Microsoft\Windows\Temporary Internet Files\Content.IE5\W69D9NLS\MC90043261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80790"/>
            <a:ext cx="47769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bject 4"/>
          <p:cNvSpPr txBox="1"/>
          <p:nvPr/>
        </p:nvSpPr>
        <p:spPr>
          <a:xfrm>
            <a:off x="1092337" y="1727686"/>
            <a:ext cx="80320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spc="-5" dirty="0" smtClean="0">
                <a:solidFill>
                  <a:srgbClr val="FF0000"/>
                </a:solidFill>
                <a:latin typeface="Arial"/>
                <a:cs typeface="Arial"/>
              </a:rPr>
              <a:t>Error</a:t>
            </a:r>
          </a:p>
          <a:p>
            <a:pPr marL="12700">
              <a:lnSpc>
                <a:spcPct val="100000"/>
              </a:lnSpc>
            </a:pPr>
            <a:r>
              <a:rPr lang="en-US" sz="1400" spc="-5" dirty="0" smtClean="0">
                <a:solidFill>
                  <a:srgbClr val="FF0000"/>
                </a:solidFill>
                <a:latin typeface="Arial"/>
                <a:cs typeface="Arial"/>
              </a:rPr>
              <a:t>Message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63101"/>
            <a:ext cx="6066418" cy="433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3352800" y="2209800"/>
            <a:ext cx="1143000" cy="144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214309" y="4876800"/>
            <a:ext cx="17526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3886200" y="4848248"/>
            <a:ext cx="242870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 lands under indefinite continuation are available for selection.</a:t>
            </a:r>
            <a:endParaRPr lang="en-CA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2195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38200" y="1066800"/>
            <a:ext cx="73971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latin typeface="Arial" charset="0"/>
              </a:rPr>
              <a:t>ETS request number is generated and displayed upon successful save.  At this time, the request can be retrieved and opened from your Work In Progress list.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200" dirty="0">
              <a:latin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096000" cy="423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57600" y="4876800"/>
            <a:ext cx="1676400" cy="76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3318975" y="4834274"/>
            <a:ext cx="242870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 lands under indefinite continuation are available for selection.</a:t>
            </a:r>
            <a:endParaRPr lang="en-CA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3921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228600" y="1057275"/>
            <a:ext cx="7815611" cy="492443"/>
          </a:xfrm>
        </p:spPr>
        <p:txBody>
          <a:bodyPr/>
          <a:lstStyle/>
          <a:p>
            <a:r>
              <a:rPr lang="en-CA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</a:t>
            </a:r>
            <a:r>
              <a:rPr lang="en-CA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Party Request– Agreement </a:t>
            </a:r>
            <a:r>
              <a:rPr lang="en-CA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br>
              <a:rPr lang="en-CA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Agreement</a:t>
            </a:r>
            <a:endParaRPr lang="en-CA" sz="16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163" y="1600200"/>
            <a:ext cx="619897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304800" y="4724399"/>
            <a:ext cx="1873625" cy="696865"/>
          </a:xfrm>
          <a:prstGeom prst="wedgeRoundRectCallout">
            <a:avLst>
              <a:gd name="adj1" fmla="val 272524"/>
              <a:gd name="adj2" fmla="val -55961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Click on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Select Agreement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19600" y="4876800"/>
            <a:ext cx="19050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4157749" y="4852406"/>
            <a:ext cx="242870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 lands under indefinite continuation are available for selection.</a:t>
            </a:r>
            <a:endParaRPr lang="en-CA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9304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8dedacd1-8ed8-4364-83a4-3ca25ad2d993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eneral Course" ma:contentTypeID="0x0101004CF9B3243FA46A47A5D45CADF07EB49500869333630F2EE44D93EB5262DF3C44F2" ma:contentTypeVersion="9" ma:contentTypeDescription="This is the base content type for all of the courses." ma:contentTypeScope="" ma:versionID="5e75130c2787cb4b878206f774c9f8d1">
  <xsd:schema xmlns:xsd="http://www.w3.org/2001/XMLSchema" xmlns:xs="http://www.w3.org/2001/XMLSchema" xmlns:p="http://schemas.microsoft.com/office/2006/metadata/properties" xmlns:ns2="d317fc56-cd2a-4fee-83bf-2acf5d88d7a0" xmlns:ns3="cd3b5d7d-85b8-485a-94e1-bd5df7614905" xmlns:ns4="e6d83808-03cb-4f3c-af89-207626cead88" targetNamespace="http://schemas.microsoft.com/office/2006/metadata/properties" ma:root="true" ma:fieldsID="a77d42b46df79df0acabc75b74fce705" ns2:_="" ns3:_="" ns4:_="">
    <xsd:import namespace="d317fc56-cd2a-4fee-83bf-2acf5d88d7a0"/>
    <xsd:import namespace="cd3b5d7d-85b8-485a-94e1-bd5df7614905"/>
    <xsd:import namespace="e6d83808-03cb-4f3c-af89-207626cead88"/>
    <xsd:element name="properties">
      <xsd:complexType>
        <xsd:sequence>
          <xsd:element name="documentManagement">
            <xsd:complexType>
              <xsd:all>
                <xsd:element ref="ns2:Area"/>
                <xsd:element ref="ns2:Module"/>
                <xsd:element ref="ns2:Course_x0020_Description" minOccurs="0"/>
                <xsd:element ref="ns2:Order1" minOccurs="0"/>
                <xsd:element ref="ns2:Audience1" minOccurs="0"/>
                <xsd:element ref="ns3:Hide_x0020_Me" minOccurs="0"/>
                <xsd:element ref="ns2:EOL_x0020_Thumbnail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7fc56-cd2a-4fee-83bf-2acf5d88d7a0" elementFormDefault="qualified">
    <xsd:import namespace="http://schemas.microsoft.com/office/2006/documentManagement/types"/>
    <xsd:import namespace="http://schemas.microsoft.com/office/infopath/2007/PartnerControls"/>
    <xsd:element name="Area" ma:index="8" ma:displayName="Area" ma:description="This will define the area of the Learning material." ma:format="Dropdown" ma:internalName="Area">
      <xsd:simpleType>
        <xsd:restriction base="dms:Choice">
          <xsd:enumeration value="Main Page"/>
          <xsd:enumeration value="Accounts (ETS) Administration"/>
          <xsd:enumeration value="Agreement Management"/>
          <xsd:enumeration value="Air"/>
          <xsd:enumeration value="Assignments"/>
          <xsd:enumeration value="Bidding"/>
          <xsd:enumeration value="Crown Mineral Activity"/>
          <xsd:enumeration value="Freehold Mintax"/>
          <xsd:enumeration value="Geothermal"/>
          <xsd:enumeration value="Interactive Map"/>
          <xsd:enumeration value="Land Searches"/>
          <xsd:enumeration value="Mineral Direct Purchase"/>
          <xsd:enumeration value="Mineral Royalty Form"/>
          <xsd:enumeration value="Offsets"/>
          <xsd:enumeration value="Oil Sands"/>
          <xsd:enumeration value="Oil Sands 1"/>
          <xsd:enumeration value="PNG Continuation"/>
          <xsd:enumeration value="Registration of Encumbrances"/>
          <xsd:enumeration value="Sales"/>
          <xsd:enumeration value="Technology Innovation and Emissions Reduction"/>
          <xsd:enumeration value="Transfers"/>
          <xsd:enumeration value="Unit Agreement Exhibit A"/>
          <xsd:enumeration value="Postings"/>
          <xsd:enumeration value="Unassigned"/>
          <xsd:enumeration value="Unit Agreements and Trespass"/>
        </xsd:restriction>
      </xsd:simpleType>
    </xsd:element>
    <xsd:element name="Module" ma:index="9" ma:displayName="Module" ma:description="Select the module type" ma:format="Dropdown" ma:internalName="Module">
      <xsd:simpleType>
        <xsd:restriction base="dms:Choice">
          <xsd:enumeration value="Industry Module"/>
          <xsd:enumeration value="DoE Module"/>
          <xsd:enumeration value="CARE Reporting"/>
          <xsd:enumeration value="Royalty Reporting"/>
          <xsd:enumeration value="Royalty Reporting Process and Royalty Reports"/>
          <xsd:enumeration value="Royalty Business"/>
          <xsd:enumeration value="OSR Projects"/>
          <xsd:enumeration value="OASIS"/>
          <xsd:enumeration value="Module"/>
          <xsd:enumeration value="Acts And Regulations"/>
          <xsd:enumeration value="Project Application"/>
          <xsd:enumeration value="AMD Reporting Forms - Version 2.0 Changes - October 31, 2018"/>
          <xsd:enumeration value="Supplemental Reporting"/>
          <xsd:enumeration value="Supplemental Reporting Submission and Audit Processes"/>
        </xsd:restriction>
      </xsd:simpleType>
    </xsd:element>
    <xsd:element name="Course_x0020_Description" ma:index="10" nillable="true" ma:displayName="Course Description" ma:description="Description of what the course is about." ma:internalName="Course_x0020_Description" ma:readOnly="false">
      <xsd:simpleType>
        <xsd:restriction base="dms:Note"/>
      </xsd:simpleType>
    </xsd:element>
    <xsd:element name="Order1" ma:index="11" nillable="true" ma:displayName="Order" ma:description="To define the order of the file on the page." ma:format="Dropdown" ma:internalName="Order1">
      <xsd:simpleType>
        <xsd:restriction base="dms:Choice">
          <xsd:enumeration value="00"/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</xsd:restriction>
      </xsd:simpleType>
    </xsd:element>
    <xsd:element name="Audience1" ma:index="12" nillable="true" ma:displayName="Audience" ma:description="Defines the target audience." ma:internalName="Audience1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tractor"/>
                    <xsd:enumeration value="Employee"/>
                    <xsd:enumeration value="Manager"/>
                  </xsd:restriction>
                </xsd:simpleType>
              </xsd:element>
            </xsd:sequence>
          </xsd:extension>
        </xsd:complexContent>
      </xsd:complexType>
    </xsd:element>
    <xsd:element name="EOL_x0020_Thumbnail" ma:index="14" nillable="true" ma:displayName="EOL Thumbnail" ma:internalName="EOL_x0020_Thumbnail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3b5d7d-85b8-485a-94e1-bd5df7614905" elementFormDefault="qualified">
    <xsd:import namespace="http://schemas.microsoft.com/office/2006/documentManagement/types"/>
    <xsd:import namespace="http://schemas.microsoft.com/office/infopath/2007/PartnerControls"/>
    <xsd:element name="Hide_x0020_Me" ma:index="13" nillable="true" ma:displayName="Hide Me" ma:default="0" ma:description="Use this option to hide the file from showing on other lists." ma:internalName="Hide_x0020_M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83808-03cb-4f3c-af89-207626cead8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ide_x0020_Me xmlns="cd3b5d7d-85b8-485a-94e1-bd5df7614905">false</Hide_x0020_Me>
    <Audience1 xmlns="d317fc56-cd2a-4fee-83bf-2acf5d88d7a0"/>
    <EOL_x0020_Thumbnail xmlns="d317fc56-cd2a-4fee-83bf-2acf5d88d7a0">&lt;img alt="" src="/PublishingImages/Pages/Presenation.png" style="BORDER&amp;#58;0px solid;" /&gt;</EOL_x0020_Thumbnail>
    <Order1 xmlns="d317fc56-cd2a-4fee-83bf-2acf5d88d7a0">07</Order1>
    <Course_x0020_Description xmlns="d317fc56-cd2a-4fee-83bf-2acf5d88d7a0">This course describes the process for your company to fill in and submit an Online Third Party Request via ETS.</Course_x0020_Description>
    <Module xmlns="d317fc56-cd2a-4fee-83bf-2acf5d88d7a0">Module</Module>
    <Area xmlns="d317fc56-cd2a-4fee-83bf-2acf5d88d7a0">PNG Continuation</Area>
  </documentManagement>
</p:properties>
</file>

<file path=customXml/itemProps1.xml><?xml version="1.0" encoding="utf-8"?>
<ds:datastoreItem xmlns:ds="http://schemas.openxmlformats.org/officeDocument/2006/customXml" ds:itemID="{0F25C23A-C3E7-48DE-B003-E6AC80BB9D3C}"/>
</file>

<file path=customXml/itemProps2.xml><?xml version="1.0" encoding="utf-8"?>
<ds:datastoreItem xmlns:ds="http://schemas.openxmlformats.org/officeDocument/2006/customXml" ds:itemID="{584B7BFF-2D3B-42CC-8DD7-13ACAB393665}"/>
</file>

<file path=customXml/itemProps3.xml><?xml version="1.0" encoding="utf-8"?>
<ds:datastoreItem xmlns:ds="http://schemas.openxmlformats.org/officeDocument/2006/customXml" ds:itemID="{750367B9-F264-4E9E-9ADA-89242974A344}"/>
</file>

<file path=customXml/itemProps4.xml><?xml version="1.0" encoding="utf-8"?>
<ds:datastoreItem xmlns:ds="http://schemas.openxmlformats.org/officeDocument/2006/customXml" ds:itemID="{BB0715E4-ADE3-4233-A707-A5B562B7840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46691</TotalTime>
  <Words>1746</Words>
  <Application>Microsoft Office PowerPoint</Application>
  <PresentationFormat>On-screen Show (4:3)</PresentationFormat>
  <Paragraphs>265</Paragraphs>
  <Slides>35</Slides>
  <Notes>31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Freestyle Script</vt:lpstr>
      <vt:lpstr>Verdana</vt:lpstr>
      <vt:lpstr>Office Theme</vt:lpstr>
      <vt:lpstr>Welcome</vt:lpstr>
      <vt:lpstr>Revisions</vt:lpstr>
      <vt:lpstr>Introduction</vt:lpstr>
      <vt:lpstr>Login to ETS</vt:lpstr>
      <vt:lpstr>Create and Submit  a Third Party Request</vt:lpstr>
      <vt:lpstr>Create Third Party Request– Administration Information</vt:lpstr>
      <vt:lpstr>PowerPoint Presentation</vt:lpstr>
      <vt:lpstr>PowerPoint Presentation</vt:lpstr>
      <vt:lpstr>Create Third Party Request– Agreement Information – Select Agreement</vt:lpstr>
      <vt:lpstr>Create Third Party Request– Agreement Information – Select Agreement (continued)</vt:lpstr>
      <vt:lpstr>Create Third Party Request – Only indefinite lands will be available – Customize Lands </vt:lpstr>
      <vt:lpstr>Create Third Party Request – Only indefinite lands will be available – Customize Lands (continued) </vt:lpstr>
      <vt:lpstr>Create Third Party Request – Agreement Information – Change Agreement</vt:lpstr>
      <vt:lpstr>View Third Party Request Document </vt:lpstr>
      <vt:lpstr>Submit Third Party Request</vt:lpstr>
      <vt:lpstr>Submit Third Party Request (continued)</vt:lpstr>
      <vt:lpstr>Submit Third Party Request (continued) </vt:lpstr>
      <vt:lpstr>Submit Third Party Request (continued) </vt:lpstr>
      <vt:lpstr>Work In Progress</vt:lpstr>
      <vt:lpstr>Work In Progress</vt:lpstr>
      <vt:lpstr>Work In Progress – Search Parameters and Result</vt:lpstr>
      <vt:lpstr>Work In Progress – Search Result</vt:lpstr>
      <vt:lpstr>Cancel or Withdraw a Third Party Request</vt:lpstr>
      <vt:lpstr>Cancel Request </vt:lpstr>
      <vt:lpstr>Cancel Request (continued) </vt:lpstr>
      <vt:lpstr>   Withdraw Request </vt:lpstr>
      <vt:lpstr>Withdraw Request (continued) </vt:lpstr>
      <vt:lpstr>Third Party Response</vt:lpstr>
      <vt:lpstr>View Third Party Response Document </vt:lpstr>
      <vt:lpstr>PowerPoint Presentation</vt:lpstr>
      <vt:lpstr>PowerPoint Presentation</vt:lpstr>
      <vt:lpstr>List of ETS Statuses (continued) </vt:lpstr>
      <vt:lpstr>List of ETS Statuses (continued)</vt:lpstr>
      <vt:lpstr>PowerPoint Presentation</vt:lpstr>
      <vt:lpstr>Congratulations!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PNG Third Party</dc:title>
  <dc:creator>Kerry-Lynne.Kryvenchuk@gov.ab.ca;Octavio.Yin@gov.ab.ca</dc:creator>
  <cp:lastModifiedBy>Angel Best</cp:lastModifiedBy>
  <cp:revision>1261</cp:revision>
  <cp:lastPrinted>2015-09-17T19:29:09Z</cp:lastPrinted>
  <dcterms:created xsi:type="dcterms:W3CDTF">2014-02-20T09:55:10Z</dcterms:created>
  <dcterms:modified xsi:type="dcterms:W3CDTF">2020-09-28T21:45:06Z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2013-10-07T00:00:00Z</vt:filetime>
  </property>
  <property fmtid="{D5CDD505-2E9C-101B-9397-08002B2CF9AE}" pid="3" name="LastSaved">
    <vt:filetime>2014-02-20T00:00:00Z</vt:filetime>
  </property>
  <property fmtid="{D5CDD505-2E9C-101B-9397-08002B2CF9AE}" pid="4" name="ContentTypeId">
    <vt:lpwstr>0x0101004CF9B3243FA46A47A5D45CADF07EB49500869333630F2EE44D93EB5262DF3C44F2</vt:lpwstr>
  </property>
  <property fmtid="{D5CDD505-2E9C-101B-9397-08002B2CF9AE}" pid="5" name="MSIP_Label_abf2ea38-542c-4b75-bd7d-582ec36a519f_Enabled">
    <vt:lpwstr>true</vt:lpwstr>
  </property>
  <property fmtid="{D5CDD505-2E9C-101B-9397-08002B2CF9AE}" pid="6" name="MSIP_Label_abf2ea38-542c-4b75-bd7d-582ec36a519f_SetDate">
    <vt:lpwstr>2020-05-25T19:28:37Z</vt:lpwstr>
  </property>
  <property fmtid="{D5CDD505-2E9C-101B-9397-08002B2CF9AE}" pid="7" name="MSIP_Label_abf2ea38-542c-4b75-bd7d-582ec36a519f_Method">
    <vt:lpwstr>Standard</vt:lpwstr>
  </property>
  <property fmtid="{D5CDD505-2E9C-101B-9397-08002B2CF9AE}" pid="8" name="MSIP_Label_abf2ea38-542c-4b75-bd7d-582ec36a519f_Name">
    <vt:lpwstr>Protected A</vt:lpwstr>
  </property>
  <property fmtid="{D5CDD505-2E9C-101B-9397-08002B2CF9AE}" pid="9" name="MSIP_Label_abf2ea38-542c-4b75-bd7d-582ec36a519f_SiteId">
    <vt:lpwstr>2bb51c06-af9b-42c5-8bf5-3c3b7b10850b</vt:lpwstr>
  </property>
  <property fmtid="{D5CDD505-2E9C-101B-9397-08002B2CF9AE}" pid="10" name="MSIP_Label_abf2ea38-542c-4b75-bd7d-582ec36a519f_ActionId">
    <vt:lpwstr>dfd48f70-a5b5-40f5-be6f-00008cf4df67</vt:lpwstr>
  </property>
  <property fmtid="{D5CDD505-2E9C-101B-9397-08002B2CF9AE}" pid="11" name="MSIP_Label_abf2ea38-542c-4b75-bd7d-582ec36a519f_ContentBits">
    <vt:lpwstr>2</vt:lpwstr>
  </property>
</Properties>
</file>