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45"/>
  </p:notesMasterIdLst>
  <p:handoutMasterIdLst>
    <p:handoutMasterId r:id="rId46"/>
  </p:handoutMasterIdLst>
  <p:sldIdLst>
    <p:sldId id="279" r:id="rId7"/>
    <p:sldId id="349" r:id="rId8"/>
    <p:sldId id="350" r:id="rId9"/>
    <p:sldId id="307" r:id="rId10"/>
    <p:sldId id="308" r:id="rId11"/>
    <p:sldId id="309" r:id="rId12"/>
    <p:sldId id="310" r:id="rId13"/>
    <p:sldId id="311" r:id="rId14"/>
    <p:sldId id="312" r:id="rId15"/>
    <p:sldId id="313" r:id="rId16"/>
    <p:sldId id="314" r:id="rId17"/>
    <p:sldId id="351" r:id="rId18"/>
    <p:sldId id="352" r:id="rId19"/>
    <p:sldId id="315" r:id="rId20"/>
    <p:sldId id="316" r:id="rId21"/>
    <p:sldId id="317" r:id="rId22"/>
    <p:sldId id="318" r:id="rId23"/>
    <p:sldId id="319" r:id="rId24"/>
    <p:sldId id="326" r:id="rId25"/>
    <p:sldId id="334" r:id="rId26"/>
    <p:sldId id="333" r:id="rId27"/>
    <p:sldId id="348" r:id="rId28"/>
    <p:sldId id="330" r:id="rId29"/>
    <p:sldId id="343" r:id="rId30"/>
    <p:sldId id="353" r:id="rId31"/>
    <p:sldId id="341" r:id="rId32"/>
    <p:sldId id="340" r:id="rId33"/>
    <p:sldId id="347" r:id="rId34"/>
    <p:sldId id="346" r:id="rId35"/>
    <p:sldId id="345" r:id="rId36"/>
    <p:sldId id="336" r:id="rId37"/>
    <p:sldId id="320" r:id="rId38"/>
    <p:sldId id="321" r:id="rId39"/>
    <p:sldId id="322" r:id="rId40"/>
    <p:sldId id="323" r:id="rId41"/>
    <p:sldId id="324" r:id="rId42"/>
    <p:sldId id="354" r:id="rId43"/>
    <p:sldId id="32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Burton" initials="JB" lastIdx="19" clrIdx="0">
    <p:extLst>
      <p:ext uri="{19B8F6BF-5375-455C-9EA6-DF929625EA0E}">
        <p15:presenceInfo xmlns:p15="http://schemas.microsoft.com/office/powerpoint/2012/main" userId="S-1-5-21-2000478354-963894560-682003330-1158779" providerId="AD"/>
      </p:ext>
    </p:extLst>
  </p:cmAuthor>
  <p:cmAuthor id="2" name="Pamela Felice" initials="PF" lastIdx="17" clrIdx="1">
    <p:extLst>
      <p:ext uri="{19B8F6BF-5375-455C-9EA6-DF929625EA0E}">
        <p15:presenceInfo xmlns:p15="http://schemas.microsoft.com/office/powerpoint/2012/main" userId="S-1-5-21-2000478354-963894560-682003330-1361810" providerId="AD"/>
      </p:ext>
    </p:extLst>
  </p:cmAuthor>
  <p:cmAuthor id="3" name="Vanessa Bodnar" initials="VB" lastIdx="10" clrIdx="2">
    <p:extLst>
      <p:ext uri="{19B8F6BF-5375-455C-9EA6-DF929625EA0E}">
        <p15:presenceInfo xmlns:p15="http://schemas.microsoft.com/office/powerpoint/2012/main" userId="S-1-5-21-2000478354-963894560-682003330-13949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91" autoAdjust="0"/>
    <p:restoredTop sz="94660"/>
  </p:normalViewPr>
  <p:slideViewPr>
    <p:cSldViewPr>
      <p:cViewPr varScale="1">
        <p:scale>
          <a:sx n="123" d="100"/>
          <a:sy n="123" d="100"/>
        </p:scale>
        <p:origin x="1404" y="102"/>
      </p:cViewPr>
      <p:guideLst>
        <p:guide orient="horz" pos="2160"/>
        <p:guide pos="2880"/>
      </p:guideLst>
    </p:cSldViewPr>
  </p:slideViewPr>
  <p:notesTextViewPr>
    <p:cViewPr>
      <p:scale>
        <a:sx n="1" d="1"/>
        <a:sy n="1" d="1"/>
      </p:scale>
      <p:origin x="0" y="0"/>
    </p:cViewPr>
  </p:notesTextViewPr>
  <p:sorterViewPr>
    <p:cViewPr>
      <p:scale>
        <a:sx n="100" d="100"/>
        <a:sy n="100" d="100"/>
      </p:scale>
      <p:origin x="0" y="1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6ABF25-4DB8-4E29-B59F-E2AE2FB87005}" type="datetimeFigureOut">
              <a:rPr lang="en-CA" smtClean="0"/>
              <a:t>2023/02/27</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90D74F-3F7F-4B53-AD89-EEE8FC3CD4F0}" type="slidenum">
              <a:rPr lang="en-CA" smtClean="0"/>
              <a:t>‹#›</a:t>
            </a:fld>
            <a:endParaRPr lang="en-CA"/>
          </a:p>
        </p:txBody>
      </p:sp>
    </p:spTree>
    <p:extLst>
      <p:ext uri="{BB962C8B-B14F-4D97-AF65-F5344CB8AC3E}">
        <p14:creationId xmlns:p14="http://schemas.microsoft.com/office/powerpoint/2010/main" val="39927339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9DA321-86D8-4535-A248-0DB45A87A142}" type="datetimeFigureOut">
              <a:rPr lang="en-CA" smtClean="0"/>
              <a:t>2023/02/27</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832E9E-E205-40EC-9FE7-E521DA6A66F5}" type="slidenum">
              <a:rPr lang="en-CA" smtClean="0"/>
              <a:t>‹#›</a:t>
            </a:fld>
            <a:endParaRPr lang="en-CA" dirty="0"/>
          </a:p>
        </p:txBody>
      </p:sp>
    </p:spTree>
    <p:extLst>
      <p:ext uri="{BB962C8B-B14F-4D97-AF65-F5344CB8AC3E}">
        <p14:creationId xmlns:p14="http://schemas.microsoft.com/office/powerpoint/2010/main" val="18014939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1355894A-8C95-4D9B-9861-AACDE52B5A5B}" type="datetime1">
              <a:rPr lang="en-CA" smtClean="0"/>
              <a:t>2023/02/27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38</a:t>
            </a:r>
          </a:p>
        </p:txBody>
      </p:sp>
      <p:grpSp>
        <p:nvGrpSpPr>
          <p:cNvPr id="7" name="Group 6">
            <a:extLst>
              <a:ext uri="{FF2B5EF4-FFF2-40B4-BE49-F238E27FC236}">
                <a16:creationId xmlns:a16="http://schemas.microsoft.com/office/drawing/2014/main" id="{A4B799E4-D802-454B-9B75-EB1187B9AC14}"/>
              </a:ext>
            </a:extLst>
          </p:cNvPr>
          <p:cNvGrpSpPr/>
          <p:nvPr userDrawn="1"/>
        </p:nvGrpSpPr>
        <p:grpSpPr>
          <a:xfrm>
            <a:off x="179512" y="-68284"/>
            <a:ext cx="8964488" cy="923330"/>
            <a:chOff x="179512" y="4026424"/>
            <a:chExt cx="8964488" cy="923330"/>
          </a:xfrm>
        </p:grpSpPr>
        <p:grpSp>
          <p:nvGrpSpPr>
            <p:cNvPr id="8" name="Group 7">
              <a:extLst>
                <a:ext uri="{FF2B5EF4-FFF2-40B4-BE49-F238E27FC236}">
                  <a16:creationId xmlns:a16="http://schemas.microsoft.com/office/drawing/2014/main" id="{B8B7B073-2FD1-4CA6-A0D2-642A91C20769}"/>
                </a:ext>
              </a:extLst>
            </p:cNvPr>
            <p:cNvGrpSpPr/>
            <p:nvPr userDrawn="1"/>
          </p:nvGrpSpPr>
          <p:grpSpPr>
            <a:xfrm>
              <a:off x="179512" y="4094164"/>
              <a:ext cx="8964488" cy="787850"/>
              <a:chOff x="390128" y="3908965"/>
              <a:chExt cx="8638456" cy="787850"/>
            </a:xfrm>
          </p:grpSpPr>
          <p:pic>
            <p:nvPicPr>
              <p:cNvPr id="10" name="Picture 2">
                <a:extLst>
                  <a:ext uri="{FF2B5EF4-FFF2-40B4-BE49-F238E27FC236}">
                    <a16:creationId xmlns:a16="http://schemas.microsoft.com/office/drawing/2014/main" id="{575FAD09-3FC5-4CEC-8478-4802BC0077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ED7B7358-5216-4669-A190-B2544E1615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9" name="TextBox 8">
              <a:extLst>
                <a:ext uri="{FF2B5EF4-FFF2-40B4-BE49-F238E27FC236}">
                  <a16:creationId xmlns:a16="http://schemas.microsoft.com/office/drawing/2014/main" id="{6C226B8C-43AB-471F-8185-F17E7D5DEE82}"/>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1377571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4E5BC1B-3C80-4E1A-85DC-40162514D842}" type="datetime1">
              <a:rPr lang="en-CA" smtClean="0"/>
              <a:t>2023/02/27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7" name="Slide Number Placeholder 5"/>
          <p:cNvSpPr>
            <a:spLocks noGrp="1"/>
          </p:cNvSpPr>
          <p:nvPr>
            <p:ph type="sldNum" sz="quarter" idx="12"/>
          </p:nvPr>
        </p:nvSpPr>
        <p:spPr>
          <a:xfrm>
            <a:off x="6553200" y="6356350"/>
            <a:ext cx="21336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37</a:t>
            </a:r>
          </a:p>
        </p:txBody>
      </p:sp>
    </p:spTree>
    <p:extLst>
      <p:ext uri="{BB962C8B-B14F-4D97-AF65-F5344CB8AC3E}">
        <p14:creationId xmlns:p14="http://schemas.microsoft.com/office/powerpoint/2010/main" val="50132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7C4B5B5-DD43-48CD-BC4D-FED3E90540C4}" type="datetime1">
              <a:rPr lang="en-CA" smtClean="0"/>
              <a:t>2023/02/27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7" name="Slide Number Placeholder 5"/>
          <p:cNvSpPr>
            <a:spLocks noGrp="1"/>
          </p:cNvSpPr>
          <p:nvPr>
            <p:ph type="sldNum" sz="quarter" idx="12"/>
          </p:nvPr>
        </p:nvSpPr>
        <p:spPr>
          <a:xfrm>
            <a:off x="6553200" y="6356350"/>
            <a:ext cx="21336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37</a:t>
            </a:r>
          </a:p>
        </p:txBody>
      </p:sp>
    </p:spTree>
    <p:extLst>
      <p:ext uri="{BB962C8B-B14F-4D97-AF65-F5344CB8AC3E}">
        <p14:creationId xmlns:p14="http://schemas.microsoft.com/office/powerpoint/2010/main" val="2336666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061CB3D-9E88-4FBF-8701-01E17AC6FEC8}" type="datetime1">
              <a:rPr lang="en-CA" smtClean="0"/>
              <a:t>2023/02/27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7" name="Slide Number Placeholder 5"/>
          <p:cNvSpPr>
            <a:spLocks noGrp="1"/>
          </p:cNvSpPr>
          <p:nvPr>
            <p:ph type="sldNum" sz="quarter" idx="12"/>
          </p:nvPr>
        </p:nvSpPr>
        <p:spPr>
          <a:xfrm>
            <a:off x="6553200" y="6356350"/>
            <a:ext cx="21336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37</a:t>
            </a:r>
          </a:p>
        </p:txBody>
      </p:sp>
    </p:spTree>
    <p:extLst>
      <p:ext uri="{BB962C8B-B14F-4D97-AF65-F5344CB8AC3E}">
        <p14:creationId xmlns:p14="http://schemas.microsoft.com/office/powerpoint/2010/main" val="57580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38763D-9C1E-43FF-9425-D70AD112DC1A}" type="datetime1">
              <a:rPr lang="en-CA" smtClean="0"/>
              <a:t>2023/02/27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7" name="Slide Number Placeholder 5"/>
          <p:cNvSpPr>
            <a:spLocks noGrp="1"/>
          </p:cNvSpPr>
          <p:nvPr>
            <p:ph type="sldNum" sz="quarter" idx="12"/>
          </p:nvPr>
        </p:nvSpPr>
        <p:spPr>
          <a:xfrm>
            <a:off x="6553200" y="6356350"/>
            <a:ext cx="21336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37</a:t>
            </a:r>
          </a:p>
        </p:txBody>
      </p:sp>
    </p:spTree>
    <p:extLst>
      <p:ext uri="{BB962C8B-B14F-4D97-AF65-F5344CB8AC3E}">
        <p14:creationId xmlns:p14="http://schemas.microsoft.com/office/powerpoint/2010/main" val="323164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B7291173-3CEB-4EEF-9EC6-AF39E5101713}" type="datetime1">
              <a:rPr lang="en-CA" smtClean="0"/>
              <a:t>2023/02/27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8" name="Slide Number Placeholder 5"/>
          <p:cNvSpPr>
            <a:spLocks noGrp="1"/>
          </p:cNvSpPr>
          <p:nvPr>
            <p:ph type="sldNum" sz="quarter" idx="12"/>
          </p:nvPr>
        </p:nvSpPr>
        <p:spPr>
          <a:xfrm>
            <a:off x="6553200" y="6356350"/>
            <a:ext cx="21336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37</a:t>
            </a:r>
          </a:p>
        </p:txBody>
      </p:sp>
    </p:spTree>
    <p:extLst>
      <p:ext uri="{BB962C8B-B14F-4D97-AF65-F5344CB8AC3E}">
        <p14:creationId xmlns:p14="http://schemas.microsoft.com/office/powerpoint/2010/main" val="827489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BA3B36C1-2E48-4ECF-BB85-3CA744844B9C}" type="datetime1">
              <a:rPr lang="en-CA" smtClean="0"/>
              <a:t>2023/02/27</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10" name="Slide Number Placeholder 5"/>
          <p:cNvSpPr>
            <a:spLocks noGrp="1"/>
          </p:cNvSpPr>
          <p:nvPr>
            <p:ph type="sldNum" sz="quarter" idx="12"/>
          </p:nvPr>
        </p:nvSpPr>
        <p:spPr>
          <a:xfrm>
            <a:off x="6553200" y="6356350"/>
            <a:ext cx="21336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37</a:t>
            </a:r>
          </a:p>
        </p:txBody>
      </p:sp>
    </p:spTree>
    <p:extLst>
      <p:ext uri="{BB962C8B-B14F-4D97-AF65-F5344CB8AC3E}">
        <p14:creationId xmlns:p14="http://schemas.microsoft.com/office/powerpoint/2010/main" val="2072569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52580346-5448-4D5F-AE90-936C94E37CD4}" type="datetime1">
              <a:rPr lang="en-CA" smtClean="0"/>
              <a:t>2023/02/27</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37</a:t>
            </a:r>
          </a:p>
        </p:txBody>
      </p:sp>
    </p:spTree>
    <p:extLst>
      <p:ext uri="{BB962C8B-B14F-4D97-AF65-F5344CB8AC3E}">
        <p14:creationId xmlns:p14="http://schemas.microsoft.com/office/powerpoint/2010/main" val="59377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DEE65-3C54-4855-8A23-7C79BC90EE96}" type="datetime1">
              <a:rPr lang="en-CA" smtClean="0"/>
              <a:t>2023/02/27</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5" name="Slide Number Placeholder 5"/>
          <p:cNvSpPr>
            <a:spLocks noGrp="1"/>
          </p:cNvSpPr>
          <p:nvPr>
            <p:ph type="sldNum" sz="quarter" idx="12"/>
          </p:nvPr>
        </p:nvSpPr>
        <p:spPr>
          <a:xfrm>
            <a:off x="6553200" y="6356350"/>
            <a:ext cx="21336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37</a:t>
            </a:r>
          </a:p>
        </p:txBody>
      </p:sp>
    </p:spTree>
    <p:extLst>
      <p:ext uri="{BB962C8B-B14F-4D97-AF65-F5344CB8AC3E}">
        <p14:creationId xmlns:p14="http://schemas.microsoft.com/office/powerpoint/2010/main" val="31839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30CFB8C-5844-4A40-9E94-2739E5421BE6}" type="datetime1">
              <a:rPr lang="en-CA" smtClean="0"/>
              <a:t>2023/02/27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8" name="Slide Number Placeholder 5"/>
          <p:cNvSpPr>
            <a:spLocks noGrp="1"/>
          </p:cNvSpPr>
          <p:nvPr>
            <p:ph type="sldNum" sz="quarter" idx="12"/>
          </p:nvPr>
        </p:nvSpPr>
        <p:spPr>
          <a:xfrm>
            <a:off x="6553200" y="6356350"/>
            <a:ext cx="21336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37</a:t>
            </a:r>
          </a:p>
        </p:txBody>
      </p:sp>
    </p:spTree>
    <p:extLst>
      <p:ext uri="{BB962C8B-B14F-4D97-AF65-F5344CB8AC3E}">
        <p14:creationId xmlns:p14="http://schemas.microsoft.com/office/powerpoint/2010/main" val="324393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223D45-4832-453E-A99D-E7EF514B19DC}" type="datetime1">
              <a:rPr lang="en-CA" smtClean="0"/>
              <a:t>2023/02/27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8" name="Slide Number Placeholder 5"/>
          <p:cNvSpPr>
            <a:spLocks noGrp="1"/>
          </p:cNvSpPr>
          <p:nvPr>
            <p:ph type="sldNum" sz="quarter" idx="12"/>
          </p:nvPr>
        </p:nvSpPr>
        <p:spPr>
          <a:xfrm>
            <a:off x="6553200" y="6356350"/>
            <a:ext cx="21336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37</a:t>
            </a:r>
          </a:p>
        </p:txBody>
      </p:sp>
    </p:spTree>
    <p:extLst>
      <p:ext uri="{BB962C8B-B14F-4D97-AF65-F5344CB8AC3E}">
        <p14:creationId xmlns:p14="http://schemas.microsoft.com/office/powerpoint/2010/main" val="2048596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0C5D6-7B84-4846-8595-A426A236A5E2}" type="datetime1">
              <a:rPr lang="en-CA" smtClean="0"/>
              <a:t>2023/02/27</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CA" dirty="0"/>
              <a:t>1 0F </a:t>
            </a:r>
          </a:p>
        </p:txBody>
      </p:sp>
      <p:sp>
        <p:nvSpPr>
          <p:cNvPr id="7" name="MSIPCMContentMarking" descr="{&quot;HashCode&quot;:1424004173,&quot;Placement&quot;:&quot;Footer&quot;,&quot;Top&quot;:517.997253,&quot;Left&quot;:0.0,&quot;SlideWidth&quot;:720,&quot;SlideHeight&quot;:540}"/>
          <p:cNvSpPr txBox="1"/>
          <p:nvPr userDrawn="1"/>
        </p:nvSpPr>
        <p:spPr>
          <a:xfrm>
            <a:off x="0" y="6578565"/>
            <a:ext cx="1804584" cy="279435"/>
          </a:xfrm>
          <a:prstGeom prst="rect">
            <a:avLst/>
          </a:prstGeom>
          <a:noFill/>
        </p:spPr>
        <p:txBody>
          <a:bodyPr vert="horz" wrap="square" lIns="0" tIns="0" rIns="0" bIns="0" rtlCol="0" anchor="ctr" anchorCtr="1">
            <a:spAutoFit/>
          </a:bodyPr>
          <a:lstStyle/>
          <a:p>
            <a:pPr algn="l">
              <a:spcBef>
                <a:spcPts val="0"/>
              </a:spcBef>
              <a:spcAft>
                <a:spcPts val="0"/>
              </a:spcAft>
            </a:pPr>
            <a:r>
              <a:rPr lang="en-CA" sz="1100">
                <a:solidFill>
                  <a:srgbClr val="000000"/>
                </a:solidFill>
                <a:latin typeface="Calibri" panose="020F0502020204030204" pitchFamily="34" charset="0"/>
                <a:cs typeface="Arial" panose="020B0604020202020204" pitchFamily="34" charset="0"/>
              </a:rPr>
              <a:t>Classification: Protected A</a:t>
            </a:r>
            <a:endParaRPr lang="en-CA" sz="1100" dirty="0">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33497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3.pn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9.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2.jpeg"/><Relationship Id="rId4" Type="http://schemas.openxmlformats.org/officeDocument/2006/relationships/image" Target="../media/image3.png"/><Relationship Id="rId9"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2.jpe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6.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e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e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3.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2.jpe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4.xml"/><Relationship Id="rId7" Type="http://schemas.openxmlformats.org/officeDocument/2006/relationships/slide" Target="slide32.xml"/><Relationship Id="rId12"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image" Target="../media/image1.png"/><Relationship Id="rId5" Type="http://schemas.openxmlformats.org/officeDocument/2006/relationships/slide" Target="slide27.xml"/><Relationship Id="rId10" Type="http://schemas.openxmlformats.org/officeDocument/2006/relationships/image" Target="../media/image4.wmf"/><Relationship Id="rId4" Type="http://schemas.openxmlformats.org/officeDocument/2006/relationships/slide" Target="slide19.xml"/><Relationship Id="rId9" Type="http://schemas.openxmlformats.org/officeDocument/2006/relationships/slide" Target="slide34.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e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3.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8.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10" Type="http://schemas.openxmlformats.org/officeDocument/2006/relationships/image" Target="../media/image2.jpeg"/><Relationship Id="rId4" Type="http://schemas.openxmlformats.org/officeDocument/2006/relationships/image" Target="../media/image65.png"/><Relationship Id="rId9"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jpe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2.jpe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2.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e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4.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hyperlink" Target="mailto:Transfers.Energy@gov.ab.ca" TargetMode="External"/><Relationship Id="rId2" Type="http://schemas.openxmlformats.org/officeDocument/2006/relationships/hyperlink" Target="https://training.energy.gov.ab.ca/Pages/default.aspx"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27711" y="980728"/>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algn="ctr" fontAlgn="base">
              <a:spcBef>
                <a:spcPct val="0"/>
              </a:spcBef>
              <a:spcAft>
                <a:spcPct val="0"/>
              </a:spcAft>
            </a:pPr>
            <a:r>
              <a:rPr lang="en-US" sz="10000" b="1" dirty="0">
                <a:solidFill>
                  <a:srgbClr val="2160AD"/>
                </a:solidFill>
                <a:latin typeface="Freestyle Script" pitchFamily="66" charset="0"/>
                <a:cs typeface="Arial" pitchFamily="34" charset="0"/>
              </a:rPr>
              <a:t>Welcome!</a:t>
            </a:r>
          </a:p>
        </p:txBody>
      </p:sp>
      <p:sp>
        <p:nvSpPr>
          <p:cNvPr id="5" name="Rectangle 4"/>
          <p:cNvSpPr/>
          <p:nvPr/>
        </p:nvSpPr>
        <p:spPr>
          <a:xfrm>
            <a:off x="539552" y="2488920"/>
            <a:ext cx="5256584" cy="2031325"/>
          </a:xfrm>
          <a:prstGeom prst="rect">
            <a:avLst/>
          </a:prstGeom>
        </p:spPr>
        <p:txBody>
          <a:bodyPr wrap="square">
            <a:spAutoFit/>
          </a:bodyPr>
          <a:lstStyle/>
          <a:p>
            <a:pPr algn="ctr" fontAlgn="base">
              <a:spcBef>
                <a:spcPct val="0"/>
              </a:spcBef>
              <a:spcAft>
                <a:spcPct val="0"/>
              </a:spcAft>
            </a:pPr>
            <a:r>
              <a:rPr lang="en-US" b="1" dirty="0">
                <a:solidFill>
                  <a:srgbClr val="2160AD"/>
                </a:solidFill>
                <a:latin typeface="Arial" pitchFamily="34" charset="0"/>
                <a:cs typeface="Arial" pitchFamily="34" charset="0"/>
              </a:rPr>
              <a:t>To the ETS – Encumbrance</a:t>
            </a:r>
          </a:p>
          <a:p>
            <a:pPr algn="ctr" fontAlgn="base">
              <a:spcBef>
                <a:spcPct val="0"/>
              </a:spcBef>
              <a:spcAft>
                <a:spcPct val="0"/>
              </a:spcAft>
            </a:pPr>
            <a:endParaRPr lang="en-US" b="1" dirty="0">
              <a:solidFill>
                <a:srgbClr val="2160AD"/>
              </a:solidFill>
              <a:latin typeface="Arial" pitchFamily="34" charset="0"/>
              <a:cs typeface="Arial" pitchFamily="34" charset="0"/>
            </a:endParaRPr>
          </a:p>
          <a:p>
            <a:pPr algn="ctr" fontAlgn="base">
              <a:spcBef>
                <a:spcPct val="0"/>
              </a:spcBef>
              <a:spcAft>
                <a:spcPct val="0"/>
              </a:spcAft>
            </a:pPr>
            <a:r>
              <a:rPr lang="en-US" b="1" dirty="0">
                <a:solidFill>
                  <a:srgbClr val="2160AD"/>
                </a:solidFill>
                <a:latin typeface="Arial" pitchFamily="34" charset="0"/>
                <a:cs typeface="Arial" pitchFamily="34" charset="0"/>
              </a:rPr>
              <a:t>Registration of Security Notice, Assignment of Security Interest and Discharge of Security Interest (Full or Partial)</a:t>
            </a:r>
          </a:p>
          <a:p>
            <a:pPr algn="ctr" fontAlgn="base">
              <a:spcBef>
                <a:spcPct val="0"/>
              </a:spcBef>
              <a:spcAft>
                <a:spcPct val="0"/>
              </a:spcAft>
            </a:pPr>
            <a:endParaRPr lang="en-US" b="1" dirty="0">
              <a:solidFill>
                <a:srgbClr val="2160AD"/>
              </a:solidFill>
              <a:latin typeface="Arial" pitchFamily="34" charset="0"/>
              <a:cs typeface="Arial" pitchFamily="34" charset="0"/>
            </a:endParaRPr>
          </a:p>
          <a:p>
            <a:pPr algn="ctr" fontAlgn="base">
              <a:spcBef>
                <a:spcPct val="0"/>
              </a:spcBef>
              <a:spcAft>
                <a:spcPct val="0"/>
              </a:spcAft>
            </a:pPr>
            <a:r>
              <a:rPr lang="en-US" b="1" dirty="0">
                <a:solidFill>
                  <a:srgbClr val="2160AD"/>
                </a:solidFill>
                <a:latin typeface="Arial" pitchFamily="34" charset="0"/>
                <a:cs typeface="Arial" pitchFamily="34" charset="0"/>
              </a:rPr>
              <a:t>Online Training Course</a:t>
            </a:r>
            <a:endParaRPr lang="en-US" dirty="0">
              <a:solidFill>
                <a:srgbClr val="2160AD"/>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r>
              <a:rPr lang="en-CA"/>
              <a:t>Page </a:t>
            </a:r>
            <a:fld id="{962F2C8B-0636-4A6A-8DFF-6DD9B2921AEA}" type="slidenum">
              <a:rPr lang="en-CA" smtClean="0"/>
              <a:pPr/>
              <a:t>1</a:t>
            </a:fld>
            <a:r>
              <a:rPr lang="en-CA"/>
              <a:t> of 37</a:t>
            </a:r>
            <a:endParaRPr lang="en-CA" dirty="0"/>
          </a:p>
        </p:txBody>
      </p:sp>
      <p:sp>
        <p:nvSpPr>
          <p:cNvPr id="7" name="Rectangle 6"/>
          <p:cNvSpPr/>
          <p:nvPr/>
        </p:nvSpPr>
        <p:spPr>
          <a:xfrm>
            <a:off x="4355976" y="5229200"/>
            <a:ext cx="4572000" cy="923330"/>
          </a:xfrm>
          <a:prstGeom prst="rect">
            <a:avLst/>
          </a:prstGeom>
        </p:spPr>
        <p:txBody>
          <a:bodyPr>
            <a:spAutoFit/>
          </a:bodyPr>
          <a:lstStyle/>
          <a:p>
            <a:r>
              <a:rPr lang="en-US" sz="1200" dirty="0">
                <a:latin typeface="Arial" panose="020B0604020202020204" pitchFamily="34" charset="0"/>
                <a:cs typeface="Arial" panose="020B0604020202020204" pitchFamily="34" charset="0"/>
              </a:rPr>
              <a:t>This is the process of submitting a Security Notice upon interest in Crown minerals, Assignment of Security Interest and discharge of Security Interest for registration.</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1695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2081" y="786190"/>
            <a:ext cx="8611919"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Secured Party Address for Service</a:t>
            </a:r>
          </a:p>
        </p:txBody>
      </p:sp>
      <p:pic>
        <p:nvPicPr>
          <p:cNvPr id="9" name="Picture 8"/>
          <p:cNvPicPr>
            <a:picLocks noChangeAspect="1"/>
          </p:cNvPicPr>
          <p:nvPr/>
        </p:nvPicPr>
        <p:blipFill>
          <a:blip r:embed="rId3"/>
          <a:stretch>
            <a:fillRect/>
          </a:stretch>
        </p:blipFill>
        <p:spPr>
          <a:xfrm>
            <a:off x="159975" y="1426306"/>
            <a:ext cx="5204113" cy="2453458"/>
          </a:xfrm>
          <a:prstGeom prst="rect">
            <a:avLst/>
          </a:prstGeom>
        </p:spPr>
      </p:pic>
      <p:pic>
        <p:nvPicPr>
          <p:cNvPr id="10" name="Picture 9"/>
          <p:cNvPicPr>
            <a:picLocks noChangeAspect="1"/>
          </p:cNvPicPr>
          <p:nvPr/>
        </p:nvPicPr>
        <p:blipFill>
          <a:blip r:embed="rId4"/>
          <a:stretch>
            <a:fillRect/>
          </a:stretch>
        </p:blipFill>
        <p:spPr>
          <a:xfrm>
            <a:off x="208553" y="4460351"/>
            <a:ext cx="5155535" cy="1393388"/>
          </a:xfrm>
          <a:prstGeom prst="rect">
            <a:avLst/>
          </a:prstGeom>
        </p:spPr>
      </p:pic>
      <p:sp>
        <p:nvSpPr>
          <p:cNvPr id="11" name="Rounded Rectangular Callout 10"/>
          <p:cNvSpPr/>
          <p:nvPr/>
        </p:nvSpPr>
        <p:spPr>
          <a:xfrm>
            <a:off x="5724128" y="4693818"/>
            <a:ext cx="2160240" cy="770502"/>
          </a:xfrm>
          <a:prstGeom prst="wedgeRoundRectCallout">
            <a:avLst>
              <a:gd name="adj1" fmla="val -78819"/>
              <a:gd name="adj2" fmla="val 464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A list with client name and address will appear. Click on </a:t>
            </a:r>
            <a:r>
              <a:rPr lang="en-CA" sz="1200" b="1" dirty="0">
                <a:solidFill>
                  <a:schemeClr val="tx1"/>
                </a:solidFill>
                <a:latin typeface="Arial" panose="020B0604020202020204" pitchFamily="34" charset="0"/>
                <a:cs typeface="Arial" panose="020B0604020202020204" pitchFamily="34" charset="0"/>
              </a:rPr>
              <a:t>Select</a:t>
            </a:r>
            <a:r>
              <a:rPr lang="en-CA" sz="1200" dirty="0">
                <a:solidFill>
                  <a:schemeClr val="tx1"/>
                </a:solidFill>
                <a:latin typeface="Arial" panose="020B0604020202020204" pitchFamily="34" charset="0"/>
                <a:cs typeface="Arial" panose="020B0604020202020204" pitchFamily="34" charset="0"/>
              </a:rPr>
              <a:t> to choose which address to use.</a:t>
            </a:r>
          </a:p>
        </p:txBody>
      </p:sp>
      <p:sp>
        <p:nvSpPr>
          <p:cNvPr id="12" name="TextBox 11"/>
          <p:cNvSpPr txBox="1"/>
          <p:nvPr/>
        </p:nvSpPr>
        <p:spPr>
          <a:xfrm>
            <a:off x="5467491" y="1829193"/>
            <a:ext cx="3538736" cy="1600438"/>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Users will enter the Secured Party Address for Service.  </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If clients address cannot be found, user can manually type in the address.</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Click </a:t>
            </a:r>
            <a:r>
              <a:rPr lang="en-CA" sz="1200" b="1" dirty="0">
                <a:latin typeface="Arial" panose="020B0604020202020204" pitchFamily="34" charset="0"/>
                <a:cs typeface="Arial" panose="020B0604020202020204" pitchFamily="34" charset="0"/>
              </a:rPr>
              <a:t>Save</a:t>
            </a:r>
            <a:r>
              <a:rPr lang="en-CA" sz="1200" dirty="0">
                <a:latin typeface="Arial" panose="020B0604020202020204" pitchFamily="34" charset="0"/>
                <a:cs typeface="Arial" panose="020B0604020202020204" pitchFamily="34" charset="0"/>
              </a:rPr>
              <a:t> at the bottom of the screen.</a:t>
            </a:r>
          </a:p>
          <a:p>
            <a:endParaRPr lang="en-CA" sz="1400" dirty="0">
              <a:latin typeface="Arial" panose="020B0604020202020204" pitchFamily="34" charset="0"/>
              <a:cs typeface="Arial" panose="020B0604020202020204" pitchFamily="34" charset="0"/>
            </a:endParaRPr>
          </a:p>
        </p:txBody>
      </p:sp>
      <p:sp>
        <p:nvSpPr>
          <p:cNvPr id="13" name="Rounded Rectangular Callout 12"/>
          <p:cNvSpPr/>
          <p:nvPr/>
        </p:nvSpPr>
        <p:spPr>
          <a:xfrm>
            <a:off x="1979712" y="1829193"/>
            <a:ext cx="2353403" cy="732387"/>
          </a:xfrm>
          <a:prstGeom prst="wedgeRoundRectCallout">
            <a:avLst>
              <a:gd name="adj1" fmla="val 71232"/>
              <a:gd name="adj2" fmla="val -4554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1.Type in Company Name and hit Enter or Click</a:t>
            </a:r>
            <a:r>
              <a:rPr lang="en-CA" sz="1200" b="1" dirty="0">
                <a:solidFill>
                  <a:schemeClr val="tx1"/>
                </a:solidFill>
                <a:latin typeface="Arial" panose="020B0604020202020204" pitchFamily="34" charset="0"/>
                <a:cs typeface="Arial" panose="020B0604020202020204" pitchFamily="34" charset="0"/>
              </a:rPr>
              <a:t> Find </a:t>
            </a:r>
            <a:r>
              <a:rPr lang="en-CA" sz="1200" dirty="0">
                <a:solidFill>
                  <a:schemeClr val="tx1"/>
                </a:solidFill>
                <a:latin typeface="Arial" panose="020B0604020202020204" pitchFamily="34" charset="0"/>
                <a:cs typeface="Arial" panose="020B0604020202020204" pitchFamily="34" charset="0"/>
              </a:rPr>
              <a:t>to search for Client Name.</a:t>
            </a:r>
          </a:p>
        </p:txBody>
      </p:sp>
      <p:sp>
        <p:nvSpPr>
          <p:cNvPr id="4" name="Slide Number Placeholder 3"/>
          <p:cNvSpPr>
            <a:spLocks noGrp="1"/>
          </p:cNvSpPr>
          <p:nvPr>
            <p:ph type="sldNum" sz="quarter" idx="12"/>
          </p:nvPr>
        </p:nvSpPr>
        <p:spPr/>
        <p:txBody>
          <a:bodyPr/>
          <a:lstStyle/>
          <a:p>
            <a:r>
              <a:rPr lang="en-CA" dirty="0"/>
              <a:t>Page </a:t>
            </a:r>
            <a:fld id="{962F2C8B-0636-4A6A-8DFF-6DD9B2921AEA}" type="slidenum">
              <a:rPr lang="en-CA" smtClean="0"/>
              <a:pPr/>
              <a:t>10</a:t>
            </a:fld>
            <a:r>
              <a:rPr lang="en-CA" dirty="0"/>
              <a:t> of 38</a:t>
            </a:r>
          </a:p>
        </p:txBody>
      </p:sp>
    </p:spTree>
    <p:extLst>
      <p:ext uri="{BB962C8B-B14F-4D97-AF65-F5344CB8AC3E}">
        <p14:creationId xmlns:p14="http://schemas.microsoft.com/office/powerpoint/2010/main" val="2209643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23528" y="3148697"/>
            <a:ext cx="1703548" cy="2406499"/>
          </a:xfrm>
          <a:prstGeom prst="rect">
            <a:avLst/>
          </a:prstGeom>
        </p:spPr>
      </p:pic>
      <p:pic>
        <p:nvPicPr>
          <p:cNvPr id="6"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252455" y="1336224"/>
            <a:ext cx="5523927" cy="1918408"/>
          </a:xfrm>
          <a:prstGeom prst="rect">
            <a:avLst/>
          </a:prstGeom>
        </p:spPr>
      </p:pic>
      <p:sp>
        <p:nvSpPr>
          <p:cNvPr id="9" name="TextBox 8"/>
          <p:cNvSpPr txBox="1"/>
          <p:nvPr/>
        </p:nvSpPr>
        <p:spPr>
          <a:xfrm>
            <a:off x="575048" y="764704"/>
            <a:ext cx="856895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Agreement Information</a:t>
            </a:r>
          </a:p>
        </p:txBody>
      </p:sp>
      <p:sp>
        <p:nvSpPr>
          <p:cNvPr id="12" name="Rounded Rectangular Callout 11"/>
          <p:cNvSpPr/>
          <p:nvPr/>
        </p:nvSpPr>
        <p:spPr>
          <a:xfrm>
            <a:off x="1907705" y="3332610"/>
            <a:ext cx="2664295" cy="844396"/>
          </a:xfrm>
          <a:prstGeom prst="wedgeRoundRectCallout">
            <a:avLst>
              <a:gd name="adj1" fmla="val -61530"/>
              <a:gd name="adj2" fmla="val 2637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2. Enter the Agreement number(s) in the Search Agreement box, when done entering all agreements click </a:t>
            </a:r>
            <a:r>
              <a:rPr lang="en-CA" sz="1200" b="1" dirty="0">
                <a:solidFill>
                  <a:sysClr val="windowText" lastClr="000000"/>
                </a:solidFill>
                <a:latin typeface="Arial" panose="020B0604020202020204" pitchFamily="34" charset="0"/>
                <a:cs typeface="Arial" panose="020B0604020202020204" pitchFamily="34" charset="0"/>
              </a:rPr>
              <a:t>Search.</a:t>
            </a:r>
          </a:p>
        </p:txBody>
      </p:sp>
      <p:pic>
        <p:nvPicPr>
          <p:cNvPr id="13" name="Picture 12"/>
          <p:cNvPicPr>
            <a:picLocks noChangeAspect="1"/>
          </p:cNvPicPr>
          <p:nvPr/>
        </p:nvPicPr>
        <p:blipFill>
          <a:blip r:embed="rId5"/>
          <a:stretch>
            <a:fillRect/>
          </a:stretch>
        </p:blipFill>
        <p:spPr>
          <a:xfrm>
            <a:off x="4574094" y="3315501"/>
            <a:ext cx="4411609" cy="1424653"/>
          </a:xfrm>
          <a:prstGeom prst="rect">
            <a:avLst/>
          </a:prstGeom>
        </p:spPr>
      </p:pic>
      <p:sp>
        <p:nvSpPr>
          <p:cNvPr id="14" name="Rounded Rectangular Callout 13"/>
          <p:cNvSpPr/>
          <p:nvPr/>
        </p:nvSpPr>
        <p:spPr>
          <a:xfrm>
            <a:off x="3940362" y="4707493"/>
            <a:ext cx="2791878" cy="622849"/>
          </a:xfrm>
          <a:prstGeom prst="wedgeRoundRectCallout">
            <a:avLst>
              <a:gd name="adj1" fmla="val -18944"/>
              <a:gd name="adj2" fmla="val -11359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3. Select the relevant agreements using the check box and click </a:t>
            </a:r>
            <a:r>
              <a:rPr lang="en-CA" sz="1200" b="1" dirty="0">
                <a:solidFill>
                  <a:schemeClr val="tx1"/>
                </a:solidFill>
                <a:latin typeface="Arial" panose="020B0604020202020204" pitchFamily="34" charset="0"/>
                <a:cs typeface="Arial" panose="020B0604020202020204" pitchFamily="34" charset="0"/>
              </a:rPr>
              <a:t>OK.</a:t>
            </a:r>
          </a:p>
        </p:txBody>
      </p:sp>
      <p:sp>
        <p:nvSpPr>
          <p:cNvPr id="15" name="Right Arrow 14"/>
          <p:cNvSpPr/>
          <p:nvPr/>
        </p:nvSpPr>
        <p:spPr>
          <a:xfrm>
            <a:off x="2803333" y="4346927"/>
            <a:ext cx="1137028" cy="216024"/>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p:cNvPicPr>
            <a:picLocks noChangeAspect="1"/>
          </p:cNvPicPr>
          <p:nvPr/>
        </p:nvPicPr>
        <p:blipFill>
          <a:blip r:embed="rId6"/>
          <a:stretch>
            <a:fillRect/>
          </a:stretch>
        </p:blipFill>
        <p:spPr>
          <a:xfrm>
            <a:off x="2361625" y="2691585"/>
            <a:ext cx="1305585" cy="262499"/>
          </a:xfrm>
          <a:prstGeom prst="rect">
            <a:avLst/>
          </a:prstGeom>
        </p:spPr>
      </p:pic>
      <p:sp>
        <p:nvSpPr>
          <p:cNvPr id="10" name="Rounded Rectangular Callout 9"/>
          <p:cNvSpPr/>
          <p:nvPr/>
        </p:nvSpPr>
        <p:spPr>
          <a:xfrm>
            <a:off x="4716618" y="2332768"/>
            <a:ext cx="2735702" cy="815930"/>
          </a:xfrm>
          <a:prstGeom prst="wedgeRoundRectCallout">
            <a:avLst>
              <a:gd name="adj1" fmla="val -97342"/>
              <a:gd name="adj2" fmla="val -233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Click on </a:t>
            </a:r>
            <a:r>
              <a:rPr lang="en-CA" sz="1200" b="1" dirty="0">
                <a:solidFill>
                  <a:schemeClr val="tx1"/>
                </a:solidFill>
                <a:latin typeface="Arial" panose="020B0604020202020204" pitchFamily="34" charset="0"/>
                <a:cs typeface="Arial" panose="020B0604020202020204" pitchFamily="34" charset="0"/>
              </a:rPr>
              <a:t>Add Agreement</a:t>
            </a:r>
            <a:r>
              <a:rPr lang="en-CA" sz="1200" dirty="0">
                <a:solidFill>
                  <a:schemeClr val="tx1"/>
                </a:solidFill>
                <a:latin typeface="Arial" panose="020B0604020202020204" pitchFamily="34" charset="0"/>
                <a:cs typeface="Arial" panose="020B0604020202020204" pitchFamily="34" charset="0"/>
              </a:rPr>
              <a:t> to search the agreement(s) which the security notice will be registered against.</a:t>
            </a:r>
          </a:p>
        </p:txBody>
      </p:sp>
      <p:pic>
        <p:nvPicPr>
          <p:cNvPr id="16" name="Picture 15"/>
          <p:cNvPicPr>
            <a:picLocks noChangeAspect="1"/>
          </p:cNvPicPr>
          <p:nvPr/>
        </p:nvPicPr>
        <p:blipFill>
          <a:blip r:embed="rId7"/>
          <a:stretch>
            <a:fillRect/>
          </a:stretch>
        </p:blipFill>
        <p:spPr>
          <a:xfrm>
            <a:off x="467544" y="5734504"/>
            <a:ext cx="640135" cy="621846"/>
          </a:xfrm>
          <a:prstGeom prst="rect">
            <a:avLst/>
          </a:prstGeom>
        </p:spPr>
      </p:pic>
      <p:sp>
        <p:nvSpPr>
          <p:cNvPr id="17" name="TextBox 16"/>
          <p:cNvSpPr txBox="1"/>
          <p:nvPr/>
        </p:nvSpPr>
        <p:spPr>
          <a:xfrm>
            <a:off x="1107679" y="5833130"/>
            <a:ext cx="7262650" cy="646331"/>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If unable to locate the agreement number a Query by Land search can be done. </a:t>
            </a:r>
          </a:p>
          <a:p>
            <a:r>
              <a:rPr lang="en-CA" sz="1200" dirty="0">
                <a:latin typeface="Arial" panose="020B0604020202020204" pitchFamily="34" charset="0"/>
                <a:cs typeface="Arial" panose="020B0604020202020204" pitchFamily="34" charset="0"/>
              </a:rPr>
              <a:t>Please see </a:t>
            </a:r>
            <a:r>
              <a:rPr lang="en-CA" sz="1200" dirty="0">
                <a:latin typeface="Arial" panose="020B0604020202020204" pitchFamily="34" charset="0"/>
                <a:cs typeface="Arial" panose="020B0604020202020204" pitchFamily="34" charset="0"/>
                <a:hlinkClick r:id="rId8" action="ppaction://hlinksldjump"/>
              </a:rPr>
              <a:t>slides 12 - 13</a:t>
            </a:r>
            <a:r>
              <a:rPr lang="en-CA" sz="1200" dirty="0">
                <a:latin typeface="Arial" panose="020B0604020202020204" pitchFamily="34" charset="0"/>
                <a:cs typeface="Arial" panose="020B0604020202020204" pitchFamily="34" charset="0"/>
              </a:rPr>
              <a:t> for guide. Agreement numbers including Geothermal, Oil Sands, Coal and Mineral Development and PNG.</a:t>
            </a:r>
          </a:p>
        </p:txBody>
      </p:sp>
      <p:sp>
        <p:nvSpPr>
          <p:cNvPr id="18" name="Slide Number Placeholder 17"/>
          <p:cNvSpPr>
            <a:spLocks noGrp="1"/>
          </p:cNvSpPr>
          <p:nvPr>
            <p:ph type="sldNum" sz="quarter" idx="12"/>
          </p:nvPr>
        </p:nvSpPr>
        <p:spPr/>
        <p:txBody>
          <a:bodyPr/>
          <a:lstStyle/>
          <a:p>
            <a:r>
              <a:rPr lang="en-CA" dirty="0"/>
              <a:t>Page </a:t>
            </a:r>
            <a:fld id="{962F2C8B-0636-4A6A-8DFF-6DD9B2921AEA}" type="slidenum">
              <a:rPr lang="en-CA" smtClean="0"/>
              <a:pPr/>
              <a:t>11</a:t>
            </a:fld>
            <a:r>
              <a:rPr lang="en-CA" dirty="0"/>
              <a:t> of 38</a:t>
            </a:r>
          </a:p>
        </p:txBody>
      </p:sp>
    </p:spTree>
    <p:extLst>
      <p:ext uri="{BB962C8B-B14F-4D97-AF65-F5344CB8AC3E}">
        <p14:creationId xmlns:p14="http://schemas.microsoft.com/office/powerpoint/2010/main" val="3022930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12</a:t>
            </a:fld>
            <a:endParaRPr lang="en-CA" dirty="0"/>
          </a:p>
        </p:txBody>
      </p:sp>
      <p:pic>
        <p:nvPicPr>
          <p:cNvPr id="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139952" y="764704"/>
            <a:ext cx="4968552" cy="338554"/>
          </a:xfrm>
          <a:prstGeom prst="rect">
            <a:avLst/>
          </a:prstGeom>
          <a:noFill/>
        </p:spPr>
        <p:txBody>
          <a:bodyPr wrap="square" rtlCol="0">
            <a:spAutoFit/>
          </a:bodyPr>
          <a:lstStyle/>
          <a:p>
            <a:pPr algn="r"/>
            <a:r>
              <a:rPr lang="en-US" sz="1600" b="1" dirty="0">
                <a:solidFill>
                  <a:schemeClr val="accent2">
                    <a:lumMod val="75000"/>
                  </a:schemeClr>
                </a:solidFill>
                <a:latin typeface="Arial" panose="020B0604020202020204" pitchFamily="34" charset="0"/>
                <a:cs typeface="Arial" panose="020B0604020202020204" pitchFamily="34" charset="0"/>
              </a:rPr>
              <a:t>QUERY BY LAND</a:t>
            </a:r>
            <a:endParaRPr lang="en-CA" sz="1600" b="1" dirty="0">
              <a:solidFill>
                <a:schemeClr val="accent2">
                  <a:lumMod val="75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2699793" y="870459"/>
            <a:ext cx="3926976" cy="3751608"/>
          </a:xfrm>
          <a:prstGeom prst="rect">
            <a:avLst/>
          </a:prstGeom>
        </p:spPr>
      </p:pic>
      <p:pic>
        <p:nvPicPr>
          <p:cNvPr id="11" name="Picture 10"/>
          <p:cNvPicPr>
            <a:picLocks noChangeAspect="1"/>
          </p:cNvPicPr>
          <p:nvPr/>
        </p:nvPicPr>
        <p:blipFill>
          <a:blip r:embed="rId4"/>
          <a:stretch>
            <a:fillRect/>
          </a:stretch>
        </p:blipFill>
        <p:spPr>
          <a:xfrm>
            <a:off x="2618755" y="4686739"/>
            <a:ext cx="4089052" cy="1675735"/>
          </a:xfrm>
          <a:prstGeom prst="rect">
            <a:avLst/>
          </a:prstGeom>
        </p:spPr>
      </p:pic>
      <p:sp>
        <p:nvSpPr>
          <p:cNvPr id="12" name="Rounded Rectangular Callout 11"/>
          <p:cNvSpPr/>
          <p:nvPr/>
        </p:nvSpPr>
        <p:spPr>
          <a:xfrm>
            <a:off x="6737484" y="1380645"/>
            <a:ext cx="1949316" cy="376818"/>
          </a:xfrm>
          <a:prstGeom prst="wedgeRoundRectCallout">
            <a:avLst>
              <a:gd name="adj1" fmla="val -140460"/>
              <a:gd name="adj2" fmla="val 7007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Click on </a:t>
            </a:r>
            <a:r>
              <a:rPr lang="en-CA" sz="1200" b="1" dirty="0">
                <a:solidFill>
                  <a:schemeClr val="tx1"/>
                </a:solidFill>
                <a:latin typeface="Arial" panose="020B0604020202020204" pitchFamily="34" charset="0"/>
                <a:cs typeface="Arial" panose="020B0604020202020204" pitchFamily="34" charset="0"/>
              </a:rPr>
              <a:t>Agreements.</a:t>
            </a:r>
            <a:endParaRPr lang="en-CA" sz="1200" dirty="0">
              <a:latin typeface="Arial" panose="020B0604020202020204" pitchFamily="34" charset="0"/>
              <a:cs typeface="Arial" panose="020B0604020202020204" pitchFamily="34" charset="0"/>
            </a:endParaRPr>
          </a:p>
        </p:txBody>
      </p:sp>
      <p:sp>
        <p:nvSpPr>
          <p:cNvPr id="13" name="Rounded Rectangular Callout 12"/>
          <p:cNvSpPr/>
          <p:nvPr/>
        </p:nvSpPr>
        <p:spPr>
          <a:xfrm>
            <a:off x="6737484" y="1893987"/>
            <a:ext cx="1949316" cy="354421"/>
          </a:xfrm>
          <a:prstGeom prst="wedgeRoundRectCallout">
            <a:avLst>
              <a:gd name="adj1" fmla="val -139372"/>
              <a:gd name="adj2" fmla="val 668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Choose mineral type.</a:t>
            </a:r>
            <a:endParaRPr lang="en-CA" sz="1200" dirty="0">
              <a:latin typeface="Arial" panose="020B0604020202020204" pitchFamily="34" charset="0"/>
              <a:cs typeface="Arial" panose="020B0604020202020204" pitchFamily="34" charset="0"/>
            </a:endParaRPr>
          </a:p>
        </p:txBody>
      </p:sp>
      <p:sp>
        <p:nvSpPr>
          <p:cNvPr id="14" name="Rounded Rectangular Callout 13"/>
          <p:cNvSpPr/>
          <p:nvPr/>
        </p:nvSpPr>
        <p:spPr>
          <a:xfrm>
            <a:off x="6737484" y="2384933"/>
            <a:ext cx="1949316" cy="374113"/>
          </a:xfrm>
          <a:prstGeom prst="wedgeRoundRectCallout">
            <a:avLst>
              <a:gd name="adj1" fmla="val -132299"/>
              <a:gd name="adj2" fmla="val -3322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3. Enter land description.</a:t>
            </a:r>
            <a:endParaRPr lang="en-CA" sz="1200" dirty="0">
              <a:latin typeface="Arial" panose="020B0604020202020204" pitchFamily="34" charset="0"/>
              <a:cs typeface="Arial" panose="020B0604020202020204" pitchFamily="34" charset="0"/>
            </a:endParaRPr>
          </a:p>
        </p:txBody>
      </p:sp>
      <p:sp>
        <p:nvSpPr>
          <p:cNvPr id="15" name="Rounded Rectangular Callout 14"/>
          <p:cNvSpPr/>
          <p:nvPr/>
        </p:nvSpPr>
        <p:spPr>
          <a:xfrm>
            <a:off x="6720451" y="3244512"/>
            <a:ext cx="1680617" cy="389479"/>
          </a:xfrm>
          <a:prstGeom prst="wedgeRoundRectCallout">
            <a:avLst>
              <a:gd name="adj1" fmla="val -170868"/>
              <a:gd name="adj2" fmla="val 5647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4. Click on </a:t>
            </a:r>
            <a:r>
              <a:rPr lang="en-CA" sz="1200" b="1" dirty="0">
                <a:solidFill>
                  <a:schemeClr val="tx1"/>
                </a:solidFill>
                <a:latin typeface="Arial" panose="020B0604020202020204" pitchFamily="34" charset="0"/>
                <a:cs typeface="Arial" panose="020B0604020202020204" pitchFamily="34" charset="0"/>
              </a:rPr>
              <a:t>PDF.</a:t>
            </a:r>
            <a:endParaRPr lang="en-CA" sz="1200" b="1" dirty="0">
              <a:latin typeface="Arial" panose="020B0604020202020204" pitchFamily="34" charset="0"/>
              <a:cs typeface="Arial" panose="020B0604020202020204" pitchFamily="34" charset="0"/>
            </a:endParaRPr>
          </a:p>
        </p:txBody>
      </p:sp>
      <p:sp>
        <p:nvSpPr>
          <p:cNvPr id="16" name="Rounded Rectangular Callout 15"/>
          <p:cNvSpPr/>
          <p:nvPr/>
        </p:nvSpPr>
        <p:spPr>
          <a:xfrm>
            <a:off x="6740876" y="3985191"/>
            <a:ext cx="1680617" cy="389479"/>
          </a:xfrm>
          <a:prstGeom prst="wedgeRoundRectCallout">
            <a:avLst>
              <a:gd name="adj1" fmla="val -145901"/>
              <a:gd name="adj2" fmla="val 3955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5. Click </a:t>
            </a:r>
            <a:r>
              <a:rPr lang="en-CA" sz="1200" b="1" dirty="0">
                <a:solidFill>
                  <a:schemeClr val="tx1"/>
                </a:solidFill>
                <a:latin typeface="Arial" panose="020B0604020202020204" pitchFamily="34" charset="0"/>
                <a:cs typeface="Arial" panose="020B0604020202020204" pitchFamily="34" charset="0"/>
              </a:rPr>
              <a:t>Submit.</a:t>
            </a:r>
            <a:endParaRPr lang="en-CA" sz="1200" b="1" dirty="0">
              <a:latin typeface="Arial" panose="020B0604020202020204" pitchFamily="34" charset="0"/>
              <a:cs typeface="Arial" panose="020B0604020202020204" pitchFamily="34" charset="0"/>
            </a:endParaRPr>
          </a:p>
        </p:txBody>
      </p:sp>
      <p:sp>
        <p:nvSpPr>
          <p:cNvPr id="17" name="Rounded Rectangular Callout 16"/>
          <p:cNvSpPr/>
          <p:nvPr/>
        </p:nvSpPr>
        <p:spPr>
          <a:xfrm>
            <a:off x="6166520" y="4821597"/>
            <a:ext cx="2520280" cy="726971"/>
          </a:xfrm>
          <a:prstGeom prst="wedgeRoundRectCallout">
            <a:avLst>
              <a:gd name="adj1" fmla="val 49462"/>
              <a:gd name="adj2" fmla="val 33504"/>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A request number will display on the screen.  Keep this request number to locate your search on the Request Status screen.</a:t>
            </a:r>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12</a:t>
            </a:fld>
            <a:r>
              <a:rPr lang="en-CA" dirty="0"/>
              <a:t> of 38</a:t>
            </a:r>
          </a:p>
        </p:txBody>
      </p:sp>
      <p:grpSp>
        <p:nvGrpSpPr>
          <p:cNvPr id="19" name="Group 18">
            <a:extLst>
              <a:ext uri="{FF2B5EF4-FFF2-40B4-BE49-F238E27FC236}">
                <a16:creationId xmlns:a16="http://schemas.microsoft.com/office/drawing/2014/main" id="{0140AA69-B052-4D25-B028-F80D6E8D9939}"/>
              </a:ext>
            </a:extLst>
          </p:cNvPr>
          <p:cNvGrpSpPr/>
          <p:nvPr/>
        </p:nvGrpSpPr>
        <p:grpSpPr>
          <a:xfrm>
            <a:off x="179512" y="-68284"/>
            <a:ext cx="8964488" cy="923330"/>
            <a:chOff x="179512" y="4026424"/>
            <a:chExt cx="8964488" cy="923330"/>
          </a:xfrm>
        </p:grpSpPr>
        <p:grpSp>
          <p:nvGrpSpPr>
            <p:cNvPr id="20" name="Group 19">
              <a:extLst>
                <a:ext uri="{FF2B5EF4-FFF2-40B4-BE49-F238E27FC236}">
                  <a16:creationId xmlns:a16="http://schemas.microsoft.com/office/drawing/2014/main" id="{DCAD3AC1-542D-4899-8332-1CB60A1DAD90}"/>
                </a:ext>
              </a:extLst>
            </p:cNvPr>
            <p:cNvGrpSpPr/>
            <p:nvPr userDrawn="1"/>
          </p:nvGrpSpPr>
          <p:grpSpPr>
            <a:xfrm>
              <a:off x="179512" y="4094164"/>
              <a:ext cx="8964488" cy="787850"/>
              <a:chOff x="390128" y="3908965"/>
              <a:chExt cx="8638456" cy="787850"/>
            </a:xfrm>
          </p:grpSpPr>
          <p:pic>
            <p:nvPicPr>
              <p:cNvPr id="22" name="Picture 2">
                <a:extLst>
                  <a:ext uri="{FF2B5EF4-FFF2-40B4-BE49-F238E27FC236}">
                    <a16:creationId xmlns:a16="http://schemas.microsoft.com/office/drawing/2014/main" id="{9DAB7787-813B-4136-8B53-48BA4C10BBF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a:extLst>
                  <a:ext uri="{FF2B5EF4-FFF2-40B4-BE49-F238E27FC236}">
                    <a16:creationId xmlns:a16="http://schemas.microsoft.com/office/drawing/2014/main" id="{BC5391FB-57B6-4FE5-99AB-2C595EA9A47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21" name="TextBox 20">
              <a:extLst>
                <a:ext uri="{FF2B5EF4-FFF2-40B4-BE49-F238E27FC236}">
                  <a16:creationId xmlns:a16="http://schemas.microsoft.com/office/drawing/2014/main" id="{A38A0186-6945-4723-896F-A5F293DAC48A}"/>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pic>
        <p:nvPicPr>
          <p:cNvPr id="4" name="Picture 3">
            <a:extLst>
              <a:ext uri="{FF2B5EF4-FFF2-40B4-BE49-F238E27FC236}">
                <a16:creationId xmlns:a16="http://schemas.microsoft.com/office/drawing/2014/main" id="{A7CC3245-0ABD-4606-BEA6-07B2861C2E0E}"/>
              </a:ext>
            </a:extLst>
          </p:cNvPr>
          <p:cNvPicPr>
            <a:picLocks noChangeAspect="1"/>
          </p:cNvPicPr>
          <p:nvPr/>
        </p:nvPicPr>
        <p:blipFill>
          <a:blip r:embed="rId7"/>
          <a:stretch>
            <a:fillRect/>
          </a:stretch>
        </p:blipFill>
        <p:spPr>
          <a:xfrm>
            <a:off x="117080" y="1005220"/>
            <a:ext cx="2513549" cy="5027098"/>
          </a:xfrm>
          <a:prstGeom prst="rect">
            <a:avLst/>
          </a:prstGeom>
        </p:spPr>
      </p:pic>
    </p:spTree>
    <p:extLst>
      <p:ext uri="{BB962C8B-B14F-4D97-AF65-F5344CB8AC3E}">
        <p14:creationId xmlns:p14="http://schemas.microsoft.com/office/powerpoint/2010/main" val="600055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C:\Users\VANESS~1.BOD\AppData\Local\Temp\SNAGHTML4dc4c2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746739"/>
            <a:ext cx="5268466" cy="277133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13</a:t>
            </a:fld>
            <a:endParaRPr lang="en-CA" dirty="0"/>
          </a:p>
        </p:txBody>
      </p:sp>
      <p:pic>
        <p:nvPicPr>
          <p:cNvPr id="8"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2483768" y="1145206"/>
            <a:ext cx="4940793" cy="2662937"/>
          </a:xfrm>
          <a:prstGeom prst="rect">
            <a:avLst/>
          </a:prstGeom>
        </p:spPr>
      </p:pic>
      <p:sp>
        <p:nvSpPr>
          <p:cNvPr id="13" name="Rounded Rectangular Callout 12"/>
          <p:cNvSpPr/>
          <p:nvPr/>
        </p:nvSpPr>
        <p:spPr>
          <a:xfrm>
            <a:off x="7164289" y="2051757"/>
            <a:ext cx="1873188" cy="729171"/>
          </a:xfrm>
          <a:prstGeom prst="wedgeRoundRectCallout">
            <a:avLst>
              <a:gd name="adj1" fmla="val -105519"/>
              <a:gd name="adj2" fmla="val -6804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Enter request number, or click </a:t>
            </a:r>
            <a:r>
              <a:rPr lang="en-CA" sz="1200" b="1" dirty="0">
                <a:solidFill>
                  <a:schemeClr val="tx1"/>
                </a:solidFill>
                <a:latin typeface="Arial" panose="020B0604020202020204" pitchFamily="34" charset="0"/>
                <a:cs typeface="Arial" panose="020B0604020202020204" pitchFamily="34" charset="0"/>
              </a:rPr>
              <a:t>Retrieve</a:t>
            </a:r>
            <a:r>
              <a:rPr lang="en-CA" sz="1200" dirty="0">
                <a:solidFill>
                  <a:schemeClr val="tx1"/>
                </a:solidFill>
                <a:latin typeface="Arial" panose="020B0604020202020204" pitchFamily="34" charset="0"/>
                <a:cs typeface="Arial" panose="020B0604020202020204" pitchFamily="34" charset="0"/>
              </a:rPr>
              <a:t> to display all requests.</a:t>
            </a:r>
            <a:endParaRPr lang="en-CA" sz="1200" dirty="0">
              <a:latin typeface="Arial" panose="020B0604020202020204" pitchFamily="34" charset="0"/>
              <a:cs typeface="Arial" panose="020B0604020202020204" pitchFamily="34" charset="0"/>
            </a:endParaRPr>
          </a:p>
        </p:txBody>
      </p:sp>
      <p:sp>
        <p:nvSpPr>
          <p:cNvPr id="14" name="Rounded Rectangular Callout 13"/>
          <p:cNvSpPr/>
          <p:nvPr/>
        </p:nvSpPr>
        <p:spPr>
          <a:xfrm>
            <a:off x="7262600" y="3433548"/>
            <a:ext cx="1774876" cy="550668"/>
          </a:xfrm>
          <a:prstGeom prst="wedgeRoundRectCallout">
            <a:avLst>
              <a:gd name="adj1" fmla="val -113256"/>
              <a:gd name="adj2" fmla="val -4261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on </a:t>
            </a:r>
            <a:r>
              <a:rPr lang="en-CA" sz="1200" b="1" dirty="0">
                <a:solidFill>
                  <a:schemeClr val="tx1"/>
                </a:solidFill>
                <a:latin typeface="Arial" panose="020B0604020202020204" pitchFamily="34" charset="0"/>
                <a:cs typeface="Arial" panose="020B0604020202020204" pitchFamily="34" charset="0"/>
              </a:rPr>
              <a:t>PDF File (pdf) </a:t>
            </a:r>
            <a:r>
              <a:rPr lang="en-CA" sz="1200" dirty="0">
                <a:solidFill>
                  <a:schemeClr val="tx1"/>
                </a:solidFill>
                <a:latin typeface="Arial" panose="020B0604020202020204" pitchFamily="34" charset="0"/>
                <a:cs typeface="Arial" panose="020B0604020202020204" pitchFamily="34" charset="0"/>
              </a:rPr>
              <a:t>to display results</a:t>
            </a:r>
            <a:endParaRPr lang="en-CA" sz="1200" dirty="0">
              <a:latin typeface="Arial" panose="020B0604020202020204" pitchFamily="34" charset="0"/>
              <a:cs typeface="Arial" panose="020B0604020202020204" pitchFamily="34" charset="0"/>
            </a:endParaRPr>
          </a:p>
        </p:txBody>
      </p:sp>
      <p:sp>
        <p:nvSpPr>
          <p:cNvPr id="15" name="Rounded Rectangular Callout 14"/>
          <p:cNvSpPr/>
          <p:nvPr/>
        </p:nvSpPr>
        <p:spPr>
          <a:xfrm>
            <a:off x="6623720" y="4237742"/>
            <a:ext cx="2520280" cy="530304"/>
          </a:xfrm>
          <a:prstGeom prst="wedgeRoundRectCallout">
            <a:avLst>
              <a:gd name="adj1" fmla="val 49462"/>
              <a:gd name="adj2" fmla="val 33504"/>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Active agreement numbers on the lands requested will be displayed.</a:t>
            </a:r>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13</a:t>
            </a:fld>
            <a:r>
              <a:rPr lang="en-CA" dirty="0"/>
              <a:t> of 38</a:t>
            </a:r>
          </a:p>
        </p:txBody>
      </p:sp>
      <p:grpSp>
        <p:nvGrpSpPr>
          <p:cNvPr id="16" name="Group 15">
            <a:extLst>
              <a:ext uri="{FF2B5EF4-FFF2-40B4-BE49-F238E27FC236}">
                <a16:creationId xmlns:a16="http://schemas.microsoft.com/office/drawing/2014/main" id="{05AEDF1B-8ED8-4CF3-81A4-9BBB3EC8B46D}"/>
              </a:ext>
            </a:extLst>
          </p:cNvPr>
          <p:cNvGrpSpPr/>
          <p:nvPr/>
        </p:nvGrpSpPr>
        <p:grpSpPr>
          <a:xfrm>
            <a:off x="179512" y="-68284"/>
            <a:ext cx="8964488" cy="923330"/>
            <a:chOff x="179512" y="4026424"/>
            <a:chExt cx="8964488" cy="923330"/>
          </a:xfrm>
        </p:grpSpPr>
        <p:grpSp>
          <p:nvGrpSpPr>
            <p:cNvPr id="17" name="Group 16">
              <a:extLst>
                <a:ext uri="{FF2B5EF4-FFF2-40B4-BE49-F238E27FC236}">
                  <a16:creationId xmlns:a16="http://schemas.microsoft.com/office/drawing/2014/main" id="{FD03E891-21F2-4317-B3C4-90D96175F8C6}"/>
                </a:ext>
              </a:extLst>
            </p:cNvPr>
            <p:cNvGrpSpPr/>
            <p:nvPr userDrawn="1"/>
          </p:nvGrpSpPr>
          <p:grpSpPr>
            <a:xfrm>
              <a:off x="179512" y="4094164"/>
              <a:ext cx="8964488" cy="787850"/>
              <a:chOff x="390128" y="3908965"/>
              <a:chExt cx="8638456" cy="787850"/>
            </a:xfrm>
          </p:grpSpPr>
          <p:pic>
            <p:nvPicPr>
              <p:cNvPr id="19" name="Picture 2">
                <a:extLst>
                  <a:ext uri="{FF2B5EF4-FFF2-40B4-BE49-F238E27FC236}">
                    <a16:creationId xmlns:a16="http://schemas.microsoft.com/office/drawing/2014/main" id="{F9AB4F49-5D2A-4A67-9E2D-B496AF7BB0B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a:extLst>
                  <a:ext uri="{FF2B5EF4-FFF2-40B4-BE49-F238E27FC236}">
                    <a16:creationId xmlns:a16="http://schemas.microsoft.com/office/drawing/2014/main" id="{4973D915-0744-45DB-8BC7-07C48544FEC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8" name="TextBox 17">
              <a:extLst>
                <a:ext uri="{FF2B5EF4-FFF2-40B4-BE49-F238E27FC236}">
                  <a16:creationId xmlns:a16="http://schemas.microsoft.com/office/drawing/2014/main" id="{88B2FAB6-7A1D-43B8-B32A-2A694A8FBF36}"/>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pic>
        <p:nvPicPr>
          <p:cNvPr id="4" name="Picture 3">
            <a:extLst>
              <a:ext uri="{FF2B5EF4-FFF2-40B4-BE49-F238E27FC236}">
                <a16:creationId xmlns:a16="http://schemas.microsoft.com/office/drawing/2014/main" id="{810C2E31-0A50-4853-A743-3C4B7E7C8E92}"/>
              </a:ext>
            </a:extLst>
          </p:cNvPr>
          <p:cNvPicPr>
            <a:picLocks noChangeAspect="1"/>
          </p:cNvPicPr>
          <p:nvPr/>
        </p:nvPicPr>
        <p:blipFill>
          <a:blip r:embed="rId7"/>
          <a:stretch>
            <a:fillRect/>
          </a:stretch>
        </p:blipFill>
        <p:spPr>
          <a:xfrm>
            <a:off x="174790" y="1333466"/>
            <a:ext cx="2308978" cy="4617955"/>
          </a:xfrm>
          <a:prstGeom prst="rect">
            <a:avLst/>
          </a:prstGeom>
        </p:spPr>
      </p:pic>
    </p:spTree>
    <p:extLst>
      <p:ext uri="{BB962C8B-B14F-4D97-AF65-F5344CB8AC3E}">
        <p14:creationId xmlns:p14="http://schemas.microsoft.com/office/powerpoint/2010/main" val="516689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72819" y="1685817"/>
            <a:ext cx="7066942" cy="456422"/>
          </a:xfrm>
          <a:prstGeom prst="rect">
            <a:avLst/>
          </a:prstGeom>
        </p:spPr>
      </p:pic>
      <p:pic>
        <p:nvPicPr>
          <p:cNvPr id="3" name="Picture 2"/>
          <p:cNvPicPr>
            <a:picLocks noChangeAspect="1"/>
          </p:cNvPicPr>
          <p:nvPr/>
        </p:nvPicPr>
        <p:blipFill>
          <a:blip r:embed="rId3"/>
          <a:stretch>
            <a:fillRect/>
          </a:stretch>
        </p:blipFill>
        <p:spPr>
          <a:xfrm>
            <a:off x="899592" y="2192176"/>
            <a:ext cx="7013396" cy="2742526"/>
          </a:xfrm>
          <a:prstGeom prst="rect">
            <a:avLst/>
          </a:prstGeom>
        </p:spPr>
      </p:pic>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14</a:t>
            </a:fld>
            <a:endParaRPr lang="en-CA" dirty="0"/>
          </a:p>
        </p:txBody>
      </p:sp>
      <p:pic>
        <p:nvPicPr>
          <p:cNvPr id="8"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9552" y="764704"/>
            <a:ext cx="856895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Agreement Information (Cont’d.)</a:t>
            </a:r>
          </a:p>
        </p:txBody>
      </p:sp>
      <p:sp>
        <p:nvSpPr>
          <p:cNvPr id="12" name="Rounded Rectangular Callout 11"/>
          <p:cNvSpPr/>
          <p:nvPr/>
        </p:nvSpPr>
        <p:spPr>
          <a:xfrm>
            <a:off x="1547664" y="4982337"/>
            <a:ext cx="2088233" cy="606904"/>
          </a:xfrm>
          <a:prstGeom prst="wedgeRoundRectCallout">
            <a:avLst>
              <a:gd name="adj1" fmla="val 69026"/>
              <a:gd name="adj2" fmla="val -5829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4. Click</a:t>
            </a:r>
            <a:r>
              <a:rPr lang="en-CA" sz="1200" b="1" dirty="0">
                <a:solidFill>
                  <a:schemeClr val="tx1"/>
                </a:solidFill>
                <a:latin typeface="Arial" panose="020B0604020202020204" pitchFamily="34" charset="0"/>
                <a:cs typeface="Arial" panose="020B0604020202020204" pitchFamily="34" charset="0"/>
              </a:rPr>
              <a:t> Save </a:t>
            </a:r>
            <a:r>
              <a:rPr lang="en-CA" sz="1200" dirty="0">
                <a:solidFill>
                  <a:schemeClr val="tx1"/>
                </a:solidFill>
                <a:latin typeface="Arial" panose="020B0604020202020204" pitchFamily="34" charset="0"/>
                <a:cs typeface="Arial" panose="020B0604020202020204" pitchFamily="34" charset="0"/>
              </a:rPr>
              <a:t>to update the information entered. </a:t>
            </a:r>
          </a:p>
        </p:txBody>
      </p:sp>
      <p:sp>
        <p:nvSpPr>
          <p:cNvPr id="13" name="Rounded Rectangular Callout 12"/>
          <p:cNvSpPr/>
          <p:nvPr/>
        </p:nvSpPr>
        <p:spPr>
          <a:xfrm>
            <a:off x="395536" y="944528"/>
            <a:ext cx="2736304" cy="825415"/>
          </a:xfrm>
          <a:prstGeom prst="wedgeRoundRectCallout">
            <a:avLst>
              <a:gd name="adj1" fmla="val 49462"/>
              <a:gd name="adj2" fmla="val 33504"/>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Agreement information (Agreement Number, Designated Representative and Address will be displayed. </a:t>
            </a:r>
          </a:p>
        </p:txBody>
      </p:sp>
      <p:sp>
        <p:nvSpPr>
          <p:cNvPr id="14" name="TextBox 13"/>
          <p:cNvSpPr txBox="1"/>
          <p:nvPr/>
        </p:nvSpPr>
        <p:spPr>
          <a:xfrm>
            <a:off x="899592" y="5733256"/>
            <a:ext cx="7262650" cy="46166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fee for registration is $50.00 per agreement.  Invoices for registrations will be mailed out monthly to the submitter of the request.</a:t>
            </a:r>
          </a:p>
        </p:txBody>
      </p:sp>
      <p:pic>
        <p:nvPicPr>
          <p:cNvPr id="15" name="Picture 14"/>
          <p:cNvPicPr>
            <a:picLocks noChangeAspect="1"/>
          </p:cNvPicPr>
          <p:nvPr/>
        </p:nvPicPr>
        <p:blipFill>
          <a:blip r:embed="rId5"/>
          <a:stretch>
            <a:fillRect/>
          </a:stretch>
        </p:blipFill>
        <p:spPr>
          <a:xfrm>
            <a:off x="179512" y="5589240"/>
            <a:ext cx="640135" cy="621846"/>
          </a:xfrm>
          <a:prstGeom prst="rect">
            <a:avLst/>
          </a:prstGeom>
        </p:spPr>
      </p:pic>
      <p:sp>
        <p:nvSpPr>
          <p:cNvPr id="16" name="Rounded Rectangular Callout 15"/>
          <p:cNvSpPr/>
          <p:nvPr/>
        </p:nvSpPr>
        <p:spPr>
          <a:xfrm>
            <a:off x="6804248" y="3902797"/>
            <a:ext cx="1882552" cy="606323"/>
          </a:xfrm>
          <a:prstGeom prst="wedgeRoundRectCallout">
            <a:avLst>
              <a:gd name="adj1" fmla="val -18326"/>
              <a:gd name="adj2" fmla="val -8116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Click on the “X” icon</a:t>
            </a:r>
            <a:r>
              <a:rPr lang="en-CA" sz="1200" b="1" dirty="0">
                <a:solidFill>
                  <a:schemeClr val="tx1"/>
                </a:solidFill>
                <a:latin typeface="Arial" panose="020B0604020202020204" pitchFamily="34" charset="0"/>
                <a:cs typeface="Arial" panose="020B0604020202020204" pitchFamily="34" charset="0"/>
              </a:rPr>
              <a:t> </a:t>
            </a:r>
            <a:r>
              <a:rPr lang="en-CA" sz="1200" dirty="0">
                <a:solidFill>
                  <a:schemeClr val="tx1"/>
                </a:solidFill>
                <a:latin typeface="Arial" panose="020B0604020202020204" pitchFamily="34" charset="0"/>
                <a:cs typeface="Arial" panose="020B0604020202020204" pitchFamily="34" charset="0"/>
              </a:rPr>
              <a:t>to delete the agreement.</a:t>
            </a:r>
          </a:p>
        </p:txBody>
      </p:sp>
      <p:sp>
        <p:nvSpPr>
          <p:cNvPr id="11" name="Slide Number Placeholder 10"/>
          <p:cNvSpPr>
            <a:spLocks noGrp="1"/>
          </p:cNvSpPr>
          <p:nvPr>
            <p:ph type="sldNum" sz="quarter" idx="12"/>
          </p:nvPr>
        </p:nvSpPr>
        <p:spPr/>
        <p:txBody>
          <a:bodyPr/>
          <a:lstStyle/>
          <a:p>
            <a:r>
              <a:rPr lang="en-CA" dirty="0"/>
              <a:t>Page </a:t>
            </a:r>
            <a:fld id="{962F2C8B-0636-4A6A-8DFF-6DD9B2921AEA}" type="slidenum">
              <a:rPr lang="en-CA" smtClean="0"/>
              <a:pPr/>
              <a:t>14</a:t>
            </a:fld>
            <a:r>
              <a:rPr lang="en-CA" dirty="0"/>
              <a:t> of 38</a:t>
            </a:r>
          </a:p>
        </p:txBody>
      </p:sp>
    </p:spTree>
    <p:extLst>
      <p:ext uri="{BB962C8B-B14F-4D97-AF65-F5344CB8AC3E}">
        <p14:creationId xmlns:p14="http://schemas.microsoft.com/office/powerpoint/2010/main" val="2206956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434693" y="1223999"/>
            <a:ext cx="6441564" cy="5142227"/>
          </a:xfrm>
          <a:prstGeom prst="rect">
            <a:avLst/>
          </a:prstGeom>
        </p:spPr>
      </p:pic>
      <p:sp>
        <p:nvSpPr>
          <p:cNvPr id="9" name="TextBox 8"/>
          <p:cNvSpPr txBox="1"/>
          <p:nvPr/>
        </p:nvSpPr>
        <p:spPr>
          <a:xfrm>
            <a:off x="539552" y="764704"/>
            <a:ext cx="8568952" cy="338554"/>
          </a:xfrm>
          <a:prstGeom prst="rect">
            <a:avLst/>
          </a:prstGeom>
          <a:noFill/>
        </p:spPr>
        <p:txBody>
          <a:bodyPr wrap="square" rtlCol="0">
            <a:spAutoFit/>
          </a:bodyPr>
          <a:lstStyle/>
          <a:p>
            <a:pPr algn="r"/>
            <a:r>
              <a:rPr lang="en-US" sz="1600" b="1" dirty="0">
                <a:solidFill>
                  <a:schemeClr val="accent2">
                    <a:lumMod val="75000"/>
                  </a:schemeClr>
                </a:solidFill>
                <a:latin typeface="Arial" panose="020B0604020202020204" pitchFamily="34" charset="0"/>
                <a:cs typeface="Arial" panose="020B0604020202020204" pitchFamily="34" charset="0"/>
              </a:rPr>
              <a:t>Security Instrument </a:t>
            </a:r>
            <a:endParaRPr lang="en-CA" sz="1600" b="1" dirty="0">
              <a:solidFill>
                <a:schemeClr val="accent2">
                  <a:lumMod val="75000"/>
                </a:schemeClr>
              </a:solidFill>
              <a:latin typeface="Arial" panose="020B0604020202020204" pitchFamily="34" charset="0"/>
              <a:cs typeface="Arial" panose="020B0604020202020204" pitchFamily="34" charset="0"/>
            </a:endParaRPr>
          </a:p>
        </p:txBody>
      </p:sp>
      <p:sp>
        <p:nvSpPr>
          <p:cNvPr id="15" name="Rounded Rectangular Callout 14"/>
          <p:cNvSpPr/>
          <p:nvPr/>
        </p:nvSpPr>
        <p:spPr>
          <a:xfrm>
            <a:off x="6754416" y="1478018"/>
            <a:ext cx="2232247" cy="888395"/>
          </a:xfrm>
          <a:prstGeom prst="wedgeRoundRectCallout">
            <a:avLst>
              <a:gd name="adj1" fmla="val -48708"/>
              <a:gd name="adj2" fmla="val 7579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Click </a:t>
            </a:r>
            <a:r>
              <a:rPr lang="en-CA" sz="1200" b="1" dirty="0">
                <a:solidFill>
                  <a:sysClr val="windowText" lastClr="000000"/>
                </a:solidFill>
                <a:latin typeface="Arial" panose="020B0604020202020204" pitchFamily="34" charset="0"/>
                <a:cs typeface="Arial" panose="020B0604020202020204" pitchFamily="34" charset="0"/>
              </a:rPr>
              <a:t>Find</a:t>
            </a:r>
            <a:r>
              <a:rPr lang="en-CA" sz="1200" dirty="0">
                <a:solidFill>
                  <a:sysClr val="windowText" lastClr="000000"/>
                </a:solidFill>
                <a:latin typeface="Arial" panose="020B0604020202020204" pitchFamily="34" charset="0"/>
                <a:cs typeface="Arial" panose="020B0604020202020204" pitchFamily="34" charset="0"/>
              </a:rPr>
              <a:t> to search for client name, or manually enter clients name and address if not found.</a:t>
            </a:r>
          </a:p>
        </p:txBody>
      </p:sp>
      <p:sp>
        <p:nvSpPr>
          <p:cNvPr id="16" name="Rounded Rectangular Callout 15"/>
          <p:cNvSpPr/>
          <p:nvPr/>
        </p:nvSpPr>
        <p:spPr>
          <a:xfrm>
            <a:off x="7163191" y="2836716"/>
            <a:ext cx="1823472" cy="749963"/>
          </a:xfrm>
          <a:prstGeom prst="wedgeRoundRectCallout">
            <a:avLst>
              <a:gd name="adj1" fmla="val -70337"/>
              <a:gd name="adj2" fmla="val -1079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2. Describe nature of interest held by corporation above.</a:t>
            </a:r>
          </a:p>
        </p:txBody>
      </p:sp>
      <p:sp>
        <p:nvSpPr>
          <p:cNvPr id="18" name="Rounded Rectangular Callout 17"/>
          <p:cNvSpPr/>
          <p:nvPr/>
        </p:nvSpPr>
        <p:spPr>
          <a:xfrm>
            <a:off x="7054280" y="3933056"/>
            <a:ext cx="1632520" cy="792732"/>
          </a:xfrm>
          <a:prstGeom prst="wedgeRoundRectCallout">
            <a:avLst>
              <a:gd name="adj1" fmla="val -93085"/>
              <a:gd name="adj2" fmla="val -5171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3. Identify security instrument (including date).</a:t>
            </a:r>
          </a:p>
        </p:txBody>
      </p:sp>
      <p:sp>
        <p:nvSpPr>
          <p:cNvPr id="19" name="Rounded Rectangular Callout 18"/>
          <p:cNvSpPr/>
          <p:nvPr/>
        </p:nvSpPr>
        <p:spPr>
          <a:xfrm>
            <a:off x="3419872" y="5021930"/>
            <a:ext cx="1692188" cy="648071"/>
          </a:xfrm>
          <a:prstGeom prst="wedgeRoundRectCallout">
            <a:avLst>
              <a:gd name="adj1" fmla="val -40268"/>
              <a:gd name="adj2" fmla="val 12190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4. Verify information and click </a:t>
            </a:r>
            <a:r>
              <a:rPr lang="en-CA" sz="1200" b="1" dirty="0">
                <a:solidFill>
                  <a:sysClr val="windowText" lastClr="000000"/>
                </a:solidFill>
                <a:latin typeface="Arial" panose="020B0604020202020204" pitchFamily="34" charset="0"/>
                <a:cs typeface="Arial" panose="020B0604020202020204" pitchFamily="34" charset="0"/>
              </a:rPr>
              <a:t>Save.</a:t>
            </a:r>
          </a:p>
        </p:txBody>
      </p:sp>
      <p:sp>
        <p:nvSpPr>
          <p:cNvPr id="4" name="Slide Number Placeholder 3"/>
          <p:cNvSpPr>
            <a:spLocks noGrp="1"/>
          </p:cNvSpPr>
          <p:nvPr>
            <p:ph type="sldNum" sz="quarter" idx="12"/>
          </p:nvPr>
        </p:nvSpPr>
        <p:spPr/>
        <p:txBody>
          <a:bodyPr/>
          <a:lstStyle/>
          <a:p>
            <a:r>
              <a:rPr lang="en-CA" dirty="0"/>
              <a:t>Page </a:t>
            </a:r>
            <a:fld id="{962F2C8B-0636-4A6A-8DFF-6DD9B2921AEA}" type="slidenum">
              <a:rPr lang="en-CA" smtClean="0"/>
              <a:pPr/>
              <a:t>15</a:t>
            </a:fld>
            <a:r>
              <a:rPr lang="en-CA" dirty="0"/>
              <a:t> of 38</a:t>
            </a:r>
          </a:p>
        </p:txBody>
      </p:sp>
    </p:spTree>
    <p:extLst>
      <p:ext uri="{BB962C8B-B14F-4D97-AF65-F5344CB8AC3E}">
        <p14:creationId xmlns:p14="http://schemas.microsoft.com/office/powerpoint/2010/main" val="1760052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122111" y="1615696"/>
            <a:ext cx="5818041" cy="2927044"/>
          </a:xfrm>
          <a:prstGeom prst="rect">
            <a:avLst/>
          </a:prstGeom>
        </p:spPr>
      </p:pic>
      <p:sp>
        <p:nvSpPr>
          <p:cNvPr id="10" name="TextBox 9"/>
          <p:cNvSpPr txBox="1"/>
          <p:nvPr/>
        </p:nvSpPr>
        <p:spPr>
          <a:xfrm>
            <a:off x="611560" y="764704"/>
            <a:ext cx="8496944" cy="338554"/>
          </a:xfrm>
          <a:prstGeom prst="rect">
            <a:avLst/>
          </a:prstGeom>
          <a:noFill/>
        </p:spPr>
        <p:txBody>
          <a:bodyPr wrap="square" rtlCol="0">
            <a:spAutoFit/>
          </a:bodyPr>
          <a:lstStyle/>
          <a:p>
            <a:pPr algn="r"/>
            <a:r>
              <a:rPr lang="en-US" sz="1600" b="1" dirty="0">
                <a:solidFill>
                  <a:schemeClr val="accent2">
                    <a:lumMod val="75000"/>
                  </a:schemeClr>
                </a:solidFill>
                <a:latin typeface="Arial" panose="020B0604020202020204" pitchFamily="34" charset="0"/>
                <a:cs typeface="Arial" panose="020B0604020202020204" pitchFamily="34" charset="0"/>
              </a:rPr>
              <a:t>Generate and Sign Security Notice</a:t>
            </a:r>
            <a:endParaRPr lang="en-CA" sz="1600" b="1" dirty="0">
              <a:solidFill>
                <a:schemeClr val="accent2">
                  <a:lumMod val="75000"/>
                </a:schemeClr>
              </a:solidFill>
              <a:latin typeface="Arial" panose="020B0604020202020204" pitchFamily="34" charset="0"/>
              <a:cs typeface="Arial" panose="020B0604020202020204" pitchFamily="34" charset="0"/>
            </a:endParaRPr>
          </a:p>
        </p:txBody>
      </p:sp>
      <p:sp>
        <p:nvSpPr>
          <p:cNvPr id="13" name="Rounded Rectangular Callout 12"/>
          <p:cNvSpPr/>
          <p:nvPr/>
        </p:nvSpPr>
        <p:spPr>
          <a:xfrm>
            <a:off x="3923928" y="3069821"/>
            <a:ext cx="1996250" cy="739835"/>
          </a:xfrm>
          <a:prstGeom prst="wedgeRoundRectCallout">
            <a:avLst>
              <a:gd name="adj1" fmla="val -85809"/>
              <a:gd name="adj2" fmla="val -4337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on </a:t>
            </a:r>
            <a:r>
              <a:rPr lang="en-CA" sz="1200" b="1" dirty="0">
                <a:solidFill>
                  <a:schemeClr val="tx1"/>
                </a:solidFill>
                <a:latin typeface="Arial" panose="020B0604020202020204" pitchFamily="34" charset="0"/>
                <a:cs typeface="Arial" panose="020B0604020202020204" pitchFamily="34" charset="0"/>
              </a:rPr>
              <a:t>Generate Security Notice and Affidavit Document.</a:t>
            </a:r>
            <a:endParaRPr lang="en-CA" sz="1200" dirty="0">
              <a:latin typeface="Arial" panose="020B0604020202020204" pitchFamily="34" charset="0"/>
              <a:cs typeface="Arial" panose="020B0604020202020204" pitchFamily="34" charset="0"/>
            </a:endParaRPr>
          </a:p>
        </p:txBody>
      </p:sp>
      <p:sp>
        <p:nvSpPr>
          <p:cNvPr id="14" name="TextBox 13"/>
          <p:cNvSpPr txBox="1"/>
          <p:nvPr/>
        </p:nvSpPr>
        <p:spPr>
          <a:xfrm>
            <a:off x="6134991" y="2097351"/>
            <a:ext cx="2700300" cy="2123658"/>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Click on the </a:t>
            </a:r>
            <a:r>
              <a:rPr lang="en-US" sz="1200" b="1" dirty="0">
                <a:latin typeface="Arial" panose="020B0604020202020204" pitchFamily="34" charset="0"/>
                <a:cs typeface="Arial" panose="020B0604020202020204" pitchFamily="34" charset="0"/>
              </a:rPr>
              <a:t>Documents</a:t>
            </a:r>
            <a:r>
              <a:rPr lang="en-US" sz="1200" dirty="0">
                <a:latin typeface="Arial" panose="020B0604020202020204" pitchFamily="34" charset="0"/>
                <a:cs typeface="Arial" panose="020B0604020202020204" pitchFamily="34" charset="0"/>
              </a:rPr>
              <a:t> tab to generate the Security Notice.</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The request will be validated to make sure all necessary information has been entered.  If all required information is not entered, an error will appear on the top of the screen.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Review and print the Security Notice and Affidavit form. </a:t>
            </a:r>
          </a:p>
        </p:txBody>
      </p:sp>
      <p:pic>
        <p:nvPicPr>
          <p:cNvPr id="3" name="Picture 2"/>
          <p:cNvPicPr>
            <a:picLocks noChangeAspect="1"/>
          </p:cNvPicPr>
          <p:nvPr/>
        </p:nvPicPr>
        <p:blipFill>
          <a:blip r:embed="rId4"/>
          <a:stretch>
            <a:fillRect/>
          </a:stretch>
        </p:blipFill>
        <p:spPr>
          <a:xfrm>
            <a:off x="237409" y="2564904"/>
            <a:ext cx="5630735" cy="165188"/>
          </a:xfrm>
          <a:prstGeom prst="rect">
            <a:avLst/>
          </a:prstGeom>
        </p:spPr>
      </p:pic>
      <p:sp>
        <p:nvSpPr>
          <p:cNvPr id="12" name="Rounded Rectangular Callout 11"/>
          <p:cNvSpPr/>
          <p:nvPr/>
        </p:nvSpPr>
        <p:spPr>
          <a:xfrm>
            <a:off x="4364585" y="2418352"/>
            <a:ext cx="1770406" cy="486614"/>
          </a:xfrm>
          <a:prstGeom prst="wedgeRoundRectCallout">
            <a:avLst>
              <a:gd name="adj1" fmla="val -69666"/>
              <a:gd name="adj2" fmla="val -124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1. Enter name and capacity of signor.</a:t>
            </a:r>
          </a:p>
          <a:p>
            <a:pPr algn="ctr"/>
            <a:endParaRPr lang="en-CA" sz="1050" dirty="0">
              <a:latin typeface="Arial" panose="020B0604020202020204" pitchFamily="34" charset="0"/>
              <a:cs typeface="Arial" panose="020B0604020202020204" pitchFamily="34" charset="0"/>
            </a:endParaRPr>
          </a:p>
        </p:txBody>
      </p:sp>
      <p:pic>
        <p:nvPicPr>
          <p:cNvPr id="7172" name="Picture 4" descr="C:\Users\VANESS~1.BOD\AppData\Local\Temp\SNAGHTML4cde13b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110" y="4525762"/>
            <a:ext cx="5626738" cy="2000232"/>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r>
              <a:rPr lang="en-CA" dirty="0"/>
              <a:t>Page </a:t>
            </a:r>
            <a:fld id="{962F2C8B-0636-4A6A-8DFF-6DD9B2921AEA}" type="slidenum">
              <a:rPr lang="en-CA" smtClean="0"/>
              <a:pPr/>
              <a:t>16</a:t>
            </a:fld>
            <a:r>
              <a:rPr lang="en-CA" dirty="0"/>
              <a:t> of 38</a:t>
            </a:r>
          </a:p>
        </p:txBody>
      </p:sp>
    </p:spTree>
    <p:extLst>
      <p:ext uri="{BB962C8B-B14F-4D97-AF65-F5344CB8AC3E}">
        <p14:creationId xmlns:p14="http://schemas.microsoft.com/office/powerpoint/2010/main" val="3955827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17</a:t>
            </a:fld>
            <a:endParaRPr lang="en-CA" dirty="0"/>
          </a:p>
        </p:txBody>
      </p:sp>
      <p:pic>
        <p:nvPicPr>
          <p:cNvPr id="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323528" y="1402344"/>
            <a:ext cx="6175290" cy="3106776"/>
          </a:xfrm>
          <a:prstGeom prst="rect">
            <a:avLst/>
          </a:prstGeom>
        </p:spPr>
      </p:pic>
      <p:pic>
        <p:nvPicPr>
          <p:cNvPr id="11" name="Picture 10"/>
          <p:cNvPicPr>
            <a:picLocks noChangeAspect="1"/>
          </p:cNvPicPr>
          <p:nvPr/>
        </p:nvPicPr>
        <p:blipFill>
          <a:blip r:embed="rId4"/>
          <a:stretch>
            <a:fillRect/>
          </a:stretch>
        </p:blipFill>
        <p:spPr>
          <a:xfrm>
            <a:off x="365800" y="3083108"/>
            <a:ext cx="6133018" cy="1407003"/>
          </a:xfrm>
          <a:prstGeom prst="rect">
            <a:avLst/>
          </a:prstGeom>
        </p:spPr>
      </p:pic>
      <p:sp>
        <p:nvSpPr>
          <p:cNvPr id="13" name="Rounded Rectangular Callout 12"/>
          <p:cNvSpPr/>
          <p:nvPr/>
        </p:nvSpPr>
        <p:spPr>
          <a:xfrm>
            <a:off x="5656426" y="3833597"/>
            <a:ext cx="1684784" cy="274546"/>
          </a:xfrm>
          <a:prstGeom prst="wedgeRoundRectCallout">
            <a:avLst>
              <a:gd name="adj1" fmla="val -52544"/>
              <a:gd name="adj2" fmla="val -11000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2. Click </a:t>
            </a:r>
            <a:r>
              <a:rPr lang="en-CA" sz="1200" b="1" dirty="0">
                <a:solidFill>
                  <a:schemeClr val="tx1"/>
                </a:solidFill>
                <a:latin typeface="Arial" panose="020B0604020202020204" pitchFamily="34" charset="0"/>
                <a:cs typeface="Arial" panose="020B0604020202020204" pitchFamily="34" charset="0"/>
              </a:rPr>
              <a:t>Add.</a:t>
            </a:r>
          </a:p>
          <a:p>
            <a:pPr algn="ctr"/>
            <a:endParaRPr lang="en-CA" sz="105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5"/>
          <a:stretch>
            <a:fillRect/>
          </a:stretch>
        </p:blipFill>
        <p:spPr>
          <a:xfrm>
            <a:off x="251520" y="5473703"/>
            <a:ext cx="640135" cy="621846"/>
          </a:xfrm>
          <a:prstGeom prst="rect">
            <a:avLst/>
          </a:prstGeom>
        </p:spPr>
      </p:pic>
      <p:sp>
        <p:nvSpPr>
          <p:cNvPr id="15" name="TextBox 14"/>
          <p:cNvSpPr txBox="1"/>
          <p:nvPr/>
        </p:nvSpPr>
        <p:spPr>
          <a:xfrm>
            <a:off x="971704" y="5610509"/>
            <a:ext cx="7848768" cy="646331"/>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If you would like to add additional documents, you may attach cover letters, etc. in the optional supporting documents line prior to submitting by following the same process above.  Please ensure that the documents you are adding are not password protected.</a:t>
            </a:r>
          </a:p>
        </p:txBody>
      </p:sp>
      <p:sp>
        <p:nvSpPr>
          <p:cNvPr id="16" name="Rounded Rectangular Callout 15"/>
          <p:cNvSpPr/>
          <p:nvPr/>
        </p:nvSpPr>
        <p:spPr>
          <a:xfrm>
            <a:off x="2771800" y="4602494"/>
            <a:ext cx="1512168" cy="414448"/>
          </a:xfrm>
          <a:prstGeom prst="wedgeRoundRectCallout">
            <a:avLst>
              <a:gd name="adj1" fmla="val -55260"/>
              <a:gd name="adj2" fmla="val -7983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3. Click </a:t>
            </a:r>
            <a:r>
              <a:rPr lang="en-CA" sz="1200" b="1" dirty="0">
                <a:solidFill>
                  <a:schemeClr val="tx1"/>
                </a:solidFill>
                <a:latin typeface="Arial" panose="020B0604020202020204" pitchFamily="34" charset="0"/>
                <a:cs typeface="Arial" panose="020B0604020202020204" pitchFamily="34" charset="0"/>
              </a:rPr>
              <a:t>Save</a:t>
            </a:r>
            <a:r>
              <a:rPr lang="en-CA" sz="1200" dirty="0">
                <a:solidFill>
                  <a:schemeClr val="tx1"/>
                </a:solidFill>
                <a:latin typeface="Arial" panose="020B0604020202020204" pitchFamily="34" charset="0"/>
                <a:cs typeface="Arial" panose="020B0604020202020204" pitchFamily="34" charset="0"/>
              </a:rPr>
              <a:t> and </a:t>
            </a:r>
            <a:r>
              <a:rPr lang="en-CA" sz="1200" b="1" dirty="0">
                <a:solidFill>
                  <a:schemeClr val="tx1"/>
                </a:solidFill>
                <a:latin typeface="Arial" panose="020B0604020202020204" pitchFamily="34" charset="0"/>
                <a:cs typeface="Arial" panose="020B0604020202020204" pitchFamily="34" charset="0"/>
              </a:rPr>
              <a:t>Submit.</a:t>
            </a:r>
          </a:p>
          <a:p>
            <a:pPr algn="ctr"/>
            <a:endParaRPr lang="en-CA" sz="1050" dirty="0">
              <a:latin typeface="Arial" panose="020B0604020202020204" pitchFamily="34" charset="0"/>
              <a:cs typeface="Arial" panose="020B0604020202020204" pitchFamily="34" charset="0"/>
            </a:endParaRPr>
          </a:p>
        </p:txBody>
      </p:sp>
      <p:sp>
        <p:nvSpPr>
          <p:cNvPr id="17" name="TextBox 16"/>
          <p:cNvSpPr txBox="1"/>
          <p:nvPr/>
        </p:nvSpPr>
        <p:spPr>
          <a:xfrm>
            <a:off x="1007096" y="764704"/>
            <a:ext cx="8136904"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Uploading Documents</a:t>
            </a:r>
          </a:p>
        </p:txBody>
      </p:sp>
      <p:pic>
        <p:nvPicPr>
          <p:cNvPr id="2" name="Picture 1"/>
          <p:cNvPicPr>
            <a:picLocks noChangeAspect="1"/>
          </p:cNvPicPr>
          <p:nvPr/>
        </p:nvPicPr>
        <p:blipFill>
          <a:blip r:embed="rId6"/>
          <a:stretch>
            <a:fillRect/>
          </a:stretch>
        </p:blipFill>
        <p:spPr>
          <a:xfrm>
            <a:off x="443205" y="2419321"/>
            <a:ext cx="6001003" cy="175396"/>
          </a:xfrm>
          <a:prstGeom prst="rect">
            <a:avLst/>
          </a:prstGeom>
        </p:spPr>
      </p:pic>
      <p:sp>
        <p:nvSpPr>
          <p:cNvPr id="12" name="Rounded Rectangular Callout 11"/>
          <p:cNvSpPr/>
          <p:nvPr/>
        </p:nvSpPr>
        <p:spPr>
          <a:xfrm>
            <a:off x="5575120" y="2782509"/>
            <a:ext cx="3029327" cy="642177"/>
          </a:xfrm>
          <a:prstGeom prst="wedgeRoundRectCallout">
            <a:avLst>
              <a:gd name="adj1" fmla="val -73622"/>
              <a:gd name="adj2" fmla="val 7114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1. Select browse to upload the signed security notice and affidavit form. </a:t>
            </a:r>
            <a:br>
              <a:rPr lang="en-CA" sz="1200" dirty="0">
                <a:solidFill>
                  <a:schemeClr val="tx1"/>
                </a:solidFill>
                <a:latin typeface="Arial" panose="020B0604020202020204" pitchFamily="34" charset="0"/>
                <a:cs typeface="Arial" panose="020B0604020202020204" pitchFamily="34" charset="0"/>
              </a:rPr>
            </a:br>
            <a:r>
              <a:rPr lang="en-CA" sz="1200" dirty="0">
                <a:solidFill>
                  <a:schemeClr val="tx1"/>
                </a:solidFill>
                <a:latin typeface="Arial" panose="020B0604020202020204" pitchFamily="34" charset="0"/>
                <a:cs typeface="Arial" panose="020B0604020202020204" pitchFamily="34" charset="0"/>
              </a:rPr>
              <a:t>(Must be PDF formatting)</a:t>
            </a:r>
          </a:p>
          <a:p>
            <a:pPr algn="ctr"/>
            <a:endParaRPr lang="en-CA" sz="1050" dirty="0">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12"/>
          </p:nvPr>
        </p:nvSpPr>
        <p:spPr/>
        <p:txBody>
          <a:bodyPr/>
          <a:lstStyle/>
          <a:p>
            <a:r>
              <a:rPr lang="en-CA" dirty="0"/>
              <a:t>Page </a:t>
            </a:r>
            <a:fld id="{962F2C8B-0636-4A6A-8DFF-6DD9B2921AEA}" type="slidenum">
              <a:rPr lang="en-CA" smtClean="0"/>
              <a:pPr/>
              <a:t>17</a:t>
            </a:fld>
            <a:r>
              <a:rPr lang="en-CA" dirty="0"/>
              <a:t> of 38</a:t>
            </a:r>
          </a:p>
        </p:txBody>
      </p:sp>
      <p:grpSp>
        <p:nvGrpSpPr>
          <p:cNvPr id="18" name="Group 17">
            <a:extLst>
              <a:ext uri="{FF2B5EF4-FFF2-40B4-BE49-F238E27FC236}">
                <a16:creationId xmlns:a16="http://schemas.microsoft.com/office/drawing/2014/main" id="{5B844CE5-3297-4A6E-B52D-AF5FADF886DA}"/>
              </a:ext>
            </a:extLst>
          </p:cNvPr>
          <p:cNvGrpSpPr/>
          <p:nvPr/>
        </p:nvGrpSpPr>
        <p:grpSpPr>
          <a:xfrm>
            <a:off x="179512" y="-68284"/>
            <a:ext cx="8964488" cy="923330"/>
            <a:chOff x="179512" y="4026424"/>
            <a:chExt cx="8964488" cy="923330"/>
          </a:xfrm>
        </p:grpSpPr>
        <p:grpSp>
          <p:nvGrpSpPr>
            <p:cNvPr id="19" name="Group 18">
              <a:extLst>
                <a:ext uri="{FF2B5EF4-FFF2-40B4-BE49-F238E27FC236}">
                  <a16:creationId xmlns:a16="http://schemas.microsoft.com/office/drawing/2014/main" id="{9C0D704E-6357-4F61-B9C3-C351BBCF8196}"/>
                </a:ext>
              </a:extLst>
            </p:cNvPr>
            <p:cNvGrpSpPr/>
            <p:nvPr userDrawn="1"/>
          </p:nvGrpSpPr>
          <p:grpSpPr>
            <a:xfrm>
              <a:off x="179512" y="4094164"/>
              <a:ext cx="8964488" cy="787850"/>
              <a:chOff x="390128" y="3908965"/>
              <a:chExt cx="8638456" cy="787850"/>
            </a:xfrm>
          </p:grpSpPr>
          <p:pic>
            <p:nvPicPr>
              <p:cNvPr id="21" name="Picture 2">
                <a:extLst>
                  <a:ext uri="{FF2B5EF4-FFF2-40B4-BE49-F238E27FC236}">
                    <a16:creationId xmlns:a16="http://schemas.microsoft.com/office/drawing/2014/main" id="{CB48F726-4301-4A92-8EC2-97A18EEFE70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a:extLst>
                  <a:ext uri="{FF2B5EF4-FFF2-40B4-BE49-F238E27FC236}">
                    <a16:creationId xmlns:a16="http://schemas.microsoft.com/office/drawing/2014/main" id="{388B86CC-BA9D-48C4-998B-407DD034532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20" name="TextBox 19">
              <a:extLst>
                <a:ext uri="{FF2B5EF4-FFF2-40B4-BE49-F238E27FC236}">
                  <a16:creationId xmlns:a16="http://schemas.microsoft.com/office/drawing/2014/main" id="{6488C095-8B8C-42CF-B833-A6B87111210B}"/>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3512444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23528" y="1073831"/>
            <a:ext cx="6175290" cy="3106776"/>
          </a:xfrm>
          <a:prstGeom prst="rect">
            <a:avLst/>
          </a:prstGeom>
        </p:spPr>
      </p:pic>
      <p:pic>
        <p:nvPicPr>
          <p:cNvPr id="3074" name="Picture 2" descr="C:\Users\VANESS~1.BOD\AppData\Local\Temp\SNAGHTML4c91527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3760" y="3115007"/>
            <a:ext cx="5239224" cy="26959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7544" y="764704"/>
            <a:ext cx="8640960" cy="338554"/>
          </a:xfrm>
          <a:prstGeom prst="rect">
            <a:avLst/>
          </a:prstGeom>
          <a:noFill/>
        </p:spPr>
        <p:txBody>
          <a:bodyPr wrap="square" rtlCol="0">
            <a:spAutoFit/>
          </a:bodyPr>
          <a:lstStyle/>
          <a:p>
            <a:pPr algn="r"/>
            <a:r>
              <a:rPr lang="en-US" sz="1600" b="1" dirty="0">
                <a:solidFill>
                  <a:schemeClr val="accent2">
                    <a:lumMod val="75000"/>
                  </a:schemeClr>
                </a:solidFill>
                <a:latin typeface="Arial" panose="020B0604020202020204" pitchFamily="34" charset="0"/>
                <a:cs typeface="Arial" panose="020B0604020202020204" pitchFamily="34" charset="0"/>
              </a:rPr>
              <a:t>Request Document</a:t>
            </a:r>
            <a:endParaRPr lang="en-CA" sz="1600" b="1" dirty="0">
              <a:solidFill>
                <a:schemeClr val="accent2">
                  <a:lumMod val="75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a:stretch>
            <a:fillRect/>
          </a:stretch>
        </p:blipFill>
        <p:spPr>
          <a:xfrm>
            <a:off x="2267744" y="1426217"/>
            <a:ext cx="1728192" cy="130575"/>
          </a:xfrm>
          <a:prstGeom prst="rect">
            <a:avLst/>
          </a:prstGeom>
        </p:spPr>
      </p:pic>
      <p:pic>
        <p:nvPicPr>
          <p:cNvPr id="11" name="Picture 10"/>
          <p:cNvPicPr>
            <a:picLocks noChangeAspect="1"/>
          </p:cNvPicPr>
          <p:nvPr/>
        </p:nvPicPr>
        <p:blipFill>
          <a:blip r:embed="rId6"/>
          <a:stretch>
            <a:fillRect/>
          </a:stretch>
        </p:blipFill>
        <p:spPr>
          <a:xfrm>
            <a:off x="683568" y="1442506"/>
            <a:ext cx="1142857" cy="114286"/>
          </a:xfrm>
          <a:prstGeom prst="rect">
            <a:avLst/>
          </a:prstGeom>
        </p:spPr>
      </p:pic>
      <p:sp>
        <p:nvSpPr>
          <p:cNvPr id="12" name="Rounded Rectangle 11"/>
          <p:cNvSpPr/>
          <p:nvPr/>
        </p:nvSpPr>
        <p:spPr>
          <a:xfrm>
            <a:off x="467544" y="1788503"/>
            <a:ext cx="2978410" cy="508054"/>
          </a:xfrm>
          <a:prstGeom prst="roundRect">
            <a:avLst/>
          </a:prstGeom>
          <a:solidFill>
            <a:schemeClr val="accent5">
              <a:lumMod val="60000"/>
              <a:lumOff val="40000"/>
            </a:schemeClr>
          </a:solid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The request status will show the date and time the request was submitted.</a:t>
            </a:r>
          </a:p>
        </p:txBody>
      </p:sp>
      <p:pic>
        <p:nvPicPr>
          <p:cNvPr id="13" name="Picture 12"/>
          <p:cNvPicPr>
            <a:picLocks noChangeAspect="1"/>
          </p:cNvPicPr>
          <p:nvPr/>
        </p:nvPicPr>
        <p:blipFill>
          <a:blip r:embed="rId7"/>
          <a:stretch>
            <a:fillRect/>
          </a:stretch>
        </p:blipFill>
        <p:spPr>
          <a:xfrm>
            <a:off x="1763688" y="3448726"/>
            <a:ext cx="1790476" cy="1285714"/>
          </a:xfrm>
          <a:prstGeom prst="rect">
            <a:avLst/>
          </a:prstGeom>
        </p:spPr>
      </p:pic>
      <p:sp>
        <p:nvSpPr>
          <p:cNvPr id="14" name="Rounded Rectangular Callout 13"/>
          <p:cNvSpPr/>
          <p:nvPr/>
        </p:nvSpPr>
        <p:spPr>
          <a:xfrm>
            <a:off x="6374712" y="1536347"/>
            <a:ext cx="2448272" cy="1227455"/>
          </a:xfrm>
          <a:prstGeom prst="wedgeRoundRectCallout">
            <a:avLst>
              <a:gd name="adj1" fmla="val -63410"/>
              <a:gd name="adj2" fmla="val -48406"/>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The </a:t>
            </a:r>
            <a:r>
              <a:rPr lang="en-CA" sz="1200" i="1" dirty="0">
                <a:solidFill>
                  <a:sysClr val="windowText" lastClr="000000"/>
                </a:solidFill>
                <a:latin typeface="Arial" panose="020B0604020202020204" pitchFamily="34" charset="0"/>
                <a:cs typeface="Arial" panose="020B0604020202020204" pitchFamily="34" charset="0"/>
              </a:rPr>
              <a:t>Request Document </a:t>
            </a:r>
            <a:r>
              <a:rPr lang="en-CA" sz="1200" dirty="0">
                <a:solidFill>
                  <a:sysClr val="windowText" lastClr="000000"/>
                </a:solidFill>
                <a:latin typeface="Arial" panose="020B0604020202020204" pitchFamily="34" charset="0"/>
                <a:cs typeface="Arial" panose="020B0604020202020204" pitchFamily="34" charset="0"/>
              </a:rPr>
              <a:t>link</a:t>
            </a:r>
            <a:r>
              <a:rPr lang="en-CA" sz="1200" i="1" dirty="0">
                <a:solidFill>
                  <a:sysClr val="windowText" lastClr="000000"/>
                </a:solidFill>
                <a:latin typeface="Arial" panose="020B0604020202020204" pitchFamily="34" charset="0"/>
                <a:cs typeface="Arial" panose="020B0604020202020204" pitchFamily="34" charset="0"/>
              </a:rPr>
              <a:t> </a:t>
            </a:r>
            <a:r>
              <a:rPr lang="en-CA" sz="1200" dirty="0">
                <a:solidFill>
                  <a:sysClr val="windowText" lastClr="000000"/>
                </a:solidFill>
                <a:latin typeface="Arial" panose="020B0604020202020204" pitchFamily="34" charset="0"/>
                <a:cs typeface="Arial" panose="020B0604020202020204" pitchFamily="34" charset="0"/>
              </a:rPr>
              <a:t>will show the date and time your request was submitted, which will become the registration date if approved.  Please retain a copy for your records.</a:t>
            </a:r>
          </a:p>
        </p:txBody>
      </p:sp>
      <p:pic>
        <p:nvPicPr>
          <p:cNvPr id="15" name="Picture 14"/>
          <p:cNvPicPr>
            <a:picLocks noChangeAspect="1"/>
          </p:cNvPicPr>
          <p:nvPr/>
        </p:nvPicPr>
        <p:blipFill>
          <a:blip r:embed="rId8"/>
          <a:stretch>
            <a:fillRect/>
          </a:stretch>
        </p:blipFill>
        <p:spPr>
          <a:xfrm>
            <a:off x="584917" y="5734504"/>
            <a:ext cx="640135" cy="621846"/>
          </a:xfrm>
          <a:prstGeom prst="rect">
            <a:avLst/>
          </a:prstGeom>
        </p:spPr>
      </p:pic>
      <p:sp>
        <p:nvSpPr>
          <p:cNvPr id="16" name="TextBox 15"/>
          <p:cNvSpPr txBox="1"/>
          <p:nvPr/>
        </p:nvSpPr>
        <p:spPr>
          <a:xfrm>
            <a:off x="1331640" y="5880494"/>
            <a:ext cx="7355160" cy="46166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If are you unable to submit a request, please ensure you have the proper ETS roles assigned to you by your ETS site administrator. </a:t>
            </a:r>
          </a:p>
        </p:txBody>
      </p:sp>
      <p:sp>
        <p:nvSpPr>
          <p:cNvPr id="18" name="Rectangle 17"/>
          <p:cNvSpPr/>
          <p:nvPr/>
        </p:nvSpPr>
        <p:spPr>
          <a:xfrm>
            <a:off x="6818453" y="3881885"/>
            <a:ext cx="1229824"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rPr>
              <a:t>Sample</a:t>
            </a:r>
          </a:p>
        </p:txBody>
      </p:sp>
      <p:sp>
        <p:nvSpPr>
          <p:cNvPr id="19" name="Rectangle 18"/>
          <p:cNvSpPr/>
          <p:nvPr/>
        </p:nvSpPr>
        <p:spPr>
          <a:xfrm>
            <a:off x="323528" y="1414604"/>
            <a:ext cx="3616368" cy="18084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18</a:t>
            </a:fld>
            <a:r>
              <a:rPr lang="en-CA" dirty="0"/>
              <a:t> of 38</a:t>
            </a:r>
          </a:p>
        </p:txBody>
      </p:sp>
      <p:grpSp>
        <p:nvGrpSpPr>
          <p:cNvPr id="17" name="Group 16">
            <a:extLst>
              <a:ext uri="{FF2B5EF4-FFF2-40B4-BE49-F238E27FC236}">
                <a16:creationId xmlns:a16="http://schemas.microsoft.com/office/drawing/2014/main" id="{5DF1A0AD-2958-466E-8065-EFBC8841BA83}"/>
              </a:ext>
            </a:extLst>
          </p:cNvPr>
          <p:cNvGrpSpPr/>
          <p:nvPr/>
        </p:nvGrpSpPr>
        <p:grpSpPr>
          <a:xfrm>
            <a:off x="179512" y="-68284"/>
            <a:ext cx="8964488" cy="923330"/>
            <a:chOff x="179512" y="4026424"/>
            <a:chExt cx="8964488" cy="923330"/>
          </a:xfrm>
        </p:grpSpPr>
        <p:grpSp>
          <p:nvGrpSpPr>
            <p:cNvPr id="20" name="Group 19">
              <a:extLst>
                <a:ext uri="{FF2B5EF4-FFF2-40B4-BE49-F238E27FC236}">
                  <a16:creationId xmlns:a16="http://schemas.microsoft.com/office/drawing/2014/main" id="{390D8123-2130-416A-B0F3-6883C41AA96A}"/>
                </a:ext>
              </a:extLst>
            </p:cNvPr>
            <p:cNvGrpSpPr/>
            <p:nvPr userDrawn="1"/>
          </p:nvGrpSpPr>
          <p:grpSpPr>
            <a:xfrm>
              <a:off x="179512" y="4094164"/>
              <a:ext cx="8964488" cy="787850"/>
              <a:chOff x="390128" y="3908965"/>
              <a:chExt cx="8638456" cy="787850"/>
            </a:xfrm>
          </p:grpSpPr>
          <p:pic>
            <p:nvPicPr>
              <p:cNvPr id="22" name="Picture 2">
                <a:extLst>
                  <a:ext uri="{FF2B5EF4-FFF2-40B4-BE49-F238E27FC236}">
                    <a16:creationId xmlns:a16="http://schemas.microsoft.com/office/drawing/2014/main" id="{2D5B4BBC-FEE9-4ABE-9DDD-53CD02EF9BE0}"/>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a:extLst>
                  <a:ext uri="{FF2B5EF4-FFF2-40B4-BE49-F238E27FC236}">
                    <a16:creationId xmlns:a16="http://schemas.microsoft.com/office/drawing/2014/main" id="{3FFB9A8C-DB40-4FA3-9722-9F5D4193A4D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21" name="TextBox 20">
              <a:extLst>
                <a:ext uri="{FF2B5EF4-FFF2-40B4-BE49-F238E27FC236}">
                  <a16:creationId xmlns:a16="http://schemas.microsoft.com/office/drawing/2014/main" id="{59106345-E79F-4FC1-9EE6-D082E2630E03}"/>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3310137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FA7C60-0F91-4A78-B033-FB7A72BC5322}"/>
              </a:ext>
            </a:extLst>
          </p:cNvPr>
          <p:cNvPicPr>
            <a:picLocks noChangeAspect="1"/>
          </p:cNvPicPr>
          <p:nvPr/>
        </p:nvPicPr>
        <p:blipFill>
          <a:blip r:embed="rId2"/>
          <a:stretch>
            <a:fillRect/>
          </a:stretch>
        </p:blipFill>
        <p:spPr>
          <a:xfrm>
            <a:off x="396988" y="1348093"/>
            <a:ext cx="2504129" cy="5008257"/>
          </a:xfrm>
          <a:prstGeom prst="rect">
            <a:avLst/>
          </a:prstGeom>
        </p:spPr>
      </p:pic>
      <p:pic>
        <p:nvPicPr>
          <p:cNvPr id="16" name="Picture 15"/>
          <p:cNvPicPr>
            <a:picLocks noChangeAspect="1"/>
          </p:cNvPicPr>
          <p:nvPr/>
        </p:nvPicPr>
        <p:blipFill>
          <a:blip r:embed="rId3"/>
          <a:stretch>
            <a:fillRect/>
          </a:stretch>
        </p:blipFill>
        <p:spPr>
          <a:xfrm>
            <a:off x="3599892" y="1511127"/>
            <a:ext cx="5147120" cy="4546835"/>
          </a:xfrm>
          <a:prstGeom prst="rect">
            <a:avLst/>
          </a:prstGeom>
        </p:spPr>
      </p:pic>
      <p:sp>
        <p:nvSpPr>
          <p:cNvPr id="6"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19</a:t>
            </a:fld>
            <a:endParaRPr lang="en-CA" dirty="0"/>
          </a:p>
        </p:txBody>
      </p:sp>
      <p:pic>
        <p:nvPicPr>
          <p:cNvPr id="8"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139952" y="764704"/>
            <a:ext cx="496855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ASSIGNMENT OF SECURITY INTEREST</a:t>
            </a:r>
          </a:p>
        </p:txBody>
      </p:sp>
      <p:sp>
        <p:nvSpPr>
          <p:cNvPr id="13" name="Rounded Rectangular Callout 12"/>
          <p:cNvSpPr/>
          <p:nvPr/>
        </p:nvSpPr>
        <p:spPr>
          <a:xfrm>
            <a:off x="1200281" y="2526943"/>
            <a:ext cx="2089143" cy="339057"/>
          </a:xfrm>
          <a:prstGeom prst="wedgeRoundRectCallout">
            <a:avLst>
              <a:gd name="adj1" fmla="val -43017"/>
              <a:gd name="adj2" fmla="val 10538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Click on Encumbrance.</a:t>
            </a:r>
          </a:p>
        </p:txBody>
      </p:sp>
      <p:sp>
        <p:nvSpPr>
          <p:cNvPr id="14" name="Rounded Rectangular Callout 13"/>
          <p:cNvSpPr/>
          <p:nvPr/>
        </p:nvSpPr>
        <p:spPr>
          <a:xfrm>
            <a:off x="1700893" y="4291734"/>
            <a:ext cx="1394378" cy="638882"/>
          </a:xfrm>
          <a:prstGeom prst="wedgeRoundRectCallout">
            <a:avLst>
              <a:gd name="adj1" fmla="val -56975"/>
              <a:gd name="adj2" fmla="val -8788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2. Click on Assignment of Security Interest.</a:t>
            </a:r>
          </a:p>
        </p:txBody>
      </p:sp>
      <p:sp>
        <p:nvSpPr>
          <p:cNvPr id="15" name="Right Arrow 14"/>
          <p:cNvSpPr/>
          <p:nvPr/>
        </p:nvSpPr>
        <p:spPr>
          <a:xfrm>
            <a:off x="2595792" y="3668402"/>
            <a:ext cx="864096" cy="216024"/>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19</a:t>
            </a:fld>
            <a:r>
              <a:rPr lang="en-CA" dirty="0"/>
              <a:t> of 38</a:t>
            </a:r>
          </a:p>
        </p:txBody>
      </p:sp>
      <p:grpSp>
        <p:nvGrpSpPr>
          <p:cNvPr id="12" name="Group 11">
            <a:extLst>
              <a:ext uri="{FF2B5EF4-FFF2-40B4-BE49-F238E27FC236}">
                <a16:creationId xmlns:a16="http://schemas.microsoft.com/office/drawing/2014/main" id="{4FBAB556-5FAD-4D92-961E-8FA37150C105}"/>
              </a:ext>
            </a:extLst>
          </p:cNvPr>
          <p:cNvGrpSpPr/>
          <p:nvPr/>
        </p:nvGrpSpPr>
        <p:grpSpPr>
          <a:xfrm>
            <a:off x="179512" y="-68284"/>
            <a:ext cx="8964488" cy="923330"/>
            <a:chOff x="179512" y="4026424"/>
            <a:chExt cx="8964488" cy="923330"/>
          </a:xfrm>
        </p:grpSpPr>
        <p:grpSp>
          <p:nvGrpSpPr>
            <p:cNvPr id="17" name="Group 16">
              <a:extLst>
                <a:ext uri="{FF2B5EF4-FFF2-40B4-BE49-F238E27FC236}">
                  <a16:creationId xmlns:a16="http://schemas.microsoft.com/office/drawing/2014/main" id="{EE64A358-6FE2-4E4A-89CC-1155ECA289D0}"/>
                </a:ext>
              </a:extLst>
            </p:cNvPr>
            <p:cNvGrpSpPr/>
            <p:nvPr userDrawn="1"/>
          </p:nvGrpSpPr>
          <p:grpSpPr>
            <a:xfrm>
              <a:off x="179512" y="4094164"/>
              <a:ext cx="8964488" cy="787850"/>
              <a:chOff x="390128" y="3908965"/>
              <a:chExt cx="8638456" cy="787850"/>
            </a:xfrm>
          </p:grpSpPr>
          <p:pic>
            <p:nvPicPr>
              <p:cNvPr id="19" name="Picture 2">
                <a:extLst>
                  <a:ext uri="{FF2B5EF4-FFF2-40B4-BE49-F238E27FC236}">
                    <a16:creationId xmlns:a16="http://schemas.microsoft.com/office/drawing/2014/main" id="{EC841CB5-2A7C-40EA-B04A-044E3268296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a:extLst>
                  <a:ext uri="{FF2B5EF4-FFF2-40B4-BE49-F238E27FC236}">
                    <a16:creationId xmlns:a16="http://schemas.microsoft.com/office/drawing/2014/main" id="{BCC5F2B9-D26F-45B1-A6B7-D4AD5CC7470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8" name="TextBox 17">
              <a:extLst>
                <a:ext uri="{FF2B5EF4-FFF2-40B4-BE49-F238E27FC236}">
                  <a16:creationId xmlns:a16="http://schemas.microsoft.com/office/drawing/2014/main" id="{D68075AD-5873-4EA6-AD7B-A53CA7B768F5}"/>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3437404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7056" y="792482"/>
            <a:ext cx="8496944"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Revision Page</a:t>
            </a:r>
          </a:p>
        </p:txBody>
      </p:sp>
      <p:graphicFrame>
        <p:nvGraphicFramePr>
          <p:cNvPr id="8" name="Table 7"/>
          <p:cNvGraphicFramePr>
            <a:graphicFrameLocks noGrp="1"/>
          </p:cNvGraphicFramePr>
          <p:nvPr>
            <p:extLst>
              <p:ext uri="{D42A27DB-BD31-4B8C-83A1-F6EECF244321}">
                <p14:modId xmlns:p14="http://schemas.microsoft.com/office/powerpoint/2010/main" val="1188424138"/>
              </p:ext>
            </p:extLst>
          </p:nvPr>
        </p:nvGraphicFramePr>
        <p:xfrm>
          <a:off x="539552" y="2848879"/>
          <a:ext cx="8147247" cy="2392680"/>
        </p:xfrm>
        <a:graphic>
          <a:graphicData uri="http://schemas.openxmlformats.org/drawingml/2006/table">
            <a:tbl>
              <a:tblPr firstRow="1" bandRow="1">
                <a:tableStyleId>{5C22544A-7EE6-4342-B048-85BDC9FD1C3A}</a:tableStyleId>
              </a:tblPr>
              <a:tblGrid>
                <a:gridCol w="2715749">
                  <a:extLst>
                    <a:ext uri="{9D8B030D-6E8A-4147-A177-3AD203B41FA5}">
                      <a16:colId xmlns:a16="http://schemas.microsoft.com/office/drawing/2014/main" val="2805677638"/>
                    </a:ext>
                  </a:extLst>
                </a:gridCol>
                <a:gridCol w="2715749">
                  <a:extLst>
                    <a:ext uri="{9D8B030D-6E8A-4147-A177-3AD203B41FA5}">
                      <a16:colId xmlns:a16="http://schemas.microsoft.com/office/drawing/2014/main" val="2337657591"/>
                    </a:ext>
                  </a:extLst>
                </a:gridCol>
                <a:gridCol w="2715749">
                  <a:extLst>
                    <a:ext uri="{9D8B030D-6E8A-4147-A177-3AD203B41FA5}">
                      <a16:colId xmlns:a16="http://schemas.microsoft.com/office/drawing/2014/main" val="2275290955"/>
                    </a:ext>
                  </a:extLst>
                </a:gridCol>
              </a:tblGrid>
              <a:tr h="370840">
                <a:tc>
                  <a:txBody>
                    <a:bodyPr/>
                    <a:lstStyle/>
                    <a:p>
                      <a:r>
                        <a:rPr lang="en-CA" sz="1800" dirty="0">
                          <a:solidFill>
                            <a:schemeClr val="bg1"/>
                          </a:solidFill>
                        </a:rPr>
                        <a:t>Date</a:t>
                      </a:r>
                    </a:p>
                  </a:txBody>
                  <a:tcPr/>
                </a:tc>
                <a:tc>
                  <a:txBody>
                    <a:bodyPr/>
                    <a:lstStyle/>
                    <a:p>
                      <a:r>
                        <a:rPr lang="en-CA" dirty="0"/>
                        <a:t>Revisions</a:t>
                      </a:r>
                      <a:r>
                        <a:rPr lang="en-CA" baseline="0" dirty="0"/>
                        <a:t> Type</a:t>
                      </a:r>
                      <a:endParaRPr lang="en-CA" dirty="0"/>
                    </a:p>
                  </a:txBody>
                  <a:tcPr/>
                </a:tc>
                <a:tc>
                  <a:txBody>
                    <a:bodyPr/>
                    <a:lstStyle/>
                    <a:p>
                      <a:r>
                        <a:rPr lang="en-CA" dirty="0"/>
                        <a:t>Page Number</a:t>
                      </a:r>
                    </a:p>
                  </a:txBody>
                  <a:tcPr/>
                </a:tc>
                <a:extLst>
                  <a:ext uri="{0D108BD9-81ED-4DB2-BD59-A6C34878D82A}">
                    <a16:rowId xmlns:a16="http://schemas.microsoft.com/office/drawing/2014/main" val="2794363904"/>
                  </a:ext>
                </a:extLst>
              </a:tr>
              <a:tr h="370840">
                <a:tc>
                  <a:txBody>
                    <a:bodyPr/>
                    <a:lstStyle/>
                    <a:p>
                      <a:r>
                        <a:rPr lang="en-CA" dirty="0">
                          <a:solidFill>
                            <a:schemeClr val="tx1"/>
                          </a:solidFill>
                        </a:rPr>
                        <a:t>May</a:t>
                      </a:r>
                      <a:r>
                        <a:rPr lang="en-CA" baseline="0" dirty="0">
                          <a:solidFill>
                            <a:schemeClr val="tx1"/>
                          </a:solidFill>
                        </a:rPr>
                        <a:t> 3</a:t>
                      </a:r>
                      <a:r>
                        <a:rPr lang="en-CA" dirty="0">
                          <a:solidFill>
                            <a:schemeClr val="tx1"/>
                          </a:solidFill>
                        </a:rPr>
                        <a:t>, 2018</a:t>
                      </a:r>
                    </a:p>
                  </a:txBody>
                  <a:tcPr/>
                </a:tc>
                <a:tc>
                  <a:txBody>
                    <a:bodyPr/>
                    <a:lstStyle/>
                    <a:p>
                      <a:r>
                        <a:rPr lang="en-CA" dirty="0"/>
                        <a:t>Initial Creation</a:t>
                      </a:r>
                    </a:p>
                  </a:txBody>
                  <a:tcPr/>
                </a:tc>
                <a:tc>
                  <a:txBody>
                    <a:bodyPr/>
                    <a:lstStyle/>
                    <a:p>
                      <a:r>
                        <a:rPr lang="en-CA" dirty="0"/>
                        <a:t>All</a:t>
                      </a:r>
                    </a:p>
                  </a:txBody>
                  <a:tcPr/>
                </a:tc>
                <a:extLst>
                  <a:ext uri="{0D108BD9-81ED-4DB2-BD59-A6C34878D82A}">
                    <a16:rowId xmlns:a16="http://schemas.microsoft.com/office/drawing/2014/main" val="1711326243"/>
                  </a:ext>
                </a:extLst>
              </a:tr>
              <a:tr h="370840">
                <a:tc>
                  <a:txBody>
                    <a:bodyPr/>
                    <a:lstStyle/>
                    <a:p>
                      <a:r>
                        <a:rPr lang="en-CA" dirty="0"/>
                        <a:t>April 2020</a:t>
                      </a:r>
                    </a:p>
                  </a:txBody>
                  <a:tcPr/>
                </a:tc>
                <a:tc>
                  <a:txBody>
                    <a:bodyPr/>
                    <a:lstStyle/>
                    <a:p>
                      <a:r>
                        <a:rPr lang="en-CA" dirty="0"/>
                        <a:t>Updates to Headings</a:t>
                      </a:r>
                    </a:p>
                  </a:txBody>
                  <a:tcPr/>
                </a:tc>
                <a:tc>
                  <a:txBody>
                    <a:bodyPr/>
                    <a:lstStyle/>
                    <a:p>
                      <a:r>
                        <a:rPr lang="en-CA" dirty="0"/>
                        <a:t>All</a:t>
                      </a:r>
                    </a:p>
                  </a:txBody>
                  <a:tcPr/>
                </a:tc>
                <a:extLst>
                  <a:ext uri="{0D108BD9-81ED-4DB2-BD59-A6C34878D82A}">
                    <a16:rowId xmlns:a16="http://schemas.microsoft.com/office/drawing/2014/main" val="2067359942"/>
                  </a:ext>
                </a:extLst>
              </a:tr>
              <a:tr h="370840">
                <a:tc>
                  <a:txBody>
                    <a:bodyPr/>
                    <a:lstStyle/>
                    <a:p>
                      <a:r>
                        <a:rPr lang="en-CA" dirty="0"/>
                        <a:t>November 2022</a:t>
                      </a:r>
                    </a:p>
                  </a:txBody>
                  <a:tcPr/>
                </a:tc>
                <a:tc>
                  <a:txBody>
                    <a:bodyPr/>
                    <a:lstStyle/>
                    <a:p>
                      <a:r>
                        <a:rPr lang="en-CA" dirty="0"/>
                        <a:t>Updated</a:t>
                      </a:r>
                    </a:p>
                  </a:txBody>
                  <a:tcPr/>
                </a:tc>
                <a:tc>
                  <a:txBody>
                    <a:bodyPr/>
                    <a:lstStyle/>
                    <a:p>
                      <a:r>
                        <a:rPr lang="en-CA" dirty="0"/>
                        <a:t>Includes</a:t>
                      </a:r>
                      <a:r>
                        <a:rPr lang="en-CA" baseline="0" dirty="0"/>
                        <a:t> Geothermal Agreements</a:t>
                      </a:r>
                      <a:endParaRPr lang="en-CA" dirty="0"/>
                    </a:p>
                  </a:txBody>
                  <a:tcPr/>
                </a:tc>
                <a:extLst>
                  <a:ext uri="{0D108BD9-81ED-4DB2-BD59-A6C34878D82A}">
                    <a16:rowId xmlns:a16="http://schemas.microsoft.com/office/drawing/2014/main" val="338919247"/>
                  </a:ext>
                </a:extLst>
              </a:tr>
              <a:tr h="370840">
                <a:tc>
                  <a:txBody>
                    <a:bodyPr/>
                    <a:lstStyle/>
                    <a:p>
                      <a:r>
                        <a:rPr lang="en-US" dirty="0"/>
                        <a:t>February 2023</a:t>
                      </a:r>
                      <a:endParaRPr lang="en-CA" dirty="0"/>
                    </a:p>
                  </a:txBody>
                  <a:tcPr/>
                </a:tc>
                <a:tc>
                  <a:txBody>
                    <a:bodyPr/>
                    <a:lstStyle/>
                    <a:p>
                      <a:r>
                        <a:rPr lang="en-US" dirty="0"/>
                        <a:t>Updated </a:t>
                      </a:r>
                      <a:r>
                        <a:rPr lang="en-US" dirty="0" err="1"/>
                        <a:t>treenode</a:t>
                      </a:r>
                      <a:r>
                        <a:rPr lang="en-US" dirty="0"/>
                        <a:t> screenshots</a:t>
                      </a:r>
                      <a:endParaRPr lang="en-CA" dirty="0"/>
                    </a:p>
                  </a:txBody>
                  <a:tcPr/>
                </a:tc>
                <a:tc>
                  <a:txBody>
                    <a:bodyPr/>
                    <a:lstStyle/>
                    <a:p>
                      <a:r>
                        <a:rPr lang="en-US" dirty="0"/>
                        <a:t>4, 12-13, 19, 32, 35</a:t>
                      </a:r>
                      <a:endParaRPr lang="en-CA" dirty="0"/>
                    </a:p>
                  </a:txBody>
                  <a:tcPr/>
                </a:tc>
                <a:extLst>
                  <a:ext uri="{0D108BD9-81ED-4DB2-BD59-A6C34878D82A}">
                    <a16:rowId xmlns:a16="http://schemas.microsoft.com/office/drawing/2014/main" val="2098165193"/>
                  </a:ext>
                </a:extLst>
              </a:tr>
            </a:tbl>
          </a:graphicData>
        </a:graphic>
      </p:graphicFrame>
      <p:sp>
        <p:nvSpPr>
          <p:cNvPr id="9" name="TextBox 8"/>
          <p:cNvSpPr txBox="1"/>
          <p:nvPr/>
        </p:nvSpPr>
        <p:spPr>
          <a:xfrm>
            <a:off x="3779912" y="2356436"/>
            <a:ext cx="1872208" cy="307777"/>
          </a:xfrm>
          <a:prstGeom prst="rect">
            <a:avLst/>
          </a:prstGeom>
          <a:noFill/>
        </p:spPr>
        <p:txBody>
          <a:bodyPr wrap="square" rtlCol="0">
            <a:spAutoFit/>
          </a:bodyPr>
          <a:lstStyle/>
          <a:p>
            <a:pPr algn="ctr"/>
            <a:r>
              <a:rPr lang="en-CA" sz="1400" b="1" dirty="0">
                <a:latin typeface="Arial" panose="020B0604020202020204" pitchFamily="34" charset="0"/>
                <a:cs typeface="Arial" panose="020B0604020202020204" pitchFamily="34" charset="0"/>
              </a:rPr>
              <a:t>Revisions Table</a:t>
            </a:r>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2</a:t>
            </a:fld>
            <a:r>
              <a:rPr lang="en-CA" dirty="0"/>
              <a:t> of 38</a:t>
            </a:r>
          </a:p>
        </p:txBody>
      </p:sp>
      <p:grpSp>
        <p:nvGrpSpPr>
          <p:cNvPr id="11" name="Group 10">
            <a:extLst>
              <a:ext uri="{FF2B5EF4-FFF2-40B4-BE49-F238E27FC236}">
                <a16:creationId xmlns:a16="http://schemas.microsoft.com/office/drawing/2014/main" id="{9B4332AC-C603-462B-AE7B-C7EEC27227F7}"/>
              </a:ext>
            </a:extLst>
          </p:cNvPr>
          <p:cNvGrpSpPr/>
          <p:nvPr/>
        </p:nvGrpSpPr>
        <p:grpSpPr>
          <a:xfrm>
            <a:off x="179512" y="-68284"/>
            <a:ext cx="8964488" cy="923330"/>
            <a:chOff x="179512" y="4026424"/>
            <a:chExt cx="8964488" cy="923330"/>
          </a:xfrm>
        </p:grpSpPr>
        <p:grpSp>
          <p:nvGrpSpPr>
            <p:cNvPr id="12" name="Group 11">
              <a:extLst>
                <a:ext uri="{FF2B5EF4-FFF2-40B4-BE49-F238E27FC236}">
                  <a16:creationId xmlns:a16="http://schemas.microsoft.com/office/drawing/2014/main" id="{32FD6BE6-296C-4299-A0A7-ED261DE9DBB4}"/>
                </a:ext>
              </a:extLst>
            </p:cNvPr>
            <p:cNvGrpSpPr/>
            <p:nvPr userDrawn="1"/>
          </p:nvGrpSpPr>
          <p:grpSpPr>
            <a:xfrm>
              <a:off x="179512" y="4094164"/>
              <a:ext cx="8964488" cy="787850"/>
              <a:chOff x="390128" y="3908965"/>
              <a:chExt cx="8638456" cy="787850"/>
            </a:xfrm>
          </p:grpSpPr>
          <p:pic>
            <p:nvPicPr>
              <p:cNvPr id="14" name="Picture 2">
                <a:extLst>
                  <a:ext uri="{FF2B5EF4-FFF2-40B4-BE49-F238E27FC236}">
                    <a16:creationId xmlns:a16="http://schemas.microsoft.com/office/drawing/2014/main" id="{2CA1695E-38D2-4645-B71A-A4E8E71ECC6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id="{3ABE83FB-D9EA-4A4A-999C-E850456D0D5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3" name="TextBox 12">
              <a:extLst>
                <a:ext uri="{FF2B5EF4-FFF2-40B4-BE49-F238E27FC236}">
                  <a16:creationId xmlns:a16="http://schemas.microsoft.com/office/drawing/2014/main" id="{4AB4C560-D5F3-4543-9081-D181CAB918EC}"/>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4127075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20</a:t>
            </a:fld>
            <a:endParaRPr lang="en-CA" dirty="0"/>
          </a:p>
        </p:txBody>
      </p:sp>
      <p:pic>
        <p:nvPicPr>
          <p:cNvPr id="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63080" y="764704"/>
            <a:ext cx="8245424"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ETS Request Number</a:t>
            </a:r>
          </a:p>
        </p:txBody>
      </p:sp>
      <p:sp>
        <p:nvSpPr>
          <p:cNvPr id="10" name="TextBox 9"/>
          <p:cNvSpPr txBox="1"/>
          <p:nvPr/>
        </p:nvSpPr>
        <p:spPr>
          <a:xfrm>
            <a:off x="6012160" y="1503817"/>
            <a:ext cx="2843336" cy="2862322"/>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Ensure the contact information and submitters address are correct.  Also ensure that both the Company name and the Submitters address name are the same.</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Click </a:t>
            </a:r>
            <a:r>
              <a:rPr lang="en-CA" sz="1200" b="1" dirty="0">
                <a:latin typeface="Arial" panose="020B0604020202020204" pitchFamily="34" charset="0"/>
                <a:cs typeface="Arial" panose="020B0604020202020204" pitchFamily="34" charset="0"/>
              </a:rPr>
              <a:t>Save.</a:t>
            </a:r>
            <a:endParaRPr lang="en-CA" sz="1200" dirty="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An ETS request number will be displayed at the top of the screen.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The ETS request Number will be used to track your request in the Work in Progress node.</a:t>
            </a:r>
          </a:p>
          <a:p>
            <a:r>
              <a:rPr lang="en-CA" sz="1200" dirty="0">
                <a:latin typeface="Arial" panose="020B0604020202020204" pitchFamily="34" charset="0"/>
                <a:cs typeface="Arial" panose="020B0604020202020204" pitchFamily="34" charset="0"/>
              </a:rPr>
              <a:t>(</a:t>
            </a:r>
            <a:r>
              <a:rPr lang="en-CA" sz="1200" i="1" dirty="0">
                <a:latin typeface="Arial" panose="020B0604020202020204" pitchFamily="34" charset="0"/>
                <a:cs typeface="Arial" panose="020B0604020202020204" pitchFamily="34" charset="0"/>
                <a:hlinkClick r:id="rId3" action="ppaction://hlinksldjump"/>
              </a:rPr>
              <a:t>Slide 27</a:t>
            </a:r>
            <a:r>
              <a:rPr lang="en-CA" sz="1200" dirty="0">
                <a:latin typeface="Arial" panose="020B0604020202020204" pitchFamily="34" charset="0"/>
                <a:cs typeface="Arial" panose="020B0604020202020204" pitchFamily="34" charset="0"/>
              </a:rPr>
              <a:t>)</a:t>
            </a:r>
          </a:p>
        </p:txBody>
      </p:sp>
      <p:pic>
        <p:nvPicPr>
          <p:cNvPr id="11" name="Picture 10"/>
          <p:cNvPicPr>
            <a:picLocks noChangeAspect="1"/>
          </p:cNvPicPr>
          <p:nvPr/>
        </p:nvPicPr>
        <p:blipFill>
          <a:blip r:embed="rId4"/>
          <a:stretch>
            <a:fillRect/>
          </a:stretch>
        </p:blipFill>
        <p:spPr>
          <a:xfrm>
            <a:off x="323528" y="1329935"/>
            <a:ext cx="5447267" cy="4855616"/>
          </a:xfrm>
          <a:prstGeom prst="rect">
            <a:avLst/>
          </a:prstGeom>
        </p:spPr>
      </p:pic>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20</a:t>
            </a:fld>
            <a:r>
              <a:rPr lang="en-CA" dirty="0"/>
              <a:t> of 38</a:t>
            </a:r>
          </a:p>
        </p:txBody>
      </p:sp>
      <p:grpSp>
        <p:nvGrpSpPr>
          <p:cNvPr id="12" name="Group 11">
            <a:extLst>
              <a:ext uri="{FF2B5EF4-FFF2-40B4-BE49-F238E27FC236}">
                <a16:creationId xmlns:a16="http://schemas.microsoft.com/office/drawing/2014/main" id="{A9D709BA-EA25-42FD-9586-D56EFE7A7D7B}"/>
              </a:ext>
            </a:extLst>
          </p:cNvPr>
          <p:cNvGrpSpPr/>
          <p:nvPr/>
        </p:nvGrpSpPr>
        <p:grpSpPr>
          <a:xfrm>
            <a:off x="179512" y="-68284"/>
            <a:ext cx="8964488" cy="923330"/>
            <a:chOff x="179512" y="4026424"/>
            <a:chExt cx="8964488" cy="923330"/>
          </a:xfrm>
        </p:grpSpPr>
        <p:grpSp>
          <p:nvGrpSpPr>
            <p:cNvPr id="13" name="Group 12">
              <a:extLst>
                <a:ext uri="{FF2B5EF4-FFF2-40B4-BE49-F238E27FC236}">
                  <a16:creationId xmlns:a16="http://schemas.microsoft.com/office/drawing/2014/main" id="{7B14B775-CCE9-4450-934B-64878A29FC7D}"/>
                </a:ext>
              </a:extLst>
            </p:cNvPr>
            <p:cNvGrpSpPr/>
            <p:nvPr userDrawn="1"/>
          </p:nvGrpSpPr>
          <p:grpSpPr>
            <a:xfrm>
              <a:off x="179512" y="4094164"/>
              <a:ext cx="8964488" cy="787850"/>
              <a:chOff x="390128" y="3908965"/>
              <a:chExt cx="8638456" cy="787850"/>
            </a:xfrm>
          </p:grpSpPr>
          <p:pic>
            <p:nvPicPr>
              <p:cNvPr id="15" name="Picture 2">
                <a:extLst>
                  <a:ext uri="{FF2B5EF4-FFF2-40B4-BE49-F238E27FC236}">
                    <a16:creationId xmlns:a16="http://schemas.microsoft.com/office/drawing/2014/main" id="{1BA9847F-2B49-41F7-A2D4-85B126CB3E0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a:extLst>
                  <a:ext uri="{FF2B5EF4-FFF2-40B4-BE49-F238E27FC236}">
                    <a16:creationId xmlns:a16="http://schemas.microsoft.com/office/drawing/2014/main" id="{611B81B9-F603-4ADF-B4D0-405D21AEB2A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4" name="TextBox 13">
              <a:extLst>
                <a:ext uri="{FF2B5EF4-FFF2-40B4-BE49-F238E27FC236}">
                  <a16:creationId xmlns:a16="http://schemas.microsoft.com/office/drawing/2014/main" id="{16495707-9548-4AB7-BD64-D84C00202DA7}"/>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1881517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76604" y="3505799"/>
            <a:ext cx="4546910" cy="2350088"/>
          </a:xfrm>
          <a:prstGeom prst="rect">
            <a:avLst/>
          </a:prstGeom>
        </p:spPr>
      </p:pic>
      <p:pic>
        <p:nvPicPr>
          <p:cNvPr id="6" name="Picture 5"/>
          <p:cNvPicPr>
            <a:picLocks noChangeAspect="1"/>
          </p:cNvPicPr>
          <p:nvPr/>
        </p:nvPicPr>
        <p:blipFill>
          <a:blip r:embed="rId3"/>
          <a:stretch>
            <a:fillRect/>
          </a:stretch>
        </p:blipFill>
        <p:spPr>
          <a:xfrm>
            <a:off x="188717" y="1132335"/>
            <a:ext cx="4562494" cy="2295487"/>
          </a:xfrm>
          <a:prstGeom prst="rect">
            <a:avLst/>
          </a:prstGeom>
        </p:spPr>
      </p:pic>
      <p:pic>
        <p:nvPicPr>
          <p:cNvPr id="8"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71472" y="764704"/>
            <a:ext cx="873703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Assignor &amp; Assignee Info</a:t>
            </a:r>
          </a:p>
        </p:txBody>
      </p:sp>
      <p:sp>
        <p:nvSpPr>
          <p:cNvPr id="11" name="TextBox 10"/>
          <p:cNvSpPr txBox="1"/>
          <p:nvPr/>
        </p:nvSpPr>
        <p:spPr>
          <a:xfrm>
            <a:off x="5148064" y="1752521"/>
            <a:ext cx="3538736" cy="138499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Click on the tabs to enter the Assignor and Assignee information.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By clicking </a:t>
            </a:r>
            <a:r>
              <a:rPr lang="en-CA" sz="1200" b="1" dirty="0">
                <a:latin typeface="Arial" panose="020B0604020202020204" pitchFamily="34" charset="0"/>
                <a:cs typeface="Arial" panose="020B0604020202020204" pitchFamily="34" charset="0"/>
              </a:rPr>
              <a:t>Find</a:t>
            </a:r>
            <a:r>
              <a:rPr lang="en-CA" sz="1200" dirty="0">
                <a:latin typeface="Arial" panose="020B0604020202020204" pitchFamily="34" charset="0"/>
                <a:cs typeface="Arial" panose="020B0604020202020204" pitchFamily="34" charset="0"/>
              </a:rPr>
              <a:t> users can search by Assignor or Assignee name, or user can enter the Assignor and Assignee name and address manually, if client is not found.</a:t>
            </a:r>
          </a:p>
        </p:txBody>
      </p:sp>
      <p:sp>
        <p:nvSpPr>
          <p:cNvPr id="12" name="Rounded Rectangular Callout 11"/>
          <p:cNvSpPr/>
          <p:nvPr/>
        </p:nvSpPr>
        <p:spPr>
          <a:xfrm>
            <a:off x="1835696" y="1853783"/>
            <a:ext cx="2088232" cy="499154"/>
          </a:xfrm>
          <a:prstGeom prst="wedgeRoundRectCallout">
            <a:avLst>
              <a:gd name="adj1" fmla="val 71630"/>
              <a:gd name="adj2" fmla="val -3134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Click </a:t>
            </a:r>
            <a:r>
              <a:rPr lang="en-CA" sz="1200" b="1" dirty="0">
                <a:solidFill>
                  <a:sysClr val="windowText" lastClr="000000"/>
                </a:solidFill>
                <a:latin typeface="Arial" panose="020B0604020202020204" pitchFamily="34" charset="0"/>
                <a:cs typeface="Arial" panose="020B0604020202020204" pitchFamily="34" charset="0"/>
              </a:rPr>
              <a:t>Find</a:t>
            </a:r>
            <a:r>
              <a:rPr lang="en-CA" sz="1200" dirty="0">
                <a:solidFill>
                  <a:sysClr val="windowText" lastClr="000000"/>
                </a:solidFill>
                <a:latin typeface="Arial" panose="020B0604020202020204" pitchFamily="34" charset="0"/>
                <a:cs typeface="Arial" panose="020B0604020202020204" pitchFamily="34" charset="0"/>
              </a:rPr>
              <a:t> to search by Client Name, or Client ID.</a:t>
            </a:r>
          </a:p>
        </p:txBody>
      </p:sp>
      <p:pic>
        <p:nvPicPr>
          <p:cNvPr id="5" name="Picture 4"/>
          <p:cNvPicPr>
            <a:picLocks noChangeAspect="1"/>
          </p:cNvPicPr>
          <p:nvPr/>
        </p:nvPicPr>
        <p:blipFill>
          <a:blip r:embed="rId5"/>
          <a:stretch>
            <a:fillRect/>
          </a:stretch>
        </p:blipFill>
        <p:spPr>
          <a:xfrm>
            <a:off x="4751211" y="4119361"/>
            <a:ext cx="4309349" cy="1741034"/>
          </a:xfrm>
          <a:prstGeom prst="rect">
            <a:avLst/>
          </a:prstGeom>
        </p:spPr>
      </p:pic>
      <p:sp>
        <p:nvSpPr>
          <p:cNvPr id="13" name="Rounded Rectangular Callout 12"/>
          <p:cNvSpPr/>
          <p:nvPr/>
        </p:nvSpPr>
        <p:spPr>
          <a:xfrm>
            <a:off x="4769016" y="4018480"/>
            <a:ext cx="1728192" cy="590563"/>
          </a:xfrm>
          <a:prstGeom prst="wedgeRoundRectCallout">
            <a:avLst>
              <a:gd name="adj1" fmla="val 100219"/>
              <a:gd name="adj2" fmla="val 46928"/>
              <a:gd name="adj3" fmla="val 16667"/>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Type in Client Name or Client ID and click </a:t>
            </a:r>
            <a:r>
              <a:rPr lang="en-CA" sz="1200" b="1" dirty="0">
                <a:solidFill>
                  <a:schemeClr val="tx1"/>
                </a:solidFill>
                <a:latin typeface="Arial" panose="020B0604020202020204" pitchFamily="34" charset="0"/>
                <a:cs typeface="Arial" panose="020B0604020202020204" pitchFamily="34" charset="0"/>
              </a:rPr>
              <a:t>Search.</a:t>
            </a:r>
            <a:endParaRPr lang="en-CA" sz="12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21</a:t>
            </a:fld>
            <a:r>
              <a:rPr lang="en-CA" dirty="0"/>
              <a:t> of 38</a:t>
            </a:r>
          </a:p>
        </p:txBody>
      </p:sp>
      <p:grpSp>
        <p:nvGrpSpPr>
          <p:cNvPr id="15" name="Group 14">
            <a:extLst>
              <a:ext uri="{FF2B5EF4-FFF2-40B4-BE49-F238E27FC236}">
                <a16:creationId xmlns:a16="http://schemas.microsoft.com/office/drawing/2014/main" id="{FDE39708-625A-41BE-9719-23FD8E948AD4}"/>
              </a:ext>
            </a:extLst>
          </p:cNvPr>
          <p:cNvGrpSpPr/>
          <p:nvPr/>
        </p:nvGrpSpPr>
        <p:grpSpPr>
          <a:xfrm>
            <a:off x="179512" y="-68284"/>
            <a:ext cx="8964488" cy="923330"/>
            <a:chOff x="179512" y="4026424"/>
            <a:chExt cx="8964488" cy="923330"/>
          </a:xfrm>
        </p:grpSpPr>
        <p:grpSp>
          <p:nvGrpSpPr>
            <p:cNvPr id="16" name="Group 15">
              <a:extLst>
                <a:ext uri="{FF2B5EF4-FFF2-40B4-BE49-F238E27FC236}">
                  <a16:creationId xmlns:a16="http://schemas.microsoft.com/office/drawing/2014/main" id="{DEF27E9C-34A0-4B48-858E-49B6C8ABCE0F}"/>
                </a:ext>
              </a:extLst>
            </p:cNvPr>
            <p:cNvGrpSpPr/>
            <p:nvPr userDrawn="1"/>
          </p:nvGrpSpPr>
          <p:grpSpPr>
            <a:xfrm>
              <a:off x="179512" y="4094164"/>
              <a:ext cx="8964488" cy="787850"/>
              <a:chOff x="390128" y="3908965"/>
              <a:chExt cx="8638456" cy="787850"/>
            </a:xfrm>
          </p:grpSpPr>
          <p:pic>
            <p:nvPicPr>
              <p:cNvPr id="18" name="Picture 2">
                <a:extLst>
                  <a:ext uri="{FF2B5EF4-FFF2-40B4-BE49-F238E27FC236}">
                    <a16:creationId xmlns:a16="http://schemas.microsoft.com/office/drawing/2014/main" id="{74EB615B-D79B-45F8-AFC1-BE13191EB5A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a:extLst>
                  <a:ext uri="{FF2B5EF4-FFF2-40B4-BE49-F238E27FC236}">
                    <a16:creationId xmlns:a16="http://schemas.microsoft.com/office/drawing/2014/main" id="{E14DDAEC-7733-4F32-AF27-24007C45C4A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7" name="TextBox 16">
              <a:extLst>
                <a:ext uri="{FF2B5EF4-FFF2-40B4-BE49-F238E27FC236}">
                  <a16:creationId xmlns:a16="http://schemas.microsoft.com/office/drawing/2014/main" id="{057002DE-7CF7-41C0-8BD1-EDF76571DC7C}"/>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3396452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22</a:t>
            </a:fld>
            <a:endParaRPr lang="en-CA" dirty="0"/>
          </a:p>
        </p:txBody>
      </p:sp>
      <p:pic>
        <p:nvPicPr>
          <p:cNvPr id="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96585" y="764704"/>
            <a:ext cx="8611919"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Assignee Address for Service (Cont’d.)</a:t>
            </a:r>
          </a:p>
        </p:txBody>
      </p:sp>
      <p:pic>
        <p:nvPicPr>
          <p:cNvPr id="10" name="Picture 9"/>
          <p:cNvPicPr>
            <a:picLocks noChangeAspect="1"/>
          </p:cNvPicPr>
          <p:nvPr/>
        </p:nvPicPr>
        <p:blipFill>
          <a:blip r:embed="rId3"/>
          <a:stretch>
            <a:fillRect/>
          </a:stretch>
        </p:blipFill>
        <p:spPr>
          <a:xfrm>
            <a:off x="505494" y="1669815"/>
            <a:ext cx="5204113" cy="2453458"/>
          </a:xfrm>
          <a:prstGeom prst="rect">
            <a:avLst/>
          </a:prstGeom>
        </p:spPr>
      </p:pic>
      <p:pic>
        <p:nvPicPr>
          <p:cNvPr id="11" name="Picture 10"/>
          <p:cNvPicPr>
            <a:picLocks noChangeAspect="1"/>
          </p:cNvPicPr>
          <p:nvPr/>
        </p:nvPicPr>
        <p:blipFill>
          <a:blip r:embed="rId4"/>
          <a:stretch>
            <a:fillRect/>
          </a:stretch>
        </p:blipFill>
        <p:spPr>
          <a:xfrm>
            <a:off x="505494" y="4233645"/>
            <a:ext cx="5155535" cy="1393388"/>
          </a:xfrm>
          <a:prstGeom prst="rect">
            <a:avLst/>
          </a:prstGeom>
        </p:spPr>
      </p:pic>
      <p:sp>
        <p:nvSpPr>
          <p:cNvPr id="13" name="TextBox 12"/>
          <p:cNvSpPr txBox="1"/>
          <p:nvPr/>
        </p:nvSpPr>
        <p:spPr>
          <a:xfrm>
            <a:off x="6084168" y="1669815"/>
            <a:ext cx="2184970" cy="2154436"/>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Users will enter the Assignees Address for Service.  </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If the relevant client address cannot be found, user can manually type in the address.</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Click </a:t>
            </a:r>
            <a:r>
              <a:rPr lang="en-CA" sz="1200" b="1" dirty="0">
                <a:latin typeface="Arial" panose="020B0604020202020204" pitchFamily="34" charset="0"/>
                <a:cs typeface="Arial" panose="020B0604020202020204" pitchFamily="34" charset="0"/>
              </a:rPr>
              <a:t>Save</a:t>
            </a:r>
            <a:r>
              <a:rPr lang="en-CA" sz="1200" dirty="0">
                <a:latin typeface="Arial" panose="020B0604020202020204" pitchFamily="34" charset="0"/>
                <a:cs typeface="Arial" panose="020B0604020202020204" pitchFamily="34" charset="0"/>
              </a:rPr>
              <a:t> at the bottom of the screen.</a:t>
            </a:r>
          </a:p>
          <a:p>
            <a:endParaRPr lang="en-CA" sz="1400" dirty="0">
              <a:latin typeface="Arial" panose="020B0604020202020204" pitchFamily="34" charset="0"/>
              <a:cs typeface="Arial" panose="020B0604020202020204" pitchFamily="34" charset="0"/>
            </a:endParaRPr>
          </a:p>
        </p:txBody>
      </p:sp>
      <p:sp>
        <p:nvSpPr>
          <p:cNvPr id="14" name="Rounded Rectangular Callout 13"/>
          <p:cNvSpPr/>
          <p:nvPr/>
        </p:nvSpPr>
        <p:spPr>
          <a:xfrm>
            <a:off x="2267745" y="2237039"/>
            <a:ext cx="2466168" cy="642299"/>
          </a:xfrm>
          <a:prstGeom prst="wedgeRoundRectCallout">
            <a:avLst>
              <a:gd name="adj1" fmla="val 72587"/>
              <a:gd name="adj2" fmla="val -6005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3.Type in Company Name and hit Enter or Click</a:t>
            </a:r>
            <a:r>
              <a:rPr lang="en-CA" sz="1200" b="1" dirty="0">
                <a:solidFill>
                  <a:schemeClr val="tx1"/>
                </a:solidFill>
                <a:latin typeface="Arial" panose="020B0604020202020204" pitchFamily="34" charset="0"/>
                <a:cs typeface="Arial" panose="020B0604020202020204" pitchFamily="34" charset="0"/>
              </a:rPr>
              <a:t> Find </a:t>
            </a:r>
            <a:r>
              <a:rPr lang="en-CA" sz="1200" dirty="0">
                <a:solidFill>
                  <a:schemeClr val="tx1"/>
                </a:solidFill>
                <a:latin typeface="Arial" panose="020B0604020202020204" pitchFamily="34" charset="0"/>
                <a:cs typeface="Arial" panose="020B0604020202020204" pitchFamily="34" charset="0"/>
              </a:rPr>
              <a:t>button to search for Client Name.</a:t>
            </a:r>
          </a:p>
        </p:txBody>
      </p:sp>
      <p:sp>
        <p:nvSpPr>
          <p:cNvPr id="12" name="Rounded Rectangular Callout 11"/>
          <p:cNvSpPr/>
          <p:nvPr/>
        </p:nvSpPr>
        <p:spPr>
          <a:xfrm>
            <a:off x="5943569" y="4486989"/>
            <a:ext cx="2466168" cy="642299"/>
          </a:xfrm>
          <a:prstGeom prst="wedgeRoundRectCallout">
            <a:avLst>
              <a:gd name="adj1" fmla="val -73975"/>
              <a:gd name="adj2" fmla="val 6618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4. Select the applicable Company Name by clicking on </a:t>
            </a:r>
            <a:r>
              <a:rPr lang="en-CA" sz="1200" b="1" dirty="0">
                <a:solidFill>
                  <a:schemeClr val="tx1"/>
                </a:solidFill>
                <a:latin typeface="Arial" panose="020B0604020202020204" pitchFamily="34" charset="0"/>
                <a:cs typeface="Arial" panose="020B0604020202020204" pitchFamily="34" charset="0"/>
              </a:rPr>
              <a:t>Select.</a:t>
            </a:r>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22</a:t>
            </a:fld>
            <a:r>
              <a:rPr lang="en-CA" dirty="0"/>
              <a:t> of 38</a:t>
            </a:r>
          </a:p>
        </p:txBody>
      </p:sp>
      <p:grpSp>
        <p:nvGrpSpPr>
          <p:cNvPr id="15" name="Group 14">
            <a:extLst>
              <a:ext uri="{FF2B5EF4-FFF2-40B4-BE49-F238E27FC236}">
                <a16:creationId xmlns:a16="http://schemas.microsoft.com/office/drawing/2014/main" id="{8B3AF84A-6AFD-47F6-A36F-B403B6A7BCC1}"/>
              </a:ext>
            </a:extLst>
          </p:cNvPr>
          <p:cNvGrpSpPr/>
          <p:nvPr/>
        </p:nvGrpSpPr>
        <p:grpSpPr>
          <a:xfrm>
            <a:off x="179512" y="-68284"/>
            <a:ext cx="8964488" cy="923330"/>
            <a:chOff x="179512" y="4026424"/>
            <a:chExt cx="8964488" cy="923330"/>
          </a:xfrm>
        </p:grpSpPr>
        <p:grpSp>
          <p:nvGrpSpPr>
            <p:cNvPr id="16" name="Group 15">
              <a:extLst>
                <a:ext uri="{FF2B5EF4-FFF2-40B4-BE49-F238E27FC236}">
                  <a16:creationId xmlns:a16="http://schemas.microsoft.com/office/drawing/2014/main" id="{20ED6542-F122-4C08-9615-A70F3390437D}"/>
                </a:ext>
              </a:extLst>
            </p:cNvPr>
            <p:cNvGrpSpPr/>
            <p:nvPr userDrawn="1"/>
          </p:nvGrpSpPr>
          <p:grpSpPr>
            <a:xfrm>
              <a:off x="179512" y="4094164"/>
              <a:ext cx="8964488" cy="787850"/>
              <a:chOff x="390128" y="3908965"/>
              <a:chExt cx="8638456" cy="787850"/>
            </a:xfrm>
          </p:grpSpPr>
          <p:pic>
            <p:nvPicPr>
              <p:cNvPr id="18" name="Picture 2">
                <a:extLst>
                  <a:ext uri="{FF2B5EF4-FFF2-40B4-BE49-F238E27FC236}">
                    <a16:creationId xmlns:a16="http://schemas.microsoft.com/office/drawing/2014/main" id="{E69C746C-A192-49B8-A515-A105850ECA0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a:extLst>
                  <a:ext uri="{FF2B5EF4-FFF2-40B4-BE49-F238E27FC236}">
                    <a16:creationId xmlns:a16="http://schemas.microsoft.com/office/drawing/2014/main" id="{286F01C1-25E0-45DF-BFE1-D5861E369C9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7" name="TextBox 16">
              <a:extLst>
                <a:ext uri="{FF2B5EF4-FFF2-40B4-BE49-F238E27FC236}">
                  <a16:creationId xmlns:a16="http://schemas.microsoft.com/office/drawing/2014/main" id="{49DEC2B7-987A-422B-87F8-7FDCAFD0D6EC}"/>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231153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01091" y="1480227"/>
            <a:ext cx="6152109" cy="2496174"/>
          </a:xfrm>
          <a:prstGeom prst="rect">
            <a:avLst/>
          </a:prstGeom>
        </p:spPr>
      </p:pic>
      <p:sp>
        <p:nvSpPr>
          <p:cNvPr id="6"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23</a:t>
            </a:fld>
            <a:endParaRPr lang="en-CA" dirty="0"/>
          </a:p>
        </p:txBody>
      </p:sp>
      <p:pic>
        <p:nvPicPr>
          <p:cNvPr id="8"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9552" y="764704"/>
            <a:ext cx="856895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Registration Number</a:t>
            </a:r>
          </a:p>
        </p:txBody>
      </p:sp>
      <p:sp>
        <p:nvSpPr>
          <p:cNvPr id="11" name="Rounded Rectangular Callout 10"/>
          <p:cNvSpPr/>
          <p:nvPr/>
        </p:nvSpPr>
        <p:spPr>
          <a:xfrm>
            <a:off x="6553200" y="2571620"/>
            <a:ext cx="1224136" cy="239229"/>
          </a:xfrm>
          <a:prstGeom prst="wedgeRoundRectCallout">
            <a:avLst>
              <a:gd name="adj1" fmla="val -86508"/>
              <a:gd name="adj2" fmla="val 2957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a:t>
            </a:r>
            <a:r>
              <a:rPr lang="en-CA" sz="1200" b="1" dirty="0">
                <a:solidFill>
                  <a:schemeClr val="tx1"/>
                </a:solidFill>
                <a:latin typeface="Arial" panose="020B0604020202020204" pitchFamily="34" charset="0"/>
                <a:cs typeface="Arial" panose="020B0604020202020204" pitchFamily="34" charset="0"/>
              </a:rPr>
              <a:t>Add</a:t>
            </a:r>
            <a:r>
              <a:rPr lang="en-CA" sz="1200" dirty="0">
                <a:solidFill>
                  <a:schemeClr val="tx1"/>
                </a:solidFill>
                <a:latin typeface="Arial" panose="020B0604020202020204" pitchFamily="34" charset="0"/>
                <a:cs typeface="Arial" panose="020B0604020202020204" pitchFamily="34" charset="0"/>
              </a:rPr>
              <a:t>.</a:t>
            </a:r>
          </a:p>
        </p:txBody>
      </p:sp>
      <p:sp>
        <p:nvSpPr>
          <p:cNvPr id="12" name="Rounded Rectangular Callout 11"/>
          <p:cNvSpPr/>
          <p:nvPr/>
        </p:nvSpPr>
        <p:spPr>
          <a:xfrm>
            <a:off x="6553200" y="2907042"/>
            <a:ext cx="2352569" cy="807551"/>
          </a:xfrm>
          <a:prstGeom prst="wedgeRoundRectCallout">
            <a:avLst>
              <a:gd name="adj1" fmla="val -64073"/>
              <a:gd name="adj2" fmla="val 676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3. To view all agreements on the Security Notice, or to partially assign the security interest, click </a:t>
            </a:r>
            <a:r>
              <a:rPr lang="en-CA" sz="1200" b="1" dirty="0">
                <a:solidFill>
                  <a:sysClr val="windowText" lastClr="000000"/>
                </a:solidFill>
                <a:latin typeface="Arial" panose="020B0604020202020204" pitchFamily="34" charset="0"/>
                <a:cs typeface="Arial" panose="020B0604020202020204" pitchFamily="34" charset="0"/>
              </a:rPr>
              <a:t>Agreements.</a:t>
            </a:r>
          </a:p>
        </p:txBody>
      </p:sp>
      <p:pic>
        <p:nvPicPr>
          <p:cNvPr id="13" name="Picture 12"/>
          <p:cNvPicPr>
            <a:picLocks noChangeAspect="1"/>
          </p:cNvPicPr>
          <p:nvPr/>
        </p:nvPicPr>
        <p:blipFill>
          <a:blip r:embed="rId4"/>
          <a:stretch>
            <a:fillRect/>
          </a:stretch>
        </p:blipFill>
        <p:spPr>
          <a:xfrm>
            <a:off x="1914151" y="4294728"/>
            <a:ext cx="4458049" cy="1107799"/>
          </a:xfrm>
          <a:prstGeom prst="rect">
            <a:avLst/>
          </a:prstGeom>
        </p:spPr>
      </p:pic>
      <p:sp>
        <p:nvSpPr>
          <p:cNvPr id="14" name="Rounded Rectangular Callout 13"/>
          <p:cNvSpPr/>
          <p:nvPr/>
        </p:nvSpPr>
        <p:spPr>
          <a:xfrm>
            <a:off x="6094512" y="4562286"/>
            <a:ext cx="2797968" cy="787759"/>
          </a:xfrm>
          <a:prstGeom prst="wedgeRoundRectCallout">
            <a:avLst>
              <a:gd name="adj1" fmla="val -63238"/>
              <a:gd name="adj2" fmla="val 1629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4. Deselect the agreement(s) that are not being assigned for a Partial Assignment of Security Interest.</a:t>
            </a:r>
            <a:endParaRPr lang="en-CA" sz="1200" b="1" dirty="0">
              <a:solidFill>
                <a:sysClr val="windowText" lastClr="000000"/>
              </a:solidFill>
              <a:latin typeface="Arial" panose="020B0604020202020204" pitchFamily="34" charset="0"/>
              <a:cs typeface="Arial" panose="020B0604020202020204" pitchFamily="34" charset="0"/>
            </a:endParaRPr>
          </a:p>
        </p:txBody>
      </p:sp>
      <p:sp>
        <p:nvSpPr>
          <p:cNvPr id="15" name="Rounded Rectangular Callout 14"/>
          <p:cNvSpPr/>
          <p:nvPr/>
        </p:nvSpPr>
        <p:spPr>
          <a:xfrm>
            <a:off x="179513" y="4089673"/>
            <a:ext cx="1497252" cy="525095"/>
          </a:xfrm>
          <a:prstGeom prst="wedgeRoundRectCallout">
            <a:avLst>
              <a:gd name="adj1" fmla="val 130334"/>
              <a:gd name="adj2" fmla="val -6697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4. Click </a:t>
            </a:r>
            <a:r>
              <a:rPr lang="en-CA" sz="1200" b="1" dirty="0">
                <a:solidFill>
                  <a:sysClr val="windowText" lastClr="000000"/>
                </a:solidFill>
                <a:latin typeface="Arial" panose="020B0604020202020204" pitchFamily="34" charset="0"/>
                <a:cs typeface="Arial" panose="020B0604020202020204" pitchFamily="34" charset="0"/>
              </a:rPr>
              <a:t>Save </a:t>
            </a:r>
            <a:r>
              <a:rPr lang="en-CA" sz="1200" dirty="0">
                <a:solidFill>
                  <a:sysClr val="windowText" lastClr="000000"/>
                </a:solidFill>
                <a:latin typeface="Arial" panose="020B0604020202020204" pitchFamily="34" charset="0"/>
                <a:cs typeface="Arial" panose="020B0604020202020204" pitchFamily="34" charset="0"/>
              </a:rPr>
              <a:t>once completed.</a:t>
            </a:r>
            <a:endParaRPr lang="en-CA" sz="1200" b="1" dirty="0">
              <a:solidFill>
                <a:sysClr val="windowText" lastClr="000000"/>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a:stretch>
            <a:fillRect/>
          </a:stretch>
        </p:blipFill>
        <p:spPr>
          <a:xfrm>
            <a:off x="608071" y="5581263"/>
            <a:ext cx="640135" cy="621846"/>
          </a:xfrm>
          <a:prstGeom prst="rect">
            <a:avLst/>
          </a:prstGeom>
        </p:spPr>
      </p:pic>
      <p:sp>
        <p:nvSpPr>
          <p:cNvPr id="17" name="TextBox 16"/>
          <p:cNvSpPr txBox="1"/>
          <p:nvPr/>
        </p:nvSpPr>
        <p:spPr>
          <a:xfrm>
            <a:off x="1405869" y="5702299"/>
            <a:ext cx="7262650" cy="46166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fee for registration is $50.00 per agreement.  Invoices for registrations will be mailed out monthly to the submitter of the request.</a:t>
            </a:r>
          </a:p>
        </p:txBody>
      </p:sp>
      <p:sp>
        <p:nvSpPr>
          <p:cNvPr id="18" name="Rounded Rectangular Callout 17"/>
          <p:cNvSpPr/>
          <p:nvPr/>
        </p:nvSpPr>
        <p:spPr>
          <a:xfrm>
            <a:off x="5500167" y="1488771"/>
            <a:ext cx="3168352" cy="710743"/>
          </a:xfrm>
          <a:prstGeom prst="wedgeRoundRectCallout">
            <a:avLst>
              <a:gd name="adj1" fmla="val -71747"/>
              <a:gd name="adj2" fmla="val 13364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Enter the Registration number which the Assignment of Security Interest will be registered against.</a:t>
            </a:r>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23</a:t>
            </a:fld>
            <a:r>
              <a:rPr lang="en-CA" dirty="0"/>
              <a:t> of 38</a:t>
            </a:r>
          </a:p>
        </p:txBody>
      </p:sp>
      <p:grpSp>
        <p:nvGrpSpPr>
          <p:cNvPr id="19" name="Group 18">
            <a:extLst>
              <a:ext uri="{FF2B5EF4-FFF2-40B4-BE49-F238E27FC236}">
                <a16:creationId xmlns:a16="http://schemas.microsoft.com/office/drawing/2014/main" id="{CDB27C30-B897-40CC-978A-BEAB1F64DC25}"/>
              </a:ext>
            </a:extLst>
          </p:cNvPr>
          <p:cNvGrpSpPr/>
          <p:nvPr/>
        </p:nvGrpSpPr>
        <p:grpSpPr>
          <a:xfrm>
            <a:off x="179512" y="-68284"/>
            <a:ext cx="8964488" cy="923330"/>
            <a:chOff x="179512" y="4026424"/>
            <a:chExt cx="8964488" cy="923330"/>
          </a:xfrm>
        </p:grpSpPr>
        <p:grpSp>
          <p:nvGrpSpPr>
            <p:cNvPr id="20" name="Group 19">
              <a:extLst>
                <a:ext uri="{FF2B5EF4-FFF2-40B4-BE49-F238E27FC236}">
                  <a16:creationId xmlns:a16="http://schemas.microsoft.com/office/drawing/2014/main" id="{92D5B7D5-22C3-4683-9F56-52C72F33EC90}"/>
                </a:ext>
              </a:extLst>
            </p:cNvPr>
            <p:cNvGrpSpPr/>
            <p:nvPr userDrawn="1"/>
          </p:nvGrpSpPr>
          <p:grpSpPr>
            <a:xfrm>
              <a:off x="179512" y="4094164"/>
              <a:ext cx="8964488" cy="787850"/>
              <a:chOff x="390128" y="3908965"/>
              <a:chExt cx="8638456" cy="787850"/>
            </a:xfrm>
          </p:grpSpPr>
          <p:pic>
            <p:nvPicPr>
              <p:cNvPr id="22" name="Picture 2">
                <a:extLst>
                  <a:ext uri="{FF2B5EF4-FFF2-40B4-BE49-F238E27FC236}">
                    <a16:creationId xmlns:a16="http://schemas.microsoft.com/office/drawing/2014/main" id="{DC5D4907-7ADC-40B1-ABD2-9AC9815FDB60}"/>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a:extLst>
                  <a:ext uri="{FF2B5EF4-FFF2-40B4-BE49-F238E27FC236}">
                    <a16:creationId xmlns:a16="http://schemas.microsoft.com/office/drawing/2014/main" id="{D33CD217-CBB7-4396-AF62-4328FB2EF18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21" name="TextBox 20">
              <a:extLst>
                <a:ext uri="{FF2B5EF4-FFF2-40B4-BE49-F238E27FC236}">
                  <a16:creationId xmlns:a16="http://schemas.microsoft.com/office/drawing/2014/main" id="{165095F6-AD24-476C-850A-14AB9119AF88}"/>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085689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86592" y="1632635"/>
            <a:ext cx="5027284" cy="2682217"/>
          </a:xfrm>
          <a:prstGeom prst="rect">
            <a:avLst/>
          </a:prstGeom>
        </p:spPr>
      </p:pic>
      <p:sp>
        <p:nvSpPr>
          <p:cNvPr id="7"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24</a:t>
            </a:fld>
            <a:endParaRPr lang="en-CA" dirty="0"/>
          </a:p>
        </p:txBody>
      </p:sp>
      <p:pic>
        <p:nvPicPr>
          <p:cNvPr id="9"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11560" y="764704"/>
            <a:ext cx="8496944" cy="338554"/>
          </a:xfrm>
          <a:prstGeom prst="rect">
            <a:avLst/>
          </a:prstGeom>
          <a:noFill/>
        </p:spPr>
        <p:txBody>
          <a:bodyPr wrap="square" rtlCol="0">
            <a:spAutoFit/>
          </a:bodyPr>
          <a:lstStyle/>
          <a:p>
            <a:pPr algn="r"/>
            <a:r>
              <a:rPr lang="en-US" sz="1600" b="1" dirty="0">
                <a:solidFill>
                  <a:schemeClr val="accent2">
                    <a:lumMod val="75000"/>
                  </a:schemeClr>
                </a:solidFill>
                <a:latin typeface="Arial" panose="020B0604020202020204" pitchFamily="34" charset="0"/>
                <a:cs typeface="Arial" panose="020B0604020202020204" pitchFamily="34" charset="0"/>
              </a:rPr>
              <a:t>Generate and Sign Assignment Document</a:t>
            </a:r>
            <a:endParaRPr lang="en-CA" sz="1600" b="1" dirty="0">
              <a:solidFill>
                <a:schemeClr val="accent2">
                  <a:lumMod val="75000"/>
                </a:schemeClr>
              </a:solidFill>
              <a:latin typeface="Arial" panose="020B0604020202020204" pitchFamily="34" charset="0"/>
              <a:cs typeface="Arial" panose="020B0604020202020204" pitchFamily="34" charset="0"/>
            </a:endParaRPr>
          </a:p>
        </p:txBody>
      </p:sp>
      <p:sp>
        <p:nvSpPr>
          <p:cNvPr id="13" name="Rounded Rectangular Callout 12"/>
          <p:cNvSpPr/>
          <p:nvPr/>
        </p:nvSpPr>
        <p:spPr>
          <a:xfrm>
            <a:off x="4139952" y="2635694"/>
            <a:ext cx="1303151" cy="635582"/>
          </a:xfrm>
          <a:prstGeom prst="wedgeRoundRectCallout">
            <a:avLst>
              <a:gd name="adj1" fmla="val -68766"/>
              <a:gd name="adj2" fmla="val -2862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1. Enter name and capacity of signor.</a:t>
            </a:r>
          </a:p>
          <a:p>
            <a:pPr algn="ctr"/>
            <a:endParaRPr lang="en-CA" sz="1050" dirty="0">
              <a:latin typeface="Arial" panose="020B0604020202020204" pitchFamily="34" charset="0"/>
              <a:cs typeface="Arial" panose="020B0604020202020204" pitchFamily="34" charset="0"/>
            </a:endParaRPr>
          </a:p>
        </p:txBody>
      </p:sp>
      <p:sp>
        <p:nvSpPr>
          <p:cNvPr id="14" name="Rounded Rectangular Callout 13"/>
          <p:cNvSpPr/>
          <p:nvPr/>
        </p:nvSpPr>
        <p:spPr>
          <a:xfrm>
            <a:off x="1835696" y="3173266"/>
            <a:ext cx="2304256" cy="572095"/>
          </a:xfrm>
          <a:prstGeom prst="wedgeRoundRectCallout">
            <a:avLst>
              <a:gd name="adj1" fmla="val -4429"/>
              <a:gd name="adj2" fmla="val -8168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on </a:t>
            </a:r>
          </a:p>
          <a:p>
            <a:pPr algn="ctr"/>
            <a:r>
              <a:rPr lang="en-CA" sz="1200" b="1" dirty="0">
                <a:solidFill>
                  <a:schemeClr val="tx1"/>
                </a:solidFill>
                <a:latin typeface="Arial" panose="020B0604020202020204" pitchFamily="34" charset="0"/>
                <a:cs typeface="Arial" panose="020B0604020202020204" pitchFamily="34" charset="0"/>
              </a:rPr>
              <a:t>Generate Assignment Document.</a:t>
            </a:r>
            <a:endParaRPr lang="en-CA" sz="1200" dirty="0">
              <a:latin typeface="Arial" panose="020B0604020202020204" pitchFamily="34" charset="0"/>
              <a:cs typeface="Arial" panose="020B0604020202020204" pitchFamily="34" charset="0"/>
            </a:endParaRPr>
          </a:p>
        </p:txBody>
      </p:sp>
      <p:sp>
        <p:nvSpPr>
          <p:cNvPr id="15" name="TextBox 14"/>
          <p:cNvSpPr txBox="1"/>
          <p:nvPr/>
        </p:nvSpPr>
        <p:spPr>
          <a:xfrm>
            <a:off x="5652120" y="1942461"/>
            <a:ext cx="3240360" cy="1938992"/>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Click on the </a:t>
            </a:r>
            <a:r>
              <a:rPr lang="en-US" sz="1200" b="1" dirty="0">
                <a:latin typeface="Arial" panose="020B0604020202020204" pitchFamily="34" charset="0"/>
                <a:cs typeface="Arial" panose="020B0604020202020204" pitchFamily="34" charset="0"/>
              </a:rPr>
              <a:t>Documents</a:t>
            </a:r>
            <a:r>
              <a:rPr lang="en-US" sz="1200" dirty="0">
                <a:latin typeface="Arial" panose="020B0604020202020204" pitchFamily="34" charset="0"/>
                <a:cs typeface="Arial" panose="020B0604020202020204" pitchFamily="34" charset="0"/>
              </a:rPr>
              <a:t> Tab to generate the Assignment Document.</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The request will be validated to verify all required fields have been entered.  If information is missing, an error will appear on the top of the screen.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Review and print the Assignment Document for your records. </a:t>
            </a:r>
          </a:p>
        </p:txBody>
      </p:sp>
      <p:pic>
        <p:nvPicPr>
          <p:cNvPr id="2052" name="Picture 4" descr="C:\Users\VANESS~1.BOD\AppData\Local\Temp\SNAGHTML4c89a8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5414" y="4303349"/>
            <a:ext cx="6372225" cy="21145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24</a:t>
            </a:fld>
            <a:r>
              <a:rPr lang="en-CA" dirty="0"/>
              <a:t> of 38</a:t>
            </a:r>
          </a:p>
        </p:txBody>
      </p:sp>
      <p:grpSp>
        <p:nvGrpSpPr>
          <p:cNvPr id="16" name="Group 15">
            <a:extLst>
              <a:ext uri="{FF2B5EF4-FFF2-40B4-BE49-F238E27FC236}">
                <a16:creationId xmlns:a16="http://schemas.microsoft.com/office/drawing/2014/main" id="{CD0AA991-B3B5-4A2D-BEEA-F1E464A2D5D7}"/>
              </a:ext>
            </a:extLst>
          </p:cNvPr>
          <p:cNvGrpSpPr/>
          <p:nvPr/>
        </p:nvGrpSpPr>
        <p:grpSpPr>
          <a:xfrm>
            <a:off x="179512" y="-68284"/>
            <a:ext cx="8964488" cy="923330"/>
            <a:chOff x="179512" y="4026424"/>
            <a:chExt cx="8964488" cy="923330"/>
          </a:xfrm>
        </p:grpSpPr>
        <p:grpSp>
          <p:nvGrpSpPr>
            <p:cNvPr id="17" name="Group 16">
              <a:extLst>
                <a:ext uri="{FF2B5EF4-FFF2-40B4-BE49-F238E27FC236}">
                  <a16:creationId xmlns:a16="http://schemas.microsoft.com/office/drawing/2014/main" id="{5A78C0BF-F659-453B-878F-87F8B0ECD3DD}"/>
                </a:ext>
              </a:extLst>
            </p:cNvPr>
            <p:cNvGrpSpPr/>
            <p:nvPr userDrawn="1"/>
          </p:nvGrpSpPr>
          <p:grpSpPr>
            <a:xfrm>
              <a:off x="179512" y="4094164"/>
              <a:ext cx="8964488" cy="787850"/>
              <a:chOff x="390128" y="3908965"/>
              <a:chExt cx="8638456" cy="787850"/>
            </a:xfrm>
          </p:grpSpPr>
          <p:pic>
            <p:nvPicPr>
              <p:cNvPr id="19" name="Picture 2">
                <a:extLst>
                  <a:ext uri="{FF2B5EF4-FFF2-40B4-BE49-F238E27FC236}">
                    <a16:creationId xmlns:a16="http://schemas.microsoft.com/office/drawing/2014/main" id="{718A559D-C2ED-4461-BF18-DEA561C07FB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a:extLst>
                  <a:ext uri="{FF2B5EF4-FFF2-40B4-BE49-F238E27FC236}">
                    <a16:creationId xmlns:a16="http://schemas.microsoft.com/office/drawing/2014/main" id="{155A1986-DC9C-48A2-936D-DEF13172B20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8" name="TextBox 17">
              <a:extLst>
                <a:ext uri="{FF2B5EF4-FFF2-40B4-BE49-F238E27FC236}">
                  <a16:creationId xmlns:a16="http://schemas.microsoft.com/office/drawing/2014/main" id="{DE97C0C4-1BEB-4B4B-ACCC-6F7BA81EC621}"/>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1571143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07096" y="1575927"/>
            <a:ext cx="6569193" cy="3276426"/>
          </a:xfrm>
          <a:prstGeom prst="rect">
            <a:avLst/>
          </a:prstGeom>
        </p:spPr>
      </p:pic>
      <p:sp>
        <p:nvSpPr>
          <p:cNvPr id="6"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25</a:t>
            </a:fld>
            <a:endParaRPr lang="en-CA" dirty="0"/>
          </a:p>
        </p:txBody>
      </p:sp>
      <p:sp>
        <p:nvSpPr>
          <p:cNvPr id="7"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25</a:t>
            </a:fld>
            <a:endParaRPr lang="en-CA" dirty="0"/>
          </a:p>
        </p:txBody>
      </p:sp>
      <p:pic>
        <p:nvPicPr>
          <p:cNvPr id="9"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ular Callout 10"/>
          <p:cNvSpPr/>
          <p:nvPr/>
        </p:nvSpPr>
        <p:spPr>
          <a:xfrm>
            <a:off x="5128161" y="2792664"/>
            <a:ext cx="2850078" cy="817661"/>
          </a:xfrm>
          <a:prstGeom prst="wedgeRoundRectCallout">
            <a:avLst>
              <a:gd name="adj1" fmla="val -20414"/>
              <a:gd name="adj2" fmla="val 7985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1. Click </a:t>
            </a:r>
            <a:r>
              <a:rPr lang="en-CA" sz="1200" b="1" dirty="0">
                <a:solidFill>
                  <a:schemeClr val="tx1"/>
                </a:solidFill>
                <a:latin typeface="Arial" panose="020B0604020202020204" pitchFamily="34" charset="0"/>
                <a:cs typeface="Arial" panose="020B0604020202020204" pitchFamily="34" charset="0"/>
              </a:rPr>
              <a:t>Browse </a:t>
            </a:r>
            <a:r>
              <a:rPr lang="en-CA" sz="1200" dirty="0">
                <a:solidFill>
                  <a:schemeClr val="tx1"/>
                </a:solidFill>
                <a:latin typeface="Arial" panose="020B0604020202020204" pitchFamily="34" charset="0"/>
                <a:cs typeface="Arial" panose="020B0604020202020204" pitchFamily="34" charset="0"/>
              </a:rPr>
              <a:t>to upload the signed security notice and affidavit form. </a:t>
            </a:r>
            <a:br>
              <a:rPr lang="en-CA" sz="1200" dirty="0">
                <a:solidFill>
                  <a:schemeClr val="tx1"/>
                </a:solidFill>
                <a:latin typeface="Arial" panose="020B0604020202020204" pitchFamily="34" charset="0"/>
                <a:cs typeface="Arial" panose="020B0604020202020204" pitchFamily="34" charset="0"/>
              </a:rPr>
            </a:br>
            <a:r>
              <a:rPr lang="en-CA" sz="1200" dirty="0">
                <a:solidFill>
                  <a:schemeClr val="tx1"/>
                </a:solidFill>
                <a:latin typeface="Arial" panose="020B0604020202020204" pitchFamily="34" charset="0"/>
                <a:cs typeface="Arial" panose="020B0604020202020204" pitchFamily="34" charset="0"/>
              </a:rPr>
              <a:t>(Must be PDF)</a:t>
            </a:r>
          </a:p>
          <a:p>
            <a:pPr algn="ctr"/>
            <a:endParaRPr lang="en-CA" sz="1050" dirty="0">
              <a:latin typeface="Arial" panose="020B0604020202020204" pitchFamily="34" charset="0"/>
              <a:cs typeface="Arial" panose="020B0604020202020204" pitchFamily="34" charset="0"/>
            </a:endParaRPr>
          </a:p>
        </p:txBody>
      </p:sp>
      <p:sp>
        <p:nvSpPr>
          <p:cNvPr id="12" name="Rounded Rectangular Callout 11"/>
          <p:cNvSpPr/>
          <p:nvPr/>
        </p:nvSpPr>
        <p:spPr>
          <a:xfrm>
            <a:off x="6876256" y="3852130"/>
            <a:ext cx="1684784" cy="274546"/>
          </a:xfrm>
          <a:prstGeom prst="wedgeRoundRectCallout">
            <a:avLst>
              <a:gd name="adj1" fmla="val -62981"/>
              <a:gd name="adj2" fmla="val -2353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2. Click </a:t>
            </a:r>
            <a:r>
              <a:rPr lang="en-CA" sz="1200" b="1" dirty="0">
                <a:solidFill>
                  <a:schemeClr val="tx1"/>
                </a:solidFill>
                <a:latin typeface="Arial" panose="020B0604020202020204" pitchFamily="34" charset="0"/>
                <a:cs typeface="Arial" panose="020B0604020202020204" pitchFamily="34" charset="0"/>
              </a:rPr>
              <a:t>Add.</a:t>
            </a:r>
          </a:p>
          <a:p>
            <a:pPr algn="ctr"/>
            <a:endParaRPr lang="en-CA" sz="105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a:stretch>
            <a:fillRect/>
          </a:stretch>
        </p:blipFill>
        <p:spPr>
          <a:xfrm>
            <a:off x="251520" y="5610509"/>
            <a:ext cx="640135" cy="621846"/>
          </a:xfrm>
          <a:prstGeom prst="rect">
            <a:avLst/>
          </a:prstGeom>
        </p:spPr>
      </p:pic>
      <p:sp>
        <p:nvSpPr>
          <p:cNvPr id="14" name="TextBox 13"/>
          <p:cNvSpPr txBox="1"/>
          <p:nvPr/>
        </p:nvSpPr>
        <p:spPr>
          <a:xfrm>
            <a:off x="891655" y="5717726"/>
            <a:ext cx="7848768" cy="46166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If you would like to add additional documents, you may attach cover letters, etc. in the optional supporting documents line.  Do not attach documents that are password protected.</a:t>
            </a:r>
          </a:p>
        </p:txBody>
      </p:sp>
      <p:sp>
        <p:nvSpPr>
          <p:cNvPr id="15" name="Rounded Rectangular Callout 14"/>
          <p:cNvSpPr/>
          <p:nvPr/>
        </p:nvSpPr>
        <p:spPr>
          <a:xfrm>
            <a:off x="2968116" y="5175718"/>
            <a:ext cx="1819908" cy="274546"/>
          </a:xfrm>
          <a:prstGeom prst="wedgeRoundRectCallout">
            <a:avLst>
              <a:gd name="adj1" fmla="val -12741"/>
              <a:gd name="adj2" fmla="val -16511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3. </a:t>
            </a:r>
            <a:r>
              <a:rPr lang="en-CA" sz="1200" b="1" dirty="0">
                <a:solidFill>
                  <a:schemeClr val="tx1"/>
                </a:solidFill>
                <a:latin typeface="Arial" panose="020B0604020202020204" pitchFamily="34" charset="0"/>
                <a:cs typeface="Arial" panose="020B0604020202020204" pitchFamily="34" charset="0"/>
              </a:rPr>
              <a:t>Save and Submit.</a:t>
            </a:r>
          </a:p>
          <a:p>
            <a:pPr algn="ctr"/>
            <a:endParaRPr lang="en-CA" sz="1050" dirty="0">
              <a:latin typeface="Arial" panose="020B0604020202020204" pitchFamily="34" charset="0"/>
              <a:cs typeface="Arial" panose="020B0604020202020204" pitchFamily="34" charset="0"/>
            </a:endParaRPr>
          </a:p>
        </p:txBody>
      </p:sp>
      <p:sp>
        <p:nvSpPr>
          <p:cNvPr id="16" name="TextBox 15"/>
          <p:cNvSpPr txBox="1"/>
          <p:nvPr/>
        </p:nvSpPr>
        <p:spPr>
          <a:xfrm>
            <a:off x="1007096" y="812571"/>
            <a:ext cx="8136904"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Upload Document</a:t>
            </a:r>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25</a:t>
            </a:fld>
            <a:r>
              <a:rPr lang="en-CA" dirty="0"/>
              <a:t> of 38</a:t>
            </a:r>
          </a:p>
        </p:txBody>
      </p:sp>
      <p:grpSp>
        <p:nvGrpSpPr>
          <p:cNvPr id="17" name="Group 16">
            <a:extLst>
              <a:ext uri="{FF2B5EF4-FFF2-40B4-BE49-F238E27FC236}">
                <a16:creationId xmlns:a16="http://schemas.microsoft.com/office/drawing/2014/main" id="{685287E8-B7AE-4926-9A66-2F40805B1F32}"/>
              </a:ext>
            </a:extLst>
          </p:cNvPr>
          <p:cNvGrpSpPr/>
          <p:nvPr/>
        </p:nvGrpSpPr>
        <p:grpSpPr>
          <a:xfrm>
            <a:off x="179512" y="-68284"/>
            <a:ext cx="8964488" cy="923330"/>
            <a:chOff x="179512" y="4026424"/>
            <a:chExt cx="8964488" cy="923330"/>
          </a:xfrm>
        </p:grpSpPr>
        <p:grpSp>
          <p:nvGrpSpPr>
            <p:cNvPr id="18" name="Group 17">
              <a:extLst>
                <a:ext uri="{FF2B5EF4-FFF2-40B4-BE49-F238E27FC236}">
                  <a16:creationId xmlns:a16="http://schemas.microsoft.com/office/drawing/2014/main" id="{72CAA4FB-A7C1-4D6F-B678-A29D709A87FA}"/>
                </a:ext>
              </a:extLst>
            </p:cNvPr>
            <p:cNvGrpSpPr/>
            <p:nvPr userDrawn="1"/>
          </p:nvGrpSpPr>
          <p:grpSpPr>
            <a:xfrm>
              <a:off x="179512" y="4094164"/>
              <a:ext cx="8964488" cy="787850"/>
              <a:chOff x="390128" y="3908965"/>
              <a:chExt cx="8638456" cy="787850"/>
            </a:xfrm>
          </p:grpSpPr>
          <p:pic>
            <p:nvPicPr>
              <p:cNvPr id="20" name="Picture 2">
                <a:extLst>
                  <a:ext uri="{FF2B5EF4-FFF2-40B4-BE49-F238E27FC236}">
                    <a16:creationId xmlns:a16="http://schemas.microsoft.com/office/drawing/2014/main" id="{080EF7BD-8942-4796-9B3E-AF67B7CB8EE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a:extLst>
                  <a:ext uri="{FF2B5EF4-FFF2-40B4-BE49-F238E27FC236}">
                    <a16:creationId xmlns:a16="http://schemas.microsoft.com/office/drawing/2014/main" id="{0D469DF7-A0DE-4CB6-BF12-D23B48CFE0D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9" name="TextBox 18">
              <a:extLst>
                <a:ext uri="{FF2B5EF4-FFF2-40B4-BE49-F238E27FC236}">
                  <a16:creationId xmlns:a16="http://schemas.microsoft.com/office/drawing/2014/main" id="{B399583A-B0E6-47E8-BA09-E3AD2241C3BF}"/>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014732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2713" y="1160176"/>
            <a:ext cx="5566287" cy="3266568"/>
          </a:xfrm>
          <a:prstGeom prst="rect">
            <a:avLst/>
          </a:prstGeom>
        </p:spPr>
      </p:pic>
      <p:pic>
        <p:nvPicPr>
          <p:cNvPr id="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10" name="TextBox 9"/>
          <p:cNvSpPr txBox="1"/>
          <p:nvPr/>
        </p:nvSpPr>
        <p:spPr>
          <a:xfrm>
            <a:off x="467544" y="764704"/>
            <a:ext cx="8640960" cy="338554"/>
          </a:xfrm>
          <a:prstGeom prst="rect">
            <a:avLst/>
          </a:prstGeom>
          <a:noFill/>
        </p:spPr>
        <p:txBody>
          <a:bodyPr wrap="square" rtlCol="0">
            <a:spAutoFit/>
          </a:bodyPr>
          <a:lstStyle/>
          <a:p>
            <a:pPr algn="r"/>
            <a:r>
              <a:rPr lang="en-US" sz="1600" b="1" dirty="0">
                <a:solidFill>
                  <a:schemeClr val="accent2">
                    <a:lumMod val="75000"/>
                  </a:schemeClr>
                </a:solidFill>
                <a:latin typeface="Arial" panose="020B0604020202020204" pitchFamily="34" charset="0"/>
                <a:cs typeface="Arial" panose="020B0604020202020204" pitchFamily="34" charset="0"/>
              </a:rPr>
              <a:t>Request Document</a:t>
            </a:r>
            <a:endParaRPr lang="en-CA" sz="1600" b="1" dirty="0">
              <a:solidFill>
                <a:schemeClr val="accent2">
                  <a:lumMod val="75000"/>
                </a:schemeClr>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a:stretch>
            <a:fillRect/>
          </a:stretch>
        </p:blipFill>
        <p:spPr>
          <a:xfrm>
            <a:off x="683568" y="5687300"/>
            <a:ext cx="640135" cy="621846"/>
          </a:xfrm>
          <a:prstGeom prst="rect">
            <a:avLst/>
          </a:prstGeom>
        </p:spPr>
      </p:pic>
      <p:sp>
        <p:nvSpPr>
          <p:cNvPr id="14" name="TextBox 13"/>
          <p:cNvSpPr txBox="1"/>
          <p:nvPr/>
        </p:nvSpPr>
        <p:spPr>
          <a:xfrm>
            <a:off x="1350159" y="5799385"/>
            <a:ext cx="6966257" cy="46166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If are you unable to submit a request, please ensure you have the proper ETS roles assigned to you by your ETS Site Administrator. </a:t>
            </a:r>
          </a:p>
        </p:txBody>
      </p:sp>
      <p:pic>
        <p:nvPicPr>
          <p:cNvPr id="1028" name="Picture 4" descr="C:\Users\VANESS~1.BOD\AppData\Local\Temp\SNAGHTML4c8cd71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3416" y="3072017"/>
            <a:ext cx="5750584" cy="26883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71132" y="4149080"/>
            <a:ext cx="1229825" cy="461665"/>
          </a:xfrm>
          <a:prstGeom prst="rect">
            <a:avLst/>
          </a:prstGeom>
        </p:spPr>
        <p:txBody>
          <a:bodyPr wrap="none">
            <a:spAutoFit/>
          </a:bodyPr>
          <a:lstStyle/>
          <a:p>
            <a:pPr algn="ctr"/>
            <a:r>
              <a:rPr lang="en-US" sz="2400"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rPr>
              <a:t>Sample</a:t>
            </a:r>
          </a:p>
        </p:txBody>
      </p:sp>
      <p:sp>
        <p:nvSpPr>
          <p:cNvPr id="17" name="Rounded Rectangle 16"/>
          <p:cNvSpPr/>
          <p:nvPr/>
        </p:nvSpPr>
        <p:spPr>
          <a:xfrm>
            <a:off x="5225941" y="1706342"/>
            <a:ext cx="2654518" cy="886888"/>
          </a:xfrm>
          <a:prstGeom prst="roundRect">
            <a:avLst/>
          </a:prstGeom>
          <a:solidFill>
            <a:schemeClr val="accent5">
              <a:lumMod val="60000"/>
              <a:lumOff val="40000"/>
            </a:schemeClr>
          </a:solid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The request status will show “Submitted” and the date and time. This date will be the registration date if approved.</a:t>
            </a:r>
          </a:p>
        </p:txBody>
      </p:sp>
      <p:sp>
        <p:nvSpPr>
          <p:cNvPr id="11" name="Slide Number Placeholder 10"/>
          <p:cNvSpPr>
            <a:spLocks noGrp="1"/>
          </p:cNvSpPr>
          <p:nvPr>
            <p:ph type="sldNum" sz="quarter" idx="12"/>
          </p:nvPr>
        </p:nvSpPr>
        <p:spPr/>
        <p:txBody>
          <a:bodyPr/>
          <a:lstStyle/>
          <a:p>
            <a:r>
              <a:rPr lang="en-CA" dirty="0"/>
              <a:t>Page </a:t>
            </a:r>
            <a:fld id="{962F2C8B-0636-4A6A-8DFF-6DD9B2921AEA}" type="slidenum">
              <a:rPr lang="en-CA" smtClean="0"/>
              <a:pPr/>
              <a:t>26</a:t>
            </a:fld>
            <a:r>
              <a:rPr lang="en-CA" dirty="0"/>
              <a:t> of 38</a:t>
            </a:r>
          </a:p>
        </p:txBody>
      </p:sp>
      <p:grpSp>
        <p:nvGrpSpPr>
          <p:cNvPr id="15" name="Group 14">
            <a:extLst>
              <a:ext uri="{FF2B5EF4-FFF2-40B4-BE49-F238E27FC236}">
                <a16:creationId xmlns:a16="http://schemas.microsoft.com/office/drawing/2014/main" id="{11B5FC37-EA5E-46F1-A671-4DF9FB685DF2}"/>
              </a:ext>
            </a:extLst>
          </p:cNvPr>
          <p:cNvGrpSpPr/>
          <p:nvPr/>
        </p:nvGrpSpPr>
        <p:grpSpPr>
          <a:xfrm>
            <a:off x="179512" y="-68284"/>
            <a:ext cx="8964488" cy="923330"/>
            <a:chOff x="179512" y="4026424"/>
            <a:chExt cx="8964488" cy="923330"/>
          </a:xfrm>
        </p:grpSpPr>
        <p:grpSp>
          <p:nvGrpSpPr>
            <p:cNvPr id="16" name="Group 15">
              <a:extLst>
                <a:ext uri="{FF2B5EF4-FFF2-40B4-BE49-F238E27FC236}">
                  <a16:creationId xmlns:a16="http://schemas.microsoft.com/office/drawing/2014/main" id="{84BD57D1-8FC7-4645-9B1C-0D7C6A34E5CE}"/>
                </a:ext>
              </a:extLst>
            </p:cNvPr>
            <p:cNvGrpSpPr/>
            <p:nvPr userDrawn="1"/>
          </p:nvGrpSpPr>
          <p:grpSpPr>
            <a:xfrm>
              <a:off x="179512" y="4094164"/>
              <a:ext cx="8964488" cy="787850"/>
              <a:chOff x="390128" y="3908965"/>
              <a:chExt cx="8638456" cy="787850"/>
            </a:xfrm>
          </p:grpSpPr>
          <p:pic>
            <p:nvPicPr>
              <p:cNvPr id="19" name="Picture 2">
                <a:extLst>
                  <a:ext uri="{FF2B5EF4-FFF2-40B4-BE49-F238E27FC236}">
                    <a16:creationId xmlns:a16="http://schemas.microsoft.com/office/drawing/2014/main" id="{5CE6132B-1265-419A-A4F6-7A5755F8736C}"/>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a:extLst>
                  <a:ext uri="{FF2B5EF4-FFF2-40B4-BE49-F238E27FC236}">
                    <a16:creationId xmlns:a16="http://schemas.microsoft.com/office/drawing/2014/main" id="{5A90E9A9-B479-4F8B-A2CB-653E7AF82AC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8" name="TextBox 17">
              <a:extLst>
                <a:ext uri="{FF2B5EF4-FFF2-40B4-BE49-F238E27FC236}">
                  <a16:creationId xmlns:a16="http://schemas.microsoft.com/office/drawing/2014/main" id="{5B41BC05-421A-4161-8771-48D9000A8E93}"/>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508850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3D1C60-CD90-42ED-8CBE-2E49F9C5E725}"/>
              </a:ext>
            </a:extLst>
          </p:cNvPr>
          <p:cNvPicPr>
            <a:picLocks noChangeAspect="1"/>
          </p:cNvPicPr>
          <p:nvPr/>
        </p:nvPicPr>
        <p:blipFill>
          <a:blip r:embed="rId2"/>
          <a:stretch>
            <a:fillRect/>
          </a:stretch>
        </p:blipFill>
        <p:spPr>
          <a:xfrm>
            <a:off x="271932" y="1366575"/>
            <a:ext cx="2514382" cy="5028764"/>
          </a:xfrm>
          <a:prstGeom prst="rect">
            <a:avLst/>
          </a:prstGeom>
        </p:spPr>
      </p:pic>
      <p:pic>
        <p:nvPicPr>
          <p:cNvPr id="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139952" y="764704"/>
            <a:ext cx="4968552" cy="338554"/>
          </a:xfrm>
          <a:prstGeom prst="rect">
            <a:avLst/>
          </a:prstGeom>
          <a:noFill/>
        </p:spPr>
        <p:txBody>
          <a:bodyPr wrap="square" rtlCol="0">
            <a:spAutoFit/>
          </a:bodyPr>
          <a:lstStyle/>
          <a:p>
            <a:pPr algn="r"/>
            <a:r>
              <a:rPr lang="en-US" sz="1600" b="1" dirty="0">
                <a:solidFill>
                  <a:schemeClr val="accent2">
                    <a:lumMod val="75000"/>
                  </a:schemeClr>
                </a:solidFill>
                <a:latin typeface="Arial" panose="020B0604020202020204" pitchFamily="34" charset="0"/>
                <a:cs typeface="Arial" panose="020B0604020202020204" pitchFamily="34" charset="0"/>
              </a:rPr>
              <a:t>DISCHARGE OF SECURITY INTEREST</a:t>
            </a:r>
            <a:endParaRPr lang="en-CA" sz="1600" b="1" dirty="0">
              <a:solidFill>
                <a:schemeClr val="accent2">
                  <a:lumMod val="75000"/>
                </a:schemeClr>
              </a:solidFill>
              <a:latin typeface="Arial" panose="020B0604020202020204" pitchFamily="34" charset="0"/>
              <a:cs typeface="Arial" panose="020B0604020202020204" pitchFamily="34" charset="0"/>
            </a:endParaRPr>
          </a:p>
        </p:txBody>
      </p:sp>
      <p:sp>
        <p:nvSpPr>
          <p:cNvPr id="12" name="Rounded Rectangular Callout 11"/>
          <p:cNvSpPr/>
          <p:nvPr/>
        </p:nvSpPr>
        <p:spPr>
          <a:xfrm>
            <a:off x="1133414" y="2532169"/>
            <a:ext cx="2128757" cy="339057"/>
          </a:xfrm>
          <a:prstGeom prst="wedgeRoundRectCallout">
            <a:avLst>
              <a:gd name="adj1" fmla="val -43017"/>
              <a:gd name="adj2" fmla="val 10538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Click on </a:t>
            </a:r>
            <a:r>
              <a:rPr lang="en-CA" sz="1200" b="1" dirty="0">
                <a:solidFill>
                  <a:sysClr val="windowText" lastClr="000000"/>
                </a:solidFill>
                <a:latin typeface="Arial" panose="020B0604020202020204" pitchFamily="34" charset="0"/>
                <a:cs typeface="Arial" panose="020B0604020202020204" pitchFamily="34" charset="0"/>
              </a:rPr>
              <a:t>Encumbrance.</a:t>
            </a:r>
          </a:p>
        </p:txBody>
      </p:sp>
      <p:sp>
        <p:nvSpPr>
          <p:cNvPr id="13" name="Rounded Rectangular Callout 12"/>
          <p:cNvSpPr/>
          <p:nvPr/>
        </p:nvSpPr>
        <p:spPr>
          <a:xfrm>
            <a:off x="1037659" y="4012071"/>
            <a:ext cx="2224512" cy="356189"/>
          </a:xfrm>
          <a:prstGeom prst="wedgeRoundRectCallout">
            <a:avLst>
              <a:gd name="adj1" fmla="val -31082"/>
              <a:gd name="adj2" fmla="val -10303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2. Click on </a:t>
            </a:r>
            <a:r>
              <a:rPr lang="en-CA" sz="1200" b="1" dirty="0">
                <a:solidFill>
                  <a:sysClr val="windowText" lastClr="000000"/>
                </a:solidFill>
                <a:latin typeface="Arial" panose="020B0604020202020204" pitchFamily="34" charset="0"/>
                <a:cs typeface="Arial" panose="020B0604020202020204" pitchFamily="34" charset="0"/>
              </a:rPr>
              <a:t>Discharge of Security Notice.</a:t>
            </a:r>
          </a:p>
        </p:txBody>
      </p:sp>
      <p:sp>
        <p:nvSpPr>
          <p:cNvPr id="14" name="Right Arrow 13"/>
          <p:cNvSpPr/>
          <p:nvPr/>
        </p:nvSpPr>
        <p:spPr>
          <a:xfrm>
            <a:off x="2294584" y="3427293"/>
            <a:ext cx="967587" cy="216024"/>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Picture 14"/>
          <p:cNvPicPr>
            <a:picLocks noChangeAspect="1"/>
          </p:cNvPicPr>
          <p:nvPr/>
        </p:nvPicPr>
        <p:blipFill>
          <a:blip r:embed="rId4"/>
          <a:stretch>
            <a:fillRect/>
          </a:stretch>
        </p:blipFill>
        <p:spPr>
          <a:xfrm>
            <a:off x="3677638" y="1543093"/>
            <a:ext cx="5118179" cy="4118156"/>
          </a:xfrm>
          <a:prstGeom prst="rect">
            <a:avLst/>
          </a:prstGeom>
        </p:spPr>
      </p:pic>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27</a:t>
            </a:fld>
            <a:r>
              <a:rPr lang="en-CA" dirty="0"/>
              <a:t> of 38</a:t>
            </a:r>
          </a:p>
        </p:txBody>
      </p:sp>
      <p:grpSp>
        <p:nvGrpSpPr>
          <p:cNvPr id="11" name="Group 10">
            <a:extLst>
              <a:ext uri="{FF2B5EF4-FFF2-40B4-BE49-F238E27FC236}">
                <a16:creationId xmlns:a16="http://schemas.microsoft.com/office/drawing/2014/main" id="{E2641840-952F-44E1-9B72-84960F704148}"/>
              </a:ext>
            </a:extLst>
          </p:cNvPr>
          <p:cNvGrpSpPr/>
          <p:nvPr/>
        </p:nvGrpSpPr>
        <p:grpSpPr>
          <a:xfrm>
            <a:off x="179512" y="-68284"/>
            <a:ext cx="8964488" cy="923330"/>
            <a:chOff x="179512" y="4026424"/>
            <a:chExt cx="8964488" cy="923330"/>
          </a:xfrm>
        </p:grpSpPr>
        <p:grpSp>
          <p:nvGrpSpPr>
            <p:cNvPr id="16" name="Group 15">
              <a:extLst>
                <a:ext uri="{FF2B5EF4-FFF2-40B4-BE49-F238E27FC236}">
                  <a16:creationId xmlns:a16="http://schemas.microsoft.com/office/drawing/2014/main" id="{1DED03D0-A459-4F3A-B6A3-EAF61544BCDC}"/>
                </a:ext>
              </a:extLst>
            </p:cNvPr>
            <p:cNvGrpSpPr/>
            <p:nvPr userDrawn="1"/>
          </p:nvGrpSpPr>
          <p:grpSpPr>
            <a:xfrm>
              <a:off x="179512" y="4094164"/>
              <a:ext cx="8964488" cy="787850"/>
              <a:chOff x="390128" y="3908965"/>
              <a:chExt cx="8638456" cy="787850"/>
            </a:xfrm>
          </p:grpSpPr>
          <p:pic>
            <p:nvPicPr>
              <p:cNvPr id="18" name="Picture 2">
                <a:extLst>
                  <a:ext uri="{FF2B5EF4-FFF2-40B4-BE49-F238E27FC236}">
                    <a16:creationId xmlns:a16="http://schemas.microsoft.com/office/drawing/2014/main" id="{5A06A230-7411-4443-B87F-F7A8B3E8686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a:extLst>
                  <a:ext uri="{FF2B5EF4-FFF2-40B4-BE49-F238E27FC236}">
                    <a16:creationId xmlns:a16="http://schemas.microsoft.com/office/drawing/2014/main" id="{EE186B57-280B-44C6-BB9E-554632271E7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7" name="TextBox 16">
              <a:extLst>
                <a:ext uri="{FF2B5EF4-FFF2-40B4-BE49-F238E27FC236}">
                  <a16:creationId xmlns:a16="http://schemas.microsoft.com/office/drawing/2014/main" id="{C8214E0A-B646-4619-8397-FBC17717066D}"/>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417117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9064" y="764704"/>
            <a:ext cx="8424936"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ETS Request Number</a:t>
            </a:r>
          </a:p>
        </p:txBody>
      </p:sp>
      <p:sp>
        <p:nvSpPr>
          <p:cNvPr id="9" name="TextBox 8"/>
          <p:cNvSpPr txBox="1"/>
          <p:nvPr/>
        </p:nvSpPr>
        <p:spPr>
          <a:xfrm>
            <a:off x="6553200" y="1484784"/>
            <a:ext cx="2195264" cy="3231654"/>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Ensure the contact information and submitters address are correct. Also ensure that the Company name and the Submitter address name is the same.</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Click </a:t>
            </a:r>
            <a:r>
              <a:rPr lang="en-CA" sz="1200" b="1" dirty="0">
                <a:latin typeface="Arial" panose="020B0604020202020204" pitchFamily="34" charset="0"/>
                <a:cs typeface="Arial" panose="020B0604020202020204" pitchFamily="34" charset="0"/>
              </a:rPr>
              <a:t>Save</a:t>
            </a:r>
            <a:r>
              <a:rPr lang="en-CA" sz="1200" dirty="0">
                <a:latin typeface="Arial" panose="020B0604020202020204" pitchFamily="34" charset="0"/>
                <a:cs typeface="Arial" panose="020B0604020202020204" pitchFamily="34" charset="0"/>
              </a:rPr>
              <a:t>.</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An ETS request number will be displayed at the top of the screen.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The ETS request Number will be used to track your request in the Work in Progress node</a:t>
            </a:r>
          </a:p>
          <a:p>
            <a:r>
              <a:rPr lang="en-CA" sz="1200" dirty="0">
                <a:latin typeface="Arial" panose="020B0604020202020204" pitchFamily="34" charset="0"/>
                <a:cs typeface="Arial" panose="020B0604020202020204" pitchFamily="34" charset="0"/>
              </a:rPr>
              <a:t> </a:t>
            </a:r>
            <a:r>
              <a:rPr lang="en-CA" sz="1200" i="1" dirty="0">
                <a:latin typeface="Arial" panose="020B0604020202020204" pitchFamily="34" charset="0"/>
                <a:cs typeface="Arial" panose="020B0604020202020204" pitchFamily="34" charset="0"/>
              </a:rPr>
              <a:t>(</a:t>
            </a:r>
            <a:r>
              <a:rPr lang="en-CA" sz="1200" i="1" dirty="0">
                <a:latin typeface="Arial" panose="020B0604020202020204" pitchFamily="34" charset="0"/>
                <a:cs typeface="Arial" panose="020B0604020202020204" pitchFamily="34" charset="0"/>
                <a:hlinkClick r:id="rId3" action="ppaction://hlinksldjump"/>
              </a:rPr>
              <a:t>Slide 27</a:t>
            </a:r>
            <a:r>
              <a:rPr lang="en-CA" sz="1200" i="1" dirty="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a:stretch>
            <a:fillRect/>
          </a:stretch>
        </p:blipFill>
        <p:spPr>
          <a:xfrm>
            <a:off x="251521" y="1213500"/>
            <a:ext cx="5760640" cy="5031536"/>
          </a:xfrm>
          <a:prstGeom prst="rect">
            <a:avLst/>
          </a:prstGeom>
        </p:spPr>
      </p:pic>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28</a:t>
            </a:fld>
            <a:r>
              <a:rPr lang="en-CA" dirty="0"/>
              <a:t> of 38</a:t>
            </a:r>
          </a:p>
        </p:txBody>
      </p:sp>
      <p:grpSp>
        <p:nvGrpSpPr>
          <p:cNvPr id="11" name="Group 10">
            <a:extLst>
              <a:ext uri="{FF2B5EF4-FFF2-40B4-BE49-F238E27FC236}">
                <a16:creationId xmlns:a16="http://schemas.microsoft.com/office/drawing/2014/main" id="{8A9E6F27-B29E-4C8B-8904-D3211C1A82EC}"/>
              </a:ext>
            </a:extLst>
          </p:cNvPr>
          <p:cNvGrpSpPr/>
          <p:nvPr/>
        </p:nvGrpSpPr>
        <p:grpSpPr>
          <a:xfrm>
            <a:off x="179512" y="-68284"/>
            <a:ext cx="8964488" cy="923330"/>
            <a:chOff x="179512" y="4026424"/>
            <a:chExt cx="8964488" cy="923330"/>
          </a:xfrm>
        </p:grpSpPr>
        <p:grpSp>
          <p:nvGrpSpPr>
            <p:cNvPr id="12" name="Group 11">
              <a:extLst>
                <a:ext uri="{FF2B5EF4-FFF2-40B4-BE49-F238E27FC236}">
                  <a16:creationId xmlns:a16="http://schemas.microsoft.com/office/drawing/2014/main" id="{0EEEC58D-BA11-4F5B-938B-2361F19B2BA9}"/>
                </a:ext>
              </a:extLst>
            </p:cNvPr>
            <p:cNvGrpSpPr/>
            <p:nvPr userDrawn="1"/>
          </p:nvGrpSpPr>
          <p:grpSpPr>
            <a:xfrm>
              <a:off x="179512" y="4094164"/>
              <a:ext cx="8964488" cy="787850"/>
              <a:chOff x="390128" y="3908965"/>
              <a:chExt cx="8638456" cy="787850"/>
            </a:xfrm>
          </p:grpSpPr>
          <p:pic>
            <p:nvPicPr>
              <p:cNvPr id="14" name="Picture 2">
                <a:extLst>
                  <a:ext uri="{FF2B5EF4-FFF2-40B4-BE49-F238E27FC236}">
                    <a16:creationId xmlns:a16="http://schemas.microsoft.com/office/drawing/2014/main" id="{664DA6C2-A553-4287-8E0C-1A9EEF06C8E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id="{5EFB7E77-D6DE-4CAC-8968-A29FD51B718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3" name="TextBox 12">
              <a:extLst>
                <a:ext uri="{FF2B5EF4-FFF2-40B4-BE49-F238E27FC236}">
                  <a16:creationId xmlns:a16="http://schemas.microsoft.com/office/drawing/2014/main" id="{212967D9-2539-411C-A350-02F151280C3B}"/>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116418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9512" y="4361326"/>
            <a:ext cx="5400600" cy="1808345"/>
          </a:xfrm>
          <a:prstGeom prst="rect">
            <a:avLst/>
          </a:prstGeom>
        </p:spPr>
      </p:pic>
      <p:pic>
        <p:nvPicPr>
          <p:cNvPr id="6" name="Picture 5"/>
          <p:cNvPicPr>
            <a:picLocks noChangeAspect="1"/>
          </p:cNvPicPr>
          <p:nvPr/>
        </p:nvPicPr>
        <p:blipFill>
          <a:blip r:embed="rId3"/>
          <a:stretch>
            <a:fillRect/>
          </a:stretch>
        </p:blipFill>
        <p:spPr>
          <a:xfrm>
            <a:off x="179512" y="3521251"/>
            <a:ext cx="7580952" cy="609524"/>
          </a:xfrm>
          <a:prstGeom prst="rect">
            <a:avLst/>
          </a:prstGeom>
        </p:spPr>
      </p:pic>
      <p:pic>
        <p:nvPicPr>
          <p:cNvPr id="7" name="Picture 6"/>
          <p:cNvPicPr>
            <a:picLocks noChangeAspect="1"/>
          </p:cNvPicPr>
          <p:nvPr/>
        </p:nvPicPr>
        <p:blipFill>
          <a:blip r:embed="rId4"/>
          <a:stretch>
            <a:fillRect/>
          </a:stretch>
        </p:blipFill>
        <p:spPr>
          <a:xfrm>
            <a:off x="179512" y="1551459"/>
            <a:ext cx="7638095" cy="1638095"/>
          </a:xfrm>
          <a:prstGeom prst="rect">
            <a:avLst/>
          </a:prstGeom>
        </p:spPr>
      </p:pic>
      <p:pic>
        <p:nvPicPr>
          <p:cNvPr id="9" name="Picture 3" descr="C:\Users\kerry-lynne.kryvench\AppData\Local\Microsoft\Windows\Temporary Internet Files\Content.Outlook\YN94S36N\banner_bottom (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39552" y="764704"/>
            <a:ext cx="856895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Registration Number</a:t>
            </a:r>
          </a:p>
        </p:txBody>
      </p:sp>
      <p:sp>
        <p:nvSpPr>
          <p:cNvPr id="12" name="Rounded Rectangular Callout 11"/>
          <p:cNvSpPr/>
          <p:nvPr/>
        </p:nvSpPr>
        <p:spPr>
          <a:xfrm>
            <a:off x="7164288" y="2924944"/>
            <a:ext cx="1762646" cy="797719"/>
          </a:xfrm>
          <a:prstGeom prst="wedgeRoundRectCallout">
            <a:avLst>
              <a:gd name="adj1" fmla="val -52683"/>
              <a:gd name="adj2" fmla="val -5714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Enter the relevant Registration Number to be discharged and click </a:t>
            </a:r>
            <a:r>
              <a:rPr lang="en-CA" sz="1200" b="1" dirty="0">
                <a:solidFill>
                  <a:schemeClr val="tx1"/>
                </a:solidFill>
                <a:latin typeface="Arial" panose="020B0604020202020204" pitchFamily="34" charset="0"/>
                <a:cs typeface="Arial" panose="020B0604020202020204" pitchFamily="34" charset="0"/>
              </a:rPr>
              <a:t>Add.</a:t>
            </a:r>
            <a:endParaRPr lang="en-CA" sz="1200" dirty="0">
              <a:solidFill>
                <a:schemeClr val="tx1"/>
              </a:solidFill>
              <a:latin typeface="Arial" panose="020B0604020202020204" pitchFamily="34" charset="0"/>
              <a:cs typeface="Arial" panose="020B0604020202020204" pitchFamily="34" charset="0"/>
            </a:endParaRPr>
          </a:p>
        </p:txBody>
      </p:sp>
      <p:sp>
        <p:nvSpPr>
          <p:cNvPr id="13" name="Rounded Rectangular Callout 12"/>
          <p:cNvSpPr/>
          <p:nvPr/>
        </p:nvSpPr>
        <p:spPr>
          <a:xfrm>
            <a:off x="6574365" y="4339760"/>
            <a:ext cx="2352569" cy="807551"/>
          </a:xfrm>
          <a:prstGeom prst="wedgeRoundRectCallout">
            <a:avLst>
              <a:gd name="adj1" fmla="val -46107"/>
              <a:gd name="adj2" fmla="val -8296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2. Click </a:t>
            </a:r>
            <a:r>
              <a:rPr lang="en-CA" sz="1200" b="1" dirty="0">
                <a:solidFill>
                  <a:sysClr val="windowText" lastClr="000000"/>
                </a:solidFill>
                <a:latin typeface="Arial" panose="020B0604020202020204" pitchFamily="34" charset="0"/>
                <a:cs typeface="Arial" panose="020B0604020202020204" pitchFamily="34" charset="0"/>
              </a:rPr>
              <a:t>Agreements</a:t>
            </a:r>
            <a:r>
              <a:rPr lang="en-CA" sz="1200" dirty="0">
                <a:solidFill>
                  <a:sysClr val="windowText" lastClr="000000"/>
                </a:solidFill>
                <a:latin typeface="Arial" panose="020B0604020202020204" pitchFamily="34" charset="0"/>
                <a:cs typeface="Arial" panose="020B0604020202020204" pitchFamily="34" charset="0"/>
              </a:rPr>
              <a:t> to view all agreements listed under the Security Notice. </a:t>
            </a:r>
            <a:endParaRPr lang="en-CA" sz="1200" b="1" dirty="0">
              <a:solidFill>
                <a:sysClr val="windowText" lastClr="000000"/>
              </a:solidFill>
              <a:latin typeface="Arial" panose="020B0604020202020204" pitchFamily="34" charset="0"/>
              <a:cs typeface="Arial" panose="020B0604020202020204" pitchFamily="34" charset="0"/>
            </a:endParaRPr>
          </a:p>
        </p:txBody>
      </p:sp>
      <p:sp>
        <p:nvSpPr>
          <p:cNvPr id="14" name="Rounded Rectangular Callout 13"/>
          <p:cNvSpPr/>
          <p:nvPr/>
        </p:nvSpPr>
        <p:spPr>
          <a:xfrm>
            <a:off x="4464968" y="5500325"/>
            <a:ext cx="3635424" cy="719500"/>
          </a:xfrm>
          <a:prstGeom prst="wedgeRoundRectCallout">
            <a:avLst>
              <a:gd name="adj1" fmla="val -101216"/>
              <a:gd name="adj2" fmla="val 360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3. For partial discharges, agreements can be deselected and click </a:t>
            </a:r>
            <a:r>
              <a:rPr lang="en-CA" sz="1200" b="1" dirty="0">
                <a:solidFill>
                  <a:schemeClr val="tx1"/>
                </a:solidFill>
                <a:latin typeface="Arial" panose="020B0604020202020204" pitchFamily="34" charset="0"/>
                <a:cs typeface="Arial" panose="020B0604020202020204" pitchFamily="34" charset="0"/>
              </a:rPr>
              <a:t>OK.</a:t>
            </a:r>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29</a:t>
            </a:fld>
            <a:r>
              <a:rPr lang="en-CA" dirty="0"/>
              <a:t> of 38</a:t>
            </a:r>
          </a:p>
        </p:txBody>
      </p:sp>
      <p:grpSp>
        <p:nvGrpSpPr>
          <p:cNvPr id="15" name="Group 14">
            <a:extLst>
              <a:ext uri="{FF2B5EF4-FFF2-40B4-BE49-F238E27FC236}">
                <a16:creationId xmlns:a16="http://schemas.microsoft.com/office/drawing/2014/main" id="{0F1E9B5E-1E82-4C3D-9FDC-BB6A49F7D3BE}"/>
              </a:ext>
            </a:extLst>
          </p:cNvPr>
          <p:cNvGrpSpPr/>
          <p:nvPr/>
        </p:nvGrpSpPr>
        <p:grpSpPr>
          <a:xfrm>
            <a:off x="179512" y="-68284"/>
            <a:ext cx="8964488" cy="923330"/>
            <a:chOff x="179512" y="4026424"/>
            <a:chExt cx="8964488" cy="923330"/>
          </a:xfrm>
        </p:grpSpPr>
        <p:grpSp>
          <p:nvGrpSpPr>
            <p:cNvPr id="16" name="Group 15">
              <a:extLst>
                <a:ext uri="{FF2B5EF4-FFF2-40B4-BE49-F238E27FC236}">
                  <a16:creationId xmlns:a16="http://schemas.microsoft.com/office/drawing/2014/main" id="{637CC105-841A-4730-B6C0-6843A6856F9B}"/>
                </a:ext>
              </a:extLst>
            </p:cNvPr>
            <p:cNvGrpSpPr/>
            <p:nvPr userDrawn="1"/>
          </p:nvGrpSpPr>
          <p:grpSpPr>
            <a:xfrm>
              <a:off x="179512" y="4094164"/>
              <a:ext cx="8964488" cy="787850"/>
              <a:chOff x="390128" y="3908965"/>
              <a:chExt cx="8638456" cy="787850"/>
            </a:xfrm>
          </p:grpSpPr>
          <p:pic>
            <p:nvPicPr>
              <p:cNvPr id="18" name="Picture 2">
                <a:extLst>
                  <a:ext uri="{FF2B5EF4-FFF2-40B4-BE49-F238E27FC236}">
                    <a16:creationId xmlns:a16="http://schemas.microsoft.com/office/drawing/2014/main" id="{37E711B0-4BE8-4418-8ED4-0FBF91FEB469}"/>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a:extLst>
                  <a:ext uri="{FF2B5EF4-FFF2-40B4-BE49-F238E27FC236}">
                    <a16:creationId xmlns:a16="http://schemas.microsoft.com/office/drawing/2014/main" id="{5B07B12F-D1AA-420E-90C4-29BB0521DC5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7" name="TextBox 16">
              <a:extLst>
                <a:ext uri="{FF2B5EF4-FFF2-40B4-BE49-F238E27FC236}">
                  <a16:creationId xmlns:a16="http://schemas.microsoft.com/office/drawing/2014/main" id="{D3FE9A5B-357F-4AE2-ACDE-265AAB790F2D}"/>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705886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0571" y="802576"/>
            <a:ext cx="8463429"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Introduction</a:t>
            </a:r>
            <a:endParaRPr lang="en-CA" b="1" dirty="0">
              <a:solidFill>
                <a:schemeClr val="accent2">
                  <a:lumMod val="75000"/>
                </a:schemeClr>
              </a:solidFill>
              <a:latin typeface="Arial" panose="020B0604020202020204" pitchFamily="34" charset="0"/>
              <a:cs typeface="Arial" panose="020B0604020202020204" pitchFamily="34" charset="0"/>
            </a:endParaRPr>
          </a:p>
        </p:txBody>
      </p:sp>
      <p:sp>
        <p:nvSpPr>
          <p:cNvPr id="7" name="Rectangle 6"/>
          <p:cNvSpPr/>
          <p:nvPr/>
        </p:nvSpPr>
        <p:spPr>
          <a:xfrm>
            <a:off x="3851920" y="1722709"/>
            <a:ext cx="4608512" cy="3354765"/>
          </a:xfrm>
          <a:prstGeom prst="rect">
            <a:avLst/>
          </a:prstGeom>
        </p:spPr>
        <p:txBody>
          <a:bodyPr wrap="square">
            <a:spAutoFit/>
          </a:bodyPr>
          <a:lstStyle/>
          <a:p>
            <a:r>
              <a:rPr lang="en-CA" sz="1400" b="1" dirty="0">
                <a:latin typeface="Arial" panose="020B0604020202020204" pitchFamily="34" charset="0"/>
                <a:cs typeface="Arial" panose="020B0604020202020204" pitchFamily="34" charset="0"/>
              </a:rPr>
              <a:t>In this module, you will learn how to:</a:t>
            </a:r>
          </a:p>
          <a:p>
            <a:endParaRPr lang="en-CA"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hlinkClick r:id="rId3" action="ppaction://hlinksldjump"/>
              </a:rPr>
              <a:t>Register a Security Notice</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hlinkClick r:id="rId4" action="ppaction://hlinksldjump"/>
              </a:rPr>
              <a:t>Register an Assignment of Security Notice</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hlinkClick r:id="rId5" action="ppaction://hlinksldjump"/>
              </a:rPr>
              <a:t>Register a Full/Partial Discharge of a Security Notice</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hlinkClick r:id="rId6" action="ppaction://hlinksldjump"/>
              </a:rPr>
              <a:t>Use Query by Land</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hlinkClick r:id="rId7" action="ppaction://hlinksldjump"/>
              </a:rPr>
              <a:t>View Work in Progress</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hlinkClick r:id="rId8" action="ppaction://hlinksldjump"/>
              </a:rPr>
              <a:t>View ETS Encumbrance Request Status</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hlinkClick r:id="rId9" action="ppaction://hlinksldjump"/>
              </a:rPr>
              <a:t>Retrieve Final Document(s)</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Click on any of the above to be directed to the corresponding instructions in the module.</a:t>
            </a:r>
          </a:p>
          <a:p>
            <a:endParaRPr lang="en-CA" sz="1200" dirty="0">
              <a:latin typeface="Arial" panose="020B0604020202020204" pitchFamily="34" charset="0"/>
              <a:cs typeface="Arial" panose="020B0604020202020204" pitchFamily="34" charset="0"/>
            </a:endParaRPr>
          </a:p>
          <a:p>
            <a:r>
              <a:rPr lang="en-CA" sz="1400" b="1" dirty="0">
                <a:latin typeface="Arial" panose="020B0604020202020204" pitchFamily="34" charset="0"/>
                <a:cs typeface="Arial" panose="020B0604020202020204" pitchFamily="34" charset="0"/>
              </a:rPr>
              <a:t>Prerequisite Learning Module</a:t>
            </a:r>
          </a:p>
          <a:p>
            <a:r>
              <a:rPr lang="en-CA" sz="1200" dirty="0">
                <a:latin typeface="Arial" panose="020B0604020202020204" pitchFamily="34" charset="0"/>
                <a:cs typeface="Arial" panose="020B0604020202020204" pitchFamily="34" charset="0"/>
              </a:rPr>
              <a:t>Prior to proceeding we recommend you review the Encumbrance Roles Module located on the Online Learning portal.</a:t>
            </a:r>
          </a:p>
          <a:p>
            <a:endParaRPr lang="en-CA" sz="1200" dirty="0">
              <a:latin typeface="Arial" panose="020B0604020202020204" pitchFamily="34" charset="0"/>
              <a:cs typeface="Arial" panose="020B0604020202020204" pitchFamily="34" charset="0"/>
            </a:endParaRPr>
          </a:p>
        </p:txBody>
      </p:sp>
      <p:pic>
        <p:nvPicPr>
          <p:cNvPr id="8" name="Picture 3" descr="C:\Users\chinnek\AppData\Local\Microsoft\Windows\Temporary Internet Files\Content.IE5\AZB6PWEZ\MC90035710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14400" y="1916113"/>
            <a:ext cx="25495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3</a:t>
            </a:fld>
            <a:r>
              <a:rPr lang="en-CA" dirty="0"/>
              <a:t> of 38</a:t>
            </a:r>
          </a:p>
        </p:txBody>
      </p:sp>
      <p:grpSp>
        <p:nvGrpSpPr>
          <p:cNvPr id="10" name="Group 9">
            <a:extLst>
              <a:ext uri="{FF2B5EF4-FFF2-40B4-BE49-F238E27FC236}">
                <a16:creationId xmlns:a16="http://schemas.microsoft.com/office/drawing/2014/main" id="{3D67A401-FC75-47C5-BF79-6BFD6D6941E0}"/>
              </a:ext>
            </a:extLst>
          </p:cNvPr>
          <p:cNvGrpSpPr/>
          <p:nvPr/>
        </p:nvGrpSpPr>
        <p:grpSpPr>
          <a:xfrm>
            <a:off x="179512" y="-68284"/>
            <a:ext cx="8964488" cy="923330"/>
            <a:chOff x="179512" y="4026424"/>
            <a:chExt cx="8964488" cy="923330"/>
          </a:xfrm>
        </p:grpSpPr>
        <p:grpSp>
          <p:nvGrpSpPr>
            <p:cNvPr id="11" name="Group 10">
              <a:extLst>
                <a:ext uri="{FF2B5EF4-FFF2-40B4-BE49-F238E27FC236}">
                  <a16:creationId xmlns:a16="http://schemas.microsoft.com/office/drawing/2014/main" id="{7F4C768A-11D4-4645-93C0-65CD14FAABA0}"/>
                </a:ext>
              </a:extLst>
            </p:cNvPr>
            <p:cNvGrpSpPr/>
            <p:nvPr userDrawn="1"/>
          </p:nvGrpSpPr>
          <p:grpSpPr>
            <a:xfrm>
              <a:off x="179512" y="4094164"/>
              <a:ext cx="8964488" cy="787850"/>
              <a:chOff x="390128" y="3908965"/>
              <a:chExt cx="8638456" cy="787850"/>
            </a:xfrm>
          </p:grpSpPr>
          <p:pic>
            <p:nvPicPr>
              <p:cNvPr id="13" name="Picture 2">
                <a:extLst>
                  <a:ext uri="{FF2B5EF4-FFF2-40B4-BE49-F238E27FC236}">
                    <a16:creationId xmlns:a16="http://schemas.microsoft.com/office/drawing/2014/main" id="{4C4B8FCB-28F6-4926-BA1B-0A49D062066C}"/>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id="{C3D0653D-BFFC-4982-A64F-DA29E784807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2" name="TextBox 11">
              <a:extLst>
                <a:ext uri="{FF2B5EF4-FFF2-40B4-BE49-F238E27FC236}">
                  <a16:creationId xmlns:a16="http://schemas.microsoft.com/office/drawing/2014/main" id="{719C9420-670C-4092-ABA2-DA5B100040B4}"/>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506113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5536" y="1717089"/>
            <a:ext cx="5432040" cy="2784460"/>
          </a:xfrm>
          <a:prstGeom prst="rect">
            <a:avLst/>
          </a:prstGeom>
        </p:spPr>
      </p:pic>
      <p:pic>
        <p:nvPicPr>
          <p:cNvPr id="8"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016116" y="2047335"/>
            <a:ext cx="2516324"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Click on the </a:t>
            </a:r>
            <a:r>
              <a:rPr lang="en-US" sz="1200" b="1" dirty="0">
                <a:latin typeface="Arial" panose="020B0604020202020204" pitchFamily="34" charset="0"/>
                <a:cs typeface="Arial" panose="020B0604020202020204" pitchFamily="34" charset="0"/>
              </a:rPr>
              <a:t>Documents </a:t>
            </a:r>
            <a:r>
              <a:rPr lang="en-US" sz="1200" dirty="0">
                <a:latin typeface="Arial" panose="020B0604020202020204" pitchFamily="34" charset="0"/>
                <a:cs typeface="Arial" panose="020B0604020202020204" pitchFamily="34" charset="0"/>
              </a:rPr>
              <a:t>Tab to generate the Discharge Document.</a:t>
            </a:r>
          </a:p>
        </p:txBody>
      </p:sp>
      <p:sp>
        <p:nvSpPr>
          <p:cNvPr id="11" name="TextBox 10"/>
          <p:cNvSpPr txBox="1"/>
          <p:nvPr/>
        </p:nvSpPr>
        <p:spPr>
          <a:xfrm>
            <a:off x="611560" y="764704"/>
            <a:ext cx="8496944" cy="338554"/>
          </a:xfrm>
          <a:prstGeom prst="rect">
            <a:avLst/>
          </a:prstGeom>
          <a:noFill/>
        </p:spPr>
        <p:txBody>
          <a:bodyPr wrap="square" rtlCol="0">
            <a:spAutoFit/>
          </a:bodyPr>
          <a:lstStyle/>
          <a:p>
            <a:pPr algn="r"/>
            <a:r>
              <a:rPr lang="en-US" sz="1600" b="1" dirty="0">
                <a:solidFill>
                  <a:schemeClr val="accent2">
                    <a:lumMod val="75000"/>
                  </a:schemeClr>
                </a:solidFill>
                <a:latin typeface="Arial" panose="020B0604020202020204" pitchFamily="34" charset="0"/>
                <a:cs typeface="Arial" panose="020B0604020202020204" pitchFamily="34" charset="0"/>
              </a:rPr>
              <a:t>Generate and Sign Discharge Document</a:t>
            </a:r>
            <a:endParaRPr lang="en-CA" sz="1600" b="1" dirty="0">
              <a:solidFill>
                <a:schemeClr val="accent2">
                  <a:lumMod val="75000"/>
                </a:schemeClr>
              </a:solidFill>
              <a:latin typeface="Arial" panose="020B0604020202020204" pitchFamily="34" charset="0"/>
              <a:cs typeface="Arial" panose="020B0604020202020204" pitchFamily="34" charset="0"/>
            </a:endParaRPr>
          </a:p>
        </p:txBody>
      </p:sp>
      <p:sp>
        <p:nvSpPr>
          <p:cNvPr id="13" name="Rounded Rectangular Callout 12"/>
          <p:cNvSpPr/>
          <p:nvPr/>
        </p:nvSpPr>
        <p:spPr>
          <a:xfrm>
            <a:off x="2051720" y="3323651"/>
            <a:ext cx="2160240" cy="424923"/>
          </a:xfrm>
          <a:prstGeom prst="wedgeRoundRectCallout">
            <a:avLst>
              <a:gd name="adj1" fmla="val -3369"/>
              <a:gd name="adj2" fmla="val -8025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on </a:t>
            </a:r>
            <a:r>
              <a:rPr lang="en-CA" sz="1200" b="1" dirty="0">
                <a:solidFill>
                  <a:schemeClr val="tx1"/>
                </a:solidFill>
                <a:latin typeface="Arial" panose="020B0604020202020204" pitchFamily="34" charset="0"/>
                <a:cs typeface="Arial" panose="020B0604020202020204" pitchFamily="34" charset="0"/>
              </a:rPr>
              <a:t>Generate Discharge Document.</a:t>
            </a:r>
            <a:endParaRPr lang="en-CA" sz="1200" dirty="0">
              <a:latin typeface="Arial" panose="020B0604020202020204" pitchFamily="34" charset="0"/>
              <a:cs typeface="Arial" panose="020B0604020202020204" pitchFamily="34" charset="0"/>
            </a:endParaRPr>
          </a:p>
        </p:txBody>
      </p:sp>
      <p:sp>
        <p:nvSpPr>
          <p:cNvPr id="14" name="TextBox 13"/>
          <p:cNvSpPr txBox="1"/>
          <p:nvPr/>
        </p:nvSpPr>
        <p:spPr>
          <a:xfrm>
            <a:off x="6016116" y="2732655"/>
            <a:ext cx="2804356" cy="1938992"/>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request will be validated to make sure all necessary information has been entered.  If not all required information is entered, an error will appear on the top of the screen.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Review and print the Discharge Document for your records. Please attached the document, ensure that it is not password protected.</a:t>
            </a:r>
          </a:p>
        </p:txBody>
      </p:sp>
      <p:sp>
        <p:nvSpPr>
          <p:cNvPr id="16" name="Rounded Rectangular Callout 15"/>
          <p:cNvSpPr/>
          <p:nvPr/>
        </p:nvSpPr>
        <p:spPr>
          <a:xfrm>
            <a:off x="4139952" y="2635694"/>
            <a:ext cx="1303151" cy="635582"/>
          </a:xfrm>
          <a:prstGeom prst="wedgeRoundRectCallout">
            <a:avLst>
              <a:gd name="adj1" fmla="val -68766"/>
              <a:gd name="adj2" fmla="val -2862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1. Enter name and capacity of signor.</a:t>
            </a:r>
          </a:p>
          <a:p>
            <a:pPr algn="ctr"/>
            <a:endParaRPr lang="en-CA" sz="1050" dirty="0">
              <a:latin typeface="Arial" panose="020B0604020202020204" pitchFamily="34" charset="0"/>
              <a:cs typeface="Arial" panose="020B0604020202020204" pitchFamily="34" charset="0"/>
            </a:endParaRPr>
          </a:p>
        </p:txBody>
      </p:sp>
      <p:pic>
        <p:nvPicPr>
          <p:cNvPr id="4100" name="Picture 4" descr="C:\Users\VANESS~1.BOD\AppData\Local\Temp\SNAGHTML4c99cc1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4686825"/>
            <a:ext cx="5432040" cy="174401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30</a:t>
            </a:fld>
            <a:r>
              <a:rPr lang="en-CA" dirty="0"/>
              <a:t> of 38</a:t>
            </a:r>
          </a:p>
        </p:txBody>
      </p:sp>
      <p:grpSp>
        <p:nvGrpSpPr>
          <p:cNvPr id="12" name="Group 11">
            <a:extLst>
              <a:ext uri="{FF2B5EF4-FFF2-40B4-BE49-F238E27FC236}">
                <a16:creationId xmlns:a16="http://schemas.microsoft.com/office/drawing/2014/main" id="{74357ACD-5555-4099-B992-439EDAB7F166}"/>
              </a:ext>
            </a:extLst>
          </p:cNvPr>
          <p:cNvGrpSpPr/>
          <p:nvPr/>
        </p:nvGrpSpPr>
        <p:grpSpPr>
          <a:xfrm>
            <a:off x="179512" y="-68284"/>
            <a:ext cx="8964488" cy="923330"/>
            <a:chOff x="179512" y="4026424"/>
            <a:chExt cx="8964488" cy="923330"/>
          </a:xfrm>
        </p:grpSpPr>
        <p:grpSp>
          <p:nvGrpSpPr>
            <p:cNvPr id="15" name="Group 14">
              <a:extLst>
                <a:ext uri="{FF2B5EF4-FFF2-40B4-BE49-F238E27FC236}">
                  <a16:creationId xmlns:a16="http://schemas.microsoft.com/office/drawing/2014/main" id="{81220D13-8FCD-4912-AA90-59DE49353238}"/>
                </a:ext>
              </a:extLst>
            </p:cNvPr>
            <p:cNvGrpSpPr/>
            <p:nvPr userDrawn="1"/>
          </p:nvGrpSpPr>
          <p:grpSpPr>
            <a:xfrm>
              <a:off x="179512" y="4094164"/>
              <a:ext cx="8964488" cy="787850"/>
              <a:chOff x="390128" y="3908965"/>
              <a:chExt cx="8638456" cy="787850"/>
            </a:xfrm>
          </p:grpSpPr>
          <p:pic>
            <p:nvPicPr>
              <p:cNvPr id="18" name="Picture 2">
                <a:extLst>
                  <a:ext uri="{FF2B5EF4-FFF2-40B4-BE49-F238E27FC236}">
                    <a16:creationId xmlns:a16="http://schemas.microsoft.com/office/drawing/2014/main" id="{B81424A6-015C-4AD0-8412-0BD0C327C86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a:extLst>
                  <a:ext uri="{FF2B5EF4-FFF2-40B4-BE49-F238E27FC236}">
                    <a16:creationId xmlns:a16="http://schemas.microsoft.com/office/drawing/2014/main" id="{F086EA67-B4CD-4B52-88E3-8E6C69C65D9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7" name="TextBox 16">
              <a:extLst>
                <a:ext uri="{FF2B5EF4-FFF2-40B4-BE49-F238E27FC236}">
                  <a16:creationId xmlns:a16="http://schemas.microsoft.com/office/drawing/2014/main" id="{F5F268EA-CE33-4E17-B40A-749F531C0AE3}"/>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148072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3528" y="1101675"/>
            <a:ext cx="5523701" cy="3260566"/>
          </a:xfrm>
          <a:prstGeom prst="rect">
            <a:avLst/>
          </a:prstGeom>
        </p:spPr>
      </p:pic>
      <p:pic>
        <p:nvPicPr>
          <p:cNvPr id="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67544" y="764704"/>
            <a:ext cx="8640960" cy="338554"/>
          </a:xfrm>
          <a:prstGeom prst="rect">
            <a:avLst/>
          </a:prstGeom>
          <a:noFill/>
        </p:spPr>
        <p:txBody>
          <a:bodyPr wrap="square" rtlCol="0">
            <a:spAutoFit/>
          </a:bodyPr>
          <a:lstStyle/>
          <a:p>
            <a:pPr algn="r"/>
            <a:r>
              <a:rPr lang="en-US" sz="1600" b="1" dirty="0">
                <a:solidFill>
                  <a:schemeClr val="accent2">
                    <a:lumMod val="75000"/>
                  </a:schemeClr>
                </a:solidFill>
                <a:latin typeface="Arial" panose="020B0604020202020204" pitchFamily="34" charset="0"/>
                <a:cs typeface="Arial" panose="020B0604020202020204" pitchFamily="34" charset="0"/>
              </a:rPr>
              <a:t>Request Document</a:t>
            </a:r>
            <a:endParaRPr lang="en-CA" sz="1600" b="1" dirty="0">
              <a:solidFill>
                <a:schemeClr val="accent2">
                  <a:lumMod val="75000"/>
                </a:schemeClr>
              </a:solidFill>
              <a:latin typeface="Arial" panose="020B0604020202020204" pitchFamily="34" charset="0"/>
              <a:cs typeface="Arial" panose="020B0604020202020204" pitchFamily="34" charset="0"/>
            </a:endParaRPr>
          </a:p>
        </p:txBody>
      </p:sp>
      <p:sp>
        <p:nvSpPr>
          <p:cNvPr id="10" name="Rounded Rectangle 9"/>
          <p:cNvSpPr/>
          <p:nvPr/>
        </p:nvSpPr>
        <p:spPr>
          <a:xfrm>
            <a:off x="5013826" y="1682156"/>
            <a:ext cx="2654518" cy="886888"/>
          </a:xfrm>
          <a:prstGeom prst="roundRect">
            <a:avLst/>
          </a:prstGeom>
          <a:solidFill>
            <a:schemeClr val="accent5">
              <a:lumMod val="60000"/>
              <a:lumOff val="40000"/>
            </a:schemeClr>
          </a:solid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The request status will show “Submitted” and the date and time. This date will be the registration date if approved.</a:t>
            </a:r>
          </a:p>
        </p:txBody>
      </p:sp>
      <p:pic>
        <p:nvPicPr>
          <p:cNvPr id="12" name="Picture 11"/>
          <p:cNvPicPr>
            <a:picLocks noChangeAspect="1"/>
          </p:cNvPicPr>
          <p:nvPr/>
        </p:nvPicPr>
        <p:blipFill>
          <a:blip r:embed="rId4"/>
          <a:stretch>
            <a:fillRect/>
          </a:stretch>
        </p:blipFill>
        <p:spPr>
          <a:xfrm>
            <a:off x="706810" y="5715010"/>
            <a:ext cx="640135" cy="621846"/>
          </a:xfrm>
          <a:prstGeom prst="rect">
            <a:avLst/>
          </a:prstGeom>
        </p:spPr>
      </p:pic>
      <p:sp>
        <p:nvSpPr>
          <p:cNvPr id="13" name="TextBox 12"/>
          <p:cNvSpPr txBox="1"/>
          <p:nvPr/>
        </p:nvSpPr>
        <p:spPr>
          <a:xfrm>
            <a:off x="1351459" y="5794142"/>
            <a:ext cx="7180981" cy="46166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If are you unable to submit a request, please ensure you have the proper ETS roles assigned by your ETS Site Administrator. </a:t>
            </a:r>
          </a:p>
        </p:txBody>
      </p:sp>
      <p:pic>
        <p:nvPicPr>
          <p:cNvPr id="5122" name="Picture 2" descr="C:\Users\VANESS~1.BOD\AppData\Local\Temp\SNAGHTML4c9bf90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2853474"/>
            <a:ext cx="5506219" cy="282370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31</a:t>
            </a:fld>
            <a:r>
              <a:rPr lang="en-CA" dirty="0"/>
              <a:t> of 38</a:t>
            </a:r>
          </a:p>
        </p:txBody>
      </p:sp>
      <p:grpSp>
        <p:nvGrpSpPr>
          <p:cNvPr id="11" name="Group 10">
            <a:extLst>
              <a:ext uri="{FF2B5EF4-FFF2-40B4-BE49-F238E27FC236}">
                <a16:creationId xmlns:a16="http://schemas.microsoft.com/office/drawing/2014/main" id="{99A31213-F3F4-488C-A6D4-59B48B905F11}"/>
              </a:ext>
            </a:extLst>
          </p:cNvPr>
          <p:cNvGrpSpPr/>
          <p:nvPr/>
        </p:nvGrpSpPr>
        <p:grpSpPr>
          <a:xfrm>
            <a:off x="179512" y="-68284"/>
            <a:ext cx="8964488" cy="923330"/>
            <a:chOff x="179512" y="4026424"/>
            <a:chExt cx="8964488" cy="923330"/>
          </a:xfrm>
        </p:grpSpPr>
        <p:grpSp>
          <p:nvGrpSpPr>
            <p:cNvPr id="14" name="Group 13">
              <a:extLst>
                <a:ext uri="{FF2B5EF4-FFF2-40B4-BE49-F238E27FC236}">
                  <a16:creationId xmlns:a16="http://schemas.microsoft.com/office/drawing/2014/main" id="{4BCE6678-8649-4470-A942-6956A066E0A4}"/>
                </a:ext>
              </a:extLst>
            </p:cNvPr>
            <p:cNvGrpSpPr/>
            <p:nvPr userDrawn="1"/>
          </p:nvGrpSpPr>
          <p:grpSpPr>
            <a:xfrm>
              <a:off x="179512" y="4094164"/>
              <a:ext cx="8964488" cy="787850"/>
              <a:chOff x="390128" y="3908965"/>
              <a:chExt cx="8638456" cy="787850"/>
            </a:xfrm>
          </p:grpSpPr>
          <p:pic>
            <p:nvPicPr>
              <p:cNvPr id="16" name="Picture 2">
                <a:extLst>
                  <a:ext uri="{FF2B5EF4-FFF2-40B4-BE49-F238E27FC236}">
                    <a16:creationId xmlns:a16="http://schemas.microsoft.com/office/drawing/2014/main" id="{1D325795-34E2-4BBE-8A5E-4F458DEF058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a:extLst>
                  <a:ext uri="{FF2B5EF4-FFF2-40B4-BE49-F238E27FC236}">
                    <a16:creationId xmlns:a16="http://schemas.microsoft.com/office/drawing/2014/main" id="{D682647D-EF14-475D-A0E9-DE641E4295C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5" name="TextBox 14">
              <a:extLst>
                <a:ext uri="{FF2B5EF4-FFF2-40B4-BE49-F238E27FC236}">
                  <a16:creationId xmlns:a16="http://schemas.microsoft.com/office/drawing/2014/main" id="{32CEDDB1-9A5F-4C99-8142-21C72714BAAC}"/>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630009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C3BE41-4CE5-4E53-B4E9-7472BFAFA6F3}"/>
              </a:ext>
            </a:extLst>
          </p:cNvPr>
          <p:cNvPicPr>
            <a:picLocks noChangeAspect="1"/>
          </p:cNvPicPr>
          <p:nvPr/>
        </p:nvPicPr>
        <p:blipFill>
          <a:blip r:embed="rId2"/>
          <a:stretch>
            <a:fillRect/>
          </a:stretch>
        </p:blipFill>
        <p:spPr>
          <a:xfrm>
            <a:off x="407919" y="1079099"/>
            <a:ext cx="2211251" cy="4422502"/>
          </a:xfrm>
          <a:prstGeom prst="rect">
            <a:avLst/>
          </a:prstGeom>
        </p:spPr>
      </p:pic>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32</a:t>
            </a:fld>
            <a:endParaRPr lang="en-CA" dirty="0"/>
          </a:p>
        </p:txBody>
      </p:sp>
      <p:pic>
        <p:nvPicPr>
          <p:cNvPr id="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2602402" y="1282888"/>
            <a:ext cx="6290553" cy="1720701"/>
          </a:xfrm>
          <a:prstGeom prst="rect">
            <a:avLst/>
          </a:prstGeom>
        </p:spPr>
      </p:pic>
      <p:sp>
        <p:nvSpPr>
          <p:cNvPr id="11" name="TextBox 10"/>
          <p:cNvSpPr txBox="1"/>
          <p:nvPr/>
        </p:nvSpPr>
        <p:spPr>
          <a:xfrm>
            <a:off x="395536" y="764704"/>
            <a:ext cx="8712968"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WORK IN PROGRESS</a:t>
            </a:r>
          </a:p>
        </p:txBody>
      </p:sp>
      <p:sp>
        <p:nvSpPr>
          <p:cNvPr id="12" name="TextBox 11"/>
          <p:cNvSpPr txBox="1"/>
          <p:nvPr/>
        </p:nvSpPr>
        <p:spPr>
          <a:xfrm>
            <a:off x="1315397" y="5852629"/>
            <a:ext cx="7712318" cy="276999"/>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Users can retrieve saved encumbrance requests by clicking on Work in Progress (WIP) in the side menu.</a:t>
            </a:r>
          </a:p>
        </p:txBody>
      </p:sp>
      <p:sp>
        <p:nvSpPr>
          <p:cNvPr id="13" name="Rounded Rectangular Callout 12"/>
          <p:cNvSpPr/>
          <p:nvPr/>
        </p:nvSpPr>
        <p:spPr>
          <a:xfrm>
            <a:off x="816864" y="4219988"/>
            <a:ext cx="2030684" cy="762487"/>
          </a:xfrm>
          <a:prstGeom prst="wedgeRoundRectCallout">
            <a:avLst>
              <a:gd name="adj1" fmla="val 52997"/>
              <a:gd name="adj2" fmla="val 6673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2. Click on the ETS # Link to retrieve the Security Notice.</a:t>
            </a:r>
          </a:p>
        </p:txBody>
      </p:sp>
      <p:sp>
        <p:nvSpPr>
          <p:cNvPr id="14" name="Rounded Rectangular Callout 13"/>
          <p:cNvSpPr/>
          <p:nvPr/>
        </p:nvSpPr>
        <p:spPr>
          <a:xfrm>
            <a:off x="3131840" y="2056986"/>
            <a:ext cx="1578954" cy="940157"/>
          </a:xfrm>
          <a:prstGeom prst="wedgeRoundRectCallout">
            <a:avLst>
              <a:gd name="adj1" fmla="val 83574"/>
              <a:gd name="adj2" fmla="val 23886"/>
              <a:gd name="adj3" fmla="val 16667"/>
            </a:avLst>
          </a:prstGeom>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Enter your ETS request Number and click </a:t>
            </a:r>
            <a:r>
              <a:rPr lang="en-CA" sz="1200" b="1" dirty="0">
                <a:solidFill>
                  <a:sysClr val="windowText" lastClr="000000"/>
                </a:solidFill>
                <a:latin typeface="Arial" panose="020B0604020202020204" pitchFamily="34" charset="0"/>
                <a:cs typeface="Arial" panose="020B0604020202020204" pitchFamily="34" charset="0"/>
              </a:rPr>
              <a:t>Find.</a:t>
            </a:r>
            <a:endParaRPr lang="en-CA" sz="1200" dirty="0">
              <a:solidFill>
                <a:sysClr val="windowText" lastClr="000000"/>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stretch>
            <a:fillRect/>
          </a:stretch>
        </p:blipFill>
        <p:spPr>
          <a:xfrm>
            <a:off x="2915816" y="2997143"/>
            <a:ext cx="5767446" cy="2347873"/>
          </a:xfrm>
          <a:prstGeom prst="rect">
            <a:avLst/>
          </a:prstGeom>
        </p:spPr>
      </p:pic>
      <p:pic>
        <p:nvPicPr>
          <p:cNvPr id="20" name="Picture 19"/>
          <p:cNvPicPr>
            <a:picLocks noChangeAspect="1"/>
          </p:cNvPicPr>
          <p:nvPr/>
        </p:nvPicPr>
        <p:blipFill>
          <a:blip r:embed="rId6"/>
          <a:stretch>
            <a:fillRect/>
          </a:stretch>
        </p:blipFill>
        <p:spPr>
          <a:xfrm>
            <a:off x="3419872" y="4935367"/>
            <a:ext cx="1556858" cy="221825"/>
          </a:xfrm>
          <a:prstGeom prst="rect">
            <a:avLst/>
          </a:prstGeom>
        </p:spPr>
      </p:pic>
      <p:pic>
        <p:nvPicPr>
          <p:cNvPr id="22" name="Picture 21"/>
          <p:cNvPicPr>
            <a:picLocks noChangeAspect="1"/>
          </p:cNvPicPr>
          <p:nvPr/>
        </p:nvPicPr>
        <p:blipFill>
          <a:blip r:embed="rId7"/>
          <a:stretch>
            <a:fillRect/>
          </a:stretch>
        </p:blipFill>
        <p:spPr>
          <a:xfrm>
            <a:off x="6116768" y="4951246"/>
            <a:ext cx="903504" cy="205946"/>
          </a:xfrm>
          <a:prstGeom prst="rect">
            <a:avLst/>
          </a:prstGeom>
        </p:spPr>
      </p:pic>
      <p:pic>
        <p:nvPicPr>
          <p:cNvPr id="16" name="Picture 15"/>
          <p:cNvPicPr>
            <a:picLocks noChangeAspect="1"/>
          </p:cNvPicPr>
          <p:nvPr/>
        </p:nvPicPr>
        <p:blipFill>
          <a:blip r:embed="rId8"/>
          <a:stretch>
            <a:fillRect/>
          </a:stretch>
        </p:blipFill>
        <p:spPr>
          <a:xfrm>
            <a:off x="538129" y="5734504"/>
            <a:ext cx="640135" cy="621846"/>
          </a:xfrm>
          <a:prstGeom prst="rect">
            <a:avLst/>
          </a:prstGeom>
        </p:spPr>
      </p:pic>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32</a:t>
            </a:fld>
            <a:r>
              <a:rPr lang="en-CA" dirty="0"/>
              <a:t> of 38</a:t>
            </a:r>
          </a:p>
        </p:txBody>
      </p:sp>
      <p:grpSp>
        <p:nvGrpSpPr>
          <p:cNvPr id="17" name="Group 16">
            <a:extLst>
              <a:ext uri="{FF2B5EF4-FFF2-40B4-BE49-F238E27FC236}">
                <a16:creationId xmlns:a16="http://schemas.microsoft.com/office/drawing/2014/main" id="{96530BD7-4D5E-440A-8DAB-64344416DBED}"/>
              </a:ext>
            </a:extLst>
          </p:cNvPr>
          <p:cNvGrpSpPr/>
          <p:nvPr/>
        </p:nvGrpSpPr>
        <p:grpSpPr>
          <a:xfrm>
            <a:off x="179512" y="-68284"/>
            <a:ext cx="8964488" cy="923330"/>
            <a:chOff x="179512" y="4026424"/>
            <a:chExt cx="8964488" cy="923330"/>
          </a:xfrm>
        </p:grpSpPr>
        <p:grpSp>
          <p:nvGrpSpPr>
            <p:cNvPr id="19" name="Group 18">
              <a:extLst>
                <a:ext uri="{FF2B5EF4-FFF2-40B4-BE49-F238E27FC236}">
                  <a16:creationId xmlns:a16="http://schemas.microsoft.com/office/drawing/2014/main" id="{B32EBF77-378E-461C-B2A8-874D80B07076}"/>
                </a:ext>
              </a:extLst>
            </p:cNvPr>
            <p:cNvGrpSpPr/>
            <p:nvPr userDrawn="1"/>
          </p:nvGrpSpPr>
          <p:grpSpPr>
            <a:xfrm>
              <a:off x="179512" y="4094164"/>
              <a:ext cx="8964488" cy="787850"/>
              <a:chOff x="390128" y="3908965"/>
              <a:chExt cx="8638456" cy="787850"/>
            </a:xfrm>
          </p:grpSpPr>
          <p:pic>
            <p:nvPicPr>
              <p:cNvPr id="23" name="Picture 2">
                <a:extLst>
                  <a:ext uri="{FF2B5EF4-FFF2-40B4-BE49-F238E27FC236}">
                    <a16:creationId xmlns:a16="http://schemas.microsoft.com/office/drawing/2014/main" id="{462C0B68-261C-4BE0-9748-587467DB8989}"/>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a:extLst>
                  <a:ext uri="{FF2B5EF4-FFF2-40B4-BE49-F238E27FC236}">
                    <a16:creationId xmlns:a16="http://schemas.microsoft.com/office/drawing/2014/main" id="{292CE0AE-08FA-4494-B973-38D30A58966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21" name="TextBox 20">
              <a:extLst>
                <a:ext uri="{FF2B5EF4-FFF2-40B4-BE49-F238E27FC236}">
                  <a16:creationId xmlns:a16="http://schemas.microsoft.com/office/drawing/2014/main" id="{8FAE30D4-7962-4AFB-B8E8-2EBA8AE475A1}"/>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969516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33</a:t>
            </a:fld>
            <a:endParaRPr lang="en-CA" dirty="0"/>
          </a:p>
        </p:txBody>
      </p:sp>
      <p:pic>
        <p:nvPicPr>
          <p:cNvPr id="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82639" y="1374879"/>
            <a:ext cx="8681849" cy="1754326"/>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status of an encumbrance is also available when searching an ETS request number.</a:t>
            </a:r>
          </a:p>
          <a:p>
            <a:r>
              <a:rPr lang="en-CA" sz="1200" dirty="0">
                <a:latin typeface="Arial" panose="020B0604020202020204" pitchFamily="34" charset="0"/>
                <a:cs typeface="Arial" panose="020B0604020202020204" pitchFamily="34" charset="0"/>
              </a:rPr>
              <a:t>There are 5 types of statuses:</a:t>
            </a:r>
          </a:p>
          <a:p>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b="1" dirty="0">
                <a:latin typeface="Arial" panose="020B0604020202020204" pitchFamily="34" charset="0"/>
                <a:cs typeface="Arial" panose="020B0604020202020204" pitchFamily="34" charset="0"/>
              </a:rPr>
              <a:t>Work in Progress (WIP)</a:t>
            </a:r>
            <a:r>
              <a:rPr lang="en-CA" sz="1200" dirty="0">
                <a:latin typeface="Arial" panose="020B0604020202020204" pitchFamily="34" charset="0"/>
                <a:cs typeface="Arial" panose="020B0604020202020204" pitchFamily="34" charset="0"/>
              </a:rPr>
              <a:t> – request is created but not submitted.</a:t>
            </a:r>
          </a:p>
          <a:p>
            <a:pPr marL="285750" indent="-285750">
              <a:buFont typeface="Arial" panose="020B0604020202020204" pitchFamily="34" charset="0"/>
              <a:buChar char="•"/>
            </a:pPr>
            <a:r>
              <a:rPr lang="en-CA" sz="1200" b="1" dirty="0">
                <a:latin typeface="Arial" panose="020B0604020202020204" pitchFamily="34" charset="0"/>
                <a:cs typeface="Arial" panose="020B0604020202020204" pitchFamily="34" charset="0"/>
              </a:rPr>
              <a:t>Submitted</a:t>
            </a:r>
            <a:r>
              <a:rPr lang="en-CA" sz="1200" dirty="0">
                <a:latin typeface="Arial" panose="020B0604020202020204" pitchFamily="34" charset="0"/>
                <a:cs typeface="Arial" panose="020B0604020202020204" pitchFamily="34" charset="0"/>
              </a:rPr>
              <a:t> – request is submitted. (Submitted date &amp; time will be the registration date).</a:t>
            </a:r>
          </a:p>
          <a:p>
            <a:pPr marL="285750" indent="-285750">
              <a:buFont typeface="Arial" panose="020B0604020202020204" pitchFamily="34" charset="0"/>
              <a:buChar char="•"/>
            </a:pPr>
            <a:r>
              <a:rPr lang="en-CA" sz="1200" b="1" dirty="0">
                <a:latin typeface="Arial" panose="020B0604020202020204" pitchFamily="34" charset="0"/>
                <a:cs typeface="Arial" panose="020B0604020202020204" pitchFamily="34" charset="0"/>
              </a:rPr>
              <a:t>Processing</a:t>
            </a:r>
            <a:r>
              <a:rPr lang="en-CA" sz="1200" dirty="0">
                <a:latin typeface="Arial" panose="020B0604020202020204" pitchFamily="34" charset="0"/>
                <a:cs typeface="Arial" panose="020B0604020202020204" pitchFamily="34" charset="0"/>
              </a:rPr>
              <a:t> – request is received and being processed by Alberta Energy.</a:t>
            </a:r>
          </a:p>
          <a:p>
            <a:pPr marL="285750" indent="-285750">
              <a:buFont typeface="Arial" panose="020B0604020202020204" pitchFamily="34" charset="0"/>
              <a:buChar char="•"/>
            </a:pPr>
            <a:r>
              <a:rPr lang="en-CA" sz="1200" b="1" dirty="0">
                <a:latin typeface="Arial" panose="020B0604020202020204" pitchFamily="34" charset="0"/>
                <a:cs typeface="Arial" panose="020B0604020202020204" pitchFamily="34" charset="0"/>
              </a:rPr>
              <a:t>Completed </a:t>
            </a:r>
            <a:r>
              <a:rPr lang="en-CA" sz="1200" dirty="0">
                <a:latin typeface="Arial" panose="020B0604020202020204" pitchFamily="34" charset="0"/>
                <a:cs typeface="Arial" panose="020B0604020202020204" pitchFamily="34" charset="0"/>
              </a:rPr>
              <a:t>– request has been registered and documents are available to be viewed/printed.</a:t>
            </a:r>
          </a:p>
          <a:p>
            <a:pPr marL="285750" indent="-285750">
              <a:buFont typeface="Arial" panose="020B0604020202020204" pitchFamily="34" charset="0"/>
              <a:buChar char="•"/>
            </a:pPr>
            <a:r>
              <a:rPr lang="en-CA" sz="1200" b="1" dirty="0">
                <a:latin typeface="Arial" panose="020B0604020202020204" pitchFamily="34" charset="0"/>
                <a:cs typeface="Arial" panose="020B0604020202020204" pitchFamily="34" charset="0"/>
              </a:rPr>
              <a:t>Department Rejected </a:t>
            </a:r>
            <a:r>
              <a:rPr lang="en-CA" sz="1200" dirty="0">
                <a:latin typeface="Arial" panose="020B0604020202020204" pitchFamily="34" charset="0"/>
                <a:cs typeface="Arial" panose="020B0604020202020204" pitchFamily="34" charset="0"/>
              </a:rPr>
              <a:t>– request has been rejected by Alberta Energy and documents are available to be viewed/printed.</a:t>
            </a:r>
          </a:p>
          <a:p>
            <a:pPr marL="285750" indent="-285750">
              <a:buFont typeface="Arial" panose="020B0604020202020204" pitchFamily="34" charset="0"/>
              <a:buChar char="•"/>
            </a:pPr>
            <a:r>
              <a:rPr lang="en-CA" sz="1200" b="1" dirty="0">
                <a:latin typeface="Arial" panose="020B0604020202020204" pitchFamily="34" charset="0"/>
                <a:cs typeface="Arial" panose="020B0604020202020204" pitchFamily="34" charset="0"/>
              </a:rPr>
              <a:t>Client Cancelled </a:t>
            </a:r>
            <a:r>
              <a:rPr lang="en-CA" sz="1200" dirty="0">
                <a:latin typeface="Arial" panose="020B0604020202020204" pitchFamily="34" charset="0"/>
                <a:cs typeface="Arial" panose="020B0604020202020204" pitchFamily="34" charset="0"/>
              </a:rPr>
              <a:t>– request has been cancelled by client.</a:t>
            </a:r>
          </a:p>
        </p:txBody>
      </p:sp>
      <p:sp>
        <p:nvSpPr>
          <p:cNvPr id="10" name="TextBox 9"/>
          <p:cNvSpPr txBox="1"/>
          <p:nvPr/>
        </p:nvSpPr>
        <p:spPr>
          <a:xfrm>
            <a:off x="683568" y="764704"/>
            <a:ext cx="8424936"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ETS ENCUMBRANCE REQUEST STATUS</a:t>
            </a:r>
          </a:p>
        </p:txBody>
      </p:sp>
      <p:sp>
        <p:nvSpPr>
          <p:cNvPr id="11" name="TextBox 10"/>
          <p:cNvSpPr txBox="1"/>
          <p:nvPr/>
        </p:nvSpPr>
        <p:spPr>
          <a:xfrm>
            <a:off x="1259632" y="5739653"/>
            <a:ext cx="7200800" cy="677108"/>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WIP screen will show the ETS Request Number, Application Type, Status, Comments, files, when the request was last updated and the Creator.</a:t>
            </a:r>
          </a:p>
          <a:p>
            <a:endParaRPr lang="en-CA" sz="14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stretch>
            <a:fillRect/>
          </a:stretch>
        </p:blipFill>
        <p:spPr>
          <a:xfrm>
            <a:off x="539552" y="5618984"/>
            <a:ext cx="640135" cy="621846"/>
          </a:xfrm>
          <a:prstGeom prst="rect">
            <a:avLst/>
          </a:prstGeom>
        </p:spPr>
      </p:pic>
      <p:pic>
        <p:nvPicPr>
          <p:cNvPr id="13" name="Picture 12"/>
          <p:cNvPicPr>
            <a:picLocks noChangeAspect="1"/>
          </p:cNvPicPr>
          <p:nvPr/>
        </p:nvPicPr>
        <p:blipFill>
          <a:blip r:embed="rId4"/>
          <a:stretch>
            <a:fillRect/>
          </a:stretch>
        </p:blipFill>
        <p:spPr>
          <a:xfrm>
            <a:off x="1979712" y="3356255"/>
            <a:ext cx="4687326" cy="1908166"/>
          </a:xfrm>
          <a:prstGeom prst="rect">
            <a:avLst/>
          </a:prstGeom>
        </p:spPr>
      </p:pic>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33</a:t>
            </a:fld>
            <a:r>
              <a:rPr lang="en-CA" dirty="0"/>
              <a:t> of 38</a:t>
            </a:r>
          </a:p>
        </p:txBody>
      </p:sp>
      <p:grpSp>
        <p:nvGrpSpPr>
          <p:cNvPr id="14" name="Group 13">
            <a:extLst>
              <a:ext uri="{FF2B5EF4-FFF2-40B4-BE49-F238E27FC236}">
                <a16:creationId xmlns:a16="http://schemas.microsoft.com/office/drawing/2014/main" id="{55F76C89-A704-425D-8CAC-455BD03B793F}"/>
              </a:ext>
            </a:extLst>
          </p:cNvPr>
          <p:cNvGrpSpPr/>
          <p:nvPr/>
        </p:nvGrpSpPr>
        <p:grpSpPr>
          <a:xfrm>
            <a:off x="179512" y="-68284"/>
            <a:ext cx="8964488" cy="923330"/>
            <a:chOff x="179512" y="4026424"/>
            <a:chExt cx="8964488" cy="923330"/>
          </a:xfrm>
        </p:grpSpPr>
        <p:grpSp>
          <p:nvGrpSpPr>
            <p:cNvPr id="15" name="Group 14">
              <a:extLst>
                <a:ext uri="{FF2B5EF4-FFF2-40B4-BE49-F238E27FC236}">
                  <a16:creationId xmlns:a16="http://schemas.microsoft.com/office/drawing/2014/main" id="{066FE0B7-CFF1-4BB4-B782-28DA538668F3}"/>
                </a:ext>
              </a:extLst>
            </p:cNvPr>
            <p:cNvGrpSpPr/>
            <p:nvPr userDrawn="1"/>
          </p:nvGrpSpPr>
          <p:grpSpPr>
            <a:xfrm>
              <a:off x="179512" y="4094164"/>
              <a:ext cx="8964488" cy="787850"/>
              <a:chOff x="390128" y="3908965"/>
              <a:chExt cx="8638456" cy="787850"/>
            </a:xfrm>
          </p:grpSpPr>
          <p:pic>
            <p:nvPicPr>
              <p:cNvPr id="17" name="Picture 2">
                <a:extLst>
                  <a:ext uri="{FF2B5EF4-FFF2-40B4-BE49-F238E27FC236}">
                    <a16:creationId xmlns:a16="http://schemas.microsoft.com/office/drawing/2014/main" id="{36E736B9-6983-4C6F-A1F4-5707F247BA5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a:extLst>
                  <a:ext uri="{FF2B5EF4-FFF2-40B4-BE49-F238E27FC236}">
                    <a16:creationId xmlns:a16="http://schemas.microsoft.com/office/drawing/2014/main" id="{2B3B168F-FF60-4872-B382-8010171CB35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6" name="TextBox 15">
              <a:extLst>
                <a:ext uri="{FF2B5EF4-FFF2-40B4-BE49-F238E27FC236}">
                  <a16:creationId xmlns:a16="http://schemas.microsoft.com/office/drawing/2014/main" id="{2A7C92A9-D5BC-4A4D-91F0-F1D88D0AB0BD}"/>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015376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0925" y="764704"/>
            <a:ext cx="8907579"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RETRIEVING FINAL DOCUMENTS</a:t>
            </a:r>
          </a:p>
        </p:txBody>
      </p:sp>
      <p:sp>
        <p:nvSpPr>
          <p:cNvPr id="9" name="TextBox 8"/>
          <p:cNvSpPr txBox="1"/>
          <p:nvPr/>
        </p:nvSpPr>
        <p:spPr>
          <a:xfrm>
            <a:off x="179512" y="3193845"/>
            <a:ext cx="8640960" cy="830997"/>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An email notification (sample above) will be sent to notify users that the encumbrance request has either been completed or department rejected.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user will be able to access the registration advice and registered documents by signing into their ETS account.</a:t>
            </a:r>
          </a:p>
        </p:txBody>
      </p:sp>
      <p:pic>
        <p:nvPicPr>
          <p:cNvPr id="6148" name="Picture 4" descr="C:\Users\VANESS~1.BOD\AppData\Local\Temp\SNAGHTML4cd3865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571" y="1242384"/>
            <a:ext cx="8594857" cy="19099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85079" y="1183526"/>
            <a:ext cx="1229825" cy="461665"/>
          </a:xfrm>
          <a:prstGeom prst="rect">
            <a:avLst/>
          </a:prstGeom>
        </p:spPr>
        <p:txBody>
          <a:bodyPr wrap="none">
            <a:spAutoFit/>
          </a:bodyPr>
          <a:lstStyle/>
          <a:p>
            <a:pPr algn="ctr"/>
            <a:r>
              <a:rPr lang="en-US" sz="2400"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rPr>
              <a:t>Sample</a:t>
            </a:r>
          </a:p>
        </p:txBody>
      </p:sp>
      <p:sp>
        <p:nvSpPr>
          <p:cNvPr id="11" name="Slide Number Placeholder 10"/>
          <p:cNvSpPr>
            <a:spLocks noGrp="1"/>
          </p:cNvSpPr>
          <p:nvPr>
            <p:ph type="sldNum" sz="quarter" idx="12"/>
          </p:nvPr>
        </p:nvSpPr>
        <p:spPr/>
        <p:txBody>
          <a:bodyPr/>
          <a:lstStyle/>
          <a:p>
            <a:r>
              <a:rPr lang="en-CA" dirty="0"/>
              <a:t>Page </a:t>
            </a:r>
            <a:fld id="{962F2C8B-0636-4A6A-8DFF-6DD9B2921AEA}" type="slidenum">
              <a:rPr lang="en-CA" smtClean="0"/>
              <a:pPr/>
              <a:t>34</a:t>
            </a:fld>
            <a:r>
              <a:rPr lang="en-CA" dirty="0"/>
              <a:t> of 38</a:t>
            </a:r>
          </a:p>
        </p:txBody>
      </p:sp>
      <p:grpSp>
        <p:nvGrpSpPr>
          <p:cNvPr id="12" name="Group 11">
            <a:extLst>
              <a:ext uri="{FF2B5EF4-FFF2-40B4-BE49-F238E27FC236}">
                <a16:creationId xmlns:a16="http://schemas.microsoft.com/office/drawing/2014/main" id="{EFD189E6-25D9-4B1A-A345-E0256CED30BE}"/>
              </a:ext>
            </a:extLst>
          </p:cNvPr>
          <p:cNvGrpSpPr/>
          <p:nvPr/>
        </p:nvGrpSpPr>
        <p:grpSpPr>
          <a:xfrm>
            <a:off x="179512" y="-68284"/>
            <a:ext cx="8964488" cy="923330"/>
            <a:chOff x="179512" y="4026424"/>
            <a:chExt cx="8964488" cy="923330"/>
          </a:xfrm>
        </p:grpSpPr>
        <p:grpSp>
          <p:nvGrpSpPr>
            <p:cNvPr id="13" name="Group 12">
              <a:extLst>
                <a:ext uri="{FF2B5EF4-FFF2-40B4-BE49-F238E27FC236}">
                  <a16:creationId xmlns:a16="http://schemas.microsoft.com/office/drawing/2014/main" id="{F9B05AEE-2A88-4D96-8D3C-16356D4F05A0}"/>
                </a:ext>
              </a:extLst>
            </p:cNvPr>
            <p:cNvGrpSpPr/>
            <p:nvPr userDrawn="1"/>
          </p:nvGrpSpPr>
          <p:grpSpPr>
            <a:xfrm>
              <a:off x="179512" y="4094164"/>
              <a:ext cx="8964488" cy="787850"/>
              <a:chOff x="390128" y="3908965"/>
              <a:chExt cx="8638456" cy="787850"/>
            </a:xfrm>
          </p:grpSpPr>
          <p:pic>
            <p:nvPicPr>
              <p:cNvPr id="15" name="Picture 2">
                <a:extLst>
                  <a:ext uri="{FF2B5EF4-FFF2-40B4-BE49-F238E27FC236}">
                    <a16:creationId xmlns:a16="http://schemas.microsoft.com/office/drawing/2014/main" id="{6C55A915-7655-4166-9EC2-F8E40FA1117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a:extLst>
                  <a:ext uri="{FF2B5EF4-FFF2-40B4-BE49-F238E27FC236}">
                    <a16:creationId xmlns:a16="http://schemas.microsoft.com/office/drawing/2014/main" id="{FB7A3403-ABC0-4002-B304-18A9CD84D9B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4" name="TextBox 13">
              <a:extLst>
                <a:ext uri="{FF2B5EF4-FFF2-40B4-BE49-F238E27FC236}">
                  <a16:creationId xmlns:a16="http://schemas.microsoft.com/office/drawing/2014/main" id="{6E102D80-3E85-4437-8241-5367439EE16D}"/>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pic>
        <p:nvPicPr>
          <p:cNvPr id="3" name="Picture 2"/>
          <p:cNvPicPr>
            <a:picLocks noChangeAspect="1"/>
          </p:cNvPicPr>
          <p:nvPr/>
        </p:nvPicPr>
        <p:blipFill>
          <a:blip r:embed="rId6"/>
          <a:stretch>
            <a:fillRect/>
          </a:stretch>
        </p:blipFill>
        <p:spPr>
          <a:xfrm>
            <a:off x="1763688" y="4149481"/>
            <a:ext cx="4896544" cy="1893407"/>
          </a:xfrm>
          <a:prstGeom prst="rect">
            <a:avLst/>
          </a:prstGeom>
        </p:spPr>
      </p:pic>
    </p:spTree>
    <p:extLst>
      <p:ext uri="{BB962C8B-B14F-4D97-AF65-F5344CB8AC3E}">
        <p14:creationId xmlns:p14="http://schemas.microsoft.com/office/powerpoint/2010/main" val="3846517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A6D802-F540-4A18-BBB4-E948EF54AFDF}"/>
              </a:ext>
            </a:extLst>
          </p:cNvPr>
          <p:cNvPicPr>
            <a:picLocks noChangeAspect="1"/>
          </p:cNvPicPr>
          <p:nvPr/>
        </p:nvPicPr>
        <p:blipFill>
          <a:blip r:embed="rId2"/>
          <a:stretch>
            <a:fillRect/>
          </a:stretch>
        </p:blipFill>
        <p:spPr>
          <a:xfrm>
            <a:off x="229474" y="1074767"/>
            <a:ext cx="2560189" cy="5120378"/>
          </a:xfrm>
          <a:prstGeom prst="rect">
            <a:avLst/>
          </a:prstGeom>
        </p:spPr>
      </p:pic>
      <p:pic>
        <p:nvPicPr>
          <p:cNvPr id="2" name="Picture 1"/>
          <p:cNvPicPr>
            <a:picLocks noChangeAspect="1"/>
          </p:cNvPicPr>
          <p:nvPr/>
        </p:nvPicPr>
        <p:blipFill>
          <a:blip r:embed="rId3"/>
          <a:stretch>
            <a:fillRect/>
          </a:stretch>
        </p:blipFill>
        <p:spPr>
          <a:xfrm>
            <a:off x="3076146" y="1890120"/>
            <a:ext cx="5510438" cy="2202811"/>
          </a:xfrm>
          <a:prstGeom prst="rect">
            <a:avLst/>
          </a:prstGeom>
        </p:spPr>
      </p:pic>
      <p:pic>
        <p:nvPicPr>
          <p:cNvPr id="8"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9552" y="764704"/>
            <a:ext cx="856895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Retrieving Final Documents (Cont’d.)</a:t>
            </a:r>
          </a:p>
        </p:txBody>
      </p:sp>
      <p:sp>
        <p:nvSpPr>
          <p:cNvPr id="12" name="Rounded Rectangular Callout 11"/>
          <p:cNvSpPr/>
          <p:nvPr/>
        </p:nvSpPr>
        <p:spPr>
          <a:xfrm>
            <a:off x="1146459" y="2145447"/>
            <a:ext cx="1800200" cy="626594"/>
          </a:xfrm>
          <a:prstGeom prst="wedgeRoundRectCallout">
            <a:avLst>
              <a:gd name="adj1" fmla="val -41771"/>
              <a:gd name="adj2" fmla="val 6464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After Logging onto ETS Select </a:t>
            </a:r>
            <a:r>
              <a:rPr lang="en-CA" sz="1200" b="1" dirty="0">
                <a:solidFill>
                  <a:schemeClr val="tx1"/>
                </a:solidFill>
                <a:latin typeface="Arial" panose="020B0604020202020204" pitchFamily="34" charset="0"/>
                <a:cs typeface="Arial" panose="020B0604020202020204" pitchFamily="34" charset="0"/>
              </a:rPr>
              <a:t>Encumbrance. </a:t>
            </a:r>
          </a:p>
        </p:txBody>
      </p:sp>
      <p:sp>
        <p:nvSpPr>
          <p:cNvPr id="13" name="Rounded Rectangular Callout 12"/>
          <p:cNvSpPr/>
          <p:nvPr/>
        </p:nvSpPr>
        <p:spPr>
          <a:xfrm>
            <a:off x="1301597" y="4449592"/>
            <a:ext cx="1631308" cy="541202"/>
          </a:xfrm>
          <a:prstGeom prst="wedgeRoundRectCallout">
            <a:avLst>
              <a:gd name="adj1" fmla="val -37568"/>
              <a:gd name="adj2" fmla="val -65757"/>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on </a:t>
            </a:r>
            <a:r>
              <a:rPr lang="en-CA" sz="1200" b="1" dirty="0">
                <a:solidFill>
                  <a:schemeClr val="tx1"/>
                </a:solidFill>
                <a:latin typeface="Arial" panose="020B0604020202020204" pitchFamily="34" charset="0"/>
                <a:cs typeface="Arial" panose="020B0604020202020204" pitchFamily="34" charset="0"/>
              </a:rPr>
              <a:t>Work In Progress.</a:t>
            </a:r>
          </a:p>
        </p:txBody>
      </p:sp>
      <p:sp>
        <p:nvSpPr>
          <p:cNvPr id="14" name="Rounded Rectangular Callout 13"/>
          <p:cNvSpPr/>
          <p:nvPr/>
        </p:nvSpPr>
        <p:spPr>
          <a:xfrm>
            <a:off x="7020272" y="2518502"/>
            <a:ext cx="1603229" cy="720080"/>
          </a:xfrm>
          <a:prstGeom prst="wedgeRoundRectCallout">
            <a:avLst>
              <a:gd name="adj1" fmla="val -50991"/>
              <a:gd name="adj2" fmla="val -6520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3. Enter in your Request Number and click </a:t>
            </a:r>
            <a:r>
              <a:rPr lang="en-CA" sz="1200" b="1" dirty="0">
                <a:solidFill>
                  <a:schemeClr val="tx1"/>
                </a:solidFill>
                <a:latin typeface="Arial" panose="020B0604020202020204" pitchFamily="34" charset="0"/>
                <a:cs typeface="Arial" panose="020B0604020202020204" pitchFamily="34" charset="0"/>
              </a:rPr>
              <a:t>Find.</a:t>
            </a:r>
            <a:endParaRPr lang="en-CA" sz="1200" dirty="0">
              <a:solidFill>
                <a:schemeClr val="tx1"/>
              </a:solidFill>
              <a:latin typeface="Arial" panose="020B0604020202020204" pitchFamily="34" charset="0"/>
              <a:cs typeface="Arial" panose="020B0604020202020204" pitchFamily="34" charset="0"/>
            </a:endParaRPr>
          </a:p>
        </p:txBody>
      </p:sp>
      <p:sp>
        <p:nvSpPr>
          <p:cNvPr id="15" name="Rounded Rectangular Callout 14"/>
          <p:cNvSpPr/>
          <p:nvPr/>
        </p:nvSpPr>
        <p:spPr>
          <a:xfrm>
            <a:off x="5004048" y="4051878"/>
            <a:ext cx="1368152" cy="521546"/>
          </a:xfrm>
          <a:prstGeom prst="wedgeRoundRectCallout">
            <a:avLst>
              <a:gd name="adj1" fmla="val 63050"/>
              <a:gd name="adj2" fmla="val -69722"/>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4. Click on Final </a:t>
            </a:r>
            <a:r>
              <a:rPr lang="en-CA" sz="1200" b="1" dirty="0">
                <a:solidFill>
                  <a:schemeClr val="tx1"/>
                </a:solidFill>
                <a:latin typeface="Arial" panose="020B0604020202020204" pitchFamily="34" charset="0"/>
                <a:cs typeface="Arial" panose="020B0604020202020204" pitchFamily="34" charset="0"/>
              </a:rPr>
              <a:t>PDF</a:t>
            </a:r>
            <a:r>
              <a:rPr lang="en-CA" sz="1200" dirty="0">
                <a:solidFill>
                  <a:schemeClr val="tx1"/>
                </a:solidFill>
                <a:latin typeface="Arial" panose="020B0604020202020204" pitchFamily="34" charset="0"/>
                <a:cs typeface="Arial" panose="020B0604020202020204" pitchFamily="34" charset="0"/>
              </a:rPr>
              <a:t> link.</a:t>
            </a:r>
          </a:p>
        </p:txBody>
      </p:sp>
      <p:pic>
        <p:nvPicPr>
          <p:cNvPr id="3" name="Picture 2"/>
          <p:cNvPicPr>
            <a:picLocks noChangeAspect="1"/>
          </p:cNvPicPr>
          <p:nvPr/>
        </p:nvPicPr>
        <p:blipFill>
          <a:blip r:embed="rId5"/>
          <a:stretch>
            <a:fillRect/>
          </a:stretch>
        </p:blipFill>
        <p:spPr>
          <a:xfrm>
            <a:off x="3103654" y="4592310"/>
            <a:ext cx="5471616" cy="751928"/>
          </a:xfrm>
          <a:prstGeom prst="rect">
            <a:avLst/>
          </a:prstGeom>
        </p:spPr>
      </p:pic>
      <p:sp>
        <p:nvSpPr>
          <p:cNvPr id="18" name="Rounded Rectangle 17"/>
          <p:cNvSpPr/>
          <p:nvPr/>
        </p:nvSpPr>
        <p:spPr>
          <a:xfrm>
            <a:off x="4513570" y="5389913"/>
            <a:ext cx="2349107" cy="705863"/>
          </a:xfrm>
          <a:prstGeom prst="roundRect">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dirty="0">
                <a:solidFill>
                  <a:sysClr val="windowText" lastClr="000000"/>
                </a:solidFill>
                <a:latin typeface="Arial" panose="020B0604020202020204" pitchFamily="34" charset="0"/>
                <a:cs typeface="Arial" panose="020B0604020202020204" pitchFamily="34" charset="0"/>
              </a:rPr>
              <a:t>Final documents will also be available to view inside the ETS request screen.</a:t>
            </a:r>
          </a:p>
        </p:txBody>
      </p:sp>
      <p:sp>
        <p:nvSpPr>
          <p:cNvPr id="6" name="Slide Number Placeholder 5"/>
          <p:cNvSpPr>
            <a:spLocks noGrp="1"/>
          </p:cNvSpPr>
          <p:nvPr>
            <p:ph type="sldNum" sz="quarter" idx="12"/>
          </p:nvPr>
        </p:nvSpPr>
        <p:spPr/>
        <p:txBody>
          <a:bodyPr/>
          <a:lstStyle/>
          <a:p>
            <a:r>
              <a:rPr lang="en-CA" dirty="0"/>
              <a:t>Page </a:t>
            </a:r>
            <a:fld id="{962F2C8B-0636-4A6A-8DFF-6DD9B2921AEA}" type="slidenum">
              <a:rPr lang="en-CA" smtClean="0"/>
              <a:pPr/>
              <a:t>35</a:t>
            </a:fld>
            <a:r>
              <a:rPr lang="en-CA" dirty="0"/>
              <a:t> of 38</a:t>
            </a:r>
          </a:p>
        </p:txBody>
      </p:sp>
      <p:grpSp>
        <p:nvGrpSpPr>
          <p:cNvPr id="16" name="Group 15">
            <a:extLst>
              <a:ext uri="{FF2B5EF4-FFF2-40B4-BE49-F238E27FC236}">
                <a16:creationId xmlns:a16="http://schemas.microsoft.com/office/drawing/2014/main" id="{1BA95086-F3FA-4B0B-948D-3E95432F0904}"/>
              </a:ext>
            </a:extLst>
          </p:cNvPr>
          <p:cNvGrpSpPr/>
          <p:nvPr/>
        </p:nvGrpSpPr>
        <p:grpSpPr>
          <a:xfrm>
            <a:off x="179512" y="-68284"/>
            <a:ext cx="8964488" cy="923330"/>
            <a:chOff x="179512" y="4026424"/>
            <a:chExt cx="8964488" cy="923330"/>
          </a:xfrm>
        </p:grpSpPr>
        <p:grpSp>
          <p:nvGrpSpPr>
            <p:cNvPr id="17" name="Group 16">
              <a:extLst>
                <a:ext uri="{FF2B5EF4-FFF2-40B4-BE49-F238E27FC236}">
                  <a16:creationId xmlns:a16="http://schemas.microsoft.com/office/drawing/2014/main" id="{EE25B5FC-67E0-4EE0-8E5C-AB0A40076586}"/>
                </a:ext>
              </a:extLst>
            </p:cNvPr>
            <p:cNvGrpSpPr/>
            <p:nvPr userDrawn="1"/>
          </p:nvGrpSpPr>
          <p:grpSpPr>
            <a:xfrm>
              <a:off x="179512" y="4094164"/>
              <a:ext cx="8964488" cy="787850"/>
              <a:chOff x="390128" y="3908965"/>
              <a:chExt cx="8638456" cy="787850"/>
            </a:xfrm>
          </p:grpSpPr>
          <p:pic>
            <p:nvPicPr>
              <p:cNvPr id="21" name="Picture 2">
                <a:extLst>
                  <a:ext uri="{FF2B5EF4-FFF2-40B4-BE49-F238E27FC236}">
                    <a16:creationId xmlns:a16="http://schemas.microsoft.com/office/drawing/2014/main" id="{38A2B0EE-F81C-4CBC-87A1-421294F66BD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a:extLst>
                  <a:ext uri="{FF2B5EF4-FFF2-40B4-BE49-F238E27FC236}">
                    <a16:creationId xmlns:a16="http://schemas.microsoft.com/office/drawing/2014/main" id="{AF24BE82-A7EA-4865-9A01-DD26F5851A2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20" name="TextBox 19">
              <a:extLst>
                <a:ext uri="{FF2B5EF4-FFF2-40B4-BE49-F238E27FC236}">
                  <a16:creationId xmlns:a16="http://schemas.microsoft.com/office/drawing/2014/main" id="{B1098306-2768-49FA-A43D-FAF4579103AA}"/>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1440859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VANESS~1.BOD\AppData\Local\Temp\SNAGHTML4d3859d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151" y="2273928"/>
            <a:ext cx="5228098" cy="334912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36</a:t>
            </a:fld>
            <a:endParaRPr lang="en-CA" dirty="0"/>
          </a:p>
        </p:txBody>
      </p:sp>
      <p:pic>
        <p:nvPicPr>
          <p:cNvPr id="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9552" y="764704"/>
            <a:ext cx="856895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Retrieving Final Documents (Cont’d.)</a:t>
            </a:r>
          </a:p>
        </p:txBody>
      </p:sp>
      <p:sp>
        <p:nvSpPr>
          <p:cNvPr id="10" name="TextBox 9"/>
          <p:cNvSpPr txBox="1"/>
          <p:nvPr/>
        </p:nvSpPr>
        <p:spPr>
          <a:xfrm>
            <a:off x="971599" y="5696605"/>
            <a:ext cx="7715201" cy="646331"/>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documents returned will include a Registration Advice Letter and a registered copy of the encumbrance form that was submitted. Please print these documents for your records as they will be removed from ETS after 90 days.</a:t>
            </a:r>
          </a:p>
        </p:txBody>
      </p:sp>
      <p:pic>
        <p:nvPicPr>
          <p:cNvPr id="15" name="Picture 14"/>
          <p:cNvPicPr>
            <a:picLocks noChangeAspect="1"/>
          </p:cNvPicPr>
          <p:nvPr/>
        </p:nvPicPr>
        <p:blipFill>
          <a:blip r:embed="rId4"/>
          <a:stretch>
            <a:fillRect/>
          </a:stretch>
        </p:blipFill>
        <p:spPr>
          <a:xfrm>
            <a:off x="331465" y="5589104"/>
            <a:ext cx="640135" cy="621846"/>
          </a:xfrm>
          <a:prstGeom prst="rect">
            <a:avLst/>
          </a:prstGeom>
        </p:spPr>
      </p:pic>
      <p:pic>
        <p:nvPicPr>
          <p:cNvPr id="8196" name="Picture 4" descr="C:\Users\VANESS~1.BOD\AppData\Local\Temp\SNAGHTML4d395c5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066706"/>
            <a:ext cx="4344417" cy="328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724128" y="2260514"/>
            <a:ext cx="1229824"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rPr>
              <a:t>Sample</a:t>
            </a:r>
          </a:p>
        </p:txBody>
      </p:sp>
      <p:sp>
        <p:nvSpPr>
          <p:cNvPr id="16" name="Rectangle 15"/>
          <p:cNvSpPr/>
          <p:nvPr/>
        </p:nvSpPr>
        <p:spPr>
          <a:xfrm>
            <a:off x="1067781" y="1798849"/>
            <a:ext cx="1229824"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rPr>
              <a:t>Sample</a:t>
            </a:r>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36</a:t>
            </a:fld>
            <a:r>
              <a:rPr lang="en-CA" dirty="0"/>
              <a:t> of 38</a:t>
            </a:r>
          </a:p>
        </p:txBody>
      </p:sp>
      <p:grpSp>
        <p:nvGrpSpPr>
          <p:cNvPr id="13" name="Group 12">
            <a:extLst>
              <a:ext uri="{FF2B5EF4-FFF2-40B4-BE49-F238E27FC236}">
                <a16:creationId xmlns:a16="http://schemas.microsoft.com/office/drawing/2014/main" id="{EEEAC10B-7229-43DE-99AC-63B1EF133A5E}"/>
              </a:ext>
            </a:extLst>
          </p:cNvPr>
          <p:cNvGrpSpPr/>
          <p:nvPr/>
        </p:nvGrpSpPr>
        <p:grpSpPr>
          <a:xfrm>
            <a:off x="179512" y="-68284"/>
            <a:ext cx="8964488" cy="923330"/>
            <a:chOff x="179512" y="4026424"/>
            <a:chExt cx="8964488" cy="923330"/>
          </a:xfrm>
        </p:grpSpPr>
        <p:grpSp>
          <p:nvGrpSpPr>
            <p:cNvPr id="17" name="Group 16">
              <a:extLst>
                <a:ext uri="{FF2B5EF4-FFF2-40B4-BE49-F238E27FC236}">
                  <a16:creationId xmlns:a16="http://schemas.microsoft.com/office/drawing/2014/main" id="{861FEA01-7906-4404-A118-78B1D2547D6C}"/>
                </a:ext>
              </a:extLst>
            </p:cNvPr>
            <p:cNvGrpSpPr/>
            <p:nvPr userDrawn="1"/>
          </p:nvGrpSpPr>
          <p:grpSpPr>
            <a:xfrm>
              <a:off x="179512" y="4094164"/>
              <a:ext cx="8964488" cy="787850"/>
              <a:chOff x="390128" y="3908965"/>
              <a:chExt cx="8638456" cy="787850"/>
            </a:xfrm>
          </p:grpSpPr>
          <p:pic>
            <p:nvPicPr>
              <p:cNvPr id="19" name="Picture 2">
                <a:extLst>
                  <a:ext uri="{FF2B5EF4-FFF2-40B4-BE49-F238E27FC236}">
                    <a16:creationId xmlns:a16="http://schemas.microsoft.com/office/drawing/2014/main" id="{71CD2ACF-1AF3-4E49-A5C1-C24B3176BF65}"/>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a:extLst>
                  <a:ext uri="{FF2B5EF4-FFF2-40B4-BE49-F238E27FC236}">
                    <a16:creationId xmlns:a16="http://schemas.microsoft.com/office/drawing/2014/main" id="{37DF91C3-450C-46F5-83A5-5B242BBFBC0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8" name="TextBox 17">
              <a:extLst>
                <a:ext uri="{FF2B5EF4-FFF2-40B4-BE49-F238E27FC236}">
                  <a16:creationId xmlns:a16="http://schemas.microsoft.com/office/drawing/2014/main" id="{BA69C7FE-777C-4B8E-8934-8FA7F1ADDBB6}"/>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3323911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4416C0-8146-457B-B0A3-9EC14C2BA9D7}"/>
              </a:ext>
            </a:extLst>
          </p:cNvPr>
          <p:cNvSpPr>
            <a:spLocks noGrp="1"/>
          </p:cNvSpPr>
          <p:nvPr>
            <p:ph idx="1"/>
          </p:nvPr>
        </p:nvSpPr>
        <p:spPr/>
        <p:txBody>
          <a:bodyPr>
            <a:normAutofit/>
          </a:bodyPr>
          <a:lstStyle/>
          <a:p>
            <a:pPr marL="0" indent="0" algn="ctr">
              <a:buNone/>
            </a:pPr>
            <a:r>
              <a:rPr lang="en-US" b="1" dirty="0"/>
              <a:t>Resources</a:t>
            </a:r>
          </a:p>
          <a:p>
            <a:pPr marL="0" indent="0" algn="ctr">
              <a:buNone/>
            </a:pPr>
            <a:endParaRPr lang="en-US" dirty="0"/>
          </a:p>
          <a:p>
            <a:pPr marL="0" indent="0">
              <a:buNone/>
            </a:pPr>
            <a:r>
              <a:rPr lang="en-US" sz="1400" dirty="0">
                <a:latin typeface="Arial" panose="020B0604020202020204" pitchFamily="34" charset="0"/>
                <a:cs typeface="Arial" panose="020B0604020202020204" pitchFamily="34" charset="0"/>
                <a:hlinkClick r:id="rId2"/>
              </a:rPr>
              <a:t>ETS Support and Online Learning </a:t>
            </a:r>
            <a:r>
              <a:rPr lang="en-US" sz="1400" dirty="0">
                <a:latin typeface="Arial" panose="020B0604020202020204" pitchFamily="34" charset="0"/>
                <a:cs typeface="Arial" panose="020B0604020202020204" pitchFamily="34" charset="0"/>
              </a:rPr>
              <a:t>provides access to relevant guides, course and other information</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If you have questions, please contact </a:t>
            </a:r>
            <a:r>
              <a:rPr lang="en-US" sz="1400" dirty="0">
                <a:latin typeface="Arial" panose="020B0604020202020204" pitchFamily="34" charset="0"/>
                <a:cs typeface="Arial" panose="020B0604020202020204" pitchFamily="34" charset="0"/>
                <a:hlinkClick r:id="rId3"/>
              </a:rPr>
              <a:t>Transfers.Energy@gov.ab.ca</a:t>
            </a:r>
            <a:r>
              <a:rPr lang="en-US" sz="1400" dirty="0">
                <a:latin typeface="Arial" panose="020B0604020202020204" pitchFamily="34" charset="0"/>
                <a:cs typeface="Arial" panose="020B0604020202020204" pitchFamily="34" charset="0"/>
              </a:rPr>
              <a:t> or the Transfer Helpdesk at (780)644-2300</a:t>
            </a:r>
          </a:p>
          <a:p>
            <a:endParaRPr lang="en-US" dirty="0"/>
          </a:p>
        </p:txBody>
      </p:sp>
      <p:grpSp>
        <p:nvGrpSpPr>
          <p:cNvPr id="5" name="Group 4">
            <a:extLst>
              <a:ext uri="{FF2B5EF4-FFF2-40B4-BE49-F238E27FC236}">
                <a16:creationId xmlns:a16="http://schemas.microsoft.com/office/drawing/2014/main" id="{414C6BF4-D29A-4695-9E2D-1D55B1115212}"/>
              </a:ext>
            </a:extLst>
          </p:cNvPr>
          <p:cNvGrpSpPr/>
          <p:nvPr/>
        </p:nvGrpSpPr>
        <p:grpSpPr>
          <a:xfrm>
            <a:off x="179512" y="-68284"/>
            <a:ext cx="8964488" cy="923330"/>
            <a:chOff x="179512" y="4026424"/>
            <a:chExt cx="8964488" cy="923330"/>
          </a:xfrm>
        </p:grpSpPr>
        <p:grpSp>
          <p:nvGrpSpPr>
            <p:cNvPr id="6" name="Group 5">
              <a:extLst>
                <a:ext uri="{FF2B5EF4-FFF2-40B4-BE49-F238E27FC236}">
                  <a16:creationId xmlns:a16="http://schemas.microsoft.com/office/drawing/2014/main" id="{BBEF3EB1-E48F-436F-A9DF-379C2B85436A}"/>
                </a:ext>
              </a:extLst>
            </p:cNvPr>
            <p:cNvGrpSpPr/>
            <p:nvPr userDrawn="1"/>
          </p:nvGrpSpPr>
          <p:grpSpPr>
            <a:xfrm>
              <a:off x="179512" y="4094164"/>
              <a:ext cx="8964488" cy="787850"/>
              <a:chOff x="390128" y="3908965"/>
              <a:chExt cx="8638456" cy="787850"/>
            </a:xfrm>
          </p:grpSpPr>
          <p:pic>
            <p:nvPicPr>
              <p:cNvPr id="8" name="Picture 2">
                <a:extLst>
                  <a:ext uri="{FF2B5EF4-FFF2-40B4-BE49-F238E27FC236}">
                    <a16:creationId xmlns:a16="http://schemas.microsoft.com/office/drawing/2014/main" id="{5A41F969-3BA1-4EA4-91B0-82CBE0D982E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5A123091-7B66-4905-B24A-02165A9C013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7" name="TextBox 6">
              <a:extLst>
                <a:ext uri="{FF2B5EF4-FFF2-40B4-BE49-F238E27FC236}">
                  <a16:creationId xmlns:a16="http://schemas.microsoft.com/office/drawing/2014/main" id="{2500D11F-BB71-46C3-A7E8-562BDB653C4B}"/>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pic>
        <p:nvPicPr>
          <p:cNvPr id="10" name="Picture 3" descr="C:\Users\kerry-lynne.kryvench\AppData\Local\Microsoft\Windows\Temporary Internet Files\Content.Outlook\YN94S36N\banner_bottom (2).png">
            <a:extLst>
              <a:ext uri="{FF2B5EF4-FFF2-40B4-BE49-F238E27FC236}">
                <a16:creationId xmlns:a16="http://schemas.microsoft.com/office/drawing/2014/main" id="{48E21048-7332-43E6-A24F-D79AE333289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F2E4951-3432-4461-A48F-2CDB9D9D263F}"/>
              </a:ext>
            </a:extLst>
          </p:cNvPr>
          <p:cNvSpPr/>
          <p:nvPr/>
        </p:nvSpPr>
        <p:spPr>
          <a:xfrm>
            <a:off x="8003944" y="6467945"/>
            <a:ext cx="1140056" cy="276999"/>
          </a:xfrm>
          <a:prstGeom prst="rect">
            <a:avLst/>
          </a:prstGeom>
        </p:spPr>
        <p:txBody>
          <a:bodyPr wrap="none">
            <a:spAutoFit/>
          </a:bodyPr>
          <a:lstStyle/>
          <a:p>
            <a:pPr algn="r"/>
            <a:r>
              <a:rPr lang="en-CA" sz="1200" dirty="0">
                <a:latin typeface="Arial" panose="020B0604020202020204" pitchFamily="34" charset="0"/>
                <a:cs typeface="Arial" panose="020B0604020202020204" pitchFamily="34" charset="0"/>
              </a:rPr>
              <a:t>Page </a:t>
            </a:r>
            <a:fld id="{962F2C8B-0636-4A6A-8DFF-6DD9B2921AEA}" type="slidenum">
              <a:rPr lang="en-CA" sz="1200" smtClean="0">
                <a:latin typeface="Arial" panose="020B0604020202020204" pitchFamily="34" charset="0"/>
                <a:cs typeface="Arial" panose="020B0604020202020204" pitchFamily="34" charset="0"/>
              </a:rPr>
              <a:pPr algn="r"/>
              <a:t>37</a:t>
            </a:fld>
            <a:r>
              <a:rPr lang="en-CA" sz="1200" dirty="0">
                <a:latin typeface="Arial" panose="020B0604020202020204" pitchFamily="34" charset="0"/>
                <a:cs typeface="Arial" panose="020B0604020202020204" pitchFamily="34" charset="0"/>
              </a:rPr>
              <a:t> of 38</a:t>
            </a:r>
          </a:p>
        </p:txBody>
      </p:sp>
    </p:spTree>
    <p:extLst>
      <p:ext uri="{BB962C8B-B14F-4D97-AF65-F5344CB8AC3E}">
        <p14:creationId xmlns:p14="http://schemas.microsoft.com/office/powerpoint/2010/main" val="251729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38</a:t>
            </a:fld>
            <a:endParaRPr lang="en-CA"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38</a:t>
            </a:fld>
            <a:endParaRPr lang="en-CA" dirty="0"/>
          </a:p>
        </p:txBody>
      </p:sp>
      <p:pic>
        <p:nvPicPr>
          <p:cNvPr id="8"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5"/>
          <p:cNvSpPr txBox="1">
            <a:spLocks noChangeArrowheads="1"/>
          </p:cNvSpPr>
          <p:nvPr/>
        </p:nvSpPr>
        <p:spPr bwMode="auto">
          <a:xfrm>
            <a:off x="475926" y="1399193"/>
            <a:ext cx="5857875" cy="247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a:ln>
                  <a:noFill/>
                </a:ln>
                <a:solidFill>
                  <a:srgbClr val="2160AD"/>
                </a:solidFill>
                <a:effectLst/>
                <a:latin typeface="Freestyle Script" pitchFamily="66" charset="0"/>
                <a:cs typeface="Arial" pitchFamily="34" charset="0"/>
              </a:rPr>
              <a:t>Congratulations!</a:t>
            </a:r>
          </a:p>
          <a:p>
            <a:pPr algn="ctr" fontAlgn="base">
              <a:spcBef>
                <a:spcPct val="0"/>
              </a:spcBef>
              <a:spcAft>
                <a:spcPct val="0"/>
              </a:spcAft>
            </a:pPr>
            <a:r>
              <a:rPr kumimoji="0" lang="en-US" sz="1800" b="1" i="0" u="none" strike="noStrike" cap="none" normalizeH="0" baseline="0" dirty="0">
                <a:ln>
                  <a:noFill/>
                </a:ln>
                <a:solidFill>
                  <a:srgbClr val="2160AD"/>
                </a:solidFill>
                <a:effectLst/>
                <a:latin typeface="Arial" pitchFamily="34" charset="0"/>
                <a:cs typeface="Arial" pitchFamily="34" charset="0"/>
              </a:rPr>
              <a:t>You have completed the </a:t>
            </a:r>
            <a:r>
              <a:rPr lang="en-US" b="1" dirty="0">
                <a:solidFill>
                  <a:srgbClr val="2160AD"/>
                </a:solidFill>
                <a:latin typeface="Arial" pitchFamily="34" charset="0"/>
                <a:cs typeface="Arial" pitchFamily="34" charset="0"/>
              </a:rPr>
              <a:t>ETS – Encumbrance</a:t>
            </a:r>
          </a:p>
          <a:p>
            <a:pPr algn="ctr" fontAlgn="base">
              <a:spcBef>
                <a:spcPct val="0"/>
              </a:spcBef>
              <a:spcAft>
                <a:spcPct val="0"/>
              </a:spcAft>
            </a:pPr>
            <a:endParaRPr lang="en-US" b="1" dirty="0">
              <a:solidFill>
                <a:srgbClr val="2160AD"/>
              </a:solidFill>
              <a:latin typeface="Arial" pitchFamily="34" charset="0"/>
              <a:cs typeface="Arial" pitchFamily="34" charset="0"/>
            </a:endParaRPr>
          </a:p>
          <a:p>
            <a:pPr algn="ctr" fontAlgn="base">
              <a:spcBef>
                <a:spcPct val="0"/>
              </a:spcBef>
              <a:spcAft>
                <a:spcPct val="0"/>
              </a:spcAft>
            </a:pPr>
            <a:r>
              <a:rPr lang="en-US" b="1" dirty="0">
                <a:solidFill>
                  <a:srgbClr val="2160AD"/>
                </a:solidFill>
                <a:latin typeface="Arial" pitchFamily="34" charset="0"/>
                <a:cs typeface="Arial" pitchFamily="34" charset="0"/>
              </a:rPr>
              <a:t>Registration of Security Notice, Assignment of Security Interest and Discharge of Security Interest (Full or Partial)</a:t>
            </a:r>
          </a:p>
          <a:p>
            <a:pPr algn="ctr" fontAlgn="base">
              <a:spcBef>
                <a:spcPct val="0"/>
              </a:spcBef>
              <a:spcAft>
                <a:spcPct val="0"/>
              </a:spcAft>
            </a:pPr>
            <a:endParaRPr lang="en-US" b="1" dirty="0">
              <a:solidFill>
                <a:srgbClr val="2160AD"/>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Online Training Course</a:t>
            </a:r>
            <a:endParaRPr kumimoji="0" lang="en-US" sz="1800" b="0" i="0" u="none" strike="noStrike" cap="none" normalizeH="0" baseline="0" dirty="0">
              <a:ln>
                <a:noFill/>
              </a:ln>
              <a:solidFill>
                <a:srgbClr val="2160AD"/>
              </a:solidFill>
              <a:effectLst/>
              <a:latin typeface="Arial" pitchFamily="34" charset="0"/>
              <a:cs typeface="Arial"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504" y="2153543"/>
            <a:ext cx="3096344" cy="387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3"/>
          <p:cNvSpPr txBox="1">
            <a:spLocks noChangeArrowheads="1"/>
          </p:cNvSpPr>
          <p:nvPr/>
        </p:nvSpPr>
        <p:spPr bwMode="auto">
          <a:xfrm>
            <a:off x="679127" y="4617169"/>
            <a:ext cx="5451475" cy="786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70C0"/>
                </a:solidFill>
                <a:effectLst/>
                <a:latin typeface="Arial" pitchFamily="34" charset="0"/>
                <a:cs typeface="Arial" pitchFamily="34" charset="0"/>
              </a:rPr>
              <a:t>If you have any comments or questions on this training course,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70C0"/>
                </a:solidFill>
                <a:effectLst/>
                <a:latin typeface="Arial" pitchFamily="34" charset="0"/>
                <a:cs typeface="Arial" pitchFamily="34" charset="0"/>
              </a:rPr>
              <a:t>please forward them to the following email address:</a:t>
            </a:r>
          </a:p>
        </p:txBody>
      </p:sp>
      <p:sp>
        <p:nvSpPr>
          <p:cNvPr id="13" name="Text Box 4"/>
          <p:cNvSpPr txBox="1">
            <a:spLocks noChangeArrowheads="1"/>
          </p:cNvSpPr>
          <p:nvPr/>
        </p:nvSpPr>
        <p:spPr bwMode="auto">
          <a:xfrm>
            <a:off x="1856125" y="5488039"/>
            <a:ext cx="3097480"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70C0"/>
                </a:solidFill>
                <a:effectLst/>
                <a:latin typeface="Arial" pitchFamily="34" charset="0"/>
                <a:cs typeface="Arial" pitchFamily="34" charset="0"/>
              </a:rPr>
              <a:t>Transfers.Energy@gov.ab.ca</a:t>
            </a:r>
            <a:endParaRPr kumimoji="0" lang="en-US" sz="1800" b="1" i="0" u="none" strike="noStrike" cap="none" normalizeH="0" baseline="0" dirty="0">
              <a:ln>
                <a:noFill/>
              </a:ln>
              <a:solidFill>
                <a:srgbClr val="0070C0"/>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38</a:t>
            </a:fld>
            <a:r>
              <a:rPr lang="en-CA" dirty="0"/>
              <a:t> of 38</a:t>
            </a:r>
          </a:p>
        </p:txBody>
      </p:sp>
      <p:grpSp>
        <p:nvGrpSpPr>
          <p:cNvPr id="14" name="Group 13">
            <a:extLst>
              <a:ext uri="{FF2B5EF4-FFF2-40B4-BE49-F238E27FC236}">
                <a16:creationId xmlns:a16="http://schemas.microsoft.com/office/drawing/2014/main" id="{A3CE56F5-EDE3-4CCF-8A79-00F6C2090E7B}"/>
              </a:ext>
            </a:extLst>
          </p:cNvPr>
          <p:cNvGrpSpPr/>
          <p:nvPr/>
        </p:nvGrpSpPr>
        <p:grpSpPr>
          <a:xfrm>
            <a:off x="179512" y="-68284"/>
            <a:ext cx="8964488" cy="923330"/>
            <a:chOff x="179512" y="4026424"/>
            <a:chExt cx="8964488" cy="923330"/>
          </a:xfrm>
        </p:grpSpPr>
        <p:grpSp>
          <p:nvGrpSpPr>
            <p:cNvPr id="15" name="Group 14">
              <a:extLst>
                <a:ext uri="{FF2B5EF4-FFF2-40B4-BE49-F238E27FC236}">
                  <a16:creationId xmlns:a16="http://schemas.microsoft.com/office/drawing/2014/main" id="{8BB165AD-1EBA-428E-8ECC-B5DF0CA8ECBC}"/>
                </a:ext>
              </a:extLst>
            </p:cNvPr>
            <p:cNvGrpSpPr/>
            <p:nvPr userDrawn="1"/>
          </p:nvGrpSpPr>
          <p:grpSpPr>
            <a:xfrm>
              <a:off x="179512" y="4094164"/>
              <a:ext cx="8964488" cy="787850"/>
              <a:chOff x="390128" y="3908965"/>
              <a:chExt cx="8638456" cy="787850"/>
            </a:xfrm>
          </p:grpSpPr>
          <p:pic>
            <p:nvPicPr>
              <p:cNvPr id="17" name="Picture 2">
                <a:extLst>
                  <a:ext uri="{FF2B5EF4-FFF2-40B4-BE49-F238E27FC236}">
                    <a16:creationId xmlns:a16="http://schemas.microsoft.com/office/drawing/2014/main" id="{BE892884-A0E5-4784-A1F0-DDB8CBF5056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a:extLst>
                  <a:ext uri="{FF2B5EF4-FFF2-40B4-BE49-F238E27FC236}">
                    <a16:creationId xmlns:a16="http://schemas.microsoft.com/office/drawing/2014/main" id="{DA5F864C-5CC9-4808-80DC-326B6706CB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6" name="TextBox 15">
              <a:extLst>
                <a:ext uri="{FF2B5EF4-FFF2-40B4-BE49-F238E27FC236}">
                  <a16:creationId xmlns:a16="http://schemas.microsoft.com/office/drawing/2014/main" id="{98B3F47B-74BA-4FD1-B2A0-F6550A4E74ED}"/>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a:solidFill>
                    <a:schemeClr val="bg1"/>
                  </a:solidFill>
                </a:rPr>
                <a:t>Encumbrance</a:t>
              </a:r>
              <a:endParaRPr lang="en-CA" baseline="0" dirty="0">
                <a:solidFill>
                  <a:schemeClr val="bg1"/>
                </a:solidFill>
              </a:endParaRPr>
            </a:p>
            <a:p>
              <a:pPr algn="r"/>
              <a:r>
                <a:rPr lang="en-CA" baseline="0" dirty="0">
                  <a:solidFill>
                    <a:schemeClr val="bg1"/>
                  </a:solidFill>
                </a:rPr>
                <a:t>Government of Alberta</a:t>
              </a:r>
            </a:p>
          </p:txBody>
        </p:sp>
      </p:grpSp>
    </p:spTree>
    <p:extLst>
      <p:ext uri="{BB962C8B-B14F-4D97-AF65-F5344CB8AC3E}">
        <p14:creationId xmlns:p14="http://schemas.microsoft.com/office/powerpoint/2010/main" val="3133508553"/>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7BE1A0-F603-422D-9448-0D3A36412146}"/>
              </a:ext>
            </a:extLst>
          </p:cNvPr>
          <p:cNvPicPr>
            <a:picLocks noChangeAspect="1"/>
          </p:cNvPicPr>
          <p:nvPr/>
        </p:nvPicPr>
        <p:blipFill>
          <a:blip r:embed="rId2"/>
          <a:stretch>
            <a:fillRect/>
          </a:stretch>
        </p:blipFill>
        <p:spPr>
          <a:xfrm>
            <a:off x="343190" y="2423254"/>
            <a:ext cx="1944216" cy="3888432"/>
          </a:xfrm>
          <a:prstGeom prst="rect">
            <a:avLst/>
          </a:prstGeom>
        </p:spPr>
      </p:pic>
      <p:pic>
        <p:nvPicPr>
          <p:cNvPr id="6"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3833353" y="1717170"/>
            <a:ext cx="5204123" cy="4594516"/>
          </a:xfrm>
          <a:prstGeom prst="rect">
            <a:avLst/>
          </a:prstGeom>
        </p:spPr>
      </p:pic>
      <p:sp>
        <p:nvSpPr>
          <p:cNvPr id="11" name="TextBox 10"/>
          <p:cNvSpPr txBox="1"/>
          <p:nvPr/>
        </p:nvSpPr>
        <p:spPr>
          <a:xfrm>
            <a:off x="4139952" y="764704"/>
            <a:ext cx="4968552" cy="338554"/>
          </a:xfrm>
          <a:prstGeom prst="rect">
            <a:avLst/>
          </a:prstGeom>
          <a:noFill/>
        </p:spPr>
        <p:txBody>
          <a:bodyPr wrap="square" rtlCol="0">
            <a:spAutoFit/>
          </a:bodyPr>
          <a:lstStyle/>
          <a:p>
            <a:pPr algn="r"/>
            <a:r>
              <a:rPr lang="en-US" sz="1600" b="1" dirty="0">
                <a:solidFill>
                  <a:schemeClr val="accent2">
                    <a:lumMod val="75000"/>
                  </a:schemeClr>
                </a:solidFill>
                <a:latin typeface="Arial" panose="020B0604020202020204" pitchFamily="34" charset="0"/>
                <a:cs typeface="Arial" panose="020B0604020202020204" pitchFamily="34" charset="0"/>
              </a:rPr>
              <a:t>SECURITY NOTICE</a:t>
            </a:r>
            <a:endParaRPr lang="en-CA" sz="1600" b="1" dirty="0">
              <a:solidFill>
                <a:schemeClr val="accent2">
                  <a:lumMod val="75000"/>
                </a:schemeClr>
              </a:solidFill>
              <a:latin typeface="Arial" panose="020B0604020202020204" pitchFamily="34" charset="0"/>
              <a:cs typeface="Arial" panose="020B0604020202020204" pitchFamily="34" charset="0"/>
            </a:endParaRPr>
          </a:p>
        </p:txBody>
      </p:sp>
      <p:sp>
        <p:nvSpPr>
          <p:cNvPr id="13" name="Rounded Rectangular Callout 12"/>
          <p:cNvSpPr/>
          <p:nvPr/>
        </p:nvSpPr>
        <p:spPr>
          <a:xfrm>
            <a:off x="978201" y="3252809"/>
            <a:ext cx="1944216" cy="339057"/>
          </a:xfrm>
          <a:prstGeom prst="wedgeRoundRectCallout">
            <a:avLst>
              <a:gd name="adj1" fmla="val -43017"/>
              <a:gd name="adj2" fmla="val 10538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2. Click </a:t>
            </a:r>
            <a:r>
              <a:rPr lang="en-CA" sz="1200" b="1" dirty="0">
                <a:solidFill>
                  <a:sysClr val="windowText" lastClr="000000"/>
                </a:solidFill>
                <a:latin typeface="Arial" panose="020B0604020202020204" pitchFamily="34" charset="0"/>
                <a:cs typeface="Arial" panose="020B0604020202020204" pitchFamily="34" charset="0"/>
              </a:rPr>
              <a:t>Encumbrance.</a:t>
            </a:r>
          </a:p>
        </p:txBody>
      </p:sp>
      <p:sp>
        <p:nvSpPr>
          <p:cNvPr id="14" name="Rounded Rectangular Callout 13"/>
          <p:cNvSpPr/>
          <p:nvPr/>
        </p:nvSpPr>
        <p:spPr>
          <a:xfrm>
            <a:off x="1109128" y="4349470"/>
            <a:ext cx="1470730" cy="560354"/>
          </a:xfrm>
          <a:prstGeom prst="wedgeRoundRectCallout">
            <a:avLst>
              <a:gd name="adj1" fmla="val -40873"/>
              <a:gd name="adj2" fmla="val -9255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3. Click </a:t>
            </a:r>
            <a:r>
              <a:rPr lang="en-CA" sz="1200" b="1" dirty="0">
                <a:solidFill>
                  <a:sysClr val="windowText" lastClr="000000"/>
                </a:solidFill>
                <a:latin typeface="Arial" panose="020B0604020202020204" pitchFamily="34" charset="0"/>
                <a:cs typeface="Arial" panose="020B0604020202020204" pitchFamily="34" charset="0"/>
              </a:rPr>
              <a:t>Security Notice.</a:t>
            </a:r>
          </a:p>
        </p:txBody>
      </p:sp>
      <p:sp>
        <p:nvSpPr>
          <p:cNvPr id="15" name="Right Arrow 14"/>
          <p:cNvSpPr/>
          <p:nvPr/>
        </p:nvSpPr>
        <p:spPr>
          <a:xfrm>
            <a:off x="2628164" y="3981699"/>
            <a:ext cx="1013742" cy="216024"/>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ounded Rectangular Callout 16"/>
          <p:cNvSpPr/>
          <p:nvPr/>
        </p:nvSpPr>
        <p:spPr>
          <a:xfrm>
            <a:off x="4427984" y="1057735"/>
            <a:ext cx="1773925" cy="560354"/>
          </a:xfrm>
          <a:prstGeom prst="wedgeRoundRectCallout">
            <a:avLst>
              <a:gd name="adj1" fmla="val -103056"/>
              <a:gd name="adj2" fmla="val 3468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Login to ETS with your user name and password.</a:t>
            </a:r>
            <a:endParaRPr lang="en-CA" sz="1200" b="1" dirty="0">
              <a:solidFill>
                <a:sysClr val="windowText" lastClr="000000"/>
              </a:solidFill>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r>
              <a:rPr lang="en-CA" dirty="0"/>
              <a:t>Page </a:t>
            </a:r>
            <a:fld id="{962F2C8B-0636-4A6A-8DFF-6DD9B2921AEA}" type="slidenum">
              <a:rPr lang="en-CA" smtClean="0"/>
              <a:pPr/>
              <a:t>4</a:t>
            </a:fld>
            <a:r>
              <a:rPr lang="en-CA" dirty="0"/>
              <a:t> of 38</a:t>
            </a:r>
          </a:p>
        </p:txBody>
      </p:sp>
      <p:pic>
        <p:nvPicPr>
          <p:cNvPr id="2" name="Picture 1"/>
          <p:cNvPicPr>
            <a:picLocks noChangeAspect="1"/>
          </p:cNvPicPr>
          <p:nvPr/>
        </p:nvPicPr>
        <p:blipFill>
          <a:blip r:embed="rId5"/>
          <a:stretch>
            <a:fillRect/>
          </a:stretch>
        </p:blipFill>
        <p:spPr>
          <a:xfrm>
            <a:off x="64859" y="848050"/>
            <a:ext cx="3499029" cy="1353013"/>
          </a:xfrm>
          <a:prstGeom prst="rect">
            <a:avLst/>
          </a:prstGeom>
        </p:spPr>
      </p:pic>
    </p:spTree>
    <p:extLst>
      <p:ext uri="{BB962C8B-B14F-4D97-AF65-F5344CB8AC3E}">
        <p14:creationId xmlns:p14="http://schemas.microsoft.com/office/powerpoint/2010/main" val="1648967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06704" y="1516664"/>
            <a:ext cx="7638095" cy="3466667"/>
          </a:xfrm>
          <a:prstGeom prst="rect">
            <a:avLst/>
          </a:prstGeom>
        </p:spPr>
      </p:pic>
      <p:pic>
        <p:nvPicPr>
          <p:cNvPr id="6"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9552" y="764704"/>
            <a:ext cx="8604448" cy="338554"/>
          </a:xfrm>
          <a:prstGeom prst="rect">
            <a:avLst/>
          </a:prstGeom>
          <a:solidFill>
            <a:schemeClr val="bg1"/>
          </a:solid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Contact Information</a:t>
            </a:r>
          </a:p>
        </p:txBody>
      </p:sp>
      <p:sp>
        <p:nvSpPr>
          <p:cNvPr id="10" name="Rounded Rectangular Callout 9"/>
          <p:cNvSpPr/>
          <p:nvPr/>
        </p:nvSpPr>
        <p:spPr>
          <a:xfrm>
            <a:off x="4572000" y="2785252"/>
            <a:ext cx="2232248" cy="564029"/>
          </a:xfrm>
          <a:prstGeom prst="wedgeRoundRectCallout">
            <a:avLst>
              <a:gd name="adj1" fmla="val 109305"/>
              <a:gd name="adj2" fmla="val -3229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1. Select </a:t>
            </a:r>
            <a:r>
              <a:rPr lang="en-US" sz="1200" b="1" dirty="0">
                <a:solidFill>
                  <a:schemeClr val="tx1"/>
                </a:solidFill>
                <a:latin typeface="Arial" panose="020B0604020202020204" pitchFamily="34" charset="0"/>
                <a:cs typeface="Arial" panose="020B0604020202020204" pitchFamily="34" charset="0"/>
              </a:rPr>
              <a:t>Company Name </a:t>
            </a:r>
            <a:r>
              <a:rPr lang="en-US" sz="1200" dirty="0">
                <a:solidFill>
                  <a:schemeClr val="tx1"/>
                </a:solidFill>
                <a:latin typeface="Arial" panose="020B0604020202020204" pitchFamily="34" charset="0"/>
                <a:cs typeface="Arial" panose="020B0604020202020204" pitchFamily="34" charset="0"/>
              </a:rPr>
              <a:t>from drop down menu.</a:t>
            </a:r>
          </a:p>
        </p:txBody>
      </p:sp>
      <p:sp>
        <p:nvSpPr>
          <p:cNvPr id="11" name="Rounded Rectangular Callout 10"/>
          <p:cNvSpPr/>
          <p:nvPr/>
        </p:nvSpPr>
        <p:spPr>
          <a:xfrm>
            <a:off x="3923928" y="3561334"/>
            <a:ext cx="2592288" cy="604972"/>
          </a:xfrm>
          <a:prstGeom prst="wedgeRoundRectCallout">
            <a:avLst>
              <a:gd name="adj1" fmla="val 110903"/>
              <a:gd name="adj2" fmla="val -3361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latin typeface="Arial" panose="020B0604020202020204" pitchFamily="34" charset="0"/>
                <a:cs typeface="Arial" panose="020B0604020202020204" pitchFamily="34" charset="0"/>
              </a:rPr>
              <a:t>2. Select </a:t>
            </a:r>
            <a:r>
              <a:rPr lang="en-US" sz="1200" b="1" dirty="0">
                <a:solidFill>
                  <a:sysClr val="windowText" lastClr="000000"/>
                </a:solidFill>
                <a:latin typeface="Arial" panose="020B0604020202020204" pitchFamily="34" charset="0"/>
                <a:cs typeface="Arial" panose="020B0604020202020204" pitchFamily="34" charset="0"/>
              </a:rPr>
              <a:t>Contact</a:t>
            </a:r>
            <a:r>
              <a:rPr lang="en-US" sz="1200" dirty="0">
                <a:solidFill>
                  <a:sysClr val="windowText" lastClr="000000"/>
                </a:solidFill>
                <a:latin typeface="Arial" panose="020B0604020202020204" pitchFamily="34" charset="0"/>
                <a:cs typeface="Arial" panose="020B0604020202020204" pitchFamily="34" charset="0"/>
              </a:rPr>
              <a:t> from drop down list. This will auto generate the information below.</a:t>
            </a:r>
          </a:p>
        </p:txBody>
      </p:sp>
      <p:sp>
        <p:nvSpPr>
          <p:cNvPr id="12" name="TextBox 11"/>
          <p:cNvSpPr txBox="1"/>
          <p:nvPr/>
        </p:nvSpPr>
        <p:spPr>
          <a:xfrm>
            <a:off x="1439652" y="5447376"/>
            <a:ext cx="7560840" cy="46166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Users can also manually enter in Contact Information by typing into the fields above.</a:t>
            </a:r>
          </a:p>
          <a:p>
            <a:r>
              <a:rPr lang="en-CA" sz="1200" dirty="0">
                <a:latin typeface="Arial" panose="020B0604020202020204" pitchFamily="34" charset="0"/>
                <a:cs typeface="Arial" panose="020B0604020202020204" pitchFamily="34" charset="0"/>
              </a:rPr>
              <a:t>Status will remain Work in Progress until user completes all tabs and submits request.</a:t>
            </a:r>
            <a:endParaRPr lang="en-CA" sz="1200" dirty="0"/>
          </a:p>
        </p:txBody>
      </p:sp>
      <p:pic>
        <p:nvPicPr>
          <p:cNvPr id="13" name="Picture 12"/>
          <p:cNvPicPr>
            <a:picLocks noChangeAspect="1"/>
          </p:cNvPicPr>
          <p:nvPr/>
        </p:nvPicPr>
        <p:blipFill>
          <a:blip r:embed="rId4"/>
          <a:stretch>
            <a:fillRect/>
          </a:stretch>
        </p:blipFill>
        <p:spPr>
          <a:xfrm>
            <a:off x="611560" y="5367285"/>
            <a:ext cx="640135" cy="621846"/>
          </a:xfrm>
          <a:prstGeom prst="rect">
            <a:avLst/>
          </a:prstGeom>
        </p:spPr>
      </p:pic>
      <p:sp>
        <p:nvSpPr>
          <p:cNvPr id="9" name="Slide Number Placeholder 8"/>
          <p:cNvSpPr>
            <a:spLocks noGrp="1"/>
          </p:cNvSpPr>
          <p:nvPr>
            <p:ph type="sldNum" sz="quarter" idx="12"/>
          </p:nvPr>
        </p:nvSpPr>
        <p:spPr/>
        <p:txBody>
          <a:bodyPr/>
          <a:lstStyle/>
          <a:p>
            <a:r>
              <a:rPr lang="en-CA" dirty="0"/>
              <a:t>Page </a:t>
            </a:r>
            <a:fld id="{962F2C8B-0636-4A6A-8DFF-6DD9B2921AEA}" type="slidenum">
              <a:rPr lang="en-CA" smtClean="0"/>
              <a:pPr/>
              <a:t>5</a:t>
            </a:fld>
            <a:r>
              <a:rPr lang="en-CA" dirty="0"/>
              <a:t> of 38</a:t>
            </a:r>
          </a:p>
        </p:txBody>
      </p:sp>
    </p:spTree>
    <p:extLst>
      <p:ext uri="{BB962C8B-B14F-4D97-AF65-F5344CB8AC3E}">
        <p14:creationId xmlns:p14="http://schemas.microsoft.com/office/powerpoint/2010/main" val="2736415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90386" y="1485106"/>
            <a:ext cx="5688632" cy="2486991"/>
          </a:xfrm>
          <a:prstGeom prst="rect">
            <a:avLst/>
          </a:prstGeom>
        </p:spPr>
      </p:pic>
      <p:pic>
        <p:nvPicPr>
          <p:cNvPr id="5" name="Picture 4"/>
          <p:cNvPicPr>
            <a:picLocks noChangeAspect="1"/>
          </p:cNvPicPr>
          <p:nvPr/>
        </p:nvPicPr>
        <p:blipFill>
          <a:blip r:embed="rId3"/>
          <a:stretch>
            <a:fillRect/>
          </a:stretch>
        </p:blipFill>
        <p:spPr>
          <a:xfrm>
            <a:off x="467545" y="3828474"/>
            <a:ext cx="6264696" cy="1463795"/>
          </a:xfrm>
          <a:prstGeom prst="rect">
            <a:avLst/>
          </a:prstGeom>
        </p:spPr>
      </p:pic>
      <p:pic>
        <p:nvPicPr>
          <p:cNvPr id="7"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9552" y="811572"/>
            <a:ext cx="856895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Submitters Address</a:t>
            </a:r>
          </a:p>
        </p:txBody>
      </p:sp>
      <p:sp>
        <p:nvSpPr>
          <p:cNvPr id="11" name="Rounded Rectangular Callout 10"/>
          <p:cNvSpPr/>
          <p:nvPr/>
        </p:nvSpPr>
        <p:spPr>
          <a:xfrm>
            <a:off x="6372200" y="1605604"/>
            <a:ext cx="2314600" cy="887291"/>
          </a:xfrm>
          <a:prstGeom prst="wedgeRoundRectCallout">
            <a:avLst>
              <a:gd name="adj1" fmla="val -60286"/>
              <a:gd name="adj2" fmla="val -2137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Type in Company Name and hit Enter or click </a:t>
            </a:r>
            <a:r>
              <a:rPr lang="en-CA" sz="1200" b="1" dirty="0">
                <a:solidFill>
                  <a:sysClr val="windowText" lastClr="000000"/>
                </a:solidFill>
                <a:latin typeface="Arial" panose="020B0604020202020204" pitchFamily="34" charset="0"/>
                <a:cs typeface="Arial" panose="020B0604020202020204" pitchFamily="34" charset="0"/>
              </a:rPr>
              <a:t>Find </a:t>
            </a:r>
            <a:r>
              <a:rPr lang="en-CA" sz="1200" dirty="0">
                <a:solidFill>
                  <a:sysClr val="windowText" lastClr="000000"/>
                </a:solidFill>
                <a:latin typeface="Arial" panose="020B0604020202020204" pitchFamily="34" charset="0"/>
                <a:cs typeface="Arial" panose="020B0604020202020204" pitchFamily="34" charset="0"/>
              </a:rPr>
              <a:t>to search for the applicable Client Name.</a:t>
            </a:r>
            <a:endParaRPr lang="en-CA" sz="1200" b="1" dirty="0">
              <a:solidFill>
                <a:sysClr val="windowText" lastClr="000000"/>
              </a:solidFill>
              <a:latin typeface="Arial" panose="020B0604020202020204" pitchFamily="34" charset="0"/>
              <a:cs typeface="Arial" panose="020B0604020202020204" pitchFamily="34" charset="0"/>
            </a:endParaRPr>
          </a:p>
        </p:txBody>
      </p:sp>
      <p:sp>
        <p:nvSpPr>
          <p:cNvPr id="12" name="Rounded Rectangle 11"/>
          <p:cNvSpPr/>
          <p:nvPr/>
        </p:nvSpPr>
        <p:spPr>
          <a:xfrm>
            <a:off x="196308" y="3746409"/>
            <a:ext cx="1944216" cy="562168"/>
          </a:xfrm>
          <a:prstGeom prst="roundRect">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User can Search Submitter info by Client Name or Client ID.</a:t>
            </a:r>
            <a:endParaRPr lang="en-CA" sz="1200" b="1" dirty="0">
              <a:solidFill>
                <a:schemeClr val="tx1"/>
              </a:solidFill>
              <a:latin typeface="Arial" panose="020B0604020202020204" pitchFamily="34" charset="0"/>
              <a:cs typeface="Arial" panose="020B0604020202020204" pitchFamily="34" charset="0"/>
            </a:endParaRPr>
          </a:p>
        </p:txBody>
      </p:sp>
      <p:sp>
        <p:nvSpPr>
          <p:cNvPr id="13" name="Rounded Rectangular Callout 12"/>
          <p:cNvSpPr/>
          <p:nvPr/>
        </p:nvSpPr>
        <p:spPr>
          <a:xfrm>
            <a:off x="2267744" y="3682335"/>
            <a:ext cx="2088232" cy="472662"/>
          </a:xfrm>
          <a:prstGeom prst="wedgeRoundRectCallout">
            <a:avLst>
              <a:gd name="adj1" fmla="val 21600"/>
              <a:gd name="adj2" fmla="val 10813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Type in Client Name or DOE Client ID.</a:t>
            </a:r>
          </a:p>
        </p:txBody>
      </p:sp>
      <p:sp>
        <p:nvSpPr>
          <p:cNvPr id="14" name="Rounded Rectangular Callout 13"/>
          <p:cNvSpPr/>
          <p:nvPr/>
        </p:nvSpPr>
        <p:spPr>
          <a:xfrm>
            <a:off x="5076056" y="4229352"/>
            <a:ext cx="1296144" cy="457005"/>
          </a:xfrm>
          <a:prstGeom prst="wedgeRoundRectCallout">
            <a:avLst>
              <a:gd name="adj1" fmla="val -63114"/>
              <a:gd name="adj2" fmla="val 1951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3. Click </a:t>
            </a:r>
            <a:r>
              <a:rPr lang="en-CA" sz="1200" b="1" dirty="0">
                <a:solidFill>
                  <a:schemeClr val="tx1"/>
                </a:solidFill>
                <a:latin typeface="Arial" panose="020B0604020202020204" pitchFamily="34" charset="0"/>
                <a:cs typeface="Arial" panose="020B0604020202020204" pitchFamily="34" charset="0"/>
              </a:rPr>
              <a:t>Search.</a:t>
            </a:r>
          </a:p>
        </p:txBody>
      </p:sp>
      <p:sp>
        <p:nvSpPr>
          <p:cNvPr id="15" name="TextBox 14"/>
          <p:cNvSpPr txBox="1"/>
          <p:nvPr/>
        </p:nvSpPr>
        <p:spPr>
          <a:xfrm>
            <a:off x="826914" y="5549524"/>
            <a:ext cx="7906217"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If mandatory fields are not entered (displayed with a red asterisk </a:t>
            </a:r>
            <a:r>
              <a:rPr lang="en-US" sz="1200" dirty="0">
                <a:solidFill>
                  <a:srgbClr val="FF0000"/>
                </a:solidFill>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or validation fails, a red error message will appear at the top of the page. Input must be corrected in order to save Contact and Submitter Information.</a:t>
            </a:r>
          </a:p>
        </p:txBody>
      </p:sp>
      <p:pic>
        <p:nvPicPr>
          <p:cNvPr id="16" name="Picture 15"/>
          <p:cNvPicPr>
            <a:picLocks noChangeAspect="1"/>
          </p:cNvPicPr>
          <p:nvPr/>
        </p:nvPicPr>
        <p:blipFill>
          <a:blip r:embed="rId5"/>
          <a:stretch>
            <a:fillRect/>
          </a:stretch>
        </p:blipFill>
        <p:spPr>
          <a:xfrm>
            <a:off x="186779" y="5549524"/>
            <a:ext cx="640135" cy="621846"/>
          </a:xfrm>
          <a:prstGeom prst="rect">
            <a:avLst/>
          </a:prstGeom>
        </p:spPr>
      </p:pic>
      <p:sp>
        <p:nvSpPr>
          <p:cNvPr id="4" name="Slide Number Placeholder 3"/>
          <p:cNvSpPr>
            <a:spLocks noGrp="1"/>
          </p:cNvSpPr>
          <p:nvPr>
            <p:ph type="sldNum" sz="quarter" idx="12"/>
          </p:nvPr>
        </p:nvSpPr>
        <p:spPr/>
        <p:txBody>
          <a:bodyPr/>
          <a:lstStyle/>
          <a:p>
            <a:r>
              <a:rPr lang="en-CA" dirty="0"/>
              <a:t>Page </a:t>
            </a:r>
            <a:fld id="{962F2C8B-0636-4A6A-8DFF-6DD9B2921AEA}" type="slidenum">
              <a:rPr lang="en-CA" smtClean="0"/>
              <a:pPr/>
              <a:t>6</a:t>
            </a:fld>
            <a:r>
              <a:rPr lang="en-CA" dirty="0"/>
              <a:t> of 38</a:t>
            </a:r>
          </a:p>
        </p:txBody>
      </p:sp>
    </p:spTree>
    <p:extLst>
      <p:ext uri="{BB962C8B-B14F-4D97-AF65-F5344CB8AC3E}">
        <p14:creationId xmlns:p14="http://schemas.microsoft.com/office/powerpoint/2010/main" val="2293648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04202" y="1451729"/>
            <a:ext cx="5788742" cy="1571346"/>
          </a:xfrm>
          <a:prstGeom prst="rect">
            <a:avLst/>
          </a:prstGeom>
        </p:spPr>
      </p:pic>
      <p:pic>
        <p:nvPicPr>
          <p:cNvPr id="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87501" y="754056"/>
            <a:ext cx="8424936"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Submitter Address (Cont’d.)</a:t>
            </a:r>
          </a:p>
        </p:txBody>
      </p:sp>
      <p:sp>
        <p:nvSpPr>
          <p:cNvPr id="10" name="Rounded Rectangle 9"/>
          <p:cNvSpPr/>
          <p:nvPr/>
        </p:nvSpPr>
        <p:spPr>
          <a:xfrm>
            <a:off x="643946" y="973918"/>
            <a:ext cx="3243972" cy="691179"/>
          </a:xfrm>
          <a:prstGeom prst="roundRect">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A pop up window will generate a list of Client Names and addresses. Scroll to find the relevant client and address.</a:t>
            </a:r>
          </a:p>
        </p:txBody>
      </p:sp>
      <p:sp>
        <p:nvSpPr>
          <p:cNvPr id="11" name="Rounded Rectangular Callout 10"/>
          <p:cNvSpPr/>
          <p:nvPr/>
        </p:nvSpPr>
        <p:spPr>
          <a:xfrm>
            <a:off x="6553200" y="1941232"/>
            <a:ext cx="1413278" cy="559564"/>
          </a:xfrm>
          <a:prstGeom prst="wedgeRoundRectCallout">
            <a:avLst>
              <a:gd name="adj1" fmla="val -70057"/>
              <a:gd name="adj2" fmla="val 4602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Click on </a:t>
            </a:r>
            <a:r>
              <a:rPr lang="en-CA" sz="1200" b="1" dirty="0">
                <a:solidFill>
                  <a:schemeClr val="tx1"/>
                </a:solidFill>
                <a:latin typeface="Arial" panose="020B0604020202020204" pitchFamily="34" charset="0"/>
                <a:cs typeface="Arial" panose="020B0604020202020204" pitchFamily="34" charset="0"/>
              </a:rPr>
              <a:t>Select </a:t>
            </a:r>
            <a:r>
              <a:rPr lang="en-CA" sz="1200" dirty="0">
                <a:solidFill>
                  <a:schemeClr val="tx1"/>
                </a:solidFill>
                <a:latin typeface="Arial" panose="020B0604020202020204" pitchFamily="34" charset="0"/>
                <a:cs typeface="Arial" panose="020B0604020202020204" pitchFamily="34" charset="0"/>
              </a:rPr>
              <a:t>to continue.</a:t>
            </a:r>
          </a:p>
        </p:txBody>
      </p:sp>
      <p:pic>
        <p:nvPicPr>
          <p:cNvPr id="12" name="Picture 11"/>
          <p:cNvPicPr>
            <a:picLocks noChangeAspect="1"/>
          </p:cNvPicPr>
          <p:nvPr/>
        </p:nvPicPr>
        <p:blipFill>
          <a:blip r:embed="rId4"/>
          <a:stretch>
            <a:fillRect/>
          </a:stretch>
        </p:blipFill>
        <p:spPr>
          <a:xfrm>
            <a:off x="889376" y="2937739"/>
            <a:ext cx="5635279" cy="2481205"/>
          </a:xfrm>
          <a:prstGeom prst="rect">
            <a:avLst/>
          </a:prstGeom>
        </p:spPr>
      </p:pic>
      <p:sp>
        <p:nvSpPr>
          <p:cNvPr id="13" name="Rounded Rectangle 12"/>
          <p:cNvSpPr/>
          <p:nvPr/>
        </p:nvSpPr>
        <p:spPr>
          <a:xfrm>
            <a:off x="5264995" y="3101052"/>
            <a:ext cx="2701483" cy="759996"/>
          </a:xfrm>
          <a:prstGeom prst="roundRect">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The submitters address of the selected Client will auto generate. Verify the address is correct.</a:t>
            </a:r>
            <a:endParaRPr lang="en-CA" sz="1200" b="1" dirty="0">
              <a:solidFill>
                <a:schemeClr val="tx1"/>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5"/>
          <a:stretch>
            <a:fillRect/>
          </a:stretch>
        </p:blipFill>
        <p:spPr>
          <a:xfrm>
            <a:off x="179510" y="5600644"/>
            <a:ext cx="640135" cy="621846"/>
          </a:xfrm>
          <a:prstGeom prst="rect">
            <a:avLst/>
          </a:prstGeom>
        </p:spPr>
      </p:pic>
      <p:sp>
        <p:nvSpPr>
          <p:cNvPr id="15" name="Rounded Rectangular Callout 14"/>
          <p:cNvSpPr/>
          <p:nvPr/>
        </p:nvSpPr>
        <p:spPr>
          <a:xfrm>
            <a:off x="3183571" y="4509085"/>
            <a:ext cx="1440160" cy="432048"/>
          </a:xfrm>
          <a:prstGeom prst="wedgeRoundRectCallout">
            <a:avLst>
              <a:gd name="adj1" fmla="val -22103"/>
              <a:gd name="adj2" fmla="val 1069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a:t>
            </a:r>
            <a:r>
              <a:rPr lang="en-CA" sz="1200" b="1" dirty="0">
                <a:solidFill>
                  <a:schemeClr val="tx1"/>
                </a:solidFill>
                <a:latin typeface="Arial" panose="020B0604020202020204" pitchFamily="34" charset="0"/>
                <a:cs typeface="Arial" panose="020B0604020202020204" pitchFamily="34" charset="0"/>
              </a:rPr>
              <a:t>Save </a:t>
            </a:r>
            <a:r>
              <a:rPr lang="en-CA" sz="1200" dirty="0">
                <a:solidFill>
                  <a:schemeClr val="tx1"/>
                </a:solidFill>
                <a:latin typeface="Arial" panose="020B0604020202020204" pitchFamily="34" charset="0"/>
                <a:cs typeface="Arial" panose="020B0604020202020204" pitchFamily="34" charset="0"/>
              </a:rPr>
              <a:t>to proceed.</a:t>
            </a:r>
          </a:p>
        </p:txBody>
      </p:sp>
      <p:sp>
        <p:nvSpPr>
          <p:cNvPr id="16" name="TextBox 15"/>
          <p:cNvSpPr txBox="1"/>
          <p:nvPr/>
        </p:nvSpPr>
        <p:spPr>
          <a:xfrm>
            <a:off x="889377" y="5733256"/>
            <a:ext cx="8147120" cy="677108"/>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User can manually enter Submitters Address, if the correct address is not displayed in the search.</a:t>
            </a:r>
          </a:p>
          <a:p>
            <a:r>
              <a:rPr lang="en-CA" sz="1200" dirty="0">
                <a:latin typeface="Arial" panose="020B0604020202020204" pitchFamily="34" charset="0"/>
                <a:cs typeface="Arial" panose="020B0604020202020204" pitchFamily="34" charset="0"/>
              </a:rPr>
              <a:t>Saving periodically is recommended as the screen will timeout after 15 minutes of inactivity.</a:t>
            </a:r>
          </a:p>
          <a:p>
            <a:endParaRPr lang="en-CA"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CA" dirty="0"/>
              <a:t>Page </a:t>
            </a:r>
            <a:fld id="{962F2C8B-0636-4A6A-8DFF-6DD9B2921AEA}" type="slidenum">
              <a:rPr lang="en-CA" smtClean="0"/>
              <a:pPr/>
              <a:t>7</a:t>
            </a:fld>
            <a:r>
              <a:rPr lang="en-CA" dirty="0"/>
              <a:t> of 38</a:t>
            </a:r>
          </a:p>
        </p:txBody>
      </p:sp>
    </p:spTree>
    <p:extLst>
      <p:ext uri="{BB962C8B-B14F-4D97-AF65-F5344CB8AC3E}">
        <p14:creationId xmlns:p14="http://schemas.microsoft.com/office/powerpoint/2010/main" val="2470076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9064" y="764704"/>
            <a:ext cx="8424936"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ETS Request Number</a:t>
            </a:r>
          </a:p>
        </p:txBody>
      </p:sp>
      <p:sp>
        <p:nvSpPr>
          <p:cNvPr id="9" name="TextBox 8"/>
          <p:cNvSpPr txBox="1"/>
          <p:nvPr/>
        </p:nvSpPr>
        <p:spPr>
          <a:xfrm>
            <a:off x="6553200" y="2076694"/>
            <a:ext cx="2195264" cy="3600986"/>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Ensure the contact information and submitters address are correct.  The company name MUST be the same as the submitters Address Name.</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Click </a:t>
            </a:r>
            <a:r>
              <a:rPr lang="en-CA" sz="1200" b="1" dirty="0">
                <a:latin typeface="Arial" panose="020B0604020202020204" pitchFamily="34" charset="0"/>
                <a:cs typeface="Arial" panose="020B0604020202020204" pitchFamily="34" charset="0"/>
              </a:rPr>
              <a:t>Save.</a:t>
            </a:r>
            <a:r>
              <a:rPr lang="en-CA" sz="1200" dirty="0">
                <a:latin typeface="Arial" panose="020B0604020202020204" pitchFamily="34" charset="0"/>
                <a:cs typeface="Arial" panose="020B0604020202020204" pitchFamily="34" charset="0"/>
              </a:rPr>
              <a:t> </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An ETS request number will be displayed at the top of the screen.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The ETS request Number will be used to track your request in the Work in Progress node </a:t>
            </a:r>
            <a:r>
              <a:rPr lang="en-CA" sz="1200" i="1" dirty="0">
                <a:latin typeface="Arial" panose="020B0604020202020204" pitchFamily="34" charset="0"/>
                <a:cs typeface="Arial" panose="020B0604020202020204" pitchFamily="34" charset="0"/>
              </a:rPr>
              <a:t>(</a:t>
            </a:r>
            <a:r>
              <a:rPr lang="en-CA" sz="1200" i="1" dirty="0">
                <a:latin typeface="Arial" panose="020B0604020202020204" pitchFamily="34" charset="0"/>
                <a:cs typeface="Arial" panose="020B0604020202020204" pitchFamily="34" charset="0"/>
                <a:hlinkClick r:id="rId3" action="ppaction://hlinksldjump"/>
              </a:rPr>
              <a:t>slide 27</a:t>
            </a:r>
            <a:r>
              <a:rPr lang="en-CA" sz="1200" i="1" dirty="0">
                <a:latin typeface="Arial" panose="020B0604020202020204" pitchFamily="34" charset="0"/>
                <a:cs typeface="Arial" panose="020B0604020202020204" pitchFamily="34" charset="0"/>
              </a:rPr>
              <a:t>).</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 </a:t>
            </a:r>
          </a:p>
        </p:txBody>
      </p:sp>
      <p:pic>
        <p:nvPicPr>
          <p:cNvPr id="10" name="Picture 9"/>
          <p:cNvPicPr>
            <a:picLocks noChangeAspect="1"/>
          </p:cNvPicPr>
          <p:nvPr/>
        </p:nvPicPr>
        <p:blipFill>
          <a:blip r:embed="rId4"/>
          <a:stretch>
            <a:fillRect/>
          </a:stretch>
        </p:blipFill>
        <p:spPr>
          <a:xfrm>
            <a:off x="395536" y="965100"/>
            <a:ext cx="5904656" cy="5296608"/>
          </a:xfrm>
          <a:prstGeom prst="rect">
            <a:avLst/>
          </a:prstGeom>
        </p:spPr>
      </p:pic>
      <p:sp>
        <p:nvSpPr>
          <p:cNvPr id="4" name="Slide Number Placeholder 3"/>
          <p:cNvSpPr>
            <a:spLocks noGrp="1"/>
          </p:cNvSpPr>
          <p:nvPr>
            <p:ph type="sldNum" sz="quarter" idx="12"/>
          </p:nvPr>
        </p:nvSpPr>
        <p:spPr/>
        <p:txBody>
          <a:bodyPr/>
          <a:lstStyle/>
          <a:p>
            <a:r>
              <a:rPr lang="en-CA" dirty="0"/>
              <a:t>Page </a:t>
            </a:r>
            <a:fld id="{962F2C8B-0636-4A6A-8DFF-6DD9B2921AEA}" type="slidenum">
              <a:rPr lang="en-CA" smtClean="0"/>
              <a:pPr/>
              <a:t>8</a:t>
            </a:fld>
            <a:r>
              <a:rPr lang="en-CA" dirty="0"/>
              <a:t> of 38</a:t>
            </a:r>
          </a:p>
        </p:txBody>
      </p:sp>
    </p:spTree>
    <p:extLst>
      <p:ext uri="{BB962C8B-B14F-4D97-AF65-F5344CB8AC3E}">
        <p14:creationId xmlns:p14="http://schemas.microsoft.com/office/powerpoint/2010/main" val="857321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1152525" y="4240437"/>
            <a:ext cx="6838950" cy="1647825"/>
          </a:xfrm>
          <a:prstGeom prst="rect">
            <a:avLst/>
          </a:prstGeom>
        </p:spPr>
      </p:pic>
      <p:sp>
        <p:nvSpPr>
          <p:cNvPr id="10" name="TextBox 9"/>
          <p:cNvSpPr txBox="1"/>
          <p:nvPr/>
        </p:nvSpPr>
        <p:spPr>
          <a:xfrm>
            <a:off x="371472" y="764704"/>
            <a:ext cx="873703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Secured Party</a:t>
            </a:r>
          </a:p>
        </p:txBody>
      </p:sp>
      <p:sp>
        <p:nvSpPr>
          <p:cNvPr id="11" name="TextBox 10"/>
          <p:cNvSpPr txBox="1"/>
          <p:nvPr/>
        </p:nvSpPr>
        <p:spPr>
          <a:xfrm>
            <a:off x="5724128" y="1705947"/>
            <a:ext cx="3178696" cy="138499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Click on the </a:t>
            </a:r>
            <a:r>
              <a:rPr lang="en-CA" sz="1200" b="1" dirty="0">
                <a:latin typeface="Arial" panose="020B0604020202020204" pitchFamily="34" charset="0"/>
                <a:cs typeface="Arial" panose="020B0604020202020204" pitchFamily="34" charset="0"/>
              </a:rPr>
              <a:t>Secured party</a:t>
            </a:r>
            <a:r>
              <a:rPr lang="en-CA" sz="1200" dirty="0">
                <a:latin typeface="Arial" panose="020B0604020202020204" pitchFamily="34" charset="0"/>
                <a:cs typeface="Arial" panose="020B0604020202020204" pitchFamily="34" charset="0"/>
              </a:rPr>
              <a:t> tab to enter the Secured Party contact information.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By clicking </a:t>
            </a:r>
            <a:r>
              <a:rPr lang="en-CA" sz="1200" b="1" dirty="0">
                <a:latin typeface="Arial" panose="020B0604020202020204" pitchFamily="34" charset="0"/>
                <a:cs typeface="Arial" panose="020B0604020202020204" pitchFamily="34" charset="0"/>
              </a:rPr>
              <a:t>Find</a:t>
            </a:r>
            <a:r>
              <a:rPr lang="en-CA" sz="1200" dirty="0">
                <a:latin typeface="Arial" panose="020B0604020202020204" pitchFamily="34" charset="0"/>
                <a:cs typeface="Arial" panose="020B0604020202020204" pitchFamily="34" charset="0"/>
              </a:rPr>
              <a:t> users can search by Secured Party name, or if client is not found, user can enter the Secured Party name and address manually.</a:t>
            </a:r>
          </a:p>
        </p:txBody>
      </p:sp>
      <p:sp>
        <p:nvSpPr>
          <p:cNvPr id="13" name="Rounded Rectangular Callout 12"/>
          <p:cNvSpPr/>
          <p:nvPr/>
        </p:nvSpPr>
        <p:spPr>
          <a:xfrm>
            <a:off x="5508104" y="3945155"/>
            <a:ext cx="1728192" cy="590563"/>
          </a:xfrm>
          <a:prstGeom prst="wedgeRoundRectCallout">
            <a:avLst>
              <a:gd name="adj1" fmla="val -58013"/>
              <a:gd name="adj2" fmla="val 122886"/>
              <a:gd name="adj3" fmla="val 16667"/>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Type in Client Name or Client ID and click </a:t>
            </a:r>
            <a:r>
              <a:rPr lang="en-CA" sz="1200" b="1" dirty="0">
                <a:solidFill>
                  <a:schemeClr val="tx1"/>
                </a:solidFill>
                <a:latin typeface="Arial" panose="020B0604020202020204" pitchFamily="34" charset="0"/>
                <a:cs typeface="Arial" panose="020B0604020202020204" pitchFamily="34" charset="0"/>
              </a:rPr>
              <a:t>Search.</a:t>
            </a:r>
            <a:endParaRPr lang="en-CA" sz="12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418234" y="1746057"/>
            <a:ext cx="5089870" cy="2455391"/>
          </a:xfrm>
          <a:prstGeom prst="rect">
            <a:avLst/>
          </a:prstGeom>
        </p:spPr>
      </p:pic>
      <p:pic>
        <p:nvPicPr>
          <p:cNvPr id="14" name="Picture 13"/>
          <p:cNvPicPr>
            <a:picLocks noChangeAspect="1"/>
          </p:cNvPicPr>
          <p:nvPr/>
        </p:nvPicPr>
        <p:blipFill>
          <a:blip r:embed="rId5"/>
          <a:stretch>
            <a:fillRect/>
          </a:stretch>
        </p:blipFill>
        <p:spPr>
          <a:xfrm>
            <a:off x="344127" y="1420048"/>
            <a:ext cx="5238083" cy="343988"/>
          </a:xfrm>
          <a:prstGeom prst="rect">
            <a:avLst/>
          </a:prstGeom>
        </p:spPr>
      </p:pic>
      <p:sp>
        <p:nvSpPr>
          <p:cNvPr id="12" name="Rounded Rectangular Callout 11"/>
          <p:cNvSpPr/>
          <p:nvPr/>
        </p:nvSpPr>
        <p:spPr>
          <a:xfrm>
            <a:off x="1475656" y="2317260"/>
            <a:ext cx="1800200" cy="864096"/>
          </a:xfrm>
          <a:prstGeom prst="wedgeRoundRectCallout">
            <a:avLst>
              <a:gd name="adj1" fmla="val 140634"/>
              <a:gd name="adj2" fmla="val -4232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Click </a:t>
            </a:r>
            <a:r>
              <a:rPr lang="en-CA" sz="1200" b="1" dirty="0">
                <a:solidFill>
                  <a:sysClr val="windowText" lastClr="000000"/>
                </a:solidFill>
                <a:latin typeface="Arial" panose="020B0604020202020204" pitchFamily="34" charset="0"/>
                <a:cs typeface="Arial" panose="020B0604020202020204" pitchFamily="34" charset="0"/>
              </a:rPr>
              <a:t>Find</a:t>
            </a:r>
            <a:r>
              <a:rPr lang="en-CA" sz="1200" dirty="0">
                <a:solidFill>
                  <a:sysClr val="windowText" lastClr="000000"/>
                </a:solidFill>
                <a:latin typeface="Arial" panose="020B0604020202020204" pitchFamily="34" charset="0"/>
                <a:cs typeface="Arial" panose="020B0604020202020204" pitchFamily="34" charset="0"/>
              </a:rPr>
              <a:t> to search by Client Name, or Client ID.</a:t>
            </a:r>
          </a:p>
        </p:txBody>
      </p:sp>
      <p:sp>
        <p:nvSpPr>
          <p:cNvPr id="8" name="Slide Number Placeholder 7"/>
          <p:cNvSpPr>
            <a:spLocks noGrp="1"/>
          </p:cNvSpPr>
          <p:nvPr>
            <p:ph type="sldNum" sz="quarter" idx="12"/>
          </p:nvPr>
        </p:nvSpPr>
        <p:spPr/>
        <p:txBody>
          <a:bodyPr/>
          <a:lstStyle/>
          <a:p>
            <a:r>
              <a:rPr lang="en-CA" dirty="0"/>
              <a:t>Page </a:t>
            </a:r>
            <a:fld id="{962F2C8B-0636-4A6A-8DFF-6DD9B2921AEA}" type="slidenum">
              <a:rPr lang="en-CA" smtClean="0"/>
              <a:pPr/>
              <a:t>9</a:t>
            </a:fld>
            <a:r>
              <a:rPr lang="en-CA" dirty="0"/>
              <a:t> of 38</a:t>
            </a:r>
          </a:p>
        </p:txBody>
      </p:sp>
    </p:spTree>
    <p:extLst>
      <p:ext uri="{BB962C8B-B14F-4D97-AF65-F5344CB8AC3E}">
        <p14:creationId xmlns:p14="http://schemas.microsoft.com/office/powerpoint/2010/main" val="875891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 xsi:nil="true"/>
    <Order1 xmlns="d317fc56-cd2a-4fee-83bf-2acf5d88d7a0" xsi:nil="true"/>
    <Course_x0020_Description xmlns="d317fc56-cd2a-4fee-83bf-2acf5d88d7a0" xsi:nil="true"/>
    <Module xmlns="d317fc56-cd2a-4fee-83bf-2acf5d88d7a0">Module</Module>
    <Area xmlns="d317fc56-cd2a-4fee-83bf-2acf5d88d7a0">Registration of Encumbrances</Area>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
  <cached>True</cached>
  <openByDefault>False</openByDefault>
  <xsnScope/>
</customXsn>
</file>

<file path=customXml/item4.xml><?xml version="1.0" encoding="utf-8"?>
<?mso-contentType ?>
<SharedContentType xmlns="Microsoft.SharePoint.Taxonomy.ContentTypeSync" SourceId="8dedacd1-8ed8-4364-83a4-3ca25ad2d993" ContentTypeId="0x0101" PreviousValue="false"/>
</file>

<file path=customXml/item5.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9" ma:contentTypeDescription="This is the base content type for all of the courses." ma:contentTypeScope="" ma:versionID="5e75130c2787cb4b878206f774c9f8d1">
  <xsd:schema xmlns:xsd="http://www.w3.org/2001/XMLSchema" xmlns:xs="http://www.w3.org/2001/XMLSchema" xmlns:p="http://schemas.microsoft.com/office/2006/metadata/properties" xmlns:ns2="d317fc56-cd2a-4fee-83bf-2acf5d88d7a0" xmlns:ns3="cd3b5d7d-85b8-485a-94e1-bd5df7614905" xmlns:ns4="e6d83808-03cb-4f3c-af89-207626cead88" targetNamespace="http://schemas.microsoft.com/office/2006/metadata/properties" ma:root="true" ma:fieldsID="a77d42b46df79df0acabc75b74fce705" ns2:_="" ns3:_="" ns4:_="">
    <xsd:import namespace="d317fc56-cd2a-4fee-83bf-2acf5d88d7a0"/>
    <xsd:import namespace="cd3b5d7d-85b8-485a-94e1-bd5df7614905"/>
    <xsd:import namespace="e6d83808-03cb-4f3c-af89-207626cead88"/>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8FBB1C-C683-4CCC-94B7-10A3D269B9FC}">
  <ds:schemaRefs>
    <ds:schemaRef ds:uri="http://schemas.microsoft.com/office/2006/metadata/properties"/>
    <ds:schemaRef ds:uri="http://www.w3.org/XML/1998/namespace"/>
    <ds:schemaRef ds:uri="http://schemas.microsoft.com/office/2006/documentManagement/types"/>
    <ds:schemaRef ds:uri="http://purl.org/dc/dcmitype/"/>
    <ds:schemaRef ds:uri="194dd49f-f69d-40da-a55b-35db1c49f87a"/>
    <ds:schemaRef ds:uri="http://schemas.microsoft.com/office/infopath/2007/PartnerControls"/>
    <ds:schemaRef ds:uri="d8c13b0c-e34e-4b28-bcb2-463731fd6865"/>
    <ds:schemaRef ds:uri="http://purl.org/dc/elements/1.1/"/>
    <ds:schemaRef ds:uri="http://schemas.openxmlformats.org/package/2006/metadata/core-properties"/>
    <ds:schemaRef ds:uri="bb1d6412-9c2a-4e6a-b437-c1578de8ea05"/>
    <ds:schemaRef ds:uri="http://purl.org/dc/terms/"/>
  </ds:schemaRefs>
</ds:datastoreItem>
</file>

<file path=customXml/itemProps2.xml><?xml version="1.0" encoding="utf-8"?>
<ds:datastoreItem xmlns:ds="http://schemas.openxmlformats.org/officeDocument/2006/customXml" ds:itemID="{D9F7B889-3A8A-478C-B727-ED3B97CE8401}">
  <ds:schemaRefs>
    <ds:schemaRef ds:uri="http://schemas.microsoft.com/sharepoint/v3/contenttype/forms"/>
  </ds:schemaRefs>
</ds:datastoreItem>
</file>

<file path=customXml/itemProps3.xml><?xml version="1.0" encoding="utf-8"?>
<ds:datastoreItem xmlns:ds="http://schemas.openxmlformats.org/officeDocument/2006/customXml" ds:itemID="{16D55EE5-4266-4918-8EA3-6CB8958DF700}">
  <ds:schemaRefs>
    <ds:schemaRef ds:uri="http://schemas.microsoft.com/office/2006/metadata/customXsn"/>
  </ds:schemaRefs>
</ds:datastoreItem>
</file>

<file path=customXml/itemProps4.xml><?xml version="1.0" encoding="utf-8"?>
<ds:datastoreItem xmlns:ds="http://schemas.openxmlformats.org/officeDocument/2006/customXml" ds:itemID="{27FDBD58-82F4-46F9-9138-9C463F52D25E}"/>
</file>

<file path=customXml/itemProps5.xml><?xml version="1.0" encoding="utf-8"?>
<ds:datastoreItem xmlns:ds="http://schemas.openxmlformats.org/officeDocument/2006/customXml" ds:itemID="{1845DB7D-768B-4E64-A32B-1F07DB2336E5}"/>
</file>

<file path=docProps/app.xml><?xml version="1.0" encoding="utf-8"?>
<Properties xmlns="http://schemas.openxmlformats.org/officeDocument/2006/extended-properties" xmlns:vt="http://schemas.openxmlformats.org/officeDocument/2006/docPropsVTypes">
  <Template>Builders' Lien</Template>
  <TotalTime>1243</TotalTime>
  <Words>2738</Words>
  <Application>Microsoft Office PowerPoint</Application>
  <PresentationFormat>On-screen Show (4:3)</PresentationFormat>
  <Paragraphs>392</Paragraphs>
  <Slides>38</Slides>
  <Notes>0</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Freestyle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Notice Assignment</dc:title>
  <dc:creator>Sabrina Tsang-Mackenzie</dc:creator>
  <cp:lastModifiedBy>Angel Best</cp:lastModifiedBy>
  <cp:revision>151</cp:revision>
  <dcterms:created xsi:type="dcterms:W3CDTF">2018-03-21T17:17:48Z</dcterms:created>
  <dcterms:modified xsi:type="dcterms:W3CDTF">2023-02-27T16:02:39Z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y fmtid="{D5CDD505-2E9C-101B-9397-08002B2CF9AE}" pid="3" name="MSIP_Label_abf2ea38-542c-4b75-bd7d-582ec36a519f_Enabled">
    <vt:lpwstr>true</vt:lpwstr>
  </property>
  <property fmtid="{D5CDD505-2E9C-101B-9397-08002B2CF9AE}" pid="4" name="MSIP_Label_abf2ea38-542c-4b75-bd7d-582ec36a519f_SetDate">
    <vt:lpwstr>2023-02-27T16:02:14Z</vt:lpwstr>
  </property>
  <property fmtid="{D5CDD505-2E9C-101B-9397-08002B2CF9AE}" pid="5" name="MSIP_Label_abf2ea38-542c-4b75-bd7d-582ec36a519f_Method">
    <vt:lpwstr>Standard</vt:lpwstr>
  </property>
  <property fmtid="{D5CDD505-2E9C-101B-9397-08002B2CF9AE}" pid="6" name="MSIP_Label_abf2ea38-542c-4b75-bd7d-582ec36a519f_Name">
    <vt:lpwstr>Protected A</vt:lpwstr>
  </property>
  <property fmtid="{D5CDD505-2E9C-101B-9397-08002B2CF9AE}" pid="7" name="MSIP_Label_abf2ea38-542c-4b75-bd7d-582ec36a519f_SiteId">
    <vt:lpwstr>2bb51c06-af9b-42c5-8bf5-3c3b7b10850b</vt:lpwstr>
  </property>
  <property fmtid="{D5CDD505-2E9C-101B-9397-08002B2CF9AE}" pid="8" name="MSIP_Label_abf2ea38-542c-4b75-bd7d-582ec36a519f_ActionId">
    <vt:lpwstr>d32c3bf9-975c-42d4-8900-e1159b20c820</vt:lpwstr>
  </property>
  <property fmtid="{D5CDD505-2E9C-101B-9397-08002B2CF9AE}" pid="9" name="MSIP_Label_abf2ea38-542c-4b75-bd7d-582ec36a519f_ContentBits">
    <vt:lpwstr>2</vt:lpwstr>
  </property>
</Properties>
</file>