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notesMasterIdLst>
    <p:notesMasterId r:id="rId31"/>
  </p:notesMasterIdLst>
  <p:handoutMasterIdLst>
    <p:handoutMasterId r:id="rId32"/>
  </p:handoutMasterIdLst>
  <p:sldIdLst>
    <p:sldId id="263" r:id="rId6"/>
    <p:sldId id="261" r:id="rId7"/>
    <p:sldId id="340" r:id="rId8"/>
    <p:sldId id="346" r:id="rId9"/>
    <p:sldId id="301" r:id="rId10"/>
    <p:sldId id="302" r:id="rId11"/>
    <p:sldId id="303" r:id="rId12"/>
    <p:sldId id="304" r:id="rId13"/>
    <p:sldId id="305" r:id="rId14"/>
    <p:sldId id="306" r:id="rId15"/>
    <p:sldId id="338" r:id="rId16"/>
    <p:sldId id="277" r:id="rId17"/>
    <p:sldId id="333" r:id="rId18"/>
    <p:sldId id="334" r:id="rId19"/>
    <p:sldId id="335" r:id="rId20"/>
    <p:sldId id="278" r:id="rId21"/>
    <p:sldId id="339" r:id="rId22"/>
    <p:sldId id="308" r:id="rId23"/>
    <p:sldId id="337" r:id="rId24"/>
    <p:sldId id="341" r:id="rId25"/>
    <p:sldId id="342" r:id="rId26"/>
    <p:sldId id="343" r:id="rId27"/>
    <p:sldId id="345" r:id="rId28"/>
    <p:sldId id="347" r:id="rId29"/>
    <p:sldId id="26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0AD"/>
    <a:srgbClr val="ECF1F8"/>
    <a:srgbClr val="E3EAF5"/>
    <a:srgbClr val="E0E0E0"/>
    <a:srgbClr val="A9A9A9"/>
    <a:srgbClr val="A1A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2191" autoAdjust="0"/>
  </p:normalViewPr>
  <p:slideViewPr>
    <p:cSldViewPr>
      <p:cViewPr varScale="1">
        <p:scale>
          <a:sx n="107" d="100"/>
          <a:sy n="107" d="100"/>
        </p:scale>
        <p:origin x="114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ED123-8121-4BCD-B5F3-DAF44722B6C1}" type="datetimeFigureOut">
              <a:rPr lang="en-CA" smtClean="0"/>
              <a:t>2020/09/29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214E0-D943-47CE-A672-A3F7D8E06F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597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852A6-EF16-4294-8868-8D1386ED73FF}" type="datetimeFigureOut">
              <a:rPr lang="en-CA" smtClean="0"/>
              <a:t>2020/09/29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A25DD-4FE8-4E6B-B235-9985404255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022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A25DD-4FE8-4E6B-B235-998540425511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905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340x340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7248" y="1484784"/>
            <a:ext cx="3236400" cy="323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Picture 340x340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51520" y="980728"/>
            <a:ext cx="8640960" cy="360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707904" y="1484784"/>
            <a:ext cx="5256709" cy="46810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613471" y="6474236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4080746310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450x340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7248" y="1484784"/>
            <a:ext cx="4284000" cy="323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Picture 450x340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51520" y="980728"/>
            <a:ext cx="8640960" cy="360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87900" y="1484313"/>
            <a:ext cx="4105275" cy="4752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2" name="Rectangle 1"/>
          <p:cNvSpPr/>
          <p:nvPr userDrawn="1"/>
        </p:nvSpPr>
        <p:spPr>
          <a:xfrm>
            <a:off x="7620058" y="6488668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3505720148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907x336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4384" y="1484784"/>
            <a:ext cx="8640000" cy="32004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Picture 969x336</a:t>
            </a:r>
          </a:p>
          <a:p>
            <a:r>
              <a:rPr lang="en-CA" dirty="0"/>
              <a:t>Note: The </a:t>
            </a:r>
            <a:r>
              <a:rPr lang="en-CA" dirty="0" err="1"/>
              <a:t>ForceTen</a:t>
            </a:r>
            <a:r>
              <a:rPr lang="en-CA" dirty="0"/>
              <a:t> pixel size goes over the margin. For consistency, the image will have to be resized to fit the new format.</a:t>
            </a:r>
          </a:p>
          <a:p>
            <a:r>
              <a:rPr lang="en-CA" dirty="0"/>
              <a:t>New format is 24 cm x 8.89 cm (907x336 pixels).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51520" y="980728"/>
            <a:ext cx="8640960" cy="360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50825" y="4797152"/>
            <a:ext cx="8642350" cy="15115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651140" y="6488668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22284081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360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484313"/>
            <a:ext cx="8642350" cy="47529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654938" y="6488668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645537712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95288" y="2204864"/>
            <a:ext cx="8497887" cy="41038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654938" y="6488668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2264755606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3"/>
          </p:nvPr>
        </p:nvSpPr>
        <p:spPr>
          <a:xfrm>
            <a:off x="251520" y="980728"/>
            <a:ext cx="8640960" cy="360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633700" y="6488668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3585475951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Rectangle 3"/>
          <p:cNvSpPr/>
          <p:nvPr userDrawn="1"/>
        </p:nvSpPr>
        <p:spPr>
          <a:xfrm>
            <a:off x="7656953" y="6503419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218949294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204864"/>
            <a:ext cx="8496944" cy="392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963"/>
            <a:ext cx="9144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Page </a:t>
            </a:r>
            <a:fld id="{672BBBFC-8691-420F-AB6D-B22D06A3872E}" type="slidenum">
              <a:rPr lang="en-CA" smtClean="0"/>
              <a:pPr/>
              <a:t>‹#›</a:t>
            </a:fld>
            <a:r>
              <a:rPr lang="en-CA" dirty="0"/>
              <a:t> of 25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79512" y="-68284"/>
            <a:ext cx="8964488" cy="923330"/>
            <a:chOff x="179512" y="4026424"/>
            <a:chExt cx="8964488" cy="923330"/>
          </a:xfrm>
        </p:grpSpPr>
        <p:grpSp>
          <p:nvGrpSpPr>
            <p:cNvPr id="10" name="Group 9"/>
            <p:cNvGrpSpPr/>
            <p:nvPr userDrawn="1"/>
          </p:nvGrpSpPr>
          <p:grpSpPr>
            <a:xfrm>
              <a:off x="179512" y="4094164"/>
              <a:ext cx="8964488" cy="787850"/>
              <a:chOff x="390128" y="3908965"/>
              <a:chExt cx="8638456" cy="787850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 userDrawn="1"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1800" y="3908965"/>
                <a:ext cx="6256784" cy="787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12"/>
              <p:cNvPicPr>
                <a:picLocks noChangeAspect="1"/>
              </p:cNvPicPr>
              <p:nvPr userDrawn="1"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0128" y="4008237"/>
                <a:ext cx="2267744" cy="637488"/>
              </a:xfrm>
              <a:prstGeom prst="rect">
                <a:avLst/>
              </a:prstGeom>
            </p:spPr>
          </p:pic>
        </p:grpSp>
        <p:sp>
          <p:nvSpPr>
            <p:cNvPr id="11" name="TextBox 10"/>
            <p:cNvSpPr txBox="1"/>
            <p:nvPr userDrawn="1"/>
          </p:nvSpPr>
          <p:spPr>
            <a:xfrm>
              <a:off x="4644008" y="4026424"/>
              <a:ext cx="436470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prstClr val="white"/>
                </a:solidFill>
                <a:latin typeface="Calibri"/>
                <a:cs typeface="+mn-cs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white"/>
                  </a:solidFill>
                  <a:latin typeface="Calibri"/>
                  <a:cs typeface="+mn-cs"/>
                </a:rPr>
                <a:t>Agreement</a:t>
              </a:r>
              <a:r>
                <a:rPr lang="en-US" baseline="0" dirty="0">
                  <a:solidFill>
                    <a:prstClr val="white"/>
                  </a:solidFill>
                  <a:latin typeface="Calibri"/>
                  <a:cs typeface="+mn-cs"/>
                </a:rPr>
                <a:t> Management</a:t>
              </a:r>
              <a:endParaRPr lang="en-CA" dirty="0">
                <a:solidFill>
                  <a:prstClr val="white"/>
                </a:solidFill>
                <a:latin typeface="Calibri"/>
                <a:cs typeface="+mn-cs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CA" dirty="0">
                  <a:solidFill>
                    <a:prstClr val="white"/>
                  </a:solidFill>
                  <a:latin typeface="Calibri"/>
                  <a:cs typeface="+mn-cs"/>
                </a:rPr>
                <a:t>Government of Alberta</a:t>
              </a:r>
            </a:p>
          </p:txBody>
        </p:sp>
      </p:grpSp>
      <p:sp>
        <p:nvSpPr>
          <p:cNvPr id="14" name="MSIPCMContentMarking" descr="{&quot;HashCode&quot;:-1542678785,&quot;Placement&quot;:&quot;Footer&quot;,&quot;Top&quot;:517.997253,&quot;Left&quot;:0.0,&quot;SlideWidth&quot;:720,&quot;SlideHeight&quot;:540}"/>
          <p:cNvSpPr txBox="1"/>
          <p:nvPr userDrawn="1"/>
        </p:nvSpPr>
        <p:spPr>
          <a:xfrm>
            <a:off x="0" y="65785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CA" sz="110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</a:p>
        </p:txBody>
      </p:sp>
    </p:spTree>
    <p:extLst>
      <p:ext uri="{BB962C8B-B14F-4D97-AF65-F5344CB8AC3E}">
        <p14:creationId xmlns:p14="http://schemas.microsoft.com/office/powerpoint/2010/main" val="227664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0" r:id="rId4"/>
    <p:sldLayoutId id="2147483711" r:id="rId5"/>
    <p:sldLayoutId id="2147483712" r:id="rId6"/>
    <p:sldLayoutId id="2147483713" r:id="rId7"/>
  </p:sldLayoutIdLst>
  <p:transition spd="slow"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Energy.Rentals@gov.ab.ca" TargetMode="External"/><Relationship Id="rId2" Type="http://schemas.openxmlformats.org/officeDocument/2006/relationships/hyperlink" Target="https://training.energy.gov.ab.ca/Pages/PNG%20Continuation.aspx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training.energy.gov.ab.ca/Pages/default.aspx" TargetMode="Externa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ENERGY.Rentals@gov.ab.c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7711" y="980728"/>
            <a:ext cx="4474165" cy="216024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  <a:scene3d>
              <a:camera prst="orthographicFront">
                <a:rot lat="0" lon="600000" rev="600000"/>
              </a:camera>
              <a:lightRig rig="threePt" dir="t"/>
            </a:scene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0" b="1" i="0" u="none" strike="noStrike" cap="none" normalizeH="0" dirty="0">
                <a:ln>
                  <a:noFill/>
                </a:ln>
                <a:solidFill>
                  <a:srgbClr val="2160AD"/>
                </a:solidFill>
                <a:effectLst/>
                <a:latin typeface="Freestyle Script" pitchFamily="66" charset="0"/>
                <a:cs typeface="Arial" pitchFamily="34" charset="0"/>
              </a:rPr>
              <a:t>Welcome!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2488920"/>
            <a:ext cx="4932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To the ETS – Agreement Management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Authorization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Online Training Course</a:t>
            </a:r>
            <a:endParaRPr lang="en-US" dirty="0">
              <a:solidFill>
                <a:srgbClr val="2160A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0072" y="2535086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Agreement Management – Authorization:  This process involves authorizing a company to act on behalf of the designated representative for a Crown PNG agreement.  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67536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3808" y="3501008"/>
            <a:ext cx="3528392" cy="20162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65" y="3429000"/>
            <a:ext cx="8257614" cy="243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55679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After submitting your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Authorization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the information is submitted, a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Number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will populate.  You can now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the screen.  You have successfully completed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Surrender 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43808" y="3501008"/>
            <a:ext cx="3240360" cy="20162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ounded Rectangular Callout 4"/>
          <p:cNvSpPr/>
          <p:nvPr/>
        </p:nvSpPr>
        <p:spPr>
          <a:xfrm>
            <a:off x="5796136" y="4509120"/>
            <a:ext cx="864096" cy="504056"/>
          </a:xfrm>
          <a:prstGeom prst="wedgeRoundRectCallout">
            <a:avLst>
              <a:gd name="adj1" fmla="val -130073"/>
              <a:gd name="adj2" fmla="val 8240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Close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203848" y="4487088"/>
            <a:ext cx="648072" cy="2520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9914752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052736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Once the </a:t>
            </a:r>
            <a:r>
              <a:rPr lang="en-US" sz="1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Surrender Authorization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has been submitted, the Designated Representative of the surrender agreement will receive notification to </a:t>
            </a:r>
            <a:r>
              <a:rPr lang="en-US" sz="1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Concur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the </a:t>
            </a:r>
            <a:r>
              <a:rPr lang="en-US" sz="1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Surrender Authorization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699067"/>
            <a:ext cx="1186744" cy="60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708920"/>
            <a:ext cx="8643556" cy="199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94852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2748930"/>
            <a:ext cx="619268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148478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Concurring company will expand the 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Agreement Management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node and select 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Authorizations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The 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Authorization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screen will populate and select 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 Pending,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then 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Search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CA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19175" y="2276872"/>
            <a:ext cx="7284809" cy="3962400"/>
            <a:chOff x="219175" y="2276872"/>
            <a:chExt cx="7284809" cy="39624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175" y="2276872"/>
              <a:ext cx="2247900" cy="396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ular Callout 3"/>
            <p:cNvSpPr/>
            <p:nvPr/>
          </p:nvSpPr>
          <p:spPr>
            <a:xfrm>
              <a:off x="1691679" y="2552854"/>
              <a:ext cx="936105" cy="648072"/>
            </a:xfrm>
            <a:prstGeom prst="wedgeRoundRectCallout">
              <a:avLst>
                <a:gd name="adj1" fmla="val -15122"/>
                <a:gd name="adj2" fmla="val 121584"/>
                <a:gd name="adj3" fmla="val 1666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Rounded Rectangular Callout 7"/>
            <p:cNvSpPr/>
            <p:nvPr/>
          </p:nvSpPr>
          <p:spPr>
            <a:xfrm>
              <a:off x="6675893" y="2276872"/>
              <a:ext cx="704420" cy="558180"/>
            </a:xfrm>
            <a:prstGeom prst="wedgeRoundRectCallout">
              <a:avLst>
                <a:gd name="adj1" fmla="val 50312"/>
                <a:gd name="adj2" fmla="val 242879"/>
                <a:gd name="adj3" fmla="val 1666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Rounded Rectangular Callout 8"/>
            <p:cNvSpPr/>
            <p:nvPr/>
          </p:nvSpPr>
          <p:spPr>
            <a:xfrm>
              <a:off x="6300192" y="5339730"/>
              <a:ext cx="751400" cy="484214"/>
            </a:xfrm>
            <a:prstGeom prst="wedgeRoundRectCallout">
              <a:avLst>
                <a:gd name="adj1" fmla="val -197980"/>
                <a:gd name="adj2" fmla="val -91271"/>
                <a:gd name="adj3" fmla="val 1666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37673" y="2567623"/>
              <a:ext cx="1044116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1. Select </a:t>
              </a: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Agreement Management</a:t>
              </a:r>
              <a:endParaRPr lang="en-CA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704900" y="4455490"/>
              <a:ext cx="1219965" cy="659085"/>
              <a:chOff x="4720188" y="5434210"/>
              <a:chExt cx="1296145" cy="659085"/>
            </a:xfrm>
          </p:grpSpPr>
          <p:sp>
            <p:nvSpPr>
              <p:cNvPr id="7" name="Rounded Rectangular Callout 6"/>
              <p:cNvSpPr/>
              <p:nvPr/>
            </p:nvSpPr>
            <p:spPr>
              <a:xfrm>
                <a:off x="4796370" y="5434210"/>
                <a:ext cx="1143783" cy="659085"/>
              </a:xfrm>
              <a:prstGeom prst="wedgeRoundRectCallout">
                <a:avLst>
                  <a:gd name="adj1" fmla="val -56940"/>
                  <a:gd name="adj2" fmla="val -124466"/>
                  <a:gd name="adj3" fmla="val 16667"/>
                </a:avLst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720188" y="5532919"/>
                <a:ext cx="12961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2. Select </a:t>
                </a:r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Authorizations</a:t>
                </a:r>
                <a:endParaRPr lang="en-CA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6599200" y="2276872"/>
              <a:ext cx="90478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3. Select </a:t>
              </a: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Show Pending</a:t>
              </a:r>
              <a:endParaRPr lang="en-CA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6009" y="5393057"/>
              <a:ext cx="90844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4. Select </a:t>
              </a: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Search</a:t>
              </a:r>
              <a:endParaRPr lang="en-CA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251520" y="980728"/>
            <a:ext cx="8640960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Authorization – Concur Authorization</a:t>
            </a:r>
            <a:endParaRPr lang="en-CA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641" y="5141556"/>
            <a:ext cx="1161905" cy="1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12880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2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Pending Surrender Authorizations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will populate for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Concurring Designated Representative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Select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you want to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772" y="1556792"/>
            <a:ext cx="8893692" cy="4791472"/>
            <a:chOff x="98772" y="1556792"/>
            <a:chExt cx="8893692" cy="479147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474" y="1556792"/>
              <a:ext cx="8223990" cy="479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ounded Rectangular Callout 2"/>
            <p:cNvSpPr/>
            <p:nvPr/>
          </p:nvSpPr>
          <p:spPr>
            <a:xfrm>
              <a:off x="107504" y="4797152"/>
              <a:ext cx="792088" cy="432048"/>
            </a:xfrm>
            <a:prstGeom prst="wedgeRoundRectCallout">
              <a:avLst>
                <a:gd name="adj1" fmla="val 74166"/>
                <a:gd name="adj2" fmla="val 205800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8772" y="4874676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1.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Select </a:t>
              </a:r>
              <a:endParaRPr lang="en-CA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196505" y="5229200"/>
              <a:ext cx="2664296" cy="216024"/>
            </a:xfrm>
            <a:prstGeom prst="rect">
              <a:avLst/>
            </a:prstGeom>
            <a:solidFill>
              <a:srgbClr val="ECF1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196505" y="5517232"/>
              <a:ext cx="2664296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203297" y="5877272"/>
              <a:ext cx="2664296" cy="216024"/>
            </a:xfrm>
            <a:prstGeom prst="rect">
              <a:avLst/>
            </a:prstGeom>
            <a:solidFill>
              <a:srgbClr val="ECF1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83968" y="5229200"/>
              <a:ext cx="93610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ABC Company</a:t>
              </a:r>
              <a:endParaRPr lang="en-CA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81715" y="5541288"/>
              <a:ext cx="93610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ABC Company</a:t>
              </a:r>
              <a:endParaRPr lang="en-CA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83968" y="5874349"/>
              <a:ext cx="93610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ABC Company</a:t>
              </a:r>
              <a:endParaRPr lang="en-CA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5556" y="5298817"/>
              <a:ext cx="1080120" cy="128046"/>
            </a:xfrm>
            <a:prstGeom prst="roundRect">
              <a:avLst/>
            </a:prstGeom>
            <a:solidFill>
              <a:srgbClr val="ECF1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815556" y="5589240"/>
              <a:ext cx="964356" cy="14401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815556" y="5874952"/>
              <a:ext cx="964356" cy="144016"/>
            </a:xfrm>
            <a:prstGeom prst="roundRect">
              <a:avLst/>
            </a:prstGeom>
            <a:solidFill>
              <a:srgbClr val="ECF1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89288" y="5254415"/>
              <a:ext cx="122413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001 3000</a:t>
              </a:r>
              <a:endParaRPr lang="en-CA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99160" y="5561220"/>
              <a:ext cx="122413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001 2000</a:t>
              </a:r>
              <a:endParaRPr lang="en-CA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99160" y="5874348"/>
              <a:ext cx="122413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001 1000</a:t>
              </a:r>
              <a:endParaRPr lang="en-CA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0001413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31415" y="1485297"/>
            <a:ext cx="7989950" cy="4753633"/>
            <a:chOff x="831415" y="1485297"/>
            <a:chExt cx="7989950" cy="4753633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415" y="1485297"/>
              <a:ext cx="7395074" cy="4753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ounded Rectangle 1"/>
            <p:cNvSpPr/>
            <p:nvPr/>
          </p:nvSpPr>
          <p:spPr>
            <a:xfrm>
              <a:off x="4159561" y="5733330"/>
              <a:ext cx="1784629" cy="185721"/>
            </a:xfrm>
            <a:prstGeom prst="roundRect">
              <a:avLst>
                <a:gd name="adj" fmla="val 0"/>
              </a:avLst>
            </a:prstGeom>
            <a:solidFill>
              <a:srgbClr val="ECF1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085202" y="5697196"/>
              <a:ext cx="1858988" cy="257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ABC Company</a:t>
              </a:r>
              <a:endParaRPr lang="en-CA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822070" y="5733329"/>
              <a:ext cx="966674" cy="185721"/>
            </a:xfrm>
            <a:prstGeom prst="roundRect">
              <a:avLst/>
            </a:prstGeom>
            <a:solidFill>
              <a:srgbClr val="ECF1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43808" y="5705170"/>
              <a:ext cx="743595" cy="257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001 1000</a:t>
              </a:r>
              <a:endParaRPr lang="en-CA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" name="Rounded Rectangular Callout 6"/>
            <p:cNvSpPr/>
            <p:nvPr/>
          </p:nvSpPr>
          <p:spPr>
            <a:xfrm>
              <a:off x="7780331" y="4361650"/>
              <a:ext cx="892315" cy="595357"/>
            </a:xfrm>
            <a:prstGeom prst="wedgeRoundRectCallout">
              <a:avLst>
                <a:gd name="adj1" fmla="val -44988"/>
                <a:gd name="adj2" fmla="val 163686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31613" y="4361650"/>
              <a:ext cx="1189752" cy="595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1. Select</a:t>
              </a:r>
              <a:r>
                <a:rPr lang="en-CA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CA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Concur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15414" y="1106042"/>
            <a:ext cx="7955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 Authorizations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appear at the bottom of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screen.  You will then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</a:t>
            </a:r>
            <a:endParaRPr lang="en-CA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91451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34076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After you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 Authorization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screen will populate.  Beside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Concurrence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a drop down box will appear and you will select either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After making your selection click on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39460" y="2564904"/>
            <a:ext cx="7865080" cy="2848525"/>
            <a:chOff x="639460" y="2564904"/>
            <a:chExt cx="7865080" cy="284852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460" y="2564904"/>
              <a:ext cx="7865080" cy="2520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547664" y="3645024"/>
              <a:ext cx="1152128" cy="1800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Rounded Rectangular Callout 4"/>
            <p:cNvSpPr/>
            <p:nvPr/>
          </p:nvSpPr>
          <p:spPr>
            <a:xfrm>
              <a:off x="1317223" y="4555720"/>
              <a:ext cx="1108953" cy="626877"/>
            </a:xfrm>
            <a:prstGeom prst="wedgeRoundRectCallout">
              <a:avLst>
                <a:gd name="adj1" fmla="val 134653"/>
                <a:gd name="adj2" fmla="val -137706"/>
                <a:gd name="adj3" fmla="val 1666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59632" y="4638327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1. Select either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or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en-CA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ounded Rectangular Callout 8"/>
            <p:cNvSpPr/>
            <p:nvPr/>
          </p:nvSpPr>
          <p:spPr>
            <a:xfrm>
              <a:off x="5868143" y="4869158"/>
              <a:ext cx="864097" cy="544271"/>
            </a:xfrm>
            <a:prstGeom prst="wedgeRoundRectCallout">
              <a:avLst>
                <a:gd name="adj1" fmla="val -225619"/>
                <a:gd name="adj2" fmla="val -132997"/>
                <a:gd name="adj3" fmla="val 1666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66536" y="4951764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1. Select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Submit</a:t>
              </a:r>
              <a:endParaRPr lang="en-CA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6613957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766" y="112474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After you select submit,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 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screen will populate indicating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Number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Concurrence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have been submitted.  You can now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the screen.  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78" y="1586409"/>
            <a:ext cx="6939859" cy="1914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966277" y="2636912"/>
            <a:ext cx="792088" cy="461666"/>
            <a:chOff x="5904148" y="4467223"/>
            <a:chExt cx="792088" cy="461666"/>
          </a:xfrm>
        </p:grpSpPr>
        <p:sp>
          <p:nvSpPr>
            <p:cNvPr id="4" name="Rounded Rectangular Callout 3"/>
            <p:cNvSpPr/>
            <p:nvPr/>
          </p:nvSpPr>
          <p:spPr>
            <a:xfrm>
              <a:off x="5904148" y="4467223"/>
              <a:ext cx="792088" cy="461666"/>
            </a:xfrm>
            <a:prstGeom prst="wedgeRoundRectCallout">
              <a:avLst>
                <a:gd name="adj1" fmla="val -120970"/>
                <a:gd name="adj2" fmla="val -19653"/>
                <a:gd name="adj3" fmla="val 1666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04148" y="4467223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1. Select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Close</a:t>
              </a:r>
              <a:endParaRPr lang="en-CA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10766" y="381179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Authorization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screen will appear confirming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has been submitted and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Number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will populate.  You can now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the screen, this process has been completed.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89981" y="4324324"/>
            <a:ext cx="6875463" cy="1809750"/>
            <a:chOff x="1043608" y="2420888"/>
            <a:chExt cx="6875463" cy="180975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2420888"/>
              <a:ext cx="6875463" cy="180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5467418" y="3573015"/>
              <a:ext cx="792088" cy="461666"/>
              <a:chOff x="5683442" y="3654573"/>
              <a:chExt cx="792088" cy="461666"/>
            </a:xfrm>
          </p:grpSpPr>
          <p:sp>
            <p:nvSpPr>
              <p:cNvPr id="11" name="Rounded Rectangular Callout 10"/>
              <p:cNvSpPr/>
              <p:nvPr/>
            </p:nvSpPr>
            <p:spPr>
              <a:xfrm>
                <a:off x="5683442" y="3654573"/>
                <a:ext cx="792088" cy="461665"/>
              </a:xfrm>
              <a:prstGeom prst="wedgeRoundRectCallout">
                <a:avLst>
                  <a:gd name="adj1" fmla="val -119592"/>
                  <a:gd name="adj2" fmla="val -5081"/>
                  <a:gd name="adj3" fmla="val 16667"/>
                </a:avLst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683442" y="3654574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1. Select </a:t>
                </a:r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Close</a:t>
                </a:r>
                <a:endParaRPr lang="en-CA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2671081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338027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notification will be sent to the Surrender Authorization requester to confirm the request has been completed. 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414" y="2604441"/>
            <a:ext cx="7435018" cy="2082801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44824"/>
            <a:ext cx="1186744" cy="60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690932"/>
      </p:ext>
    </p:extLst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56792"/>
            <a:ext cx="22479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202133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Once the request has been completed, accessing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screen will list: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Concur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Pending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Granted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Rejected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 and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Revoked  Authorizations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by choosing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buttons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then selecting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124" y="1910659"/>
            <a:ext cx="6840760" cy="447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41934" y="1663798"/>
            <a:ext cx="62830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Approved Authorization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 be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Revoked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until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Expiry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date of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C:\Users\khana\AppData\Local\Microsoft\Windows\Temporary Internet Files\Content.IE5\W69D9NLS\MC900432617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547" y="1663798"/>
            <a:ext cx="47769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8172400" y="2564904"/>
            <a:ext cx="216024" cy="962198"/>
          </a:xfrm>
          <a:prstGeom prst="rightBrace">
            <a:avLst>
              <a:gd name="adj1" fmla="val 18948"/>
              <a:gd name="adj2" fmla="val 44679"/>
            </a:avLst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8280412" y="285293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Filter Buttons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987824" y="3227820"/>
            <a:ext cx="864096" cy="310172"/>
          </a:xfrm>
          <a:prstGeom prst="wedgeRoundRectCallout">
            <a:avLst>
              <a:gd name="adj1" fmla="val 108137"/>
              <a:gd name="adj2" fmla="val 114945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2981003" y="3175157"/>
            <a:ext cx="864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1. Select 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endParaRPr lang="en-CA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164289" y="4077072"/>
            <a:ext cx="1640984" cy="576064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ounded Rectangle 13"/>
          <p:cNvSpPr/>
          <p:nvPr/>
        </p:nvSpPr>
        <p:spPr>
          <a:xfrm>
            <a:off x="5092700" y="4437112"/>
            <a:ext cx="1512168" cy="144016"/>
          </a:xfrm>
          <a:prstGeom prst="round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/>
          <p:cNvSpPr txBox="1"/>
          <p:nvPr/>
        </p:nvSpPr>
        <p:spPr>
          <a:xfrm>
            <a:off x="5087695" y="4365104"/>
            <a:ext cx="11521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XYZ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92700" y="5173848"/>
            <a:ext cx="991468" cy="205954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/>
          <p:cNvSpPr txBox="1"/>
          <p:nvPr/>
        </p:nvSpPr>
        <p:spPr>
          <a:xfrm>
            <a:off x="5087695" y="5186394"/>
            <a:ext cx="8640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XYZ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13102" y="5179747"/>
            <a:ext cx="1584176" cy="200055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6213102" y="5172052"/>
            <a:ext cx="824265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ABC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92700" y="5877272"/>
            <a:ext cx="2575644" cy="216024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5092700" y="6147765"/>
            <a:ext cx="257564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TextBox 25"/>
          <p:cNvSpPr txBox="1"/>
          <p:nvPr/>
        </p:nvSpPr>
        <p:spPr>
          <a:xfrm>
            <a:off x="5084378" y="6119745"/>
            <a:ext cx="10081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ABC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76056" y="5885256"/>
            <a:ext cx="10081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ABC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251520" y="805021"/>
            <a:ext cx="8640960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Authorization – Revoke Authorization</a:t>
            </a:r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858" y="4365104"/>
            <a:ext cx="1161905" cy="1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828471"/>
      </p:ext>
    </p:extLst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251" y="1514236"/>
            <a:ext cx="4948783" cy="489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05273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On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 Screen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when you select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Number, example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3895524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This will populate a PDF document of the Authorization.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93584" y="4509120"/>
            <a:ext cx="165618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3321576" y="4517534"/>
            <a:ext cx="172819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b="1" dirty="0">
                <a:latin typeface="Bell MT" panose="02020503060305020303" pitchFamily="18" charset="0"/>
                <a:cs typeface="Arial" panose="020B0604020202020204" pitchFamily="34" charset="0"/>
              </a:rPr>
              <a:t>ABC Company</a:t>
            </a:r>
            <a:endParaRPr lang="en-CA" sz="400" b="1" dirty="0">
              <a:latin typeface="Bell MT" panose="02020503060305020303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3584" y="2780928"/>
            <a:ext cx="1178416" cy="189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3321576" y="2852936"/>
            <a:ext cx="153845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b="1" dirty="0">
                <a:latin typeface="Bell MT" panose="02020503060305020303" pitchFamily="18" charset="0"/>
              </a:rPr>
              <a:t>XYZ Company</a:t>
            </a:r>
            <a:endParaRPr lang="en-CA" sz="400" b="1" dirty="0">
              <a:latin typeface="Bell MT" panose="02020503060305020303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93584" y="3891758"/>
            <a:ext cx="458336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3334720" y="397004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>
                <a:latin typeface="Bell MT" panose="02020503060305020303" pitchFamily="18" charset="0"/>
              </a:rPr>
              <a:t>001</a:t>
            </a:r>
          </a:p>
          <a:p>
            <a:r>
              <a:rPr lang="en-US" sz="500" b="1" dirty="0">
                <a:latin typeface="Bell MT" panose="02020503060305020303" pitchFamily="18" charset="0"/>
              </a:rPr>
              <a:t>1000</a:t>
            </a:r>
            <a:endParaRPr lang="en-CA" sz="500" b="1" dirty="0">
              <a:latin typeface="Bell MT" panose="02020503060305020303" pitchFamily="18" charset="0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490166"/>
            <a:ext cx="1186744" cy="60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657617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Revisions Table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582271"/>
              </p:ext>
            </p:extLst>
          </p:nvPr>
        </p:nvGraphicFramePr>
        <p:xfrm>
          <a:off x="1835696" y="270892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Revisions 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Page Number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March 10,</a:t>
                      </a:r>
                      <a:r>
                        <a:rPr lang="en-US" baseline="0" dirty="0"/>
                        <a:t> 2017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Initial Creation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June 2020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 Banner and add</a:t>
                      </a:r>
                      <a:r>
                        <a:rPr lang="en-US" baseline="0" dirty="0"/>
                        <a:t> Resource Page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October</a:t>
                      </a:r>
                      <a:r>
                        <a:rPr lang="en-CA" baseline="0" dirty="0" smtClean="0"/>
                        <a:t> 2020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Updated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Various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321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739151"/>
      </p:ext>
    </p:extLst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56792"/>
            <a:ext cx="22479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11560" y="980729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Revoke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Approved 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Agreement Management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then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Using the Filter buttons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Show Approved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agreements, then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Search.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Your agreement will populate at the bottom of the screen,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Revoke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82039"/>
            <a:ext cx="6789737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ight Brace 25"/>
          <p:cNvSpPr/>
          <p:nvPr/>
        </p:nvSpPr>
        <p:spPr>
          <a:xfrm>
            <a:off x="8144917" y="2651584"/>
            <a:ext cx="360039" cy="1080120"/>
          </a:xfrm>
          <a:prstGeom prst="rightBrace">
            <a:avLst>
              <a:gd name="adj1" fmla="val 8333"/>
              <a:gd name="adj2" fmla="val 48760"/>
            </a:avLst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extBox 26"/>
          <p:cNvSpPr txBox="1"/>
          <p:nvPr/>
        </p:nvSpPr>
        <p:spPr>
          <a:xfrm>
            <a:off x="8468444" y="2976200"/>
            <a:ext cx="675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Filter Buttons</a:t>
            </a:r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ounded Rectangular Callout 45"/>
          <p:cNvSpPr/>
          <p:nvPr/>
        </p:nvSpPr>
        <p:spPr>
          <a:xfrm>
            <a:off x="6372200" y="1451151"/>
            <a:ext cx="1008112" cy="430887"/>
          </a:xfrm>
          <a:prstGeom prst="wedgeRoundRectCallout">
            <a:avLst>
              <a:gd name="adj1" fmla="val 34169"/>
              <a:gd name="adj2" fmla="val 168144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TextBox 46"/>
          <p:cNvSpPr txBox="1"/>
          <p:nvPr/>
        </p:nvSpPr>
        <p:spPr>
          <a:xfrm>
            <a:off x="6228184" y="145115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1. Select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Show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endParaRPr lang="en-CA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ounded Rectangular Callout 47"/>
          <p:cNvSpPr/>
          <p:nvPr/>
        </p:nvSpPr>
        <p:spPr>
          <a:xfrm>
            <a:off x="2627784" y="4017873"/>
            <a:ext cx="720080" cy="418078"/>
          </a:xfrm>
          <a:prstGeom prst="wedgeRoundRectCallout">
            <a:avLst>
              <a:gd name="adj1" fmla="val 174881"/>
              <a:gd name="adj2" fmla="val -20522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TextBox 48"/>
          <p:cNvSpPr txBox="1"/>
          <p:nvPr/>
        </p:nvSpPr>
        <p:spPr>
          <a:xfrm>
            <a:off x="2483768" y="4005064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2. Select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endParaRPr lang="en-CA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004048" y="4869160"/>
            <a:ext cx="1656184" cy="144016"/>
          </a:xfrm>
          <a:prstGeom prst="roundRect">
            <a:avLst>
              <a:gd name="adj" fmla="val 21627"/>
            </a:avLst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TextBox 50"/>
          <p:cNvSpPr txBox="1"/>
          <p:nvPr/>
        </p:nvSpPr>
        <p:spPr>
          <a:xfrm>
            <a:off x="5004048" y="4833446"/>
            <a:ext cx="13681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XYZ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004048" y="4797152"/>
            <a:ext cx="0" cy="28803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731915" y="4869160"/>
            <a:ext cx="864096" cy="144016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4" name="TextBox 1023"/>
          <p:cNvSpPr txBox="1"/>
          <p:nvPr/>
        </p:nvSpPr>
        <p:spPr>
          <a:xfrm>
            <a:off x="3635896" y="4841140"/>
            <a:ext cx="7044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001 1000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5" name="Rounded Rectangular Callout 1024"/>
          <p:cNvSpPr/>
          <p:nvPr/>
        </p:nvSpPr>
        <p:spPr>
          <a:xfrm>
            <a:off x="7524328" y="5519192"/>
            <a:ext cx="800608" cy="461665"/>
          </a:xfrm>
          <a:prstGeom prst="wedgeRoundRectCallout">
            <a:avLst>
              <a:gd name="adj1" fmla="val 32020"/>
              <a:gd name="adj2" fmla="val -146840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7" name="TextBox 1026"/>
          <p:cNvSpPr txBox="1"/>
          <p:nvPr/>
        </p:nvSpPr>
        <p:spPr>
          <a:xfrm>
            <a:off x="7452320" y="5519192"/>
            <a:ext cx="872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3.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Revoke</a:t>
            </a:r>
            <a:endParaRPr lang="en-CA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6200" y="5965825"/>
            <a:ext cx="9067800" cy="447675"/>
            <a:chOff x="228600" y="5965825"/>
            <a:chExt cx="8497888" cy="447675"/>
          </a:xfrm>
        </p:grpSpPr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568325" y="6135688"/>
              <a:ext cx="815816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12700">
                <a:lnSpc>
                  <a:spcPct val="100000"/>
                </a:lnSpc>
                <a:buNone/>
              </a:pPr>
              <a:r>
                <a:rPr lang="en-CA" sz="1200" spc="-5" dirty="0">
                  <a:latin typeface="Arial"/>
                  <a:cs typeface="Arial"/>
                </a:rPr>
                <a:t>U</a:t>
              </a:r>
              <a:r>
                <a:rPr lang="en-CA" sz="1200" dirty="0">
                  <a:latin typeface="Arial"/>
                  <a:cs typeface="Arial"/>
                </a:rPr>
                <a:t>pon</a:t>
              </a:r>
              <a:r>
                <a:rPr lang="en-CA" sz="1200" spc="-20" dirty="0">
                  <a:latin typeface="Arial"/>
                  <a:cs typeface="Arial"/>
                </a:rPr>
                <a:t> </a:t>
              </a:r>
              <a:r>
                <a:rPr lang="en-CA" sz="1200" dirty="0">
                  <a:latin typeface="Arial"/>
                  <a:cs typeface="Arial"/>
                </a:rPr>
                <a:t>confirming, E</a:t>
              </a:r>
              <a:r>
                <a:rPr lang="en-CA" sz="1200" spc="10" dirty="0">
                  <a:latin typeface="Arial"/>
                  <a:cs typeface="Arial"/>
                </a:rPr>
                <a:t>T</a:t>
              </a:r>
              <a:r>
                <a:rPr lang="en-CA" sz="1200" dirty="0">
                  <a:latin typeface="Arial"/>
                  <a:cs typeface="Arial"/>
                </a:rPr>
                <a:t>S</a:t>
              </a:r>
              <a:r>
                <a:rPr lang="en-CA" sz="1200" spc="-20" dirty="0">
                  <a:latin typeface="Arial"/>
                  <a:cs typeface="Arial"/>
                </a:rPr>
                <a:t> </a:t>
              </a:r>
              <a:r>
                <a:rPr lang="en-CA" sz="1200" spc="-15" dirty="0">
                  <a:latin typeface="Arial"/>
                  <a:cs typeface="Arial"/>
                </a:rPr>
                <a:t>w</a:t>
              </a:r>
              <a:r>
                <a:rPr lang="en-CA" sz="1200" spc="-5" dirty="0">
                  <a:latin typeface="Arial"/>
                  <a:cs typeface="Arial"/>
                </a:rPr>
                <a:t>il</a:t>
              </a:r>
              <a:r>
                <a:rPr lang="en-CA" sz="1200" dirty="0">
                  <a:latin typeface="Arial"/>
                  <a:cs typeface="Arial"/>
                </a:rPr>
                <a:t>l</a:t>
              </a:r>
              <a:r>
                <a:rPr lang="en-CA" sz="1200" spc="10" dirty="0">
                  <a:latin typeface="Arial"/>
                  <a:cs typeface="Arial"/>
                </a:rPr>
                <a:t> </a:t>
              </a:r>
              <a:r>
                <a:rPr lang="en-CA" sz="1200" dirty="0">
                  <a:latin typeface="Arial"/>
                  <a:cs typeface="Arial"/>
                </a:rPr>
                <a:t>send</a:t>
              </a:r>
              <a:r>
                <a:rPr lang="en-CA" sz="1200" spc="-20" dirty="0">
                  <a:latin typeface="Arial"/>
                  <a:cs typeface="Arial"/>
                </a:rPr>
                <a:t> </a:t>
              </a:r>
              <a:r>
                <a:rPr lang="en-CA" sz="1200" dirty="0">
                  <a:latin typeface="Arial"/>
                  <a:cs typeface="Arial"/>
                </a:rPr>
                <a:t>an</a:t>
              </a:r>
              <a:r>
                <a:rPr lang="en-CA" sz="1200" spc="-20" dirty="0">
                  <a:latin typeface="Arial"/>
                  <a:cs typeface="Arial"/>
                </a:rPr>
                <a:t> </a:t>
              </a:r>
              <a:r>
                <a:rPr lang="en-CA" sz="1200" dirty="0">
                  <a:latin typeface="Arial"/>
                  <a:cs typeface="Arial"/>
                </a:rPr>
                <a:t>e</a:t>
              </a:r>
              <a:r>
                <a:rPr lang="en-CA" sz="1200" spc="5" dirty="0">
                  <a:latin typeface="Arial"/>
                  <a:cs typeface="Arial"/>
                </a:rPr>
                <a:t>m</a:t>
              </a:r>
              <a:r>
                <a:rPr lang="en-CA" sz="1200" dirty="0">
                  <a:latin typeface="Arial"/>
                  <a:cs typeface="Arial"/>
                </a:rPr>
                <a:t>a</a:t>
              </a:r>
              <a:r>
                <a:rPr lang="en-CA" sz="1200" spc="-5" dirty="0">
                  <a:latin typeface="Arial"/>
                  <a:cs typeface="Arial"/>
                </a:rPr>
                <a:t>i</a:t>
              </a:r>
              <a:r>
                <a:rPr lang="en-CA" sz="1200" dirty="0">
                  <a:latin typeface="Arial"/>
                  <a:cs typeface="Arial"/>
                </a:rPr>
                <a:t>l to the requesting company</a:t>
              </a:r>
              <a:r>
                <a:rPr lang="en-CA" sz="1200" spc="-25" dirty="0">
                  <a:latin typeface="Arial"/>
                  <a:cs typeface="Arial"/>
                </a:rPr>
                <a:t> </a:t>
              </a:r>
              <a:r>
                <a:rPr lang="en-CA" sz="1200" dirty="0">
                  <a:latin typeface="Arial"/>
                  <a:cs typeface="Arial"/>
                </a:rPr>
                <a:t>ad</a:t>
              </a:r>
              <a:r>
                <a:rPr lang="en-CA" sz="1200" spc="-15" dirty="0">
                  <a:latin typeface="Arial"/>
                  <a:cs typeface="Arial"/>
                </a:rPr>
                <a:t>v</a:t>
              </a:r>
              <a:r>
                <a:rPr lang="en-CA" sz="1200" spc="-5" dirty="0">
                  <a:latin typeface="Arial"/>
                  <a:cs typeface="Arial"/>
                </a:rPr>
                <a:t>i</a:t>
              </a:r>
              <a:r>
                <a:rPr lang="en-CA" sz="1200" dirty="0">
                  <a:latin typeface="Arial"/>
                  <a:cs typeface="Arial"/>
                </a:rPr>
                <a:t>s</a:t>
              </a:r>
              <a:r>
                <a:rPr lang="en-CA" sz="1200" spc="-5" dirty="0">
                  <a:latin typeface="Arial"/>
                  <a:cs typeface="Arial"/>
                </a:rPr>
                <a:t>i</a:t>
              </a:r>
              <a:r>
                <a:rPr lang="en-CA" sz="1200" dirty="0">
                  <a:latin typeface="Arial"/>
                  <a:cs typeface="Arial"/>
                </a:rPr>
                <a:t>ng</a:t>
              </a:r>
              <a:r>
                <a:rPr lang="en-CA" sz="1200" spc="-20" dirty="0">
                  <a:latin typeface="Arial"/>
                  <a:cs typeface="Arial"/>
                </a:rPr>
                <a:t> that </a:t>
              </a:r>
              <a:r>
                <a:rPr lang="en-CA" sz="1200" dirty="0">
                  <a:latin typeface="Arial"/>
                  <a:cs typeface="Arial"/>
                </a:rPr>
                <a:t>the</a:t>
              </a:r>
              <a:r>
                <a:rPr lang="en-CA" sz="1200" spc="-5" dirty="0">
                  <a:latin typeface="Arial"/>
                  <a:cs typeface="Arial"/>
                </a:rPr>
                <a:t> r</a:t>
              </a:r>
              <a:r>
                <a:rPr lang="en-CA" sz="1200" dirty="0">
                  <a:latin typeface="Arial"/>
                  <a:cs typeface="Arial"/>
                </a:rPr>
                <a:t>e</a:t>
              </a:r>
              <a:r>
                <a:rPr lang="en-CA" sz="1200" spc="-10" dirty="0">
                  <a:latin typeface="Arial"/>
                  <a:cs typeface="Arial"/>
                </a:rPr>
                <a:t>q</a:t>
              </a:r>
              <a:r>
                <a:rPr lang="en-CA" sz="1200" dirty="0">
                  <a:latin typeface="Arial"/>
                  <a:cs typeface="Arial"/>
                </a:rPr>
                <a:t>uest</a:t>
              </a:r>
              <a:r>
                <a:rPr lang="en-CA" sz="1200" spc="-20" dirty="0">
                  <a:latin typeface="Arial"/>
                  <a:cs typeface="Arial"/>
                </a:rPr>
                <a:t> </a:t>
              </a:r>
              <a:r>
                <a:rPr lang="en-CA" sz="1200" dirty="0">
                  <a:latin typeface="Arial"/>
                  <a:cs typeface="Arial"/>
                </a:rPr>
                <a:t>that</a:t>
              </a:r>
              <a:r>
                <a:rPr lang="en-CA" sz="1200" spc="-10" dirty="0">
                  <a:latin typeface="Arial"/>
                  <a:cs typeface="Arial"/>
                </a:rPr>
                <a:t> </a:t>
              </a:r>
              <a:r>
                <a:rPr lang="en-CA" sz="1200" dirty="0">
                  <a:latin typeface="Arial"/>
                  <a:cs typeface="Arial"/>
                </a:rPr>
                <a:t>has</a:t>
              </a:r>
              <a:r>
                <a:rPr lang="en-CA" sz="1200" spc="-10" dirty="0">
                  <a:latin typeface="Arial"/>
                  <a:cs typeface="Arial"/>
                </a:rPr>
                <a:t> </a:t>
              </a:r>
              <a:r>
                <a:rPr lang="en-CA" sz="1200" dirty="0">
                  <a:latin typeface="Arial"/>
                  <a:cs typeface="Arial"/>
                </a:rPr>
                <a:t>been</a:t>
              </a:r>
              <a:r>
                <a:rPr lang="en-CA" sz="1200" spc="-5" dirty="0">
                  <a:latin typeface="Arial"/>
                  <a:cs typeface="Arial"/>
                </a:rPr>
                <a:t> r</a:t>
              </a:r>
              <a:r>
                <a:rPr lang="en-CA" sz="1200" dirty="0">
                  <a:latin typeface="Arial"/>
                  <a:cs typeface="Arial"/>
                </a:rPr>
                <a:t>e</a:t>
              </a:r>
              <a:r>
                <a:rPr lang="en-CA" sz="1200" spc="-15" dirty="0">
                  <a:latin typeface="Arial"/>
                  <a:cs typeface="Arial"/>
                </a:rPr>
                <a:t>v</a:t>
              </a:r>
              <a:r>
                <a:rPr lang="en-CA" sz="1200" dirty="0">
                  <a:latin typeface="Arial"/>
                  <a:cs typeface="Arial"/>
                </a:rPr>
                <a:t>oke</a:t>
              </a:r>
              <a:r>
                <a:rPr lang="en-CA" sz="1200" spc="-10" dirty="0">
                  <a:latin typeface="Arial"/>
                  <a:cs typeface="Arial"/>
                </a:rPr>
                <a:t>d</a:t>
              </a:r>
              <a:r>
                <a:rPr lang="en-CA" sz="1200" dirty="0">
                  <a:latin typeface="Arial"/>
                  <a:cs typeface="Arial"/>
                </a:rPr>
                <a:t>.</a:t>
              </a:r>
            </a:p>
          </p:txBody>
        </p:sp>
        <p:pic>
          <p:nvPicPr>
            <p:cNvPr id="20" name="Picture 4" descr="C:\Users\khana\AppData\Local\Microsoft\Windows\Temporary Internet Files\Content.IE5\W69D9NLS\MC900432617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5965825"/>
              <a:ext cx="447675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778" y="4376330"/>
            <a:ext cx="1161905" cy="1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70068"/>
      </p:ext>
    </p:extLst>
  </p:cSld>
  <p:clrMapOvr>
    <a:masterClrMapping/>
  </p:clrMapOvr>
  <p:transition spd="slow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19" y="1514401"/>
            <a:ext cx="6837363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05273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message box will appear confirming you want to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Revoke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Once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has been selected, the task will be completed.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6876256" y="5301208"/>
            <a:ext cx="864096" cy="504056"/>
          </a:xfrm>
          <a:prstGeom prst="wedgeRoundRectCallout">
            <a:avLst>
              <a:gd name="adj1" fmla="val -262238"/>
              <a:gd name="adj2" fmla="val 68169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922318" y="532033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1.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endParaRPr lang="en-CA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630432" y="6021288"/>
            <a:ext cx="805618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Revoke only means the authorization can not be used again; however, it does not revoke previously authorized applications already submitted.</a:t>
            </a:r>
            <a:endParaRPr lang="en-CA" sz="1200" dirty="0">
              <a:latin typeface="Arial"/>
              <a:cs typeface="Arial"/>
            </a:endParaRPr>
          </a:p>
        </p:txBody>
      </p:sp>
      <p:pic>
        <p:nvPicPr>
          <p:cNvPr id="7" name="Picture 6" descr="C:\Users\khana\AppData\Local\Microsoft\Windows\Temporary Internet Files\Content.IE5\W69D9NLS\MC900432617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4" y="5929238"/>
            <a:ext cx="47769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285926"/>
      </p:ext>
    </p:extLst>
  </p:cSld>
  <p:clrMapOvr>
    <a:masterClrMapping/>
  </p:clrMapOvr>
  <p:transition spd="slow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2980" y="91088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confirm the agreement has been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Revoked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on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Agreement Management Authorization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screen,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Show Revoked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All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Revoked Authorizations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will populate at the bottom of the screen.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" y="1638092"/>
            <a:ext cx="22479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73" y="1724751"/>
            <a:ext cx="6789737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8235305" y="2614198"/>
            <a:ext cx="853380" cy="775133"/>
            <a:chOff x="8172400" y="2924944"/>
            <a:chExt cx="864096" cy="715309"/>
          </a:xfrm>
        </p:grpSpPr>
        <p:sp>
          <p:nvSpPr>
            <p:cNvPr id="4" name="Rounded Rectangular Callout 3"/>
            <p:cNvSpPr/>
            <p:nvPr/>
          </p:nvSpPr>
          <p:spPr>
            <a:xfrm>
              <a:off x="8172400" y="2924944"/>
              <a:ext cx="864096" cy="694348"/>
            </a:xfrm>
            <a:prstGeom prst="wedgeRoundRectCallout">
              <a:avLst>
                <a:gd name="adj1" fmla="val -83665"/>
                <a:gd name="adj2" fmla="val 75629"/>
                <a:gd name="adj3" fmla="val 1666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172400" y="2993922"/>
              <a:ext cx="8640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1. Select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Show Revoked</a:t>
              </a:r>
              <a:endParaRPr lang="en-CA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131" y="4455410"/>
            <a:ext cx="1107199" cy="106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193701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943" y="2819400"/>
            <a:ext cx="58769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533400" y="1462088"/>
            <a:ext cx="792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</a:rPr>
              <a:t>Follow the same process to select the Authorization to Concur, but select </a:t>
            </a:r>
            <a:r>
              <a:rPr lang="en-US" altLang="en-US" sz="1200" b="1" dirty="0">
                <a:latin typeface="Arial" charset="0"/>
              </a:rPr>
              <a:t>No </a:t>
            </a:r>
            <a:r>
              <a:rPr lang="en-US" altLang="en-US" sz="1200" dirty="0">
                <a:latin typeface="Arial" charset="0"/>
              </a:rPr>
              <a:t>in the Concurrence dropdown list. </a:t>
            </a:r>
            <a:endParaRPr lang="en-CA" altLang="en-US" sz="1200" dirty="0">
              <a:latin typeface="Arial" charset="0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1979330" y="1970753"/>
            <a:ext cx="1430337" cy="762000"/>
          </a:xfrm>
          <a:prstGeom prst="wedgeRoundRectCallout">
            <a:avLst>
              <a:gd name="adj1" fmla="val 71946"/>
              <a:gd name="adj2" fmla="val 158864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Click on the dropdown and select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839786" y="4924425"/>
            <a:ext cx="1738313" cy="741362"/>
          </a:xfrm>
          <a:prstGeom prst="wedgeRoundRectCallout">
            <a:avLst>
              <a:gd name="adj1" fmla="val 124592"/>
              <a:gd name="adj2" fmla="val -163315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Enter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Comments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rejecting the authorization request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4647405" y="5105400"/>
            <a:ext cx="1809750" cy="636588"/>
          </a:xfrm>
          <a:prstGeom prst="wedgeRoundRectCallout">
            <a:avLst>
              <a:gd name="adj1" fmla="val -58451"/>
              <a:gd name="adj2" fmla="val -9346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Click on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Submit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7972" y="5819924"/>
            <a:ext cx="9067800" cy="631528"/>
            <a:chOff x="228600" y="5965825"/>
            <a:chExt cx="8497888" cy="631528"/>
          </a:xfrm>
        </p:grpSpPr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568325" y="6135688"/>
              <a:ext cx="81581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Arial" charset="0"/>
                </a:rPr>
                <a:t>Upon submission of the request, ETS will send an email to the requesting company advising that the request has been rejected.</a:t>
              </a:r>
              <a:endParaRPr lang="en-CA" altLang="en-US" sz="1200" dirty="0">
                <a:latin typeface="Arial" charset="0"/>
              </a:endParaRPr>
            </a:p>
          </p:txBody>
        </p:sp>
        <p:pic>
          <p:nvPicPr>
            <p:cNvPr id="23" name="Picture 4" descr="C:\Users\khana\AppData\Local\Microsoft\Windows\Temporary Internet Files\Content.IE5\W69D9NLS\MC900432617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5965825"/>
              <a:ext cx="447675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250704" y="828125"/>
            <a:ext cx="8640960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Authorization – Reject Authorization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4728767"/>
      </p:ext>
    </p:extLst>
  </p:cSld>
  <p:clrMapOvr>
    <a:masterClrMapping/>
  </p:clrMapOvr>
  <p:transition spd="slow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209800"/>
            <a:ext cx="723900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  <a:p>
            <a:r>
              <a:rPr lang="en-CA" sz="1400" dirty="0">
                <a:hlinkClick r:id="rId2"/>
              </a:rPr>
              <a:t>ETS Support and Online Learning </a:t>
            </a:r>
            <a:r>
              <a:rPr lang="en-CA" sz="1400" dirty="0"/>
              <a:t>provides access to relevant guides, courses and other information.</a:t>
            </a:r>
          </a:p>
          <a:p>
            <a:endParaRPr lang="en-CA" sz="1400" dirty="0"/>
          </a:p>
          <a:p>
            <a:r>
              <a:rPr lang="en-CA" sz="1400" dirty="0"/>
              <a:t>If you have questions, please contact </a:t>
            </a:r>
            <a:r>
              <a:rPr lang="en-CA" altLang="en-US" sz="1400" dirty="0">
                <a:solidFill>
                  <a:prstClr val="black"/>
                </a:solidFill>
                <a:latin typeface="Calibri" pitchFamily="34" charset="0"/>
                <a:cs typeface="Arial" charset="0"/>
                <a:hlinkClick r:id="rId3"/>
              </a:rPr>
              <a:t>Energy.Rentals@gov.ab.ca</a:t>
            </a:r>
            <a:endParaRPr lang="en-CA" altLang="en-US" sz="1400" dirty="0"/>
          </a:p>
          <a:p>
            <a:r>
              <a:rPr lang="en-CA" sz="1400" dirty="0"/>
              <a:t>or the PNG Tenure Help Line at (780) 644-2300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8696925"/>
      </p:ext>
    </p:extLst>
  </p:cSld>
  <p:clrMapOvr>
    <a:masterClrMapping/>
  </p:clrMapOvr>
  <p:transition spd="slow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23528" y="1613248"/>
            <a:ext cx="5857875" cy="247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>
                <a:ln>
                  <a:noFill/>
                </a:ln>
                <a:solidFill>
                  <a:srgbClr val="2160AD"/>
                </a:solidFill>
                <a:effectLst/>
                <a:latin typeface="Freestyle Script" pitchFamily="66" charset="0"/>
                <a:cs typeface="Arial" pitchFamily="34" charset="0"/>
              </a:rPr>
              <a:t>Congratulations!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2160AD"/>
                </a:solidFill>
                <a:effectLst/>
                <a:latin typeface="Arial" pitchFamily="34" charset="0"/>
                <a:cs typeface="Arial" pitchFamily="34" charset="0"/>
              </a:rPr>
              <a:t>You have completed the </a:t>
            </a:r>
            <a:r>
              <a:rPr lang="en-US" sz="1600" b="1" dirty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Agreement Management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Authorization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2160AD"/>
                </a:solidFill>
                <a:effectLst/>
                <a:latin typeface="Arial" pitchFamily="34" charset="0"/>
                <a:cs typeface="Arial" pitchFamily="34" charset="0"/>
              </a:rPr>
              <a:t> Online Training Course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2160AD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40768"/>
            <a:ext cx="4219575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718127" y="3901775"/>
            <a:ext cx="4978940" cy="18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  <a:normAutofit/>
          </a:bodyPr>
          <a:lstStyle/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b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access 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Courses, Guides </a:t>
            </a:r>
            <a:r>
              <a:rPr lang="en-US" sz="1200" b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Forms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 all your ETS Business please see </a:t>
            </a:r>
            <a:r>
              <a:rPr lang="en-CA" sz="12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ETS Support and Online </a:t>
            </a:r>
            <a:r>
              <a:rPr lang="en-CA" sz="12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Learning</a:t>
            </a:r>
            <a:r>
              <a:rPr lang="en-CA" sz="12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If you have any comments or questions on this training course,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please </a:t>
            </a:r>
            <a:r>
              <a:rPr lang="en-US" sz="1200" b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contact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40083" y="4963081"/>
            <a:ext cx="4069492" cy="642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  <a:spcBef>
                <a:spcPts val="81"/>
              </a:spcBef>
            </a:pP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Crown Agreement Management</a:t>
            </a:r>
          </a:p>
          <a:p>
            <a:pPr>
              <a:lnSpc>
                <a:spcPts val="1600"/>
              </a:lnSpc>
              <a:spcBef>
                <a:spcPts val="81"/>
              </a:spcBef>
            </a:pP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Helpdesk:  (780) 644-2300</a:t>
            </a:r>
            <a:endParaRPr lang="en-CA" sz="1200" dirty="0" smtClean="0">
              <a:solidFill>
                <a:srgbClr val="002060"/>
              </a:solidFill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r>
              <a:rPr lang="en-CA" altLang="en-US" sz="1200" dirty="0">
                <a:solidFill>
                  <a:srgbClr val="002060"/>
                </a:solidFill>
                <a:latin typeface="Arial" charset="0"/>
              </a:rPr>
              <a:t>Email inquires: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ENERGY.Rentals@gov.ab.ca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endParaRPr lang="en-CA" altLang="en-US" sz="1100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endParaRPr lang="en-CA" altLang="en-US" sz="1100" dirty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104680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1700425"/>
            <a:ext cx="4800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 this module you will learn how to:</a:t>
            </a: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As the company submitting the request for Authorization: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CA" sz="1200" dirty="0" smtClean="0">
                <a:latin typeface="Arial" pitchFamily="34" charset="0"/>
                <a:cs typeface="Arial" pitchFamily="34" charset="0"/>
              </a:rPr>
              <a:t>Complete a Agreement Management Authorization Request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CA" sz="1200" dirty="0" smtClean="0">
                <a:latin typeface="Arial" pitchFamily="34" charset="0"/>
                <a:cs typeface="Arial" pitchFamily="34" charset="0"/>
              </a:rPr>
              <a:t>Check 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the status of your request</a:t>
            </a:r>
          </a:p>
          <a:p>
            <a:pPr marL="171450" indent="-171450">
              <a:defRPr/>
            </a:pPr>
            <a:endParaRPr lang="en-CA" sz="12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CA" sz="12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the company authorizing the request: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How to concur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How to reject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How to revoke</a:t>
            </a:r>
          </a:p>
          <a:p>
            <a:pPr lvl="1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Course Pre-requisites: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Training System Overview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ETS Account Setup and Preferences (For Site Administrators)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 must have the Creator role to create or withdraw a request</a:t>
            </a: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 and the Submitter role to submit a request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  <a:defRPr/>
            </a:pPr>
            <a:endParaRPr lang="en-CA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73552"/>
            <a:ext cx="22479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293096"/>
            <a:ext cx="1052439" cy="100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404188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5"/>
          <p:cNvSpPr txBox="1">
            <a:spLocks/>
          </p:cNvSpPr>
          <p:nvPr/>
        </p:nvSpPr>
        <p:spPr>
          <a:xfrm>
            <a:off x="107504" y="1066800"/>
            <a:ext cx="7815263" cy="246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Authorization – Select Authorization Form Type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412776"/>
            <a:ext cx="60388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954869"/>
              </p:ext>
            </p:extLst>
          </p:nvPr>
        </p:nvGraphicFramePr>
        <p:xfrm>
          <a:off x="1185862" y="4221088"/>
          <a:ext cx="6629401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9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en-US" sz="1200" b="1" dirty="0">
                          <a:solidFill>
                            <a:schemeClr val="bg1"/>
                          </a:solidFill>
                          <a:latin typeface="Arial" charset="0"/>
                        </a:rPr>
                        <a:t>Type</a:t>
                      </a:r>
                      <a:endParaRPr lang="en-CA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200" dirty="0">
                          <a:solidFill>
                            <a:schemeClr val="bg1"/>
                          </a:solidFill>
                          <a:latin typeface="Arial" charset="0"/>
                        </a:rPr>
                        <a:t>Description</a:t>
                      </a:r>
                      <a:endParaRPr lang="en-CA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2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Rental Reinstatement</a:t>
                      </a:r>
                      <a:endParaRPr lang="en-C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200" dirty="0">
                          <a:solidFill>
                            <a:schemeClr val="tx1"/>
                          </a:solidFill>
                          <a:latin typeface="Arial" charset="0"/>
                        </a:rPr>
                        <a:t>Use this form type for a PNG agreement,</a:t>
                      </a:r>
                      <a:r>
                        <a:rPr lang="en-US" altLang="en-US" sz="1200" baseline="0" dirty="0">
                          <a:solidFill>
                            <a:schemeClr val="tx1"/>
                          </a:solidFill>
                          <a:latin typeface="Arial" charset="0"/>
                        </a:rPr>
                        <a:t> to authorize someone other than the Designated Representative on a</a:t>
                      </a:r>
                      <a:r>
                        <a:rPr lang="en-US" altLang="en-US" sz="1200" dirty="0">
                          <a:solidFill>
                            <a:schemeClr val="tx1"/>
                          </a:solidFill>
                          <a:latin typeface="Arial" charset="0"/>
                        </a:rPr>
                        <a:t> </a:t>
                      </a:r>
                      <a:r>
                        <a:rPr lang="en-US" altLang="en-US" sz="1200" baseline="0" dirty="0">
                          <a:solidFill>
                            <a:schemeClr val="tx1"/>
                          </a:solidFill>
                          <a:latin typeface="Arial" charset="0"/>
                        </a:rPr>
                        <a:t>Rental Reinstatement</a:t>
                      </a:r>
                      <a:r>
                        <a:rPr lang="en-US" altLang="en-US" sz="1200" dirty="0">
                          <a:solidFill>
                            <a:schemeClr val="tx1"/>
                          </a:solidFill>
                          <a:latin typeface="Arial" charset="0"/>
                        </a:rPr>
                        <a:t>.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2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Surrender</a:t>
                      </a:r>
                      <a:endParaRPr lang="en-C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200" dirty="0">
                          <a:solidFill>
                            <a:schemeClr val="tx1"/>
                          </a:solidFill>
                          <a:latin typeface="Arial" charset="0"/>
                        </a:rPr>
                        <a:t>Use this form type</a:t>
                      </a:r>
                      <a:r>
                        <a:rPr lang="en-US" altLang="en-US" sz="1200" baseline="0" dirty="0">
                          <a:solidFill>
                            <a:schemeClr val="tx1"/>
                          </a:solidFill>
                          <a:latin typeface="Arial" charset="0"/>
                        </a:rPr>
                        <a:t> for a PNG agreement, to authorize someone other than the Designated Representative to Surrender an agreement.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 descr="C:\Users\khana\AppData\Local\Microsoft\Windows\Temporary Internet Files\Content.IE5\W69D9NLS\MC90043261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47" y="5877272"/>
            <a:ext cx="47769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99592" y="5985689"/>
            <a:ext cx="8244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</a:rPr>
              <a:t>Authorization for Rental Reinstatement and Surrender must be requested before a Rental Reinstatement or Surrender can be submitted.  </a:t>
            </a:r>
            <a:endParaRPr lang="en-CA" altLang="en-US" sz="1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624862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24" y="1905774"/>
            <a:ext cx="20383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941" y="2596661"/>
            <a:ext cx="5647481" cy="371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980728"/>
            <a:ext cx="8640960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Create Authorization – Request Authorization</a:t>
            </a:r>
            <a:endParaRPr lang="en-CA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090394" y="1381909"/>
            <a:ext cx="1584176" cy="482724"/>
          </a:xfrm>
          <a:prstGeom prst="wedgeRoundRectCallout">
            <a:avLst>
              <a:gd name="adj1" fmla="val 7382"/>
              <a:gd name="adj2" fmla="val 345102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 Expand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Agreement Management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07504" y="4320827"/>
            <a:ext cx="1222484" cy="407141"/>
          </a:xfrm>
          <a:prstGeom prst="wedgeRoundRectCallout">
            <a:avLst>
              <a:gd name="adj1" fmla="val 60797"/>
              <a:gd name="adj2" fmla="val -220086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Select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Authorizations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47864" y="1475656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Expand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Agreement Management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Authorization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screen will populate. 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Surrender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from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 Type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 the drop down box.  You will then select an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 Expiry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from the drop down.  Selection can be up to one year from the current date.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347864" y="3988960"/>
            <a:ext cx="1152128" cy="520159"/>
          </a:xfrm>
          <a:prstGeom prst="wedgeRoundRectCallout">
            <a:avLst>
              <a:gd name="adj1" fmla="val 87395"/>
              <a:gd name="adj2" fmla="val -157873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Select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Authorization Expiry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3347864" y="3162709"/>
            <a:ext cx="1152128" cy="520159"/>
          </a:xfrm>
          <a:prstGeom prst="wedgeRoundRectCallout">
            <a:avLst>
              <a:gd name="adj1" fmla="val 92356"/>
              <a:gd name="adj2" fmla="val -3721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Select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Authorization Type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0032" y="2708920"/>
            <a:ext cx="194421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87941" y="5983753"/>
            <a:ext cx="870529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Arial" charset="0"/>
              </a:rPr>
              <a:t>The authorization expiry date must be a future date,  it cannot be a past date or the current date.  The authorization expiry date is how long you will allow the authorization to be valid.  It cannot be more than a year.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2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CA" altLang="en-US" sz="1200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  <p:pic>
        <p:nvPicPr>
          <p:cNvPr id="12" name="Picture 4" descr="C:\Users\khana\AppData\Local\Microsoft\Windows\Temporary Internet Files\Content.IE5\W69D9NLS\MC900432617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1" y="5878411"/>
            <a:ext cx="47769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600" y="4769109"/>
            <a:ext cx="1080120" cy="99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75567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04589"/>
            <a:ext cx="7494587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980728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Requesting Company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drop down box select the company requesting authorization from the Designated Representative.  Then complete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Contact Information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including phone number of the requesting company.  If you do not include the phone number an error will occur. 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Add Agreement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this will populate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Agreements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6948264" y="2276872"/>
            <a:ext cx="1224136" cy="504056"/>
          </a:xfrm>
          <a:prstGeom prst="wedgeRoundRectCallout">
            <a:avLst>
              <a:gd name="adj1" fmla="val -91114"/>
              <a:gd name="adj2" fmla="val 85868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Select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Requesting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Company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980720" y="3139818"/>
            <a:ext cx="1224136" cy="505206"/>
          </a:xfrm>
          <a:prstGeom prst="wedgeRoundRectCallout">
            <a:avLst>
              <a:gd name="adj1" fmla="val -93879"/>
              <a:gd name="adj2" fmla="val 497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Select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Contact Information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980720" y="3857036"/>
            <a:ext cx="1224136" cy="505206"/>
          </a:xfrm>
          <a:prstGeom prst="wedgeRoundRectCallout">
            <a:avLst>
              <a:gd name="adj1" fmla="val -122780"/>
              <a:gd name="adj2" fmla="val -10762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Complete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Phone Number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003236" y="5301208"/>
            <a:ext cx="1224136" cy="505206"/>
          </a:xfrm>
          <a:prstGeom prst="wedgeRoundRectCallout">
            <a:avLst>
              <a:gd name="adj1" fmla="val -214340"/>
              <a:gd name="adj2" fmla="val -6430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Select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Agreement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899598"/>
            <a:ext cx="1584176" cy="97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4499992" y="2840263"/>
            <a:ext cx="1080120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XYZ Company</a:t>
            </a:r>
            <a:endParaRPr lang="en-CA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477504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98072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Enter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Agreement Number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of the surrender you are requesting the authorization from the Designated Representative.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259632" y="1628800"/>
            <a:ext cx="6624736" cy="4706327"/>
            <a:chOff x="1259632" y="1628800"/>
            <a:chExt cx="6624736" cy="4706327"/>
          </a:xfrm>
        </p:grpSpPr>
        <p:pic>
          <p:nvPicPr>
            <p:cNvPr id="2048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1628800"/>
              <a:ext cx="6624736" cy="470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ounded Rectangular Callout 4"/>
            <p:cNvSpPr/>
            <p:nvPr/>
          </p:nvSpPr>
          <p:spPr>
            <a:xfrm>
              <a:off x="5652120" y="3477766"/>
              <a:ext cx="1008112" cy="504056"/>
            </a:xfrm>
            <a:prstGeom prst="wedgeRoundRectCallout">
              <a:avLst>
                <a:gd name="adj1" fmla="val -128971"/>
                <a:gd name="adj2" fmla="val 12397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AutoNum type="arabicPeriod"/>
                <a:defRPr/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Enter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Agreement Number</a:t>
              </a:r>
              <a:endParaRPr lang="en-CA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ounded Rectangular Callout 5"/>
            <p:cNvSpPr/>
            <p:nvPr/>
          </p:nvSpPr>
          <p:spPr>
            <a:xfrm>
              <a:off x="2051720" y="5229200"/>
              <a:ext cx="792088" cy="504056"/>
            </a:xfrm>
            <a:prstGeom prst="wedgeRoundRectCallout">
              <a:avLst>
                <a:gd name="adj1" fmla="val 149991"/>
                <a:gd name="adj2" fmla="val 120827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2. Select </a:t>
              </a:r>
              <a:r>
                <a:rPr lang="en-US" sz="11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Search</a:t>
              </a:r>
              <a:endParaRPr lang="en-CA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188778" y="4293096"/>
              <a:ext cx="599246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39952" y="4236767"/>
              <a:ext cx="86409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001 1000</a:t>
              </a:r>
              <a:endParaRPr lang="en-CA" sz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37492" y="2478790"/>
              <a:ext cx="1451751" cy="72008"/>
            </a:xfrm>
            <a:prstGeom prst="rect">
              <a:avLst/>
            </a:prstGeom>
            <a:solidFill>
              <a:srgbClr val="A9A9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4233029566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806" y="1988840"/>
            <a:ext cx="7151687" cy="438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12474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Agreement will populate in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Agreements Found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box.  Confirm the agreement by placing a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check mark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 the confirmation box beside the Agreement Number and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267744" y="5856734"/>
            <a:ext cx="842789" cy="504056"/>
          </a:xfrm>
          <a:prstGeom prst="wedgeRoundRectCallout">
            <a:avLst>
              <a:gd name="adj1" fmla="val 145028"/>
              <a:gd name="adj2" fmla="val -26359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 Select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95945" y="3930042"/>
            <a:ext cx="907703" cy="504056"/>
          </a:xfrm>
          <a:prstGeom prst="wedgeRoundRectCallout">
            <a:avLst>
              <a:gd name="adj1" fmla="val 76909"/>
              <a:gd name="adj2" fmla="val 287275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 Place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Check Mark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9872" y="4869160"/>
            <a:ext cx="20162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4499992" y="2965624"/>
            <a:ext cx="1584176" cy="103336"/>
          </a:xfrm>
          <a:prstGeom prst="rect">
            <a:avLst/>
          </a:prstGeom>
          <a:solidFill>
            <a:srgbClr val="A9A9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067944" y="5589240"/>
            <a:ext cx="2520280" cy="144016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4067944" y="5589240"/>
            <a:ext cx="24482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ABC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7704" y="5589589"/>
            <a:ext cx="1008112" cy="200055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17350" y="5517232"/>
            <a:ext cx="0" cy="28803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7704" y="5589240"/>
            <a:ext cx="10801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001 1000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897683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05" y="1556791"/>
            <a:ext cx="6904989" cy="4785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98072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agreement will now show at the bottom of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Authorization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screen along with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Authorization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Requesting Company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Select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051720" y="5301208"/>
            <a:ext cx="864096" cy="504056"/>
          </a:xfrm>
          <a:prstGeom prst="wedgeRoundRectCallout">
            <a:avLst>
              <a:gd name="adj1" fmla="val 128654"/>
              <a:gd name="adj2" fmla="val 10696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Submit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15716" y="4941168"/>
            <a:ext cx="936104" cy="216024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2023589" y="4750395"/>
            <a:ext cx="0" cy="432048"/>
          </a:xfrm>
          <a:prstGeom prst="line">
            <a:avLst/>
          </a:prstGeom>
          <a:ln>
            <a:solidFill>
              <a:srgbClr val="A9A9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79365" y="4949152"/>
            <a:ext cx="9361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001 1000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50963" y="2564904"/>
            <a:ext cx="1512169" cy="10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4499992" y="2518882"/>
            <a:ext cx="15121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XYZ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4454" y="5013175"/>
            <a:ext cx="2376264" cy="136031"/>
          </a:xfrm>
          <a:prstGeom prst="rect">
            <a:avLst/>
          </a:prstGeom>
          <a:solidFill>
            <a:srgbClr val="EC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2922392" y="4966272"/>
            <a:ext cx="12241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ABC Company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08104" y="4998283"/>
            <a:ext cx="864096" cy="136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/>
          <p:cNvSpPr txBox="1"/>
          <p:nvPr/>
        </p:nvSpPr>
        <p:spPr>
          <a:xfrm>
            <a:off x="5390072" y="4956535"/>
            <a:ext cx="7560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Angel Best</a:t>
            </a:r>
            <a:endParaRPr lang="en-CA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80305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Agreement Management - Surrenders Training 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_x0020_Me xmlns="cd3b5d7d-85b8-485a-94e1-bd5df7614905">false</Hide_x0020_Me>
    <Audience1 xmlns="d317fc56-cd2a-4fee-83bf-2acf5d88d7a0"/>
    <EOL_x0020_Thumbnail xmlns="d317fc56-cd2a-4fee-83bf-2acf5d88d7a0">&lt;img alt="" src="/PublishingImages/Pages/Presenation.png" style="BORDER&amp;#58;0px solid;" /&gt;</EOL_x0020_Thumbnail>
    <Order1 xmlns="d317fc56-cd2a-4fee-83bf-2acf5d88d7a0">02</Order1>
    <Course_x0020_Description xmlns="d317fc56-cd2a-4fee-83bf-2acf5d88d7a0">This course describes the process for authorizing a company to act on behalf of the designated representative for a PNG Agreement, when applying for Surrenders and Rental Reinstatements.</Course_x0020_Description>
    <Module xmlns="d317fc56-cd2a-4fee-83bf-2acf5d88d7a0">Module</Module>
    <Area xmlns="d317fc56-cd2a-4fee-83bf-2acf5d88d7a0">Agreement Management</Area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8dedacd1-8ed8-4364-83a4-3ca25ad2d993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General Course" ma:contentTypeID="0x0101004CF9B3243FA46A47A5D45CADF07EB49500869333630F2EE44D93EB5262DF3C44F2" ma:contentTypeVersion="9" ma:contentTypeDescription="This is the base content type for all of the courses." ma:contentTypeScope="" ma:versionID="5e75130c2787cb4b878206f774c9f8d1">
  <xsd:schema xmlns:xsd="http://www.w3.org/2001/XMLSchema" xmlns:xs="http://www.w3.org/2001/XMLSchema" xmlns:p="http://schemas.microsoft.com/office/2006/metadata/properties" xmlns:ns2="d317fc56-cd2a-4fee-83bf-2acf5d88d7a0" xmlns:ns3="cd3b5d7d-85b8-485a-94e1-bd5df7614905" xmlns:ns4="e6d83808-03cb-4f3c-af89-207626cead88" targetNamespace="http://schemas.microsoft.com/office/2006/metadata/properties" ma:root="true" ma:fieldsID="a77d42b46df79df0acabc75b74fce705" ns2:_="" ns3:_="" ns4:_="">
    <xsd:import namespace="d317fc56-cd2a-4fee-83bf-2acf5d88d7a0"/>
    <xsd:import namespace="cd3b5d7d-85b8-485a-94e1-bd5df7614905"/>
    <xsd:import namespace="e6d83808-03cb-4f3c-af89-207626cead88"/>
    <xsd:element name="properties">
      <xsd:complexType>
        <xsd:sequence>
          <xsd:element name="documentManagement">
            <xsd:complexType>
              <xsd:all>
                <xsd:element ref="ns2:Area"/>
                <xsd:element ref="ns2:Module"/>
                <xsd:element ref="ns2:Course_x0020_Description" minOccurs="0"/>
                <xsd:element ref="ns2:Order1" minOccurs="0"/>
                <xsd:element ref="ns2:Audience1" minOccurs="0"/>
                <xsd:element ref="ns3:Hide_x0020_Me" minOccurs="0"/>
                <xsd:element ref="ns2:EOL_x0020_Thumbnail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7fc56-cd2a-4fee-83bf-2acf5d88d7a0" elementFormDefault="qualified">
    <xsd:import namespace="http://schemas.microsoft.com/office/2006/documentManagement/types"/>
    <xsd:import namespace="http://schemas.microsoft.com/office/infopath/2007/PartnerControls"/>
    <xsd:element name="Area" ma:index="8" ma:displayName="Area" ma:description="This will define the area of the Learning material." ma:format="Dropdown" ma:internalName="Area">
      <xsd:simpleType>
        <xsd:restriction base="dms:Choice">
          <xsd:enumeration value="Main Page"/>
          <xsd:enumeration value="Accounts (ETS) Administration"/>
          <xsd:enumeration value="Agreement Management"/>
          <xsd:enumeration value="Air"/>
          <xsd:enumeration value="Assignments"/>
          <xsd:enumeration value="Bidding"/>
          <xsd:enumeration value="Crown Mineral Activity"/>
          <xsd:enumeration value="Freehold Mintax"/>
          <xsd:enumeration value="Geothermal"/>
          <xsd:enumeration value="Interactive Map"/>
          <xsd:enumeration value="Land Searches"/>
          <xsd:enumeration value="Mineral Direct Purchase"/>
          <xsd:enumeration value="Mineral Royalty Form"/>
          <xsd:enumeration value="Offsets"/>
          <xsd:enumeration value="Oil Sands"/>
          <xsd:enumeration value="Oil Sands 1"/>
          <xsd:enumeration value="PNG Continuation"/>
          <xsd:enumeration value="Registration of Encumbrances"/>
          <xsd:enumeration value="Sales"/>
          <xsd:enumeration value="Technology Innovation and Emissions Reduction"/>
          <xsd:enumeration value="Transfers"/>
          <xsd:enumeration value="Unit Agreement Exhibit A"/>
          <xsd:enumeration value="Postings"/>
          <xsd:enumeration value="Unassigned"/>
          <xsd:enumeration value="Unit Agreements and Trespass"/>
        </xsd:restriction>
      </xsd:simpleType>
    </xsd:element>
    <xsd:element name="Module" ma:index="9" ma:displayName="Module" ma:description="Select the module type" ma:format="Dropdown" ma:internalName="Module">
      <xsd:simpleType>
        <xsd:restriction base="dms:Choice">
          <xsd:enumeration value="Industry Module"/>
          <xsd:enumeration value="DoE Module"/>
          <xsd:enumeration value="CARE Reporting"/>
          <xsd:enumeration value="Royalty Reporting"/>
          <xsd:enumeration value="Royalty Reporting Process and Royalty Reports"/>
          <xsd:enumeration value="Royalty Business"/>
          <xsd:enumeration value="OSR Projects"/>
          <xsd:enumeration value="OASIS"/>
          <xsd:enumeration value="Module"/>
          <xsd:enumeration value="Acts And Regulations"/>
          <xsd:enumeration value="Project Application"/>
          <xsd:enumeration value="AMD Reporting Forms - Version 2.0 Changes - October 31, 2018"/>
          <xsd:enumeration value="Supplemental Reporting"/>
          <xsd:enumeration value="Supplemental Reporting Submission and Audit Processes"/>
        </xsd:restriction>
      </xsd:simpleType>
    </xsd:element>
    <xsd:element name="Course_x0020_Description" ma:index="10" nillable="true" ma:displayName="Course Description" ma:description="Description of what the course is about." ma:internalName="Course_x0020_Description" ma:readOnly="false">
      <xsd:simpleType>
        <xsd:restriction base="dms:Note"/>
      </xsd:simpleType>
    </xsd:element>
    <xsd:element name="Order1" ma:index="11" nillable="true" ma:displayName="Order" ma:description="To define the order of the file on the page." ma:format="Dropdown" ma:internalName="Order1">
      <xsd:simpleType>
        <xsd:restriction base="dms:Choice">
          <xsd:enumeration value="00"/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  <xsd:enumeration value="21"/>
          <xsd:enumeration value="22"/>
          <xsd:enumeration value="23"/>
          <xsd:enumeration value="24"/>
          <xsd:enumeration value="25"/>
          <xsd:enumeration value="26"/>
          <xsd:enumeration value="27"/>
          <xsd:enumeration value="28"/>
          <xsd:enumeration value="29"/>
          <xsd:enumeration value="30"/>
        </xsd:restriction>
      </xsd:simpleType>
    </xsd:element>
    <xsd:element name="Audience1" ma:index="12" nillable="true" ma:displayName="Audience" ma:description="Defines the target audience." ma:internalName="Audience1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ntractor"/>
                    <xsd:enumeration value="Employee"/>
                    <xsd:enumeration value="Manager"/>
                  </xsd:restriction>
                </xsd:simpleType>
              </xsd:element>
            </xsd:sequence>
          </xsd:extension>
        </xsd:complexContent>
      </xsd:complexType>
    </xsd:element>
    <xsd:element name="EOL_x0020_Thumbnail" ma:index="14" nillable="true" ma:displayName="EOL Thumbnail" ma:internalName="EOL_x0020_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b5d7d-85b8-485a-94e1-bd5df7614905" elementFormDefault="qualified">
    <xsd:import namespace="http://schemas.microsoft.com/office/2006/documentManagement/types"/>
    <xsd:import namespace="http://schemas.microsoft.com/office/infopath/2007/PartnerControls"/>
    <xsd:element name="Hide_x0020_Me" ma:index="13" nillable="true" ma:displayName="Hide Me" ma:default="0" ma:description="Use this option to hide the file from showing on other lists." ma:internalName="Hide_x0020_M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83808-03cb-4f3c-af89-207626cead8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DAE80C-899B-44E6-A6F3-A7FFBE1EDD4B}"/>
</file>

<file path=customXml/itemProps2.xml><?xml version="1.0" encoding="utf-8"?>
<ds:datastoreItem xmlns:ds="http://schemas.openxmlformats.org/officeDocument/2006/customXml" ds:itemID="{9BA4FB5B-5F7F-4672-9C3F-71F317F1E5C7}"/>
</file>

<file path=customXml/itemProps3.xml><?xml version="1.0" encoding="utf-8"?>
<ds:datastoreItem xmlns:ds="http://schemas.openxmlformats.org/officeDocument/2006/customXml" ds:itemID="{015F3201-6F17-45EA-9349-4A730B3EFE3B}"/>
</file>

<file path=customXml/itemProps4.xml><?xml version="1.0" encoding="utf-8"?>
<ds:datastoreItem xmlns:ds="http://schemas.openxmlformats.org/officeDocument/2006/customXml" ds:itemID="{2DF91F0F-44D4-4243-BA0E-383EC5B4FE98}"/>
</file>

<file path=docProps/app.xml><?xml version="1.0" encoding="utf-8"?>
<Properties xmlns="http://schemas.openxmlformats.org/officeDocument/2006/extended-properties" xmlns:vt="http://schemas.openxmlformats.org/officeDocument/2006/docPropsVTypes">
  <Template>Agreement Management - Surrenders Training Module</Template>
  <TotalTime>2893</TotalTime>
  <Words>1268</Words>
  <Application>Microsoft Office PowerPoint</Application>
  <PresentationFormat>On-screen Show (4:3)</PresentationFormat>
  <Paragraphs>162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Bell MT</vt:lpstr>
      <vt:lpstr>Calibri</vt:lpstr>
      <vt:lpstr>Freestyle Script</vt:lpstr>
      <vt:lpstr>Verdana</vt:lpstr>
      <vt:lpstr>Wingdings</vt:lpstr>
      <vt:lpstr>Agreement Management - Surrenders Training Module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Agreement Management Authorizations</dc:title>
  <dc:creator>kimberley.pereira</dc:creator>
  <cp:lastModifiedBy>Angel Best</cp:lastModifiedBy>
  <cp:revision>147</cp:revision>
  <dcterms:created xsi:type="dcterms:W3CDTF">2017-02-08T17:04:40Z</dcterms:created>
  <dcterms:modified xsi:type="dcterms:W3CDTF">2020-09-30T16:53:27Z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0x0101004CF9B3243FA46A47A5D45CADF07EB49500869333630F2EE44D93EB5262DF3C44F2</vt:lpwstr>
  </property>
  <property fmtid="{D5CDD505-2E9C-101B-9397-08002B2CF9AE}" pid="3" name="MSIP_Label_abf2ea38-542c-4b75-bd7d-582ec36a519f_Enabled">
    <vt:lpwstr>true</vt:lpwstr>
  </property>
  <property fmtid="{D5CDD505-2E9C-101B-9397-08002B2CF9AE}" pid="4" name="MSIP_Label_abf2ea38-542c-4b75-bd7d-582ec36a519f_SetDate">
    <vt:lpwstr>2020-05-25T19:21:29Z</vt:lpwstr>
  </property>
  <property fmtid="{D5CDD505-2E9C-101B-9397-08002B2CF9AE}" pid="5" name="MSIP_Label_abf2ea38-542c-4b75-bd7d-582ec36a519f_Method">
    <vt:lpwstr>Standard</vt:lpwstr>
  </property>
  <property fmtid="{D5CDD505-2E9C-101B-9397-08002B2CF9AE}" pid="6" name="MSIP_Label_abf2ea38-542c-4b75-bd7d-582ec36a519f_Name">
    <vt:lpwstr>Protected A</vt:lpwstr>
  </property>
  <property fmtid="{D5CDD505-2E9C-101B-9397-08002B2CF9AE}" pid="7" name="MSIP_Label_abf2ea38-542c-4b75-bd7d-582ec36a519f_SiteId">
    <vt:lpwstr>2bb51c06-af9b-42c5-8bf5-3c3b7b10850b</vt:lpwstr>
  </property>
  <property fmtid="{D5CDD505-2E9C-101B-9397-08002B2CF9AE}" pid="8" name="MSIP_Label_abf2ea38-542c-4b75-bd7d-582ec36a519f_ActionId">
    <vt:lpwstr>de528bb6-f543-411c-a7f1-0000ee19605b</vt:lpwstr>
  </property>
  <property fmtid="{D5CDD505-2E9C-101B-9397-08002B2CF9AE}" pid="9" name="MSIP_Label_abf2ea38-542c-4b75-bd7d-582ec36a519f_ContentBits">
    <vt:lpwstr>2</vt:lpwstr>
  </property>
</Properties>
</file>