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notesMasterIdLst>
    <p:notesMasterId r:id="rId30"/>
  </p:notesMasterIdLst>
  <p:handoutMasterIdLst>
    <p:handoutMasterId r:id="rId31"/>
  </p:handoutMasterIdLst>
  <p:sldIdLst>
    <p:sldId id="263" r:id="rId6"/>
    <p:sldId id="261" r:id="rId7"/>
    <p:sldId id="340" r:id="rId8"/>
    <p:sldId id="357" r:id="rId9"/>
    <p:sldId id="361" r:id="rId10"/>
    <p:sldId id="373" r:id="rId11"/>
    <p:sldId id="358" r:id="rId12"/>
    <p:sldId id="359" r:id="rId13"/>
    <p:sldId id="362" r:id="rId14"/>
    <p:sldId id="374" r:id="rId15"/>
    <p:sldId id="363" r:id="rId16"/>
    <p:sldId id="349" r:id="rId17"/>
    <p:sldId id="351" r:id="rId18"/>
    <p:sldId id="369" r:id="rId19"/>
    <p:sldId id="371" r:id="rId20"/>
    <p:sldId id="370" r:id="rId21"/>
    <p:sldId id="372" r:id="rId22"/>
    <p:sldId id="367" r:id="rId23"/>
    <p:sldId id="368" r:id="rId24"/>
    <p:sldId id="364" r:id="rId25"/>
    <p:sldId id="365" r:id="rId26"/>
    <p:sldId id="366" r:id="rId27"/>
    <p:sldId id="375" r:id="rId28"/>
    <p:sldId id="26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is Stenerson" initials="DS" lastIdx="2" clrIdx="0">
    <p:extLst>
      <p:ext uri="{19B8F6BF-5375-455C-9EA6-DF929625EA0E}">
        <p15:presenceInfo xmlns:p15="http://schemas.microsoft.com/office/powerpoint/2012/main" userId="S-1-5-21-2000478354-963894560-682003330-1234312" providerId="AD"/>
      </p:ext>
    </p:extLst>
  </p:cmAuthor>
  <p:cmAuthor id="2" name="Kerry-Lynne Kryvenchuk" initials="KK" lastIdx="2" clrIdx="1">
    <p:extLst>
      <p:ext uri="{19B8F6BF-5375-455C-9EA6-DF929625EA0E}">
        <p15:presenceInfo xmlns:p15="http://schemas.microsoft.com/office/powerpoint/2012/main" userId="S-1-5-21-2000478354-963894560-682003330-18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F1F8"/>
    <a:srgbClr val="043DBC"/>
    <a:srgbClr val="FFFF89"/>
    <a:srgbClr val="FFFF66"/>
    <a:srgbClr val="E0E0E0"/>
    <a:srgbClr val="E3EAF5"/>
    <a:srgbClr val="CFE2C0"/>
    <a:srgbClr val="585858"/>
    <a:srgbClr val="737373"/>
    <a:srgbClr val="A1A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1171" autoAdjust="0"/>
  </p:normalViewPr>
  <p:slideViewPr>
    <p:cSldViewPr>
      <p:cViewPr varScale="1">
        <p:scale>
          <a:sx n="97" d="100"/>
          <a:sy n="97" d="100"/>
        </p:scale>
        <p:origin x="714" y="96"/>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0" d="100"/>
          <a:sy n="80" d="100"/>
        </p:scale>
        <p:origin x="-197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1ED123-8121-4BCD-B5F3-DAF44722B6C1}" type="datetimeFigureOut">
              <a:rPr lang="en-CA" smtClean="0"/>
              <a:t>2022/02/01</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2214E0-D943-47CE-A672-A3F7D8E06F56}" type="slidenum">
              <a:rPr lang="en-CA" smtClean="0"/>
              <a:t>‹#›</a:t>
            </a:fld>
            <a:endParaRPr lang="en-CA" dirty="0"/>
          </a:p>
        </p:txBody>
      </p:sp>
    </p:spTree>
    <p:extLst>
      <p:ext uri="{BB962C8B-B14F-4D97-AF65-F5344CB8AC3E}">
        <p14:creationId xmlns:p14="http://schemas.microsoft.com/office/powerpoint/2010/main" val="3695597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A852A6-EF16-4294-8868-8D1386ED73FF}" type="datetimeFigureOut">
              <a:rPr lang="en-CA" smtClean="0"/>
              <a:t>2022/02/01</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A25DD-4FE8-4E6B-B235-998540425511}" type="slidenum">
              <a:rPr lang="en-CA" smtClean="0"/>
              <a:t>‹#›</a:t>
            </a:fld>
            <a:endParaRPr lang="en-CA" dirty="0"/>
          </a:p>
        </p:txBody>
      </p:sp>
    </p:spTree>
    <p:extLst>
      <p:ext uri="{BB962C8B-B14F-4D97-AF65-F5344CB8AC3E}">
        <p14:creationId xmlns:p14="http://schemas.microsoft.com/office/powerpoint/2010/main" val="194022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a:t>
            </a:fld>
            <a:endParaRPr lang="en-CA" dirty="0"/>
          </a:p>
        </p:txBody>
      </p:sp>
    </p:spTree>
    <p:extLst>
      <p:ext uri="{BB962C8B-B14F-4D97-AF65-F5344CB8AC3E}">
        <p14:creationId xmlns:p14="http://schemas.microsoft.com/office/powerpoint/2010/main" val="1480695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12</a:t>
            </a:fld>
            <a:endParaRPr lang="en-CA" dirty="0"/>
          </a:p>
        </p:txBody>
      </p:sp>
    </p:spTree>
    <p:extLst>
      <p:ext uri="{BB962C8B-B14F-4D97-AF65-F5344CB8AC3E}">
        <p14:creationId xmlns:p14="http://schemas.microsoft.com/office/powerpoint/2010/main" val="317065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13</a:t>
            </a:fld>
            <a:endParaRPr lang="en-CA" dirty="0"/>
          </a:p>
        </p:txBody>
      </p:sp>
    </p:spTree>
    <p:extLst>
      <p:ext uri="{BB962C8B-B14F-4D97-AF65-F5344CB8AC3E}">
        <p14:creationId xmlns:p14="http://schemas.microsoft.com/office/powerpoint/2010/main" val="308998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14</a:t>
            </a:fld>
            <a:endParaRPr lang="en-CA" dirty="0"/>
          </a:p>
        </p:txBody>
      </p:sp>
    </p:spTree>
    <p:extLst>
      <p:ext uri="{BB962C8B-B14F-4D97-AF65-F5344CB8AC3E}">
        <p14:creationId xmlns:p14="http://schemas.microsoft.com/office/powerpoint/2010/main" val="1134334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15</a:t>
            </a:fld>
            <a:endParaRPr lang="en-CA" dirty="0"/>
          </a:p>
        </p:txBody>
      </p:sp>
    </p:spTree>
    <p:extLst>
      <p:ext uri="{BB962C8B-B14F-4D97-AF65-F5344CB8AC3E}">
        <p14:creationId xmlns:p14="http://schemas.microsoft.com/office/powerpoint/2010/main" val="1589672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16</a:t>
            </a:fld>
            <a:endParaRPr lang="en-CA" dirty="0"/>
          </a:p>
        </p:txBody>
      </p:sp>
    </p:spTree>
    <p:extLst>
      <p:ext uri="{BB962C8B-B14F-4D97-AF65-F5344CB8AC3E}">
        <p14:creationId xmlns:p14="http://schemas.microsoft.com/office/powerpoint/2010/main" val="605362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12A25DD-4FE8-4E6B-B235-998540425511}" type="slidenum">
              <a:rPr lang="en-CA" smtClean="0"/>
              <a:t>17</a:t>
            </a:fld>
            <a:endParaRPr lang="en-CA" dirty="0"/>
          </a:p>
        </p:txBody>
      </p:sp>
    </p:spTree>
    <p:extLst>
      <p:ext uri="{BB962C8B-B14F-4D97-AF65-F5344CB8AC3E}">
        <p14:creationId xmlns:p14="http://schemas.microsoft.com/office/powerpoint/2010/main" val="119888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12A25DD-4FE8-4E6B-B235-998540425511}" type="slidenum">
              <a:rPr lang="en-CA" smtClean="0"/>
              <a:t>18</a:t>
            </a:fld>
            <a:endParaRPr lang="en-CA" dirty="0"/>
          </a:p>
        </p:txBody>
      </p:sp>
    </p:spTree>
    <p:extLst>
      <p:ext uri="{BB962C8B-B14F-4D97-AF65-F5344CB8AC3E}">
        <p14:creationId xmlns:p14="http://schemas.microsoft.com/office/powerpoint/2010/main" val="3047034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19</a:t>
            </a:fld>
            <a:endParaRPr lang="en-CA" dirty="0"/>
          </a:p>
        </p:txBody>
      </p:sp>
    </p:spTree>
    <p:extLst>
      <p:ext uri="{BB962C8B-B14F-4D97-AF65-F5344CB8AC3E}">
        <p14:creationId xmlns:p14="http://schemas.microsoft.com/office/powerpoint/2010/main" val="2119483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20</a:t>
            </a:fld>
            <a:endParaRPr lang="en-CA" dirty="0"/>
          </a:p>
        </p:txBody>
      </p:sp>
    </p:spTree>
    <p:extLst>
      <p:ext uri="{BB962C8B-B14F-4D97-AF65-F5344CB8AC3E}">
        <p14:creationId xmlns:p14="http://schemas.microsoft.com/office/powerpoint/2010/main" val="4139788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12A25DD-4FE8-4E6B-B235-998540425511}" type="slidenum">
              <a:rPr lang="en-CA" smtClean="0"/>
              <a:t>21</a:t>
            </a:fld>
            <a:endParaRPr lang="en-CA" dirty="0"/>
          </a:p>
        </p:txBody>
      </p:sp>
    </p:spTree>
    <p:extLst>
      <p:ext uri="{BB962C8B-B14F-4D97-AF65-F5344CB8AC3E}">
        <p14:creationId xmlns:p14="http://schemas.microsoft.com/office/powerpoint/2010/main" val="175439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a:t>
            </a:fld>
            <a:endParaRPr lang="en-CA" dirty="0"/>
          </a:p>
        </p:txBody>
      </p:sp>
    </p:spTree>
    <p:extLst>
      <p:ext uri="{BB962C8B-B14F-4D97-AF65-F5344CB8AC3E}">
        <p14:creationId xmlns:p14="http://schemas.microsoft.com/office/powerpoint/2010/main" val="2010539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22</a:t>
            </a:fld>
            <a:endParaRPr lang="en-CA" dirty="0"/>
          </a:p>
        </p:txBody>
      </p:sp>
    </p:spTree>
    <p:extLst>
      <p:ext uri="{BB962C8B-B14F-4D97-AF65-F5344CB8AC3E}">
        <p14:creationId xmlns:p14="http://schemas.microsoft.com/office/powerpoint/2010/main" val="1424867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23</a:t>
            </a:fld>
            <a:endParaRPr lang="en-CA" dirty="0"/>
          </a:p>
        </p:txBody>
      </p:sp>
    </p:spTree>
    <p:extLst>
      <p:ext uri="{BB962C8B-B14F-4D97-AF65-F5344CB8AC3E}">
        <p14:creationId xmlns:p14="http://schemas.microsoft.com/office/powerpoint/2010/main" val="717013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24</a:t>
            </a:fld>
            <a:endParaRPr lang="en-CA" dirty="0"/>
          </a:p>
        </p:txBody>
      </p:sp>
    </p:spTree>
    <p:extLst>
      <p:ext uri="{BB962C8B-B14F-4D97-AF65-F5344CB8AC3E}">
        <p14:creationId xmlns:p14="http://schemas.microsoft.com/office/powerpoint/2010/main" val="424501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3</a:t>
            </a:fld>
            <a:endParaRPr lang="en-CA" dirty="0"/>
          </a:p>
        </p:txBody>
      </p:sp>
    </p:spTree>
    <p:extLst>
      <p:ext uri="{BB962C8B-B14F-4D97-AF65-F5344CB8AC3E}">
        <p14:creationId xmlns:p14="http://schemas.microsoft.com/office/powerpoint/2010/main" val="169410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12A25DD-4FE8-4E6B-B235-998540425511}" type="slidenum">
              <a:rPr lang="en-CA" smtClean="0"/>
              <a:t>4</a:t>
            </a:fld>
            <a:endParaRPr lang="en-CA" dirty="0"/>
          </a:p>
        </p:txBody>
      </p:sp>
    </p:spTree>
    <p:extLst>
      <p:ext uri="{BB962C8B-B14F-4D97-AF65-F5344CB8AC3E}">
        <p14:creationId xmlns:p14="http://schemas.microsoft.com/office/powerpoint/2010/main" val="51151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5</a:t>
            </a:fld>
            <a:endParaRPr lang="en-CA" dirty="0"/>
          </a:p>
        </p:txBody>
      </p:sp>
    </p:spTree>
    <p:extLst>
      <p:ext uri="{BB962C8B-B14F-4D97-AF65-F5344CB8AC3E}">
        <p14:creationId xmlns:p14="http://schemas.microsoft.com/office/powerpoint/2010/main" val="3241795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7</a:t>
            </a:fld>
            <a:endParaRPr lang="en-CA" dirty="0"/>
          </a:p>
        </p:txBody>
      </p:sp>
    </p:spTree>
    <p:extLst>
      <p:ext uri="{BB962C8B-B14F-4D97-AF65-F5344CB8AC3E}">
        <p14:creationId xmlns:p14="http://schemas.microsoft.com/office/powerpoint/2010/main" val="61876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8</a:t>
            </a:fld>
            <a:endParaRPr lang="en-CA" dirty="0"/>
          </a:p>
        </p:txBody>
      </p:sp>
    </p:spTree>
    <p:extLst>
      <p:ext uri="{BB962C8B-B14F-4D97-AF65-F5344CB8AC3E}">
        <p14:creationId xmlns:p14="http://schemas.microsoft.com/office/powerpoint/2010/main" val="2568564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9</a:t>
            </a:fld>
            <a:endParaRPr lang="en-CA" dirty="0"/>
          </a:p>
        </p:txBody>
      </p:sp>
    </p:spTree>
    <p:extLst>
      <p:ext uri="{BB962C8B-B14F-4D97-AF65-F5344CB8AC3E}">
        <p14:creationId xmlns:p14="http://schemas.microsoft.com/office/powerpoint/2010/main" val="1714856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11</a:t>
            </a:fld>
            <a:endParaRPr lang="en-CA" dirty="0"/>
          </a:p>
        </p:txBody>
      </p:sp>
    </p:spTree>
    <p:extLst>
      <p:ext uri="{BB962C8B-B14F-4D97-AF65-F5344CB8AC3E}">
        <p14:creationId xmlns:p14="http://schemas.microsoft.com/office/powerpoint/2010/main" val="279706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phic 340x340 - 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7248" y="1484784"/>
            <a:ext cx="3236400" cy="323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Picture 340x340</a:t>
            </a:r>
            <a:endParaRPr lang="en-CA" dirty="0"/>
          </a:p>
        </p:txBody>
      </p:sp>
      <p:sp>
        <p:nvSpPr>
          <p:cNvPr id="6" name="Footer Placeholder 5"/>
          <p:cNvSpPr>
            <a:spLocks noGrp="1"/>
          </p:cNvSpPr>
          <p:nvPr>
            <p:ph type="ftr" sz="quarter" idx="11"/>
          </p:nvPr>
        </p:nvSpPr>
        <p:spPr/>
        <p:txBody>
          <a:bodyPr/>
          <a:lstStyle/>
          <a:p>
            <a:endParaRPr lang="en-CA" dirty="0"/>
          </a:p>
        </p:txBody>
      </p:sp>
      <p:sp>
        <p:nvSpPr>
          <p:cNvPr id="8"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smtClean="0"/>
              <a:t>Click to edit Master text styles</a:t>
            </a:r>
          </a:p>
        </p:txBody>
      </p:sp>
      <p:sp>
        <p:nvSpPr>
          <p:cNvPr id="4" name="Text Placeholder 3"/>
          <p:cNvSpPr>
            <a:spLocks noGrp="1"/>
          </p:cNvSpPr>
          <p:nvPr>
            <p:ph type="body" sz="quarter" idx="14"/>
          </p:nvPr>
        </p:nvSpPr>
        <p:spPr>
          <a:xfrm>
            <a:off x="3707904" y="1484784"/>
            <a:ext cx="5256709" cy="46810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 name="Rectangle 1"/>
          <p:cNvSpPr/>
          <p:nvPr userDrawn="1"/>
        </p:nvSpPr>
        <p:spPr>
          <a:xfrm>
            <a:off x="7875363" y="6525344"/>
            <a:ext cx="990977" cy="246221"/>
          </a:xfrm>
          <a:prstGeom prst="rect">
            <a:avLst/>
          </a:prstGeom>
        </p:spPr>
        <p:txBody>
          <a:bodyPr wrap="none">
            <a:spAutoFit/>
          </a:bodyPr>
          <a:lstStyle/>
          <a:p>
            <a:r>
              <a:rPr lang="en-CA" sz="1000" dirty="0" smtClean="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smtClean="0">
                <a:latin typeface="Arial" panose="020B0604020202020204" pitchFamily="34" charset="0"/>
                <a:cs typeface="Arial" panose="020B0604020202020204" pitchFamily="34" charset="0"/>
              </a:rPr>
              <a:t> of</a:t>
            </a:r>
            <a:r>
              <a:rPr lang="en-CA" sz="1000" baseline="0" dirty="0" smtClean="0">
                <a:latin typeface="Arial" panose="020B0604020202020204" pitchFamily="34" charset="0"/>
                <a:cs typeface="Arial" panose="020B0604020202020204" pitchFamily="34" charset="0"/>
              </a:rPr>
              <a:t> 24</a:t>
            </a: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746310"/>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ic 450x340 - 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7248" y="1484784"/>
            <a:ext cx="4284000" cy="323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Picture 450x340</a:t>
            </a:r>
            <a:endParaRPr lang="en-CA" dirty="0"/>
          </a:p>
        </p:txBody>
      </p:sp>
      <p:sp>
        <p:nvSpPr>
          <p:cNvPr id="6" name="Footer Placeholder 5"/>
          <p:cNvSpPr>
            <a:spLocks noGrp="1"/>
          </p:cNvSpPr>
          <p:nvPr>
            <p:ph type="ftr" sz="quarter" idx="11"/>
          </p:nvPr>
        </p:nvSpPr>
        <p:spPr/>
        <p:txBody>
          <a:bodyPr/>
          <a:lstStyle/>
          <a:p>
            <a:endParaRPr lang="en-CA" dirty="0"/>
          </a:p>
        </p:txBody>
      </p:sp>
      <p:sp>
        <p:nvSpPr>
          <p:cNvPr id="8"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smtClean="0"/>
              <a:t>Click to edit Master text styles</a:t>
            </a:r>
          </a:p>
        </p:txBody>
      </p:sp>
      <p:sp>
        <p:nvSpPr>
          <p:cNvPr id="4" name="Text Placeholder 3"/>
          <p:cNvSpPr>
            <a:spLocks noGrp="1"/>
          </p:cNvSpPr>
          <p:nvPr>
            <p:ph type="body" sz="quarter" idx="14"/>
          </p:nvPr>
        </p:nvSpPr>
        <p:spPr>
          <a:xfrm>
            <a:off x="4787900" y="1484313"/>
            <a:ext cx="4105275" cy="47529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 name="Rectangle 1"/>
          <p:cNvSpPr/>
          <p:nvPr userDrawn="1"/>
        </p:nvSpPr>
        <p:spPr>
          <a:xfrm>
            <a:off x="7884368" y="6490811"/>
            <a:ext cx="990977" cy="246221"/>
          </a:xfrm>
          <a:prstGeom prst="rect">
            <a:avLst/>
          </a:prstGeom>
        </p:spPr>
        <p:txBody>
          <a:bodyPr wrap="none">
            <a:spAutoFit/>
          </a:bodyPr>
          <a:lstStyle/>
          <a:p>
            <a:r>
              <a:rPr lang="en-CA" sz="1000" dirty="0" smtClean="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smtClean="0">
                <a:latin typeface="Arial" panose="020B0604020202020204" pitchFamily="34" charset="0"/>
                <a:cs typeface="Arial" panose="020B0604020202020204" pitchFamily="34" charset="0"/>
              </a:rPr>
              <a:t> of 24</a:t>
            </a: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720148"/>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907x336 - 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4384" y="1484784"/>
            <a:ext cx="8640000" cy="32004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Picture 969x336</a:t>
            </a:r>
          </a:p>
          <a:p>
            <a:r>
              <a:rPr lang="en-CA" dirty="0" smtClean="0"/>
              <a:t>Note: The ForceTen pixel size goes over the margin. For consistency, the image will have to be resized to fit the new format.</a:t>
            </a:r>
          </a:p>
          <a:p>
            <a:r>
              <a:rPr lang="en-CA" dirty="0" smtClean="0"/>
              <a:t>New format is 24 cm x 8.89 cm (907x336 pixels).</a:t>
            </a:r>
            <a:endParaRPr lang="en-CA" dirty="0"/>
          </a:p>
        </p:txBody>
      </p:sp>
      <p:sp>
        <p:nvSpPr>
          <p:cNvPr id="6" name="Footer Placeholder 5"/>
          <p:cNvSpPr>
            <a:spLocks noGrp="1"/>
          </p:cNvSpPr>
          <p:nvPr>
            <p:ph type="ftr" sz="quarter" idx="11"/>
          </p:nvPr>
        </p:nvSpPr>
        <p:spPr/>
        <p:txBody>
          <a:bodyPr/>
          <a:lstStyle/>
          <a:p>
            <a:endParaRPr lang="en-CA" dirty="0"/>
          </a:p>
        </p:txBody>
      </p:sp>
      <p:sp>
        <p:nvSpPr>
          <p:cNvPr id="8"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smtClean="0"/>
              <a:t>Click to edit Master text styles</a:t>
            </a:r>
          </a:p>
        </p:txBody>
      </p:sp>
      <p:sp>
        <p:nvSpPr>
          <p:cNvPr id="4" name="Text Placeholder 3"/>
          <p:cNvSpPr>
            <a:spLocks noGrp="1"/>
          </p:cNvSpPr>
          <p:nvPr>
            <p:ph type="body" sz="quarter" idx="14"/>
          </p:nvPr>
        </p:nvSpPr>
        <p:spPr>
          <a:xfrm>
            <a:off x="250825" y="4797152"/>
            <a:ext cx="8642350" cy="151157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 name="Rectangle 1"/>
          <p:cNvSpPr/>
          <p:nvPr userDrawn="1"/>
        </p:nvSpPr>
        <p:spPr>
          <a:xfrm>
            <a:off x="7884368" y="6495573"/>
            <a:ext cx="990977" cy="246221"/>
          </a:xfrm>
          <a:prstGeom prst="rect">
            <a:avLst/>
          </a:prstGeom>
        </p:spPr>
        <p:txBody>
          <a:bodyPr wrap="none">
            <a:spAutoFit/>
          </a:bodyPr>
          <a:lstStyle/>
          <a:p>
            <a:r>
              <a:rPr lang="en-CA" sz="1000" dirty="0" smtClean="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smtClean="0">
                <a:latin typeface="Arial" panose="020B0604020202020204" pitchFamily="34" charset="0"/>
                <a:cs typeface="Arial" panose="020B0604020202020204" pitchFamily="34" charset="0"/>
              </a:rPr>
              <a:t> of</a:t>
            </a:r>
            <a:r>
              <a:rPr lang="en-CA" sz="1000" baseline="0" dirty="0" smtClean="0">
                <a:latin typeface="Arial" panose="020B0604020202020204" pitchFamily="34" charset="0"/>
                <a:cs typeface="Arial" panose="020B0604020202020204" pitchFamily="34" charset="0"/>
              </a:rPr>
              <a:t> 24</a:t>
            </a: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4081"/>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640960" cy="360040"/>
          </a:xfrm>
        </p:spPr>
        <p:txBody>
          <a:bodyPr>
            <a:normAutofit/>
          </a:bodyPr>
          <a:lstStyle>
            <a:lvl1pPr marL="0" indent="0">
              <a:buNone/>
              <a:defRPr sz="1600"/>
            </a:lvl1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CA" dirty="0"/>
          </a:p>
        </p:txBody>
      </p:sp>
      <p:sp>
        <p:nvSpPr>
          <p:cNvPr id="7" name="Text Placeholder 6"/>
          <p:cNvSpPr>
            <a:spLocks noGrp="1"/>
          </p:cNvSpPr>
          <p:nvPr>
            <p:ph type="body" sz="quarter" idx="13"/>
          </p:nvPr>
        </p:nvSpPr>
        <p:spPr>
          <a:xfrm>
            <a:off x="250825" y="1484313"/>
            <a:ext cx="8642350" cy="47529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 name="Rectangle 1"/>
          <p:cNvSpPr/>
          <p:nvPr userDrawn="1"/>
        </p:nvSpPr>
        <p:spPr>
          <a:xfrm>
            <a:off x="7884368" y="6490811"/>
            <a:ext cx="990977" cy="246221"/>
          </a:xfrm>
          <a:prstGeom prst="rect">
            <a:avLst/>
          </a:prstGeom>
        </p:spPr>
        <p:txBody>
          <a:bodyPr wrap="none">
            <a:spAutoFit/>
          </a:bodyPr>
          <a:lstStyle/>
          <a:p>
            <a:r>
              <a:rPr lang="en-CA" sz="1000" dirty="0" smtClean="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smtClean="0">
                <a:latin typeface="Arial" panose="020B0604020202020204" pitchFamily="34" charset="0"/>
                <a:cs typeface="Arial" panose="020B0604020202020204" pitchFamily="34" charset="0"/>
              </a:rPr>
              <a:t> of 24</a:t>
            </a: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537712"/>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4" name="Footer Placeholder 3"/>
          <p:cNvSpPr>
            <a:spLocks noGrp="1"/>
          </p:cNvSpPr>
          <p:nvPr>
            <p:ph type="ftr" sz="quarter" idx="11"/>
          </p:nvPr>
        </p:nvSpPr>
        <p:spPr/>
        <p:txBody>
          <a:bodyPr/>
          <a:lstStyle/>
          <a:p>
            <a:endParaRPr lang="en-CA" dirty="0"/>
          </a:p>
        </p:txBody>
      </p:sp>
      <p:sp>
        <p:nvSpPr>
          <p:cNvPr id="7" name="Content Placeholder 6"/>
          <p:cNvSpPr>
            <a:spLocks noGrp="1"/>
          </p:cNvSpPr>
          <p:nvPr>
            <p:ph sz="quarter" idx="13"/>
          </p:nvPr>
        </p:nvSpPr>
        <p:spPr>
          <a:xfrm>
            <a:off x="395288" y="2204864"/>
            <a:ext cx="8497887" cy="41038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Rectangle 5"/>
          <p:cNvSpPr/>
          <p:nvPr userDrawn="1"/>
        </p:nvSpPr>
        <p:spPr>
          <a:xfrm>
            <a:off x="7884368" y="6488667"/>
            <a:ext cx="990977" cy="246221"/>
          </a:xfrm>
          <a:prstGeom prst="rect">
            <a:avLst/>
          </a:prstGeom>
        </p:spPr>
        <p:txBody>
          <a:bodyPr wrap="none">
            <a:spAutoFit/>
          </a:bodyPr>
          <a:lstStyle/>
          <a:p>
            <a:r>
              <a:rPr lang="en-CA" sz="1000" dirty="0" smtClean="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smtClean="0">
                <a:latin typeface="Arial" panose="020B0604020202020204" pitchFamily="34" charset="0"/>
                <a:cs typeface="Arial" panose="020B0604020202020204" pitchFamily="34" charset="0"/>
              </a:rPr>
              <a:t> of 24</a:t>
            </a: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4755606"/>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CA" dirty="0"/>
          </a:p>
        </p:txBody>
      </p:sp>
      <p:sp>
        <p:nvSpPr>
          <p:cNvPr id="6"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smtClean="0"/>
              <a:t>Click to edit Master text styles</a:t>
            </a:r>
          </a:p>
        </p:txBody>
      </p:sp>
      <p:sp>
        <p:nvSpPr>
          <p:cNvPr id="2" name="Rectangle 1"/>
          <p:cNvSpPr/>
          <p:nvPr userDrawn="1"/>
        </p:nvSpPr>
        <p:spPr>
          <a:xfrm>
            <a:off x="7884368" y="6488668"/>
            <a:ext cx="990977" cy="246221"/>
          </a:xfrm>
          <a:prstGeom prst="rect">
            <a:avLst/>
          </a:prstGeom>
        </p:spPr>
        <p:txBody>
          <a:bodyPr wrap="none">
            <a:spAutoFit/>
          </a:bodyPr>
          <a:lstStyle/>
          <a:p>
            <a:r>
              <a:rPr lang="en-CA" sz="1000" dirty="0" smtClean="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smtClean="0">
                <a:latin typeface="Arial" panose="020B0604020202020204" pitchFamily="34" charset="0"/>
                <a:cs typeface="Arial" panose="020B0604020202020204" pitchFamily="34" charset="0"/>
              </a:rPr>
              <a:t> of 24</a:t>
            </a: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475951"/>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Rectangle 3"/>
          <p:cNvSpPr/>
          <p:nvPr userDrawn="1"/>
        </p:nvSpPr>
        <p:spPr>
          <a:xfrm>
            <a:off x="7901503" y="6516001"/>
            <a:ext cx="990977" cy="246221"/>
          </a:xfrm>
          <a:prstGeom prst="rect">
            <a:avLst/>
          </a:prstGeom>
        </p:spPr>
        <p:txBody>
          <a:bodyPr wrap="none">
            <a:spAutoFit/>
          </a:bodyPr>
          <a:lstStyle/>
          <a:p>
            <a:r>
              <a:rPr lang="en-CA" sz="1000" dirty="0" smtClean="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smtClean="0">
                <a:latin typeface="Arial" panose="020B0604020202020204" pitchFamily="34" charset="0"/>
                <a:cs typeface="Arial" panose="020B0604020202020204" pitchFamily="34" charset="0"/>
              </a:rPr>
              <a:t> of 24</a:t>
            </a: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49294"/>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2204864"/>
            <a:ext cx="8496944" cy="39213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2" name="Title Placeholder 1"/>
          <p:cNvSpPr>
            <a:spLocks noGrp="1"/>
          </p:cNvSpPr>
          <p:nvPr>
            <p:ph type="title"/>
          </p:nvPr>
        </p:nvSpPr>
        <p:spPr>
          <a:xfrm>
            <a:off x="395536" y="98072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pic>
        <p:nvPicPr>
          <p:cNvPr id="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43096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6732240" y="6461918"/>
            <a:ext cx="21336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CA" dirty="0" smtClean="0"/>
              <a:t>Page </a:t>
            </a:r>
            <a:fld id="{672BBBFC-8691-420F-AB6D-B22D06A3872E}" type="slidenum">
              <a:rPr lang="en-CA" smtClean="0"/>
              <a:pPr/>
              <a:t>‹#›</a:t>
            </a:fld>
            <a:r>
              <a:rPr lang="en-CA" dirty="0" smtClean="0"/>
              <a:t> of 24</a:t>
            </a:r>
            <a:endParaRPr lang="en-CA" dirty="0"/>
          </a:p>
        </p:txBody>
      </p:sp>
      <p:sp>
        <p:nvSpPr>
          <p:cNvPr id="9"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smtClean="0">
                <a:solidFill>
                  <a:srgbClr val="000000"/>
                </a:solidFill>
                <a:latin typeface="Calibri" panose="020F0502020204030204" pitchFamily="34" charset="0"/>
              </a:rPr>
              <a:t>Classification: Protected A</a:t>
            </a:r>
            <a:endParaRPr lang="en-CA" sz="1100">
              <a:solidFill>
                <a:srgbClr val="000000"/>
              </a:solidFill>
              <a:latin typeface="Calibri" panose="020F0502020204030204" pitchFamily="34" charset="0"/>
            </a:endParaRPr>
          </a:p>
        </p:txBody>
      </p:sp>
      <p:grpSp>
        <p:nvGrpSpPr>
          <p:cNvPr id="11" name="Group 10"/>
          <p:cNvGrpSpPr/>
          <p:nvPr userDrawn="1"/>
        </p:nvGrpSpPr>
        <p:grpSpPr>
          <a:xfrm>
            <a:off x="179512" y="-68284"/>
            <a:ext cx="8964488" cy="923330"/>
            <a:chOff x="179512" y="4026424"/>
            <a:chExt cx="8964488" cy="923330"/>
          </a:xfrm>
        </p:grpSpPr>
        <p:grpSp>
          <p:nvGrpSpPr>
            <p:cNvPr id="12" name="Group 11"/>
            <p:cNvGrpSpPr/>
            <p:nvPr userDrawn="1"/>
          </p:nvGrpSpPr>
          <p:grpSpPr>
            <a:xfrm>
              <a:off x="179512" y="4094164"/>
              <a:ext cx="8964488" cy="787850"/>
              <a:chOff x="390128" y="3908965"/>
              <a:chExt cx="8638456" cy="787850"/>
            </a:xfrm>
          </p:grpSpPr>
          <p:pic>
            <p:nvPicPr>
              <p:cNvPr id="14"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US" baseline="0" dirty="0" smtClean="0">
                  <a:solidFill>
                    <a:schemeClr val="bg1"/>
                  </a:solidFill>
                </a:rPr>
                <a:t>Agreement Management</a:t>
              </a:r>
              <a:endParaRPr lang="en-CA" baseline="0" dirty="0">
                <a:solidFill>
                  <a:schemeClr val="bg1"/>
                </a:solidFill>
              </a:endParaRP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27664960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00" r:id="rId4"/>
    <p:sldLayoutId id="2147483711" r:id="rId5"/>
    <p:sldLayoutId id="2147483712" r:id="rId6"/>
    <p:sldLayoutId id="2147483713" r:id="rId7"/>
  </p:sldLayoutIdLst>
  <p:transition spd="slow">
    <p:wipe dir="r"/>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4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mailto:Energy.Rentals@gov.ab.ca" TargetMode="External"/><Relationship Id="rId4" Type="http://schemas.openxmlformats.org/officeDocument/2006/relationships/hyperlink" Target="https://www.alberta.ca/index.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training.energy.gov.ab.ca/Pages/Agreement%20Management.aspx"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mailto:Energy.Rentals@gov.ab.c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mailto:ENERGY.Rentals@gov.ab.ca" TargetMode="External"/><Relationship Id="rId4" Type="http://schemas.openxmlformats.org/officeDocument/2006/relationships/hyperlink" Target="https://training.energy.gov.ab.ca/Pages/default.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7711" y="980728"/>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smtClean="0">
                <a:ln>
                  <a:noFill/>
                </a:ln>
                <a:solidFill>
                  <a:srgbClr val="2160AD"/>
                </a:solidFill>
                <a:effectLst/>
                <a:latin typeface="Freestyle Script" pitchFamily="66" charset="0"/>
                <a:cs typeface="Arial" pitchFamily="34" charset="0"/>
              </a:rPr>
              <a:t>Welcome!</a:t>
            </a:r>
          </a:p>
        </p:txBody>
      </p:sp>
      <p:sp>
        <p:nvSpPr>
          <p:cNvPr id="5" name="Rectangle 4"/>
          <p:cNvSpPr/>
          <p:nvPr/>
        </p:nvSpPr>
        <p:spPr>
          <a:xfrm>
            <a:off x="539552" y="2488920"/>
            <a:ext cx="4932040" cy="923330"/>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a:t>
            </a:r>
            <a:r>
              <a:rPr lang="en-US" b="1" dirty="0" smtClean="0">
                <a:solidFill>
                  <a:srgbClr val="0070C0"/>
                </a:solidFill>
                <a:latin typeface="Arial" pitchFamily="34" charset="0"/>
                <a:cs typeface="Arial" pitchFamily="34" charset="0"/>
              </a:rPr>
              <a:t>the ETS – Agreement Management</a:t>
            </a:r>
          </a:p>
          <a:p>
            <a:pPr lvl="0" algn="ctr" fontAlgn="base">
              <a:spcBef>
                <a:spcPct val="0"/>
              </a:spcBef>
              <a:spcAft>
                <a:spcPct val="0"/>
              </a:spcAft>
            </a:pPr>
            <a:r>
              <a:rPr lang="en-US" b="1" dirty="0" smtClean="0">
                <a:solidFill>
                  <a:srgbClr val="0070C0"/>
                </a:solidFill>
                <a:latin typeface="Arial" pitchFamily="34" charset="0"/>
                <a:cs typeface="Arial" pitchFamily="34" charset="0"/>
              </a:rPr>
              <a:t>Rental</a:t>
            </a:r>
            <a:r>
              <a:rPr lang="en-US" b="1" dirty="0">
                <a:solidFill>
                  <a:srgbClr val="0070C0"/>
                </a:solidFill>
                <a:latin typeface="Arial" pitchFamily="34" charset="0"/>
                <a:cs typeface="Arial" pitchFamily="34" charset="0"/>
              </a:rPr>
              <a:t>/Surrender</a:t>
            </a:r>
            <a:r>
              <a:rPr lang="en-US" b="1" dirty="0" smtClean="0">
                <a:solidFill>
                  <a:srgbClr val="0070C0"/>
                </a:solidFill>
                <a:latin typeface="Arial" pitchFamily="34" charset="0"/>
                <a:cs typeface="Arial" pitchFamily="34" charset="0"/>
              </a:rPr>
              <a:t> Reinstatement</a:t>
            </a:r>
          </a:p>
          <a:p>
            <a:pPr lvl="0" algn="ctr" fontAlgn="base">
              <a:spcBef>
                <a:spcPct val="0"/>
              </a:spcBef>
              <a:spcAft>
                <a:spcPct val="0"/>
              </a:spcAft>
            </a:pPr>
            <a:r>
              <a:rPr lang="en-US" b="1" dirty="0" smtClean="0">
                <a:solidFill>
                  <a:srgbClr val="0070C0"/>
                </a:solidFill>
                <a:latin typeface="Arial" pitchFamily="34" charset="0"/>
                <a:cs typeface="Arial" pitchFamily="34" charset="0"/>
              </a:rPr>
              <a:t>Online </a:t>
            </a:r>
            <a:r>
              <a:rPr lang="en-US" b="1" dirty="0">
                <a:solidFill>
                  <a:srgbClr val="0070C0"/>
                </a:solidFill>
                <a:latin typeface="Arial" pitchFamily="34" charset="0"/>
                <a:cs typeface="Arial" pitchFamily="34" charset="0"/>
              </a:rPr>
              <a:t>Training Course</a:t>
            </a:r>
            <a:endParaRPr lang="en-US" dirty="0">
              <a:solidFill>
                <a:srgbClr val="0070C0"/>
              </a:solidFill>
              <a:latin typeface="Arial" pitchFamily="34" charset="0"/>
              <a:cs typeface="Arial" pitchFamily="34" charset="0"/>
            </a:endParaRPr>
          </a:p>
        </p:txBody>
      </p:sp>
      <p:sp>
        <p:nvSpPr>
          <p:cNvPr id="2" name="TextBox 1"/>
          <p:cNvSpPr txBox="1"/>
          <p:nvPr/>
        </p:nvSpPr>
        <p:spPr>
          <a:xfrm>
            <a:off x="5220072" y="2488920"/>
            <a:ext cx="3600400" cy="1754326"/>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Agreement Management – Rental / Surrender Reinstatement: This </a:t>
            </a:r>
            <a:r>
              <a:rPr lang="en-US" sz="1200" dirty="0">
                <a:latin typeface="Arial" panose="020B0604020202020204" pitchFamily="34" charset="0"/>
                <a:cs typeface="Arial" panose="020B0604020202020204" pitchFamily="34" charset="0"/>
              </a:rPr>
              <a:t>is the process to complete and submit an Online </a:t>
            </a:r>
            <a:r>
              <a:rPr lang="en-US" sz="1200" dirty="0" smtClean="0">
                <a:latin typeface="Arial" panose="020B0604020202020204" pitchFamily="34" charset="0"/>
                <a:cs typeface="Arial" panose="020B0604020202020204" pitchFamily="34" charset="0"/>
              </a:rPr>
              <a:t>Rental Reinstatement request </a:t>
            </a:r>
            <a:r>
              <a:rPr lang="en-US" sz="1200" dirty="0">
                <a:latin typeface="Arial" panose="020B0604020202020204" pitchFamily="34" charset="0"/>
                <a:cs typeface="Arial" panose="020B0604020202020204" pitchFamily="34" charset="0"/>
              </a:rPr>
              <a:t>via </a:t>
            </a:r>
            <a:r>
              <a:rPr lang="en-US" sz="1200" dirty="0" smtClean="0">
                <a:latin typeface="Arial" panose="020B0604020202020204" pitchFamily="34" charset="0"/>
                <a:cs typeface="Arial" panose="020B0604020202020204" pitchFamily="34" charset="0"/>
              </a:rPr>
              <a:t>ETS. This node is utilized for an agreement cancelled by either Rental Default or Surrender.  </a:t>
            </a:r>
            <a:r>
              <a:rPr lang="en-US" sz="1200" dirty="0">
                <a:latin typeface="Arial" panose="020B0604020202020204" pitchFamily="34" charset="0"/>
                <a:cs typeface="Arial" panose="020B0604020202020204" pitchFamily="34" charset="0"/>
              </a:rPr>
              <a:t>The process begins with the creation of a new request through to submission.  The request progresses through various stages (statuses) until </a:t>
            </a:r>
            <a:r>
              <a:rPr lang="en-US" sz="1200" dirty="0" smtClean="0">
                <a:latin typeface="Arial" panose="020B0604020202020204" pitchFamily="34" charset="0"/>
                <a:cs typeface="Arial" panose="020B0604020202020204" pitchFamily="34" charset="0"/>
              </a:rPr>
              <a:t>completion.</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067536"/>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764704"/>
            <a:ext cx="2952328"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Reinstatement Document</a:t>
            </a:r>
            <a:endParaRPr lang="en-CA" sz="1600" b="1"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694" y="1488003"/>
            <a:ext cx="5924627" cy="485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85719"/>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31840" y="2996952"/>
            <a:ext cx="20882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3131840" y="2961238"/>
            <a:ext cx="1584176" cy="215444"/>
          </a:xfrm>
          <a:prstGeom prst="rect">
            <a:avLst/>
          </a:prstGeom>
          <a:noFill/>
        </p:spPr>
        <p:txBody>
          <a:bodyPr wrap="square" rtlCol="0">
            <a:spAutoFit/>
          </a:bodyPr>
          <a:lstStyle/>
          <a:p>
            <a:r>
              <a:rPr lang="en-US" sz="800" dirty="0" smtClean="0">
                <a:solidFill>
                  <a:schemeClr val="tx1">
                    <a:lumMod val="75000"/>
                    <a:lumOff val="25000"/>
                  </a:schemeClr>
                </a:solidFill>
                <a:latin typeface="Bell MT" panose="02020503060305020303" pitchFamily="18" charset="0"/>
              </a:rPr>
              <a:t>ABC Company</a:t>
            </a:r>
            <a:endParaRPr lang="en-CA" sz="800" dirty="0">
              <a:solidFill>
                <a:schemeClr val="tx1">
                  <a:lumMod val="75000"/>
                  <a:lumOff val="25000"/>
                </a:schemeClr>
              </a:solidFill>
              <a:latin typeface="Bell MT" panose="02020503060305020303" pitchFamily="18" charset="0"/>
            </a:endParaRPr>
          </a:p>
        </p:txBody>
      </p:sp>
      <p:sp>
        <p:nvSpPr>
          <p:cNvPr id="6" name="Rectangle 5"/>
          <p:cNvSpPr/>
          <p:nvPr/>
        </p:nvSpPr>
        <p:spPr>
          <a:xfrm>
            <a:off x="4712097" y="5085184"/>
            <a:ext cx="108012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4717975" y="5054218"/>
            <a:ext cx="1004193" cy="246221"/>
          </a:xfrm>
          <a:prstGeom prst="rect">
            <a:avLst/>
          </a:prstGeom>
          <a:noFill/>
        </p:spPr>
        <p:txBody>
          <a:bodyPr wrap="square" rtlCol="0">
            <a:spAutoFit/>
          </a:bodyPr>
          <a:lstStyle/>
          <a:p>
            <a:r>
              <a:rPr lang="en-US" sz="1000" dirty="0" smtClean="0">
                <a:solidFill>
                  <a:schemeClr val="tx1">
                    <a:lumMod val="75000"/>
                    <a:lumOff val="25000"/>
                  </a:schemeClr>
                </a:solidFill>
                <a:latin typeface="Bell MT" panose="02020503060305020303" pitchFamily="18" charset="0"/>
              </a:rPr>
              <a:t>ABC Company</a:t>
            </a:r>
            <a:endParaRPr lang="en-CA" sz="1000" dirty="0">
              <a:solidFill>
                <a:schemeClr val="tx1">
                  <a:lumMod val="75000"/>
                  <a:lumOff val="25000"/>
                </a:schemeClr>
              </a:solidFill>
              <a:latin typeface="Bell MT" panose="02020503060305020303" pitchFamily="18" charset="0"/>
            </a:endParaRPr>
          </a:p>
        </p:txBody>
      </p:sp>
      <p:sp>
        <p:nvSpPr>
          <p:cNvPr id="8" name="Rectangle 7"/>
          <p:cNvSpPr/>
          <p:nvPr/>
        </p:nvSpPr>
        <p:spPr>
          <a:xfrm>
            <a:off x="1763688" y="5066181"/>
            <a:ext cx="648072" cy="123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764482" y="5035403"/>
            <a:ext cx="791294" cy="184666"/>
          </a:xfrm>
          <a:prstGeom prst="rect">
            <a:avLst/>
          </a:prstGeom>
          <a:noFill/>
        </p:spPr>
        <p:txBody>
          <a:bodyPr wrap="square" rtlCol="0">
            <a:spAutoFit/>
          </a:bodyPr>
          <a:lstStyle/>
          <a:p>
            <a:r>
              <a:rPr lang="en-US" sz="600" dirty="0" smtClean="0">
                <a:solidFill>
                  <a:schemeClr val="tx1">
                    <a:lumMod val="75000"/>
                    <a:lumOff val="25000"/>
                  </a:schemeClr>
                </a:solidFill>
                <a:latin typeface="BatangChe" panose="02030609000101010101" pitchFamily="49" charset="-127"/>
                <a:ea typeface="BatangChe" panose="02030609000101010101" pitchFamily="49" charset="-127"/>
              </a:rPr>
              <a:t>001 0000100001</a:t>
            </a:r>
            <a:endParaRPr lang="en-CA" sz="600" dirty="0">
              <a:solidFill>
                <a:schemeClr val="tx1">
                  <a:lumMod val="75000"/>
                  <a:lumOff val="25000"/>
                </a:schemeClr>
              </a:solidFill>
              <a:latin typeface="BatangChe" panose="02030609000101010101" pitchFamily="49" charset="-127"/>
              <a:ea typeface="BatangChe" panose="02030609000101010101" pitchFamily="49" charset="-127"/>
            </a:endParaRPr>
          </a:p>
        </p:txBody>
      </p:sp>
      <p:sp>
        <p:nvSpPr>
          <p:cNvPr id="10" name="Rectangle 9"/>
          <p:cNvSpPr/>
          <p:nvPr/>
        </p:nvSpPr>
        <p:spPr>
          <a:xfrm>
            <a:off x="2771800" y="5085184"/>
            <a:ext cx="64807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771800" y="5028855"/>
            <a:ext cx="864096" cy="184666"/>
          </a:xfrm>
          <a:prstGeom prst="rect">
            <a:avLst/>
          </a:prstGeom>
          <a:noFill/>
        </p:spPr>
        <p:txBody>
          <a:bodyPr wrap="square" rtlCol="0">
            <a:spAutoFit/>
          </a:bodyPr>
          <a:lstStyle/>
          <a:p>
            <a:r>
              <a:rPr lang="en-US" sz="600" dirty="0" smtClean="0">
                <a:solidFill>
                  <a:schemeClr val="tx1">
                    <a:lumMod val="75000"/>
                    <a:lumOff val="25000"/>
                  </a:schemeClr>
                </a:solidFill>
                <a:latin typeface="BatangChe" panose="02030609000101010101" pitchFamily="49" charset="-127"/>
                <a:ea typeface="BatangChe" panose="02030609000101010101" pitchFamily="49" charset="-127"/>
              </a:rPr>
              <a:t>December 22 2016</a:t>
            </a:r>
            <a:endParaRPr lang="en-CA" sz="600" dirty="0">
              <a:solidFill>
                <a:schemeClr val="tx1">
                  <a:lumMod val="75000"/>
                  <a:lumOff val="25000"/>
                </a:schemeClr>
              </a:solidFill>
              <a:latin typeface="BatangChe" panose="02030609000101010101" pitchFamily="49" charset="-127"/>
              <a:ea typeface="BatangChe" panose="02030609000101010101" pitchFamily="49" charset="-127"/>
            </a:endParaRPr>
          </a:p>
        </p:txBody>
      </p:sp>
      <p:sp>
        <p:nvSpPr>
          <p:cNvPr id="12" name="Rectangle 11"/>
          <p:cNvSpPr/>
          <p:nvPr/>
        </p:nvSpPr>
        <p:spPr>
          <a:xfrm>
            <a:off x="6048164" y="5082049"/>
            <a:ext cx="504056" cy="1111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6048164" y="5066181"/>
            <a:ext cx="612068" cy="169277"/>
          </a:xfrm>
          <a:prstGeom prst="rect">
            <a:avLst/>
          </a:prstGeom>
          <a:noFill/>
        </p:spPr>
        <p:txBody>
          <a:bodyPr wrap="square" rtlCol="0">
            <a:spAutoFit/>
          </a:bodyPr>
          <a:lstStyle/>
          <a:p>
            <a:r>
              <a:rPr lang="en-US" sz="500" dirty="0" smtClean="0">
                <a:solidFill>
                  <a:schemeClr val="tx1">
                    <a:lumMod val="85000"/>
                    <a:lumOff val="15000"/>
                  </a:schemeClr>
                </a:solidFill>
                <a:latin typeface="BatangChe" panose="02030609000101010101" pitchFamily="49" charset="-127"/>
                <a:ea typeface="BatangChe" panose="02030609000101010101" pitchFamily="49" charset="-127"/>
              </a:rPr>
              <a:t>1-01-001:01</a:t>
            </a:r>
            <a:endParaRPr lang="en-CA" sz="500" dirty="0">
              <a:solidFill>
                <a:schemeClr val="tx1">
                  <a:lumMod val="85000"/>
                  <a:lumOff val="15000"/>
                </a:schemeClr>
              </a:solidFill>
              <a:latin typeface="BatangChe" panose="02030609000101010101" pitchFamily="49" charset="-127"/>
              <a:ea typeface="BatangChe" panose="02030609000101010101" pitchFamily="49" charset="-127"/>
            </a:endParaRPr>
          </a:p>
        </p:txBody>
      </p:sp>
    </p:spTree>
    <p:extLst>
      <p:ext uri="{BB962C8B-B14F-4D97-AF65-F5344CB8AC3E}">
        <p14:creationId xmlns:p14="http://schemas.microsoft.com/office/powerpoint/2010/main" val="3829200195"/>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0768"/>
            <a:ext cx="2195508" cy="500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9512" y="764704"/>
            <a:ext cx="1974271"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Work in Progress </a:t>
            </a:r>
            <a:endParaRPr lang="en-CA" sz="1600" b="1" dirty="0">
              <a:latin typeface="Arial" panose="020B0604020202020204" pitchFamily="34" charset="0"/>
              <a:cs typeface="Arial" panose="020B0604020202020204" pitchFamily="34" charset="0"/>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466231"/>
            <a:ext cx="623887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64088" y="5301208"/>
            <a:ext cx="527149"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p:nvSpPr>
        <p:spPr>
          <a:xfrm>
            <a:off x="5364088" y="5614168"/>
            <a:ext cx="527149"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5292080" y="5593843"/>
            <a:ext cx="936104" cy="184666"/>
          </a:xfrm>
          <a:prstGeom prst="rect">
            <a:avLst/>
          </a:prstGeom>
          <a:noFill/>
        </p:spPr>
        <p:txBody>
          <a:bodyPr wrap="square" rtlCol="0">
            <a:spAutoFit/>
          </a:bodyPr>
          <a:lstStyle/>
          <a:p>
            <a:r>
              <a:rPr lang="en-US" sz="6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001 0000100001</a:t>
            </a:r>
            <a:endParaRPr lang="en-CA" sz="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5292080" y="5301208"/>
            <a:ext cx="936104" cy="184666"/>
          </a:xfrm>
          <a:prstGeom prst="rect">
            <a:avLst/>
          </a:prstGeom>
          <a:noFill/>
        </p:spPr>
        <p:txBody>
          <a:bodyPr wrap="square" rtlCol="0">
            <a:spAutoFit/>
          </a:bodyPr>
          <a:lstStyle/>
          <a:p>
            <a:r>
              <a:rPr lang="en-US" sz="6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001 0000100002</a:t>
            </a:r>
            <a:endParaRPr lang="en-CA" sz="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1691680" y="1103258"/>
            <a:ext cx="6840760" cy="1015663"/>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To check the status of your agreement, select the </a:t>
            </a:r>
            <a:r>
              <a:rPr lang="en-US" sz="1200" b="1" dirty="0" smtClean="0">
                <a:latin typeface="Arial" panose="020B0604020202020204" pitchFamily="34" charset="0"/>
                <a:cs typeface="Arial" panose="020B0604020202020204" pitchFamily="34" charset="0"/>
              </a:rPr>
              <a:t>Work in Progress</a:t>
            </a:r>
            <a:r>
              <a:rPr lang="en-US" sz="1200" dirty="0" smtClean="0">
                <a:latin typeface="Arial" panose="020B0604020202020204" pitchFamily="34" charset="0"/>
                <a:cs typeface="Arial" panose="020B0604020202020204" pitchFamily="34" charset="0"/>
              </a:rPr>
              <a:t> screen under the </a:t>
            </a:r>
            <a:r>
              <a:rPr lang="en-US" sz="1200" b="1" dirty="0" smtClean="0">
                <a:latin typeface="Arial" panose="020B0604020202020204" pitchFamily="34" charset="0"/>
                <a:cs typeface="Arial" panose="020B0604020202020204" pitchFamily="34" charset="0"/>
              </a:rPr>
              <a:t>Agreement</a:t>
            </a:r>
            <a:r>
              <a:rPr lang="en-US" sz="120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Management</a:t>
            </a:r>
            <a:r>
              <a:rPr lang="en-US" sz="1200" dirty="0" smtClean="0">
                <a:latin typeface="Arial" panose="020B0604020202020204" pitchFamily="34" charset="0"/>
                <a:cs typeface="Arial" panose="020B0604020202020204" pitchFamily="34" charset="0"/>
              </a:rPr>
              <a:t> node.  In the </a:t>
            </a:r>
            <a:r>
              <a:rPr lang="en-US" sz="1200" b="1" dirty="0" smtClean="0">
                <a:latin typeface="Arial" panose="020B0604020202020204" pitchFamily="34" charset="0"/>
                <a:cs typeface="Arial" panose="020B0604020202020204" pitchFamily="34" charset="0"/>
              </a:rPr>
              <a:t>Type</a:t>
            </a:r>
            <a:r>
              <a:rPr lang="en-US" sz="1200" dirty="0" smtClean="0">
                <a:latin typeface="Arial" panose="020B0604020202020204" pitchFamily="34" charset="0"/>
                <a:cs typeface="Arial" panose="020B0604020202020204" pitchFamily="34" charset="0"/>
              </a:rPr>
              <a:t> drop down box select </a:t>
            </a:r>
            <a:r>
              <a:rPr lang="en-US" sz="1200" b="1" dirty="0" smtClean="0">
                <a:latin typeface="Arial" panose="020B0604020202020204" pitchFamily="34" charset="0"/>
                <a:cs typeface="Arial" panose="020B0604020202020204" pitchFamily="34" charset="0"/>
              </a:rPr>
              <a:t>Rental Reinstatements</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and then select </a:t>
            </a:r>
            <a:r>
              <a:rPr lang="en-US" sz="1200" b="1" dirty="0" smtClean="0">
                <a:latin typeface="Arial" panose="020B0604020202020204" pitchFamily="34" charset="0"/>
                <a:cs typeface="Arial" panose="020B0604020202020204" pitchFamily="34" charset="0"/>
              </a:rPr>
              <a:t>Find</a:t>
            </a:r>
            <a:r>
              <a:rPr lang="en-US" sz="1200" dirty="0" smtClean="0">
                <a:latin typeface="Arial" panose="020B0604020202020204" pitchFamily="34" charset="0"/>
                <a:cs typeface="Arial" panose="020B0604020202020204" pitchFamily="34" charset="0"/>
              </a:rPr>
              <a:t>.  All submitted Reinstatements will populate with their current status.  By changing the parameters on the </a:t>
            </a:r>
            <a:r>
              <a:rPr lang="en-US" sz="1200" b="1" dirty="0" smtClean="0">
                <a:latin typeface="Arial" panose="020B0604020202020204" pitchFamily="34" charset="0"/>
                <a:cs typeface="Arial" panose="020B0604020202020204" pitchFamily="34" charset="0"/>
              </a:rPr>
              <a:t>Work in Progress</a:t>
            </a:r>
            <a:r>
              <a:rPr lang="en-US" sz="1200" dirty="0" smtClean="0">
                <a:latin typeface="Arial" panose="020B0604020202020204" pitchFamily="34" charset="0"/>
                <a:cs typeface="Arial" panose="020B0604020202020204" pitchFamily="34" charset="0"/>
              </a:rPr>
              <a:t> screen varying results will populate, example:  you may also</a:t>
            </a:r>
            <a:r>
              <a:rPr lang="en-US" sz="1200" dirty="0" smtClean="0">
                <a:solidFill>
                  <a:srgbClr val="FF0000"/>
                </a:solidFill>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enter the </a:t>
            </a:r>
            <a:r>
              <a:rPr lang="en-US" sz="1200" b="1" dirty="0" smtClean="0">
                <a:latin typeface="Arial" panose="020B0604020202020204" pitchFamily="34" charset="0"/>
                <a:cs typeface="Arial" panose="020B0604020202020204" pitchFamily="34" charset="0"/>
              </a:rPr>
              <a:t>Request Number</a:t>
            </a:r>
            <a:r>
              <a:rPr lang="en-US" sz="1200" dirty="0" smtClean="0">
                <a:latin typeface="Arial" panose="020B0604020202020204" pitchFamily="34" charset="0"/>
                <a:cs typeface="Arial" panose="020B0604020202020204" pitchFamily="34" charset="0"/>
              </a:rPr>
              <a:t>. </a:t>
            </a:r>
            <a:endParaRPr lang="en-CA" sz="1200" dirty="0">
              <a:latin typeface="Arial" panose="020B0604020202020204" pitchFamily="34" charset="0"/>
              <a:cs typeface="Arial" panose="020B0604020202020204" pitchFamily="34" charset="0"/>
            </a:endParaRPr>
          </a:p>
        </p:txBody>
      </p:sp>
      <p:sp>
        <p:nvSpPr>
          <p:cNvPr id="7" name="Rounded Rectangular Callout 6"/>
          <p:cNvSpPr/>
          <p:nvPr/>
        </p:nvSpPr>
        <p:spPr>
          <a:xfrm>
            <a:off x="4211960" y="4077072"/>
            <a:ext cx="720080" cy="432048"/>
          </a:xfrm>
          <a:prstGeom prst="wedgeRoundRectCallout">
            <a:avLst>
              <a:gd name="adj1" fmla="val 98216"/>
              <a:gd name="adj2" fmla="val 58091"/>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4211960" y="4077072"/>
            <a:ext cx="720080" cy="400110"/>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1. Select </a:t>
            </a:r>
            <a:r>
              <a:rPr lang="en-US" sz="1000" b="1" dirty="0" smtClean="0">
                <a:latin typeface="Arial" panose="020B0604020202020204" pitchFamily="34" charset="0"/>
                <a:cs typeface="Arial" panose="020B0604020202020204" pitchFamily="34" charset="0"/>
              </a:rPr>
              <a:t>Find</a:t>
            </a:r>
            <a:endParaRPr lang="en-CA" sz="1000" b="1" dirty="0">
              <a:latin typeface="Arial" panose="020B0604020202020204" pitchFamily="34" charset="0"/>
              <a:cs typeface="Arial" panose="020B0604020202020204" pitchFamily="34" charset="0"/>
            </a:endParaRPr>
          </a:p>
        </p:txBody>
      </p:sp>
      <p:sp>
        <p:nvSpPr>
          <p:cNvPr id="3" name="Rectangle 2"/>
          <p:cNvSpPr/>
          <p:nvPr/>
        </p:nvSpPr>
        <p:spPr>
          <a:xfrm>
            <a:off x="4716016" y="5686176"/>
            <a:ext cx="576064" cy="9233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4644008" y="5622229"/>
            <a:ext cx="720080" cy="200055"/>
          </a:xfrm>
          <a:prstGeom prst="rect">
            <a:avLst/>
          </a:prstGeom>
          <a:noFill/>
        </p:spPr>
        <p:txBody>
          <a:bodyPr wrap="square" rtlCol="0">
            <a:spAutoFit/>
          </a:bodyPr>
          <a:lstStyle/>
          <a:p>
            <a:r>
              <a:rPr lang="en-US" sz="700" dirty="0" smtClean="0"/>
              <a:t>Submitted</a:t>
            </a:r>
            <a:endParaRPr lang="en-CA" sz="700" dirty="0"/>
          </a:p>
        </p:txBody>
      </p:sp>
      <p:pic>
        <p:nvPicPr>
          <p:cNvPr id="12" name="Picture 11"/>
          <p:cNvPicPr>
            <a:picLocks noChangeAspect="1"/>
          </p:cNvPicPr>
          <p:nvPr/>
        </p:nvPicPr>
        <p:blipFill>
          <a:blip r:embed="rId5"/>
          <a:stretch>
            <a:fillRect/>
          </a:stretch>
        </p:blipFill>
        <p:spPr>
          <a:xfrm>
            <a:off x="683568" y="4509120"/>
            <a:ext cx="1224136" cy="1173966"/>
          </a:xfrm>
          <a:prstGeom prst="rect">
            <a:avLst/>
          </a:prstGeom>
        </p:spPr>
      </p:pic>
    </p:spTree>
    <p:extLst>
      <p:ext uri="{BB962C8B-B14F-4D97-AF65-F5344CB8AC3E}">
        <p14:creationId xmlns:p14="http://schemas.microsoft.com/office/powerpoint/2010/main" val="35725820"/>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72563650"/>
              </p:ext>
            </p:extLst>
          </p:nvPr>
        </p:nvGraphicFramePr>
        <p:xfrm>
          <a:off x="6084168" y="916799"/>
          <a:ext cx="2448272" cy="1856688"/>
        </p:xfrm>
        <a:graphic>
          <a:graphicData uri="http://schemas.openxmlformats.org/drawingml/2006/table">
            <a:tbl>
              <a:tblPr firstRow="1" bandRow="1">
                <a:tableStyleId>{5C22544A-7EE6-4342-B048-85BDC9FD1C3A}</a:tableStyleId>
              </a:tblPr>
              <a:tblGrid>
                <a:gridCol w="1236757">
                  <a:extLst>
                    <a:ext uri="{9D8B030D-6E8A-4147-A177-3AD203B41FA5}">
                      <a16:colId xmlns:a16="http://schemas.microsoft.com/office/drawing/2014/main" val="20000"/>
                    </a:ext>
                  </a:extLst>
                </a:gridCol>
                <a:gridCol w="1211515">
                  <a:extLst>
                    <a:ext uri="{9D8B030D-6E8A-4147-A177-3AD203B41FA5}">
                      <a16:colId xmlns:a16="http://schemas.microsoft.com/office/drawing/2014/main" val="20001"/>
                    </a:ext>
                  </a:extLst>
                </a:gridCol>
              </a:tblGrid>
              <a:tr h="212623">
                <a:tc>
                  <a:txBody>
                    <a:bodyPr/>
                    <a:lstStyle/>
                    <a:p>
                      <a:r>
                        <a:rPr lang="en-US" sz="900" b="1" dirty="0" smtClean="0">
                          <a:effectLst/>
                          <a:latin typeface="Arial" panose="020B0604020202020204" pitchFamily="34" charset="0"/>
                          <a:ea typeface="Calibri"/>
                          <a:cs typeface="Arial" panose="020B0604020202020204" pitchFamily="34" charset="0"/>
                        </a:rPr>
                        <a:t>Parameter Field</a:t>
                      </a:r>
                      <a:endParaRPr lang="en-CA" sz="900" dirty="0">
                        <a:latin typeface="Arial" panose="020B0604020202020204" pitchFamily="34" charset="0"/>
                        <a:cs typeface="Arial" panose="020B0604020202020204" pitchFamily="34" charset="0"/>
                      </a:endParaRPr>
                    </a:p>
                  </a:txBody>
                  <a:tcPr marL="45720" marR="45720"/>
                </a:tc>
                <a:tc>
                  <a:txBody>
                    <a:bodyPr/>
                    <a:lstStyle/>
                    <a:p>
                      <a:r>
                        <a:rPr lang="en-US" sz="900" baseline="0" dirty="0" smtClean="0">
                          <a:latin typeface="Arial" panose="020B0604020202020204" pitchFamily="34" charset="0"/>
                          <a:cs typeface="Arial" panose="020B0604020202020204" pitchFamily="34" charset="0"/>
                        </a:rPr>
                        <a:t>Result Column</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212623">
                <a:tc>
                  <a:txBody>
                    <a:bodyPr/>
                    <a:lstStyle/>
                    <a:p>
                      <a:r>
                        <a:rPr lang="en-US" sz="900" b="0" dirty="0" smtClean="0">
                          <a:latin typeface="Arial" panose="020B0604020202020204" pitchFamily="34" charset="0"/>
                          <a:cs typeface="Arial" panose="020B0604020202020204" pitchFamily="34" charset="0"/>
                        </a:rPr>
                        <a:t>Type</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smtClean="0">
                          <a:latin typeface="Arial" panose="020B0604020202020204" pitchFamily="34" charset="0"/>
                          <a:cs typeface="Arial" panose="020B0604020202020204" pitchFamily="34" charset="0"/>
                        </a:rPr>
                        <a:t>Form Type</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212623">
                <a:tc>
                  <a:txBody>
                    <a:bodyPr/>
                    <a:lstStyle/>
                    <a:p>
                      <a:r>
                        <a:rPr lang="en-US" sz="900" b="0" dirty="0" smtClean="0">
                          <a:latin typeface="Arial" panose="020B0604020202020204" pitchFamily="34" charset="0"/>
                          <a:cs typeface="Arial" panose="020B0604020202020204" pitchFamily="34" charset="0"/>
                        </a:rPr>
                        <a:t>Request Number</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smtClean="0">
                          <a:latin typeface="Arial" panose="020B0604020202020204" pitchFamily="34" charset="0"/>
                          <a:cs typeface="Arial" panose="020B0604020202020204" pitchFamily="34" charset="0"/>
                        </a:rPr>
                        <a:t>ETS #</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212623">
                <a:tc>
                  <a:txBody>
                    <a:bodyPr/>
                    <a:lstStyle/>
                    <a:p>
                      <a:r>
                        <a:rPr lang="en-US" sz="900" b="0" dirty="0" smtClean="0">
                          <a:latin typeface="Arial" panose="020B0604020202020204" pitchFamily="34" charset="0"/>
                          <a:cs typeface="Arial" panose="020B0604020202020204" pitchFamily="34" charset="0"/>
                        </a:rPr>
                        <a:t>Start/End Date</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smtClean="0">
                          <a:latin typeface="Arial" panose="020B0604020202020204" pitchFamily="34" charset="0"/>
                          <a:cs typeface="Arial" panose="020B0604020202020204" pitchFamily="34" charset="0"/>
                        </a:rPr>
                        <a:t>Last Updated</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212623">
                <a:tc>
                  <a:txBody>
                    <a:bodyPr/>
                    <a:lstStyle/>
                    <a:p>
                      <a:r>
                        <a:rPr lang="en-US" sz="900" b="0" dirty="0" smtClean="0">
                          <a:latin typeface="Arial" panose="020B0604020202020204" pitchFamily="34" charset="0"/>
                          <a:cs typeface="Arial" panose="020B0604020202020204" pitchFamily="34" charset="0"/>
                        </a:rPr>
                        <a:t>Status</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smtClean="0">
                          <a:latin typeface="Arial" panose="020B0604020202020204" pitchFamily="34" charset="0"/>
                          <a:cs typeface="Arial" panose="020B0604020202020204" pitchFamily="34" charset="0"/>
                        </a:rPr>
                        <a:t>Status</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347928">
                <a:tc>
                  <a:txBody>
                    <a:bodyPr/>
                    <a:lstStyle/>
                    <a:p>
                      <a:r>
                        <a:rPr lang="en-US" sz="900" b="0" dirty="0" smtClean="0">
                          <a:latin typeface="Arial" panose="020B0604020202020204" pitchFamily="34" charset="0"/>
                          <a:cs typeface="Arial" panose="020B0604020202020204" pitchFamily="34" charset="0"/>
                        </a:rPr>
                        <a:t>Agreement #</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smtClean="0">
                          <a:latin typeface="Arial" panose="020B0604020202020204" pitchFamily="34" charset="0"/>
                          <a:cs typeface="Arial" panose="020B0604020202020204" pitchFamily="34" charset="0"/>
                        </a:rPr>
                        <a:t>Agreement #</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347928">
                <a:tc>
                  <a:txBody>
                    <a:bodyPr/>
                    <a:lstStyle/>
                    <a:p>
                      <a:r>
                        <a:rPr lang="en-US" sz="900" b="0" dirty="0" smtClean="0">
                          <a:latin typeface="Arial" panose="020B0604020202020204" pitchFamily="34" charset="0"/>
                          <a:cs typeface="Arial" panose="020B0604020202020204" pitchFamily="34" charset="0"/>
                        </a:rPr>
                        <a:t>Comment</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smtClean="0">
                          <a:latin typeface="Arial" panose="020B0604020202020204" pitchFamily="34" charset="0"/>
                          <a:cs typeface="Arial" panose="020B0604020202020204" pitchFamily="34" charset="0"/>
                        </a:rPr>
                        <a:t>(not shown as a result column)</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
        <p:nvSpPr>
          <p:cNvPr id="2" name="TextBox 1"/>
          <p:cNvSpPr txBox="1"/>
          <p:nvPr/>
        </p:nvSpPr>
        <p:spPr>
          <a:xfrm>
            <a:off x="179512" y="908720"/>
            <a:ext cx="7560840"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Request Status – Search Parameters and Result</a:t>
            </a:r>
            <a:endParaRPr lang="en-CA" sz="1600" b="1" dirty="0">
              <a:latin typeface="Arial" panose="020B0604020202020204" pitchFamily="34" charset="0"/>
              <a:cs typeface="Arial" panose="020B0604020202020204" pitchFamily="34" charset="0"/>
            </a:endParaRPr>
          </a:p>
        </p:txBody>
      </p:sp>
      <p:sp>
        <p:nvSpPr>
          <p:cNvPr id="3" name="object 2"/>
          <p:cNvSpPr txBox="1"/>
          <p:nvPr/>
        </p:nvSpPr>
        <p:spPr>
          <a:xfrm>
            <a:off x="323528" y="1259687"/>
            <a:ext cx="4572000" cy="1477328"/>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You can utilize the search parameter fields to filter search results.</a:t>
            </a:r>
          </a:p>
          <a:p>
            <a:pPr marL="12700" marR="6350">
              <a:lnSpc>
                <a:spcPct val="100000"/>
              </a:lnSpc>
            </a:pPr>
            <a:endParaRPr lang="en-US" sz="1200" dirty="0" smtClean="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The table on the right shows the correlation between the parameter fields and each corresponding result column.</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Below is a color-highlighted illustration of the Work in Progress search screen to further demonstrate the relationship between the data. </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737016"/>
            <a:ext cx="5875188" cy="3652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491880" y="5373215"/>
            <a:ext cx="576064" cy="307777"/>
          </a:xfrm>
          <a:prstGeom prst="rect">
            <a:avLst/>
          </a:prstGeom>
          <a:noFill/>
        </p:spPr>
        <p:txBody>
          <a:bodyPr wrap="square" rtlCol="0">
            <a:spAutoFit/>
          </a:bodyPr>
          <a:lstStyle/>
          <a:p>
            <a:r>
              <a:rPr lang="en-US" sz="700" dirty="0" smtClean="0"/>
              <a:t>Client Submitted</a:t>
            </a:r>
            <a:endParaRPr lang="en-CA" sz="700" dirty="0"/>
          </a:p>
        </p:txBody>
      </p:sp>
      <p:sp>
        <p:nvSpPr>
          <p:cNvPr id="17" name="TextBox 16"/>
          <p:cNvSpPr txBox="1"/>
          <p:nvPr/>
        </p:nvSpPr>
        <p:spPr>
          <a:xfrm>
            <a:off x="3491880" y="5685084"/>
            <a:ext cx="648072" cy="200055"/>
          </a:xfrm>
          <a:prstGeom prst="rect">
            <a:avLst/>
          </a:prstGeom>
          <a:noFill/>
        </p:spPr>
        <p:txBody>
          <a:bodyPr wrap="square" rtlCol="0">
            <a:spAutoFit/>
          </a:bodyPr>
          <a:lstStyle/>
          <a:p>
            <a:r>
              <a:rPr lang="en-US" sz="700" dirty="0" smtClean="0"/>
              <a:t>Processing</a:t>
            </a:r>
            <a:endParaRPr lang="en-CA" sz="700" dirty="0"/>
          </a:p>
        </p:txBody>
      </p:sp>
      <p:sp>
        <p:nvSpPr>
          <p:cNvPr id="18" name="TextBox 17"/>
          <p:cNvSpPr txBox="1"/>
          <p:nvPr/>
        </p:nvSpPr>
        <p:spPr>
          <a:xfrm>
            <a:off x="4067944" y="5434770"/>
            <a:ext cx="755576" cy="184666"/>
          </a:xfrm>
          <a:prstGeom prst="rect">
            <a:avLst/>
          </a:prstGeom>
          <a:noFill/>
        </p:spPr>
        <p:txBody>
          <a:bodyPr wrap="square" rtlCol="0">
            <a:spAutoFit/>
          </a:bodyPr>
          <a:lstStyle/>
          <a:p>
            <a:r>
              <a:rPr lang="en-US" sz="600" dirty="0" smtClean="0"/>
              <a:t>001 0000100001</a:t>
            </a:r>
            <a:endParaRPr lang="en-CA" sz="600" dirty="0"/>
          </a:p>
        </p:txBody>
      </p:sp>
      <p:sp>
        <p:nvSpPr>
          <p:cNvPr id="25" name="TextBox 24"/>
          <p:cNvSpPr txBox="1"/>
          <p:nvPr/>
        </p:nvSpPr>
        <p:spPr>
          <a:xfrm>
            <a:off x="4067944" y="5680992"/>
            <a:ext cx="755576" cy="184666"/>
          </a:xfrm>
          <a:prstGeom prst="rect">
            <a:avLst/>
          </a:prstGeom>
          <a:noFill/>
        </p:spPr>
        <p:txBody>
          <a:bodyPr wrap="square" rtlCol="0">
            <a:spAutoFit/>
          </a:bodyPr>
          <a:lstStyle/>
          <a:p>
            <a:r>
              <a:rPr lang="en-US" sz="600" dirty="0" smtClean="0"/>
              <a:t>001 0000100002</a:t>
            </a:r>
            <a:endParaRPr lang="en-CA" sz="600" dirty="0"/>
          </a:p>
        </p:txBody>
      </p:sp>
    </p:spTree>
    <p:extLst>
      <p:ext uri="{BB962C8B-B14F-4D97-AF65-F5344CB8AC3E}">
        <p14:creationId xmlns:p14="http://schemas.microsoft.com/office/powerpoint/2010/main" val="2397553200"/>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955467"/>
            <a:ext cx="4464496"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Request Status – Search Result</a:t>
            </a:r>
            <a:endParaRPr lang="en-CA" sz="1600" b="1"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256" y="1771017"/>
            <a:ext cx="7059530" cy="438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31640" y="5589240"/>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3860921" y="4217905"/>
            <a:ext cx="1422158" cy="307777"/>
          </a:xfrm>
          <a:prstGeom prst="rect">
            <a:avLst/>
          </a:prstGeom>
          <a:noFill/>
        </p:spPr>
        <p:txBody>
          <a:bodyPr wrap="square" rtlCol="0">
            <a:spAutoFit/>
          </a:bodyPr>
          <a:lstStyle/>
          <a:p>
            <a:r>
              <a:rPr lang="en-US" sz="1400" dirty="0" smtClean="0">
                <a:solidFill>
                  <a:srgbClr val="FF0000"/>
                </a:solidFill>
                <a:latin typeface="Arial" panose="020B0604020202020204" pitchFamily="34" charset="0"/>
                <a:cs typeface="Arial" panose="020B0604020202020204" pitchFamily="34" charset="0"/>
              </a:rPr>
              <a:t>Search Results</a:t>
            </a:r>
            <a:endParaRPr lang="en-CA" sz="1400"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07504" y="3496760"/>
            <a:ext cx="1224136" cy="938719"/>
          </a:xfrm>
          <a:prstGeom prst="rect">
            <a:avLst/>
          </a:prstGeom>
          <a:noFill/>
        </p:spPr>
        <p:txBody>
          <a:bodyPr wrap="square" rtlCol="0">
            <a:spAutoFit/>
          </a:bodyPr>
          <a:lstStyle/>
          <a:p>
            <a:pPr algn="ctr"/>
            <a:r>
              <a:rPr lang="en-US" sz="1100" dirty="0" smtClean="0">
                <a:latin typeface="Arial" panose="020B0604020202020204" pitchFamily="34" charset="0"/>
                <a:cs typeface="Arial" panose="020B0604020202020204" pitchFamily="34" charset="0"/>
              </a:rPr>
              <a:t>To load a request, click on the </a:t>
            </a:r>
            <a:r>
              <a:rPr lang="en-US" sz="1100" b="1" dirty="0" smtClean="0">
                <a:latin typeface="Arial" panose="020B0604020202020204" pitchFamily="34" charset="0"/>
                <a:cs typeface="Arial" panose="020B0604020202020204" pitchFamily="34" charset="0"/>
              </a:rPr>
              <a:t>ETS</a:t>
            </a:r>
            <a:r>
              <a:rPr lang="en-US" sz="1100" dirty="0" smtClean="0">
                <a:latin typeface="Arial" panose="020B0604020202020204" pitchFamily="34" charset="0"/>
                <a:cs typeface="Arial" panose="020B0604020202020204" pitchFamily="34" charset="0"/>
              </a:rPr>
              <a:t> </a:t>
            </a:r>
            <a:r>
              <a:rPr lang="en-US" sz="1100" b="1" dirty="0" smtClean="0">
                <a:latin typeface="Arial" panose="020B0604020202020204" pitchFamily="34" charset="0"/>
                <a:cs typeface="Arial" panose="020B0604020202020204" pitchFamily="34" charset="0"/>
              </a:rPr>
              <a:t>Request</a:t>
            </a:r>
            <a:r>
              <a:rPr lang="en-US" sz="1100" dirty="0" smtClean="0">
                <a:latin typeface="Arial" panose="020B0604020202020204" pitchFamily="34" charset="0"/>
                <a:cs typeface="Arial" panose="020B0604020202020204" pitchFamily="34" charset="0"/>
              </a:rPr>
              <a:t> number link.</a:t>
            </a:r>
            <a:endParaRPr lang="en-CA" sz="1100" dirty="0">
              <a:latin typeface="Arial" panose="020B0604020202020204" pitchFamily="34" charset="0"/>
              <a:cs typeface="Arial" panose="020B0604020202020204" pitchFamily="34" charset="0"/>
            </a:endParaRPr>
          </a:p>
        </p:txBody>
      </p:sp>
      <p:cxnSp>
        <p:nvCxnSpPr>
          <p:cNvPr id="7" name="Straight Arrow Connector 6"/>
          <p:cNvCxnSpPr/>
          <p:nvPr/>
        </p:nvCxnSpPr>
        <p:spPr>
          <a:xfrm>
            <a:off x="899592" y="4371793"/>
            <a:ext cx="504056" cy="71339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856" y="6021288"/>
            <a:ext cx="2720647" cy="430887"/>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Navigate with this </a:t>
            </a:r>
            <a:r>
              <a:rPr lang="en-US" sz="1100" b="1" dirty="0" smtClean="0">
                <a:latin typeface="Arial" panose="020B0604020202020204" pitchFamily="34" charset="0"/>
                <a:cs typeface="Arial" panose="020B0604020202020204" pitchFamily="34" charset="0"/>
              </a:rPr>
              <a:t>page</a:t>
            </a:r>
            <a:r>
              <a:rPr lang="en-US" sz="1100" dirty="0" smtClean="0">
                <a:latin typeface="Arial" panose="020B0604020202020204" pitchFamily="34" charset="0"/>
                <a:cs typeface="Arial" panose="020B0604020202020204" pitchFamily="34" charset="0"/>
              </a:rPr>
              <a:t> number, if there are multiple pages of search results.</a:t>
            </a:r>
            <a:endParaRPr lang="en-CA" sz="1100" dirty="0">
              <a:latin typeface="Arial" panose="020B0604020202020204" pitchFamily="34" charset="0"/>
              <a:cs typeface="Arial" panose="020B0604020202020204" pitchFamily="34" charset="0"/>
            </a:endParaRPr>
          </a:p>
        </p:txBody>
      </p:sp>
      <p:cxnSp>
        <p:nvCxnSpPr>
          <p:cNvPr id="10" name="Straight Arrow Connector 9"/>
          <p:cNvCxnSpPr/>
          <p:nvPr/>
        </p:nvCxnSpPr>
        <p:spPr>
          <a:xfrm flipV="1">
            <a:off x="1151620" y="5824602"/>
            <a:ext cx="252028" cy="2501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884368" y="3632448"/>
            <a:ext cx="1061864" cy="938719"/>
          </a:xfrm>
          <a:prstGeom prst="rect">
            <a:avLst/>
          </a:prstGeom>
        </p:spPr>
        <p:txBody>
          <a:bodyPr wrap="square">
            <a:spAutoFit/>
          </a:bodyPr>
          <a:lstStyle/>
          <a:p>
            <a:pPr algn="ctr"/>
            <a:r>
              <a:rPr lang="en-US" sz="1100" dirty="0">
                <a:latin typeface="Arial" panose="020B0604020202020204" pitchFamily="34" charset="0"/>
                <a:cs typeface="Arial" panose="020B0604020202020204" pitchFamily="34" charset="0"/>
              </a:rPr>
              <a:t>To open a document click on the report </a:t>
            </a:r>
            <a:r>
              <a:rPr lang="en-US" sz="1100" b="1" dirty="0">
                <a:latin typeface="Arial" panose="020B0604020202020204" pitchFamily="34" charset="0"/>
                <a:cs typeface="Arial" panose="020B0604020202020204" pitchFamily="34" charset="0"/>
              </a:rPr>
              <a:t>Pdf</a:t>
            </a:r>
            <a:r>
              <a:rPr lang="en-US" sz="1100" dirty="0">
                <a:latin typeface="Arial" panose="020B0604020202020204" pitchFamily="34" charset="0"/>
                <a:cs typeface="Arial" panose="020B0604020202020204" pitchFamily="34" charset="0"/>
              </a:rPr>
              <a:t> link.</a:t>
            </a:r>
            <a:endParaRPr lang="en-CA" sz="1100" dirty="0">
              <a:latin typeface="Arial" panose="020B0604020202020204" pitchFamily="34" charset="0"/>
              <a:cs typeface="Arial" panose="020B0604020202020204" pitchFamily="34" charset="0"/>
            </a:endParaRPr>
          </a:p>
        </p:txBody>
      </p:sp>
      <p:cxnSp>
        <p:nvCxnSpPr>
          <p:cNvPr id="18" name="Elbow Connector 17"/>
          <p:cNvCxnSpPr/>
          <p:nvPr/>
        </p:nvCxnSpPr>
        <p:spPr>
          <a:xfrm rot="10800000" flipV="1">
            <a:off x="5580116" y="4101807"/>
            <a:ext cx="2376260" cy="1271406"/>
          </a:xfrm>
          <a:prstGeom prst="bentConnector3">
            <a:avLst>
              <a:gd name="adj1" fmla="val 9462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971298" y="5013176"/>
            <a:ext cx="648072"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26"/>
          <p:cNvSpPr/>
          <p:nvPr/>
        </p:nvSpPr>
        <p:spPr>
          <a:xfrm>
            <a:off x="3971298" y="5309592"/>
            <a:ext cx="816726" cy="144016"/>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p:cNvSpPr/>
          <p:nvPr/>
        </p:nvSpPr>
        <p:spPr>
          <a:xfrm>
            <a:off x="3244784" y="5401150"/>
            <a:ext cx="648072" cy="108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TextBox 27"/>
          <p:cNvSpPr txBox="1"/>
          <p:nvPr/>
        </p:nvSpPr>
        <p:spPr>
          <a:xfrm>
            <a:off x="3186576" y="5370283"/>
            <a:ext cx="688145" cy="215444"/>
          </a:xfrm>
          <a:prstGeom prst="rect">
            <a:avLst/>
          </a:prstGeom>
          <a:noFill/>
        </p:spPr>
        <p:txBody>
          <a:bodyPr wrap="square" rtlCol="0">
            <a:spAutoFit/>
          </a:bodyPr>
          <a:lstStyle/>
          <a:p>
            <a:r>
              <a:rPr lang="en-US" sz="800" dirty="0" smtClean="0">
                <a:solidFill>
                  <a:schemeClr val="tx1">
                    <a:lumMod val="85000"/>
                    <a:lumOff val="15000"/>
                  </a:schemeClr>
                </a:solidFill>
              </a:rPr>
              <a:t>Submitted</a:t>
            </a:r>
            <a:endParaRPr lang="en-CA" sz="800" dirty="0">
              <a:solidFill>
                <a:schemeClr val="tx1">
                  <a:lumMod val="85000"/>
                  <a:lumOff val="15000"/>
                </a:schemeClr>
              </a:solidFill>
            </a:endParaRPr>
          </a:p>
        </p:txBody>
      </p:sp>
      <p:sp>
        <p:nvSpPr>
          <p:cNvPr id="29" name="TextBox 28"/>
          <p:cNvSpPr txBox="1"/>
          <p:nvPr/>
        </p:nvSpPr>
        <p:spPr>
          <a:xfrm>
            <a:off x="3951291" y="5287053"/>
            <a:ext cx="873198" cy="200055"/>
          </a:xfrm>
          <a:prstGeom prst="rect">
            <a:avLst/>
          </a:prstGeom>
          <a:noFill/>
        </p:spPr>
        <p:txBody>
          <a:bodyPr wrap="square" rtlCol="0">
            <a:spAutoFit/>
          </a:bodyPr>
          <a:lstStyle/>
          <a:p>
            <a:r>
              <a:rPr lang="en-US" sz="700" dirty="0" smtClean="0"/>
              <a:t>001 0000100001</a:t>
            </a:r>
            <a:endParaRPr lang="en-CA" sz="700" dirty="0"/>
          </a:p>
        </p:txBody>
      </p:sp>
      <p:sp>
        <p:nvSpPr>
          <p:cNvPr id="30" name="TextBox 29"/>
          <p:cNvSpPr txBox="1"/>
          <p:nvPr/>
        </p:nvSpPr>
        <p:spPr>
          <a:xfrm>
            <a:off x="3946810" y="4989260"/>
            <a:ext cx="816726" cy="200055"/>
          </a:xfrm>
          <a:prstGeom prst="rect">
            <a:avLst/>
          </a:prstGeom>
          <a:noFill/>
        </p:spPr>
        <p:txBody>
          <a:bodyPr wrap="square" rtlCol="0">
            <a:spAutoFit/>
          </a:bodyPr>
          <a:lstStyle/>
          <a:p>
            <a:r>
              <a:rPr lang="en-US" sz="700" dirty="0" smtClean="0"/>
              <a:t>001 0000100002</a:t>
            </a:r>
            <a:endParaRPr lang="en-CA" sz="700" dirty="0"/>
          </a:p>
        </p:txBody>
      </p:sp>
    </p:spTree>
    <p:extLst>
      <p:ext uri="{BB962C8B-B14F-4D97-AF65-F5344CB8AC3E}">
        <p14:creationId xmlns:p14="http://schemas.microsoft.com/office/powerpoint/2010/main" val="3575660768"/>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462874"/>
            <a:ext cx="7920880" cy="461665"/>
          </a:xfrm>
          <a:prstGeom prst="rect">
            <a:avLst/>
          </a:prstGeom>
        </p:spPr>
        <p:txBody>
          <a:bodyPr wrap="square">
            <a:spAutoFit/>
          </a:bodyPr>
          <a:lstStyle/>
          <a:p>
            <a:r>
              <a:rPr lang="en-US" sz="1200" dirty="0" smtClean="0">
                <a:latin typeface="Arial" panose="020B0604020202020204" pitchFamily="34" charset="0"/>
                <a:ea typeface="Verdana" panose="020B0604030504040204" pitchFamily="34" charset="0"/>
                <a:cs typeface="Arial" panose="020B0604020202020204" pitchFamily="34" charset="0"/>
              </a:rPr>
              <a:t>Upon completion of the </a:t>
            </a:r>
            <a:r>
              <a:rPr lang="en-US" sz="1200" b="1" dirty="0" smtClean="0">
                <a:latin typeface="Arial" panose="020B0604020202020204" pitchFamily="34" charset="0"/>
                <a:ea typeface="Verdana" panose="020B0604030504040204" pitchFamily="34" charset="0"/>
                <a:cs typeface="Arial" panose="020B0604020202020204" pitchFamily="34" charset="0"/>
              </a:rPr>
              <a:t>Rental / Surrender Reinstatement </a:t>
            </a:r>
            <a:r>
              <a:rPr lang="en-US" sz="1200" dirty="0" smtClean="0">
                <a:latin typeface="Arial" panose="020B0604020202020204" pitchFamily="34" charset="0"/>
                <a:ea typeface="Verdana" panose="020B0604030504040204" pitchFamily="34" charset="0"/>
                <a:cs typeface="Arial" panose="020B0604020202020204" pitchFamily="34" charset="0"/>
              </a:rPr>
              <a:t>request, a notification email will be sent to the site </a:t>
            </a:r>
            <a:r>
              <a:rPr lang="en-US" sz="1200" b="1" dirty="0" smtClean="0">
                <a:latin typeface="Arial" panose="020B0604020202020204" pitchFamily="34" charset="0"/>
                <a:ea typeface="Verdana" panose="020B0604030504040204" pitchFamily="34" charset="0"/>
                <a:cs typeface="Arial" panose="020B0604020202020204" pitchFamily="34" charset="0"/>
              </a:rPr>
              <a:t>Administrator/Contact.</a:t>
            </a:r>
            <a:endParaRPr lang="en-US" sz="1200" b="1" dirty="0">
              <a:latin typeface="Arial" panose="020B0604020202020204" pitchFamily="34" charset="0"/>
              <a:ea typeface="Verdana" panose="020B0604030504040204" pitchFamily="34" charset="0"/>
              <a:cs typeface="Arial" panose="020B0604020202020204" pitchFamily="34" charset="0"/>
            </a:endParaRPr>
          </a:p>
        </p:txBody>
      </p:sp>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093183"/>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55776" y="3573016"/>
            <a:ext cx="28803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107504" y="955467"/>
            <a:ext cx="4464496"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Reinstatement Completed</a:t>
            </a:r>
            <a:endParaRPr lang="en-CA" sz="1600"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45696095"/>
              </p:ext>
            </p:extLst>
          </p:nvPr>
        </p:nvGraphicFramePr>
        <p:xfrm>
          <a:off x="943028" y="3429000"/>
          <a:ext cx="7119972" cy="1828800"/>
        </p:xfrm>
        <a:graphic>
          <a:graphicData uri="http://schemas.openxmlformats.org/drawingml/2006/table">
            <a:tbl>
              <a:tblPr>
                <a:tableStyleId>{5C22544A-7EE6-4342-B048-85BDC9FD1C3A}</a:tableStyleId>
              </a:tblPr>
              <a:tblGrid>
                <a:gridCol w="7119972">
                  <a:extLst>
                    <a:ext uri="{9D8B030D-6E8A-4147-A177-3AD203B41FA5}">
                      <a16:colId xmlns:a16="http://schemas.microsoft.com/office/drawing/2014/main" val="59547874"/>
                    </a:ext>
                  </a:extLst>
                </a:gridCol>
              </a:tblGrid>
              <a:tr h="693420">
                <a:tc>
                  <a:txBody>
                    <a:bodyPr/>
                    <a:lstStyle/>
                    <a:p>
                      <a:pPr>
                        <a:spcAft>
                          <a:spcPts val="0"/>
                        </a:spcAft>
                      </a:pPr>
                      <a:r>
                        <a:rPr lang="en-CA" sz="1200" dirty="0">
                          <a:effectLst/>
                        </a:rPr>
                        <a:t>EXTERNAL SENDER.  Do not open links or attachments that are unexpected.  Do not give out User IDs or Passwords.</a:t>
                      </a:r>
                    </a:p>
                    <a:p>
                      <a:pPr>
                        <a:spcAft>
                          <a:spcPts val="0"/>
                        </a:spcAft>
                      </a:pPr>
                      <a:r>
                        <a:rPr lang="en-CA" sz="1200" dirty="0">
                          <a:effectLst/>
                        </a:rPr>
                        <a:t> </a:t>
                      </a:r>
                    </a:p>
                    <a:p>
                      <a:pPr>
                        <a:spcAft>
                          <a:spcPts val="0"/>
                        </a:spcAft>
                      </a:pPr>
                      <a:r>
                        <a:rPr lang="en-CA" sz="1200" dirty="0">
                          <a:effectLst/>
                        </a:rPr>
                        <a:t>Your </a:t>
                      </a:r>
                      <a:r>
                        <a:rPr lang="en-CA" sz="1200" dirty="0" smtClean="0">
                          <a:effectLst/>
                        </a:rPr>
                        <a:t>Rental Reinstatement </a:t>
                      </a:r>
                      <a:r>
                        <a:rPr lang="en-CA" sz="1200" dirty="0">
                          <a:effectLst/>
                        </a:rPr>
                        <a:t>Request Number XXXXXX for account ENXXXXX has been Completed. This request can be found under Agreement Management-Work in Progress. </a:t>
                      </a:r>
                    </a:p>
                    <a:p>
                      <a:pPr>
                        <a:spcAft>
                          <a:spcPts val="0"/>
                        </a:spcAft>
                      </a:pPr>
                      <a:r>
                        <a:rPr lang="en-CA" sz="1200" dirty="0">
                          <a:effectLst/>
                        </a:rPr>
                        <a:t> </a:t>
                      </a:r>
                    </a:p>
                    <a:p>
                      <a:pPr>
                        <a:spcAft>
                          <a:spcPts val="0"/>
                        </a:spcAft>
                      </a:pPr>
                      <a:r>
                        <a:rPr lang="en-CA" sz="1200" dirty="0">
                          <a:effectLst/>
                        </a:rPr>
                        <a:t>To review your request sign on to the Electronic Transfer System (ETS) website, available through </a:t>
                      </a:r>
                      <a:r>
                        <a:rPr lang="en-CA" sz="1200" u="sng" dirty="0">
                          <a:effectLst/>
                          <a:hlinkClick r:id="rId4"/>
                        </a:rPr>
                        <a:t>Alberta.ca</a:t>
                      </a:r>
                      <a:r>
                        <a:rPr lang="en-CA" sz="1200" dirty="0">
                          <a:effectLst/>
                        </a:rPr>
                        <a:t>. </a:t>
                      </a:r>
                    </a:p>
                    <a:p>
                      <a:pPr>
                        <a:spcAft>
                          <a:spcPts val="0"/>
                        </a:spcAft>
                      </a:pPr>
                      <a:r>
                        <a:rPr lang="en-CA" sz="1200" dirty="0">
                          <a:effectLst/>
                        </a:rPr>
                        <a:t> </a:t>
                      </a:r>
                    </a:p>
                    <a:p>
                      <a:pPr>
                        <a:spcAft>
                          <a:spcPts val="0"/>
                        </a:spcAft>
                      </a:pPr>
                      <a:r>
                        <a:rPr lang="en-CA" sz="1200" dirty="0">
                          <a:effectLst/>
                        </a:rPr>
                        <a:t>Do not reply to this </a:t>
                      </a:r>
                      <a:r>
                        <a:rPr lang="en-CA" sz="1200" dirty="0" err="1">
                          <a:effectLst/>
                        </a:rPr>
                        <a:t>EMail</a:t>
                      </a:r>
                      <a:r>
                        <a:rPr lang="en-CA" sz="1200" dirty="0">
                          <a:effectLst/>
                        </a:rPr>
                        <a:t>. If you have questions or concerns please contact </a:t>
                      </a:r>
                      <a:r>
                        <a:rPr lang="en-CA" sz="1200" u="sng" dirty="0">
                          <a:effectLst/>
                          <a:hlinkClick r:id="rId5"/>
                        </a:rPr>
                        <a:t>Energy.Rentals@gov.ab.ca</a:t>
                      </a:r>
                      <a:r>
                        <a:rPr lang="en-CA" sz="1200" dirty="0">
                          <a:effectLst/>
                        </a:rPr>
                        <a:t>.</a:t>
                      </a:r>
                    </a:p>
                    <a:p>
                      <a:pPr>
                        <a:spcAft>
                          <a:spcPts val="0"/>
                        </a:spcAft>
                      </a:pP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322191"/>
                  </a:ext>
                </a:extLst>
              </a:tr>
            </a:tbl>
          </a:graphicData>
        </a:graphic>
      </p:graphicFrame>
    </p:spTree>
    <p:extLst>
      <p:ext uri="{BB962C8B-B14F-4D97-AF65-F5344CB8AC3E}">
        <p14:creationId xmlns:p14="http://schemas.microsoft.com/office/powerpoint/2010/main" val="2976177484"/>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7135"/>
            <a:ext cx="7992888" cy="830997"/>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Select </a:t>
            </a:r>
            <a:r>
              <a:rPr lang="en-US" sz="1200" b="1" dirty="0" smtClean="0">
                <a:latin typeface="Arial" panose="020B0604020202020204" pitchFamily="34" charset="0"/>
                <a:cs typeface="Arial" panose="020B0604020202020204" pitchFamily="34" charset="0"/>
              </a:rPr>
              <a:t>Work </a:t>
            </a:r>
            <a:r>
              <a:rPr lang="en-US" sz="1200" b="1" dirty="0">
                <a:latin typeface="Arial" panose="020B0604020202020204" pitchFamily="34" charset="0"/>
                <a:cs typeface="Arial" panose="020B0604020202020204" pitchFamily="34" charset="0"/>
              </a:rPr>
              <a:t>in Progress </a:t>
            </a:r>
            <a:r>
              <a:rPr lang="en-US" sz="1200" dirty="0" smtClean="0">
                <a:latin typeface="Arial" panose="020B0604020202020204" pitchFamily="34" charset="0"/>
                <a:cs typeface="Arial" panose="020B0604020202020204" pitchFamily="34" charset="0"/>
              </a:rPr>
              <a:t>under </a:t>
            </a:r>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Agreement</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Management</a:t>
            </a:r>
            <a:r>
              <a:rPr lang="en-US" sz="1200" dirty="0">
                <a:latin typeface="Arial" panose="020B0604020202020204" pitchFamily="34" charset="0"/>
                <a:cs typeface="Arial" panose="020B0604020202020204" pitchFamily="34" charset="0"/>
              </a:rPr>
              <a:t> node. </a:t>
            </a:r>
            <a:r>
              <a:rPr lang="en-US" sz="1200" dirty="0" smtClean="0">
                <a:latin typeface="Arial" panose="020B0604020202020204" pitchFamily="34" charset="0"/>
                <a:cs typeface="Arial" panose="020B0604020202020204" pitchFamily="34" charset="0"/>
              </a:rPr>
              <a:t> The </a:t>
            </a:r>
            <a:r>
              <a:rPr lang="en-US" sz="1200" b="1" dirty="0" smtClean="0">
                <a:latin typeface="Arial" panose="020B0604020202020204" pitchFamily="34" charset="0"/>
                <a:cs typeface="Arial" panose="020B0604020202020204" pitchFamily="34" charset="0"/>
              </a:rPr>
              <a:t>Work In Progress </a:t>
            </a:r>
            <a:r>
              <a:rPr lang="en-US" sz="1200" dirty="0" smtClean="0">
                <a:latin typeface="Arial" panose="020B0604020202020204" pitchFamily="34" charset="0"/>
                <a:cs typeface="Arial" panose="020B0604020202020204" pitchFamily="34" charset="0"/>
              </a:rPr>
              <a:t>screen will populate and select </a:t>
            </a:r>
            <a:r>
              <a:rPr lang="en-US" sz="1200" b="1" dirty="0" smtClean="0">
                <a:latin typeface="Arial" panose="020B0604020202020204" pitchFamily="34" charset="0"/>
                <a:cs typeface="Arial" panose="020B0604020202020204" pitchFamily="34" charset="0"/>
              </a:rPr>
              <a:t>Find</a:t>
            </a:r>
            <a:r>
              <a:rPr lang="en-US" sz="1200" dirty="0" smtClean="0">
                <a:latin typeface="Arial" panose="020B0604020202020204" pitchFamily="34" charset="0"/>
                <a:cs typeface="Arial" panose="020B0604020202020204" pitchFamily="34" charset="0"/>
              </a:rPr>
              <a:t>, all of your </a:t>
            </a:r>
            <a:r>
              <a:rPr lang="en-US" sz="1200" b="1" dirty="0" smtClean="0">
                <a:latin typeface="Arial" panose="020B0604020202020204" pitchFamily="34" charset="0"/>
                <a:cs typeface="Arial" panose="020B0604020202020204" pitchFamily="34" charset="0"/>
              </a:rPr>
              <a:t>Reinstatements</a:t>
            </a:r>
            <a:r>
              <a:rPr lang="en-US" sz="1200" dirty="0" smtClean="0">
                <a:latin typeface="Arial" panose="020B0604020202020204" pitchFamily="34" charset="0"/>
                <a:cs typeface="Arial" panose="020B0604020202020204" pitchFamily="34" charset="0"/>
              </a:rPr>
              <a:t> currently in </a:t>
            </a:r>
            <a:r>
              <a:rPr lang="en-US" sz="1200" b="1" dirty="0" smtClean="0">
                <a:latin typeface="Arial" panose="020B0604020202020204" pitchFamily="34" charset="0"/>
                <a:cs typeface="Arial" panose="020B0604020202020204" pitchFamily="34" charset="0"/>
              </a:rPr>
              <a:t>ETS</a:t>
            </a:r>
            <a:r>
              <a:rPr lang="en-US" sz="1200" dirty="0" smtClean="0">
                <a:latin typeface="Arial" panose="020B0604020202020204" pitchFamily="34" charset="0"/>
                <a:cs typeface="Arial" panose="020B0604020202020204" pitchFamily="34" charset="0"/>
              </a:rPr>
              <a:t> will generate. </a:t>
            </a:r>
            <a:r>
              <a:rPr lang="en-US" sz="1200" dirty="0">
                <a:latin typeface="Arial" panose="020B0604020202020204" pitchFamily="34" charset="0"/>
                <a:cs typeface="Arial" panose="020B0604020202020204" pitchFamily="34" charset="0"/>
              </a:rPr>
              <a:t>You may also search your request using the </a:t>
            </a:r>
            <a:r>
              <a:rPr lang="en-US" sz="1200" b="1" dirty="0" smtClean="0">
                <a:latin typeface="Arial" panose="020B0604020202020204" pitchFamily="34" charset="0"/>
                <a:cs typeface="Arial" panose="020B0604020202020204" pitchFamily="34" charset="0"/>
              </a:rPr>
              <a:t>Request</a:t>
            </a:r>
            <a:r>
              <a:rPr lang="en-US" sz="120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Number</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provided to you in your original submission.</a:t>
            </a:r>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p:txBody>
      </p:sp>
      <p:sp>
        <p:nvSpPr>
          <p:cNvPr id="3" name="Rectangle 2"/>
          <p:cNvSpPr/>
          <p:nvPr/>
        </p:nvSpPr>
        <p:spPr>
          <a:xfrm>
            <a:off x="1730154" y="4725144"/>
            <a:ext cx="360040" cy="216024"/>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547" y="1916832"/>
            <a:ext cx="61722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2411760" y="3501008"/>
            <a:ext cx="648072" cy="504056"/>
          </a:xfrm>
          <a:prstGeom prst="wedgeRoundRectCallout">
            <a:avLst>
              <a:gd name="adj1" fmla="val 181804"/>
              <a:gd name="adj2" fmla="val 29881"/>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2339752" y="3522203"/>
            <a:ext cx="792088" cy="461665"/>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1. Select </a:t>
            </a:r>
            <a:r>
              <a:rPr lang="en-US" sz="1200" b="1" dirty="0" smtClean="0">
                <a:latin typeface="Arial" panose="020B0604020202020204" pitchFamily="34" charset="0"/>
                <a:cs typeface="Arial" panose="020B0604020202020204" pitchFamily="34" charset="0"/>
              </a:rPr>
              <a:t>Find</a:t>
            </a:r>
            <a:endParaRPr lang="en-CA" sz="1200" b="1" dirty="0">
              <a:latin typeface="Arial" panose="020B0604020202020204" pitchFamily="34" charset="0"/>
              <a:cs typeface="Arial" panose="020B0604020202020204" pitchFamily="34" charset="0"/>
            </a:endParaRPr>
          </a:p>
        </p:txBody>
      </p:sp>
      <p:sp>
        <p:nvSpPr>
          <p:cNvPr id="7" name="Rectangle 6"/>
          <p:cNvSpPr/>
          <p:nvPr/>
        </p:nvSpPr>
        <p:spPr>
          <a:xfrm>
            <a:off x="4033183" y="4761148"/>
            <a:ext cx="582711" cy="144016"/>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p:nvSpPr>
        <p:spPr>
          <a:xfrm>
            <a:off x="4033183" y="5013176"/>
            <a:ext cx="545464" cy="144016"/>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995936" y="4719219"/>
            <a:ext cx="986165" cy="200055"/>
          </a:xfrm>
          <a:prstGeom prst="rect">
            <a:avLst/>
          </a:prstGeom>
          <a:noFill/>
        </p:spPr>
        <p:txBody>
          <a:bodyPr wrap="square" rtlCol="0">
            <a:spAutoFit/>
          </a:bodyPr>
          <a:lstStyle/>
          <a:p>
            <a:r>
              <a:rPr lang="en-US" sz="700" dirty="0" smtClean="0"/>
              <a:t>001 0000100001</a:t>
            </a:r>
            <a:endParaRPr lang="en-CA" sz="700" dirty="0"/>
          </a:p>
        </p:txBody>
      </p:sp>
      <p:sp>
        <p:nvSpPr>
          <p:cNvPr id="13" name="TextBox 12"/>
          <p:cNvSpPr txBox="1"/>
          <p:nvPr/>
        </p:nvSpPr>
        <p:spPr>
          <a:xfrm>
            <a:off x="3995935" y="4985156"/>
            <a:ext cx="986165" cy="200055"/>
          </a:xfrm>
          <a:prstGeom prst="rect">
            <a:avLst/>
          </a:prstGeom>
          <a:noFill/>
        </p:spPr>
        <p:txBody>
          <a:bodyPr wrap="square" rtlCol="0">
            <a:spAutoFit/>
          </a:bodyPr>
          <a:lstStyle/>
          <a:p>
            <a:r>
              <a:rPr lang="en-US" sz="700" dirty="0" smtClean="0"/>
              <a:t>001 0000100002</a:t>
            </a:r>
            <a:endParaRPr lang="en-CA" sz="700" dirty="0"/>
          </a:p>
        </p:txBody>
      </p:sp>
      <p:sp>
        <p:nvSpPr>
          <p:cNvPr id="6" name="TextBox 5"/>
          <p:cNvSpPr txBox="1"/>
          <p:nvPr/>
        </p:nvSpPr>
        <p:spPr>
          <a:xfrm>
            <a:off x="2455987" y="2492896"/>
            <a:ext cx="1476164" cy="261610"/>
          </a:xfrm>
          <a:prstGeom prst="rect">
            <a:avLst/>
          </a:prstGeom>
          <a:noFill/>
        </p:spPr>
        <p:txBody>
          <a:bodyPr wrap="square" rtlCol="0">
            <a:spAutoFit/>
          </a:bodyPr>
          <a:lstStyle/>
          <a:p>
            <a:r>
              <a:rPr lang="en-US" sz="1050" dirty="0" smtClean="0"/>
              <a:t>Rental Reinstatements</a:t>
            </a:r>
            <a:endParaRPr lang="en-CA" sz="1050" dirty="0"/>
          </a:p>
        </p:txBody>
      </p:sp>
    </p:spTree>
    <p:extLst>
      <p:ext uri="{BB962C8B-B14F-4D97-AF65-F5344CB8AC3E}">
        <p14:creationId xmlns:p14="http://schemas.microsoft.com/office/powerpoint/2010/main" val="556648283"/>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052736"/>
            <a:ext cx="4390814" cy="338554"/>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Rental / Surrender Reinstatement Letter</a:t>
            </a:r>
            <a:endParaRPr lang="en-CA" sz="1600" b="1" dirty="0">
              <a:latin typeface="Arial" panose="020B0604020202020204" pitchFamily="34" charset="0"/>
              <a:cs typeface="Arial" panose="020B0604020202020204" pitchFamily="34" charset="0"/>
            </a:endParaRPr>
          </a:p>
        </p:txBody>
      </p:sp>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85719"/>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8840" y="1647560"/>
            <a:ext cx="792088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a:t>
            </a:r>
            <a:r>
              <a:rPr lang="en-US" sz="1200" dirty="0" smtClean="0">
                <a:latin typeface="Arial" panose="020B0604020202020204" pitchFamily="34" charset="0"/>
                <a:cs typeface="Arial" panose="020B0604020202020204" pitchFamily="34" charset="0"/>
              </a:rPr>
              <a:t>elect </a:t>
            </a:r>
            <a:r>
              <a:rPr lang="en-US" sz="1200" b="1" dirty="0" smtClean="0">
                <a:latin typeface="Arial" panose="020B0604020202020204" pitchFamily="34" charset="0"/>
                <a:cs typeface="Arial" panose="020B0604020202020204" pitchFamily="34" charset="0"/>
              </a:rPr>
              <a:t>Final Pdf </a:t>
            </a:r>
            <a:r>
              <a:rPr lang="en-US" sz="1200" dirty="0" smtClean="0">
                <a:latin typeface="Arial" panose="020B0604020202020204" pitchFamily="34" charset="0"/>
                <a:cs typeface="Arial" panose="020B0604020202020204" pitchFamily="34" charset="0"/>
              </a:rPr>
              <a:t>and the </a:t>
            </a:r>
            <a:r>
              <a:rPr lang="en-US" sz="1200" b="1" dirty="0" smtClean="0">
                <a:latin typeface="Arial" panose="020B0604020202020204" pitchFamily="34" charset="0"/>
                <a:cs typeface="Arial" panose="020B0604020202020204" pitchFamily="34" charset="0"/>
              </a:rPr>
              <a:t>Reinstatement Letter </a:t>
            </a:r>
            <a:r>
              <a:rPr lang="en-US" sz="1200" dirty="0" smtClean="0">
                <a:latin typeface="Arial" panose="020B0604020202020204" pitchFamily="34" charset="0"/>
                <a:cs typeface="Arial" panose="020B0604020202020204" pitchFamily="34" charset="0"/>
              </a:rPr>
              <a:t>will populate.</a:t>
            </a:r>
            <a:endParaRPr lang="en-CA" sz="12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3668" y="2204864"/>
            <a:ext cx="58293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7668344" y="3356992"/>
            <a:ext cx="648072" cy="432048"/>
          </a:xfrm>
          <a:prstGeom prst="wedgeRoundRectCallout">
            <a:avLst>
              <a:gd name="adj1" fmla="val -422412"/>
              <a:gd name="adj2" fmla="val 306704"/>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7596336" y="3342183"/>
            <a:ext cx="792088" cy="461665"/>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1. Select</a:t>
            </a:r>
            <a:r>
              <a:rPr lang="en-CA" sz="1200" dirty="0" smtClean="0">
                <a:latin typeface="Arial" panose="020B0604020202020204" pitchFamily="34" charset="0"/>
                <a:cs typeface="Arial" panose="020B0604020202020204" pitchFamily="34" charset="0"/>
              </a:rPr>
              <a:t> </a:t>
            </a:r>
            <a:r>
              <a:rPr lang="en-CA" sz="1200" b="1" dirty="0" smtClean="0">
                <a:latin typeface="Arial" panose="020B0604020202020204" pitchFamily="34" charset="0"/>
                <a:cs typeface="Arial" panose="020B0604020202020204" pitchFamily="34" charset="0"/>
              </a:rPr>
              <a:t>PDF</a:t>
            </a:r>
            <a:endParaRPr lang="en-US" sz="1200" b="1" dirty="0" smtClean="0">
              <a:latin typeface="Arial" panose="020B0604020202020204" pitchFamily="34" charset="0"/>
              <a:cs typeface="Arial" panose="020B0604020202020204" pitchFamily="34" charset="0"/>
            </a:endParaRPr>
          </a:p>
        </p:txBody>
      </p:sp>
      <p:sp>
        <p:nvSpPr>
          <p:cNvPr id="8" name="Rectangle 7"/>
          <p:cNvSpPr/>
          <p:nvPr/>
        </p:nvSpPr>
        <p:spPr>
          <a:xfrm>
            <a:off x="3995936" y="4869160"/>
            <a:ext cx="502382"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949245" y="4844469"/>
            <a:ext cx="766771" cy="184666"/>
          </a:xfrm>
          <a:prstGeom prst="rect">
            <a:avLst/>
          </a:prstGeom>
          <a:noFill/>
        </p:spPr>
        <p:txBody>
          <a:bodyPr wrap="square" rtlCol="0">
            <a:spAutoFit/>
          </a:bodyPr>
          <a:lstStyle/>
          <a:p>
            <a:r>
              <a:rPr lang="en-US" sz="600" dirty="0" smtClean="0"/>
              <a:t>001 0000100001</a:t>
            </a:r>
            <a:endParaRPr lang="en-CA" sz="500" dirty="0"/>
          </a:p>
        </p:txBody>
      </p:sp>
      <p:sp>
        <p:nvSpPr>
          <p:cNvPr id="5" name="Rectangle 4"/>
          <p:cNvSpPr/>
          <p:nvPr/>
        </p:nvSpPr>
        <p:spPr>
          <a:xfrm>
            <a:off x="2477365" y="2708920"/>
            <a:ext cx="1479892" cy="261610"/>
          </a:xfrm>
          <a:prstGeom prst="rect">
            <a:avLst/>
          </a:prstGeom>
        </p:spPr>
        <p:txBody>
          <a:bodyPr wrap="none">
            <a:spAutoFit/>
          </a:bodyPr>
          <a:lstStyle/>
          <a:p>
            <a:r>
              <a:rPr lang="en-US" sz="1100" dirty="0"/>
              <a:t>Rental Reinstatements</a:t>
            </a:r>
            <a:endParaRPr lang="en-CA" sz="1100" dirty="0"/>
          </a:p>
        </p:txBody>
      </p:sp>
    </p:spTree>
    <p:extLst>
      <p:ext uri="{BB962C8B-B14F-4D97-AF65-F5344CB8AC3E}">
        <p14:creationId xmlns:p14="http://schemas.microsoft.com/office/powerpoint/2010/main" val="2965403426"/>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052736"/>
            <a:ext cx="2911373" cy="338554"/>
          </a:xfrm>
          <a:prstGeom prst="rect">
            <a:avLst/>
          </a:prstGeom>
        </p:spPr>
        <p:txBody>
          <a:bodyPr wrap="none">
            <a:spAutoFit/>
          </a:bodyPr>
          <a:lstStyle/>
          <a:p>
            <a:pPr algn="ctr"/>
            <a:r>
              <a:rPr lang="en-US" sz="1600" b="1" dirty="0" smtClean="0">
                <a:latin typeface="Arial" panose="020B0604020202020204" pitchFamily="34" charset="0"/>
                <a:cs typeface="Arial" panose="020B0604020202020204" pitchFamily="34" charset="0"/>
              </a:rPr>
              <a:t>Rental Reinstatement Letter</a:t>
            </a:r>
            <a:endParaRPr lang="en-CA" sz="1600" b="1" dirty="0">
              <a:latin typeface="Arial" panose="020B0604020202020204" pitchFamily="34" charset="0"/>
              <a:cs typeface="Arial" panose="020B0604020202020204" pitchFamily="34" charset="0"/>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85719"/>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51920" y="3933056"/>
            <a:ext cx="28803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p:cNvPicPr>
            <a:picLocks noChangeAspect="1"/>
          </p:cNvPicPr>
          <p:nvPr/>
        </p:nvPicPr>
        <p:blipFill>
          <a:blip r:embed="rId4"/>
          <a:stretch>
            <a:fillRect/>
          </a:stretch>
        </p:blipFill>
        <p:spPr>
          <a:xfrm>
            <a:off x="2843808" y="1485870"/>
            <a:ext cx="4386957" cy="4854899"/>
          </a:xfrm>
          <a:prstGeom prst="rect">
            <a:avLst/>
          </a:prstGeom>
        </p:spPr>
      </p:pic>
    </p:spTree>
    <p:extLst>
      <p:ext uri="{BB962C8B-B14F-4D97-AF65-F5344CB8AC3E}">
        <p14:creationId xmlns:p14="http://schemas.microsoft.com/office/powerpoint/2010/main" val="1324529836"/>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037" y="760923"/>
            <a:ext cx="3744416"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Rental Reinstatement - Withdraw</a:t>
            </a:r>
            <a:endParaRPr lang="en-CA" sz="1600" dirty="0">
              <a:latin typeface="Arial" panose="020B0604020202020204" pitchFamily="34" charset="0"/>
              <a:cs typeface="Arial" panose="020B0604020202020204" pitchFamily="34" charset="0"/>
            </a:endParaRPr>
          </a:p>
        </p:txBody>
      </p:sp>
      <p:sp>
        <p:nvSpPr>
          <p:cNvPr id="3" name="TextBox 2"/>
          <p:cNvSpPr txBox="1"/>
          <p:nvPr/>
        </p:nvSpPr>
        <p:spPr>
          <a:xfrm>
            <a:off x="621637" y="1099477"/>
            <a:ext cx="7920880"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By either selecting the </a:t>
            </a:r>
            <a:r>
              <a:rPr lang="en-US" sz="1200" b="1" dirty="0">
                <a:latin typeface="Arial" panose="020B0604020202020204" pitchFamily="34" charset="0"/>
                <a:cs typeface="Arial" panose="020B0604020202020204" pitchFamily="34" charset="0"/>
              </a:rPr>
              <a:t>Rental </a:t>
            </a:r>
            <a:r>
              <a:rPr lang="en-US" sz="1200" b="1" dirty="0" smtClean="0">
                <a:latin typeface="Arial" panose="020B0604020202020204" pitchFamily="34" charset="0"/>
                <a:cs typeface="Arial" panose="020B0604020202020204" pitchFamily="34" charset="0"/>
              </a:rPr>
              <a:t>/ Surrender Reinstatement </a:t>
            </a:r>
            <a:r>
              <a:rPr lang="en-US" sz="1200" b="1" dirty="0">
                <a:latin typeface="Arial" panose="020B0604020202020204" pitchFamily="34" charset="0"/>
                <a:cs typeface="Arial" panose="020B0604020202020204" pitchFamily="34" charset="0"/>
              </a:rPr>
              <a:t>T</a:t>
            </a:r>
            <a:r>
              <a:rPr lang="en-US" sz="1200" b="1" dirty="0" smtClean="0">
                <a:latin typeface="Arial" panose="020B0604020202020204" pitchFamily="34" charset="0"/>
                <a:cs typeface="Arial" panose="020B0604020202020204" pitchFamily="34" charset="0"/>
              </a:rPr>
              <a:t>ype</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or by entering the </a:t>
            </a:r>
            <a:r>
              <a:rPr lang="en-US" sz="1200" b="1" dirty="0" smtClean="0">
                <a:latin typeface="Arial" panose="020B0604020202020204" pitchFamily="34" charset="0"/>
                <a:cs typeface="Arial" panose="020B0604020202020204" pitchFamily="34" charset="0"/>
              </a:rPr>
              <a:t>Request Number </a:t>
            </a:r>
            <a:r>
              <a:rPr lang="en-US" sz="1200" dirty="0">
                <a:latin typeface="Arial" panose="020B0604020202020204" pitchFamily="34" charset="0"/>
                <a:cs typeface="Arial" panose="020B0604020202020204" pitchFamily="34" charset="0"/>
              </a:rPr>
              <a:t>you may access your submission and </a:t>
            </a:r>
            <a:r>
              <a:rPr lang="en-US" sz="1200" b="1" dirty="0" smtClean="0">
                <a:latin typeface="Arial" panose="020B0604020202020204" pitchFamily="34" charset="0"/>
                <a:cs typeface="Arial" panose="020B0604020202020204" pitchFamily="34" charset="0"/>
              </a:rPr>
              <a:t>Withdraw</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your request. </a:t>
            </a:r>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To </a:t>
            </a:r>
            <a:r>
              <a:rPr lang="en-US" sz="1200" b="1" dirty="0" smtClean="0">
                <a:latin typeface="Arial" panose="020B0604020202020204" pitchFamily="34" charset="0"/>
                <a:cs typeface="Arial" panose="020B0604020202020204" pitchFamily="34" charset="0"/>
              </a:rPr>
              <a:t>Withdraw</a:t>
            </a:r>
            <a:r>
              <a:rPr lang="en-US" sz="1200" dirty="0" smtClean="0">
                <a:latin typeface="Arial" panose="020B0604020202020204" pitchFamily="34" charset="0"/>
                <a:cs typeface="Arial" panose="020B0604020202020204" pitchFamily="34" charset="0"/>
              </a:rPr>
              <a:t> your </a:t>
            </a:r>
            <a:r>
              <a:rPr lang="en-US" sz="1200" b="1" dirty="0" smtClean="0">
                <a:latin typeface="Arial" panose="020B0604020202020204" pitchFamily="34" charset="0"/>
                <a:cs typeface="Arial" panose="020B0604020202020204" pitchFamily="34" charset="0"/>
              </a:rPr>
              <a:t>Rental / Surrender Reinstatement </a:t>
            </a:r>
            <a:r>
              <a:rPr lang="en-US" sz="1200" dirty="0" smtClean="0">
                <a:latin typeface="Arial" panose="020B0604020202020204" pitchFamily="34" charset="0"/>
                <a:cs typeface="Arial" panose="020B0604020202020204" pitchFamily="34" charset="0"/>
              </a:rPr>
              <a:t>request, the </a:t>
            </a:r>
            <a:r>
              <a:rPr lang="en-US" sz="1200" b="1" dirty="0" smtClean="0">
                <a:latin typeface="Arial" panose="020B0604020202020204" pitchFamily="34" charset="0"/>
                <a:cs typeface="Arial" panose="020B0604020202020204" pitchFamily="34" charset="0"/>
              </a:rPr>
              <a:t>Status</a:t>
            </a:r>
            <a:r>
              <a:rPr lang="en-US" sz="1200" dirty="0" smtClean="0">
                <a:latin typeface="Arial" panose="020B0604020202020204" pitchFamily="34" charset="0"/>
                <a:cs typeface="Arial" panose="020B0604020202020204" pitchFamily="34" charset="0"/>
              </a:rPr>
              <a:t> will need to be </a:t>
            </a:r>
            <a:r>
              <a:rPr lang="en-US" sz="1200" b="1" dirty="0" smtClean="0">
                <a:latin typeface="Arial" panose="020B0604020202020204" pitchFamily="34" charset="0"/>
                <a:cs typeface="Arial" panose="020B0604020202020204" pitchFamily="34" charset="0"/>
              </a:rPr>
              <a:t>Submitted</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At this point you will access the </a:t>
            </a:r>
            <a:r>
              <a:rPr lang="en-US" sz="1200" b="1" dirty="0">
                <a:latin typeface="Arial" panose="020B0604020202020204" pitchFamily="34" charset="0"/>
                <a:cs typeface="Arial" panose="020B0604020202020204" pitchFamily="34" charset="0"/>
              </a:rPr>
              <a:t>Work</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in Progress </a:t>
            </a:r>
            <a:r>
              <a:rPr lang="en-US" sz="1200" dirty="0">
                <a:latin typeface="Arial" panose="020B0604020202020204" pitchFamily="34" charset="0"/>
                <a:cs typeface="Arial" panose="020B0604020202020204" pitchFamily="34" charset="0"/>
              </a:rPr>
              <a:t>screen and click on the </a:t>
            </a:r>
            <a:r>
              <a:rPr lang="en-US" sz="1200" b="1" dirty="0">
                <a:latin typeface="Arial" panose="020B0604020202020204" pitchFamily="34" charset="0"/>
                <a:cs typeface="Arial" panose="020B0604020202020204" pitchFamily="34" charset="0"/>
              </a:rPr>
              <a:t>ETS Request Number</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You may </a:t>
            </a:r>
            <a:r>
              <a:rPr lang="en-US" sz="1200" b="1" dirty="0">
                <a:latin typeface="Arial" panose="020B0604020202020204" pitchFamily="34" charset="0"/>
                <a:cs typeface="Arial" panose="020B0604020202020204" pitchFamily="34" charset="0"/>
              </a:rPr>
              <a:t>Withdraw </a:t>
            </a:r>
            <a:r>
              <a:rPr lang="en-US" sz="1200" dirty="0">
                <a:latin typeface="Arial" panose="020B0604020202020204" pitchFamily="34" charset="0"/>
                <a:cs typeface="Arial" panose="020B0604020202020204" pitchFamily="34" charset="0"/>
              </a:rPr>
              <a:t>your </a:t>
            </a:r>
            <a:r>
              <a:rPr lang="en-US" sz="1200" b="1" dirty="0" smtClean="0">
                <a:latin typeface="Arial" panose="020B0604020202020204" pitchFamily="34" charset="0"/>
                <a:cs typeface="Arial" panose="020B0604020202020204" pitchFamily="34" charset="0"/>
              </a:rPr>
              <a:t>Rental / Surrender Reinstatement </a:t>
            </a:r>
            <a:r>
              <a:rPr lang="en-US" sz="1200" dirty="0" smtClean="0">
                <a:latin typeface="Arial" panose="020B0604020202020204" pitchFamily="34" charset="0"/>
                <a:cs typeface="Arial" panose="020B0604020202020204" pitchFamily="34" charset="0"/>
              </a:rPr>
              <a:t>at</a:t>
            </a:r>
            <a:r>
              <a:rPr lang="en-US" sz="1200" b="1"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anytime</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while the </a:t>
            </a:r>
            <a:r>
              <a:rPr lang="en-US" sz="1200" b="1" dirty="0">
                <a:latin typeface="Arial" panose="020B0604020202020204" pitchFamily="34" charset="0"/>
                <a:cs typeface="Arial" panose="020B0604020202020204" pitchFamily="34" charset="0"/>
              </a:rPr>
              <a:t>Status</a:t>
            </a:r>
            <a:r>
              <a:rPr lang="en-US" sz="1200" dirty="0">
                <a:latin typeface="Arial" panose="020B0604020202020204" pitchFamily="34" charset="0"/>
                <a:cs typeface="Arial" panose="020B0604020202020204" pitchFamily="34" charset="0"/>
              </a:rPr>
              <a:t> is </a:t>
            </a:r>
            <a:r>
              <a:rPr lang="en-US" sz="1200" b="1" dirty="0">
                <a:latin typeface="Arial" panose="020B0604020202020204" pitchFamily="34" charset="0"/>
                <a:cs typeface="Arial" panose="020B0604020202020204" pitchFamily="34" charset="0"/>
              </a:rPr>
              <a:t>Submitted</a:t>
            </a:r>
            <a:r>
              <a:rPr lang="en-US" sz="1200" dirty="0">
                <a:latin typeface="Arial" panose="020B0604020202020204" pitchFamily="34" charset="0"/>
                <a:cs typeface="Arial" panose="020B0604020202020204" pitchFamily="34" charset="0"/>
              </a:rPr>
              <a:t> or </a:t>
            </a:r>
            <a:r>
              <a:rPr lang="en-US" sz="1200" b="1" dirty="0">
                <a:latin typeface="Arial" panose="020B0604020202020204" pitchFamily="34" charset="0"/>
                <a:cs typeface="Arial" panose="020B0604020202020204" pitchFamily="34" charset="0"/>
              </a:rPr>
              <a:t>Processing</a:t>
            </a:r>
            <a:r>
              <a:rPr lang="en-US" sz="120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57" y="2227171"/>
            <a:ext cx="1692188" cy="3855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516" y="2269505"/>
            <a:ext cx="6200775" cy="4080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902462" y="5496757"/>
            <a:ext cx="749658" cy="1367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860032" y="5425245"/>
            <a:ext cx="1499316" cy="200055"/>
          </a:xfrm>
          <a:prstGeom prst="rect">
            <a:avLst/>
          </a:prstGeom>
          <a:noFill/>
        </p:spPr>
        <p:txBody>
          <a:bodyPr wrap="square" rtlCol="0">
            <a:spAutoFit/>
          </a:bodyPr>
          <a:lstStyle/>
          <a:p>
            <a:r>
              <a:rPr lang="en-US" sz="700" dirty="0" smtClean="0"/>
              <a:t>001 0000100001</a:t>
            </a:r>
            <a:endParaRPr lang="en-CA" sz="700" dirty="0"/>
          </a:p>
        </p:txBody>
      </p:sp>
      <p:sp>
        <p:nvSpPr>
          <p:cNvPr id="6" name="Rounded Rectangular Callout 5"/>
          <p:cNvSpPr/>
          <p:nvPr/>
        </p:nvSpPr>
        <p:spPr>
          <a:xfrm>
            <a:off x="1830190" y="4309566"/>
            <a:ext cx="1610037" cy="466265"/>
          </a:xfrm>
          <a:prstGeom prst="wedgeRoundRectCallout">
            <a:avLst>
              <a:gd name="adj1" fmla="val 7468"/>
              <a:gd name="adj2" fmla="val 192745"/>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1892678" y="4350295"/>
            <a:ext cx="1559559" cy="461665"/>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1. Select </a:t>
            </a:r>
            <a:r>
              <a:rPr lang="en-US" sz="1200" b="1" dirty="0" smtClean="0">
                <a:latin typeface="Arial" panose="020B0604020202020204" pitchFamily="34" charset="0"/>
                <a:cs typeface="Arial" panose="020B0604020202020204" pitchFamily="34" charset="0"/>
              </a:rPr>
              <a:t>Request Number</a:t>
            </a:r>
            <a:endParaRPr lang="en-CA" sz="12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a:stretch>
            <a:fillRect/>
          </a:stretch>
        </p:blipFill>
        <p:spPr>
          <a:xfrm>
            <a:off x="632303" y="4581128"/>
            <a:ext cx="1161905" cy="1114286"/>
          </a:xfrm>
          <a:prstGeom prst="rect">
            <a:avLst/>
          </a:prstGeom>
        </p:spPr>
      </p:pic>
    </p:spTree>
    <p:extLst>
      <p:ext uri="{BB962C8B-B14F-4D97-AF65-F5344CB8AC3E}">
        <p14:creationId xmlns:p14="http://schemas.microsoft.com/office/powerpoint/2010/main" val="3668428757"/>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724" y="1382875"/>
            <a:ext cx="4968552" cy="494780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11560" y="836712"/>
            <a:ext cx="7920880"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The </a:t>
            </a:r>
            <a:r>
              <a:rPr lang="en-US" sz="1200" b="1" dirty="0" smtClean="0">
                <a:latin typeface="Arial" panose="020B0604020202020204" pitchFamily="34" charset="0"/>
                <a:cs typeface="Arial" panose="020B0604020202020204" pitchFamily="34" charset="0"/>
              </a:rPr>
              <a:t>Administration Information </a:t>
            </a:r>
            <a:r>
              <a:rPr lang="en-US" sz="1200" dirty="0" smtClean="0">
                <a:latin typeface="Arial" panose="020B0604020202020204" pitchFamily="34" charset="0"/>
                <a:cs typeface="Arial" panose="020B0604020202020204" pitchFamily="34" charset="0"/>
              </a:rPr>
              <a:t>screen will populate displaying the </a:t>
            </a:r>
            <a:r>
              <a:rPr lang="en-US" sz="1200" b="1" dirty="0" smtClean="0">
                <a:latin typeface="Arial" panose="020B0604020202020204" pitchFamily="34" charset="0"/>
                <a:cs typeface="Arial" panose="020B0604020202020204" pitchFamily="34" charset="0"/>
              </a:rPr>
              <a:t>Company </a:t>
            </a:r>
            <a:r>
              <a:rPr lang="en-US" sz="1200" b="1" dirty="0">
                <a:latin typeface="Arial" panose="020B0604020202020204" pitchFamily="34" charset="0"/>
                <a:cs typeface="Arial" panose="020B0604020202020204" pitchFamily="34" charset="0"/>
              </a:rPr>
              <a:t>I</a:t>
            </a:r>
            <a:r>
              <a:rPr lang="en-US" sz="1200" b="1" dirty="0" smtClean="0">
                <a:latin typeface="Arial" panose="020B0604020202020204" pitchFamily="34" charset="0"/>
                <a:cs typeface="Arial" panose="020B0604020202020204" pitchFamily="34" charset="0"/>
              </a:rPr>
              <a:t>nformation </a:t>
            </a:r>
            <a:r>
              <a:rPr lang="en-US" sz="1200" dirty="0" smtClean="0">
                <a:latin typeface="Arial" panose="020B0604020202020204" pitchFamily="34" charset="0"/>
                <a:cs typeface="Arial" panose="020B0604020202020204" pitchFamily="34" charset="0"/>
              </a:rPr>
              <a:t>and the </a:t>
            </a:r>
            <a:r>
              <a:rPr lang="en-US" sz="1200" b="1" dirty="0" smtClean="0">
                <a:latin typeface="Arial" panose="020B0604020202020204" pitchFamily="34" charset="0"/>
                <a:cs typeface="Arial" panose="020B0604020202020204" pitchFamily="34" charset="0"/>
              </a:rPr>
              <a:t>Agreement to Reinstate</a:t>
            </a:r>
            <a:r>
              <a:rPr lang="en-US" sz="120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Click</a:t>
            </a:r>
            <a:r>
              <a:rPr lang="en-US" sz="1200" dirty="0" smtClean="0">
                <a:latin typeface="Arial" panose="020B0604020202020204" pitchFamily="34" charset="0"/>
                <a:cs typeface="Arial" panose="020B0604020202020204" pitchFamily="34" charset="0"/>
              </a:rPr>
              <a:t> on the </a:t>
            </a:r>
            <a:r>
              <a:rPr lang="en-US" sz="1200" b="1" dirty="0" smtClean="0">
                <a:latin typeface="Arial" panose="020B0604020202020204" pitchFamily="34" charset="0"/>
                <a:cs typeface="Arial" panose="020B0604020202020204" pitchFamily="34" charset="0"/>
              </a:rPr>
              <a:t>Withdraw</a:t>
            </a:r>
            <a:r>
              <a:rPr lang="en-US" sz="1200" dirty="0" smtClean="0">
                <a:latin typeface="Arial" panose="020B0604020202020204" pitchFamily="34" charset="0"/>
                <a:cs typeface="Arial" panose="020B0604020202020204" pitchFamily="34" charset="0"/>
              </a:rPr>
              <a:t> button at the bottom of the screen.</a:t>
            </a:r>
            <a:endParaRPr lang="en-CA" sz="1200" dirty="0">
              <a:latin typeface="Arial" panose="020B0604020202020204" pitchFamily="34" charset="0"/>
              <a:cs typeface="Arial" panose="020B0604020202020204" pitchFamily="34" charset="0"/>
            </a:endParaRPr>
          </a:p>
        </p:txBody>
      </p:sp>
      <p:sp>
        <p:nvSpPr>
          <p:cNvPr id="4" name="Rectangle 3"/>
          <p:cNvSpPr/>
          <p:nvPr/>
        </p:nvSpPr>
        <p:spPr>
          <a:xfrm>
            <a:off x="4644008" y="2451365"/>
            <a:ext cx="1728192" cy="72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572000" y="2395036"/>
            <a:ext cx="1440160" cy="184666"/>
          </a:xfrm>
          <a:prstGeom prst="rect">
            <a:avLst/>
          </a:prstGeom>
          <a:noFill/>
        </p:spPr>
        <p:txBody>
          <a:bodyPr wrap="square" rtlCol="0">
            <a:spAutoFit/>
          </a:bodyPr>
          <a:lstStyle/>
          <a:p>
            <a:r>
              <a:rPr lang="en-US" sz="600" dirty="0" smtClean="0">
                <a:solidFill>
                  <a:schemeClr val="tx1">
                    <a:lumMod val="75000"/>
                    <a:lumOff val="25000"/>
                  </a:schemeClr>
                </a:solidFill>
              </a:rPr>
              <a:t>ABC Compan</a:t>
            </a:r>
            <a:r>
              <a:rPr lang="en-US" sz="600" dirty="0">
                <a:solidFill>
                  <a:schemeClr val="tx1">
                    <a:lumMod val="75000"/>
                    <a:lumOff val="25000"/>
                  </a:schemeClr>
                </a:solidFill>
              </a:rPr>
              <a:t>y</a:t>
            </a:r>
            <a:endParaRPr lang="en-CA" sz="600" dirty="0">
              <a:solidFill>
                <a:schemeClr val="tx1">
                  <a:lumMod val="75000"/>
                  <a:lumOff val="25000"/>
                </a:schemeClr>
              </a:solidFill>
            </a:endParaRPr>
          </a:p>
        </p:txBody>
      </p:sp>
      <p:sp>
        <p:nvSpPr>
          <p:cNvPr id="6" name="Rectangle 5"/>
          <p:cNvSpPr/>
          <p:nvPr/>
        </p:nvSpPr>
        <p:spPr>
          <a:xfrm>
            <a:off x="3995936" y="4653136"/>
            <a:ext cx="1656184" cy="195660"/>
          </a:xfrm>
          <a:prstGeom prst="rect">
            <a:avLst/>
          </a:prstGeom>
          <a:solidFill>
            <a:srgbClr val="E3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4067944" y="4643244"/>
            <a:ext cx="936104" cy="215444"/>
          </a:xfrm>
          <a:prstGeom prst="rect">
            <a:avLst/>
          </a:prstGeom>
          <a:noFill/>
        </p:spPr>
        <p:txBody>
          <a:bodyPr wrap="square" rtlCol="0">
            <a:spAutoFit/>
          </a:bodyPr>
          <a:lstStyle/>
          <a:p>
            <a:r>
              <a:rPr lang="en-US" sz="800" dirty="0" smtClean="0"/>
              <a:t>ABC Company</a:t>
            </a:r>
            <a:endParaRPr lang="en-CA" sz="800" dirty="0"/>
          </a:p>
        </p:txBody>
      </p:sp>
      <p:sp>
        <p:nvSpPr>
          <p:cNvPr id="8" name="Rectangle 7"/>
          <p:cNvSpPr/>
          <p:nvPr/>
        </p:nvSpPr>
        <p:spPr>
          <a:xfrm>
            <a:off x="2195736" y="4694512"/>
            <a:ext cx="432048" cy="97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2109205" y="4653136"/>
            <a:ext cx="648072" cy="169277"/>
          </a:xfrm>
          <a:prstGeom prst="rect">
            <a:avLst/>
          </a:prstGeom>
          <a:noFill/>
        </p:spPr>
        <p:txBody>
          <a:bodyPr wrap="square" rtlCol="0">
            <a:spAutoFit/>
          </a:bodyPr>
          <a:lstStyle/>
          <a:p>
            <a:r>
              <a:rPr lang="en-US" sz="500" dirty="0" smtClean="0"/>
              <a:t>001 0000100002</a:t>
            </a:r>
            <a:endParaRPr lang="en-CA" sz="500" dirty="0"/>
          </a:p>
        </p:txBody>
      </p:sp>
      <p:sp>
        <p:nvSpPr>
          <p:cNvPr id="10" name="Rounded Rectangular Callout 9"/>
          <p:cNvSpPr/>
          <p:nvPr/>
        </p:nvSpPr>
        <p:spPr>
          <a:xfrm>
            <a:off x="7236296" y="4123258"/>
            <a:ext cx="864096" cy="483692"/>
          </a:xfrm>
          <a:prstGeom prst="wedgeRoundRectCallout">
            <a:avLst>
              <a:gd name="adj1" fmla="val -329479"/>
              <a:gd name="adj2" fmla="val 34016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7092280" y="4134271"/>
            <a:ext cx="1152128" cy="461665"/>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1. Click </a:t>
            </a:r>
            <a:r>
              <a:rPr lang="en-US" sz="1200" b="1" dirty="0" smtClean="0">
                <a:latin typeface="Arial" panose="020B0604020202020204" pitchFamily="34" charset="0"/>
                <a:cs typeface="Arial" panose="020B0604020202020204" pitchFamily="34" charset="0"/>
              </a:rPr>
              <a:t>Withdraw</a:t>
            </a:r>
            <a:endParaRPr lang="en-CA" sz="1200" b="1" dirty="0">
              <a:latin typeface="Arial" panose="020B0604020202020204" pitchFamily="34" charset="0"/>
              <a:cs typeface="Arial" panose="020B0604020202020204" pitchFamily="34" charset="0"/>
            </a:endParaRPr>
          </a:p>
        </p:txBody>
      </p:sp>
      <p:sp>
        <p:nvSpPr>
          <p:cNvPr id="13" name="Rectangle 12"/>
          <p:cNvSpPr/>
          <p:nvPr/>
        </p:nvSpPr>
        <p:spPr>
          <a:xfrm>
            <a:off x="5724128" y="4694512"/>
            <a:ext cx="504056" cy="97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5796136" y="4645441"/>
            <a:ext cx="522900" cy="184666"/>
          </a:xfrm>
          <a:prstGeom prst="rect">
            <a:avLst/>
          </a:prstGeom>
        </p:spPr>
        <p:txBody>
          <a:bodyPr wrap="none">
            <a:spAutoFit/>
          </a:bodyPr>
          <a:lstStyle/>
          <a:p>
            <a:r>
              <a:rPr lang="en-US" sz="600" dirty="0"/>
              <a:t>1-01-001:1</a:t>
            </a:r>
            <a:endParaRPr lang="en-CA" sz="600" dirty="0"/>
          </a:p>
        </p:txBody>
      </p:sp>
    </p:spTree>
    <p:extLst>
      <p:ext uri="{BB962C8B-B14F-4D97-AF65-F5344CB8AC3E}">
        <p14:creationId xmlns:p14="http://schemas.microsoft.com/office/powerpoint/2010/main" val="1000587882"/>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Revisions Table</a:t>
            </a:r>
          </a:p>
          <a:p>
            <a:pPr marL="0" indent="0" algn="ctr">
              <a:buNone/>
            </a:pPr>
            <a:endParaRPr lang="en-US" dirty="0"/>
          </a:p>
          <a:p>
            <a:pPr marL="0" indent="0" algn="ctr">
              <a:buNone/>
            </a:pP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2348860322"/>
              </p:ext>
            </p:extLst>
          </p:nvPr>
        </p:nvGraphicFramePr>
        <p:xfrm>
          <a:off x="1835696" y="2708920"/>
          <a:ext cx="6096000" cy="2123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smtClean="0"/>
                        <a:t>Date</a:t>
                      </a:r>
                      <a:endParaRPr lang="en-CA" dirty="0"/>
                    </a:p>
                  </a:txBody>
                  <a:tcPr/>
                </a:tc>
                <a:tc>
                  <a:txBody>
                    <a:bodyPr/>
                    <a:lstStyle/>
                    <a:p>
                      <a:r>
                        <a:rPr lang="en-US" dirty="0" smtClean="0"/>
                        <a:t>Revisions Type</a:t>
                      </a:r>
                      <a:endParaRPr lang="en-CA" dirty="0"/>
                    </a:p>
                  </a:txBody>
                  <a:tcPr/>
                </a:tc>
                <a:tc>
                  <a:txBody>
                    <a:bodyPr/>
                    <a:lstStyle/>
                    <a:p>
                      <a:r>
                        <a:rPr lang="en-US" dirty="0" smtClean="0"/>
                        <a:t>Page Number</a:t>
                      </a:r>
                      <a:endParaRPr lang="en-CA" dirty="0"/>
                    </a:p>
                  </a:txBody>
                  <a:tcPr/>
                </a:tc>
                <a:extLst>
                  <a:ext uri="{0D108BD9-81ED-4DB2-BD59-A6C34878D82A}">
                    <a16:rowId xmlns:a16="http://schemas.microsoft.com/office/drawing/2014/main" val="10000"/>
                  </a:ext>
                </a:extLst>
              </a:tr>
              <a:tr h="370840">
                <a:tc>
                  <a:txBody>
                    <a:bodyPr/>
                    <a:lstStyle/>
                    <a:p>
                      <a:r>
                        <a:rPr lang="en-US" dirty="0" smtClean="0"/>
                        <a:t>March 10,</a:t>
                      </a:r>
                      <a:r>
                        <a:rPr lang="en-US" baseline="0" dirty="0" smtClean="0"/>
                        <a:t> 2017</a:t>
                      </a:r>
                      <a:endParaRPr lang="en-CA" dirty="0"/>
                    </a:p>
                  </a:txBody>
                  <a:tcPr/>
                </a:tc>
                <a:tc>
                  <a:txBody>
                    <a:bodyPr/>
                    <a:lstStyle/>
                    <a:p>
                      <a:r>
                        <a:rPr lang="en-US" dirty="0" smtClean="0"/>
                        <a:t>Initial Creation</a:t>
                      </a:r>
                      <a:endParaRPr lang="en-CA" dirty="0"/>
                    </a:p>
                  </a:txBody>
                  <a:tcPr/>
                </a:tc>
                <a:tc>
                  <a:txBody>
                    <a:bodyPr/>
                    <a:lstStyle/>
                    <a:p>
                      <a:r>
                        <a:rPr lang="en-US" dirty="0" smtClean="0"/>
                        <a:t>All</a:t>
                      </a:r>
                      <a:endParaRPr lang="en-CA" dirty="0"/>
                    </a:p>
                  </a:txBody>
                  <a:tcPr/>
                </a:tc>
                <a:extLst>
                  <a:ext uri="{0D108BD9-81ED-4DB2-BD59-A6C34878D82A}">
                    <a16:rowId xmlns:a16="http://schemas.microsoft.com/office/drawing/2014/main" val="10001"/>
                  </a:ext>
                </a:extLst>
              </a:tr>
              <a:tr h="370840">
                <a:tc>
                  <a:txBody>
                    <a:bodyPr/>
                    <a:lstStyle/>
                    <a:p>
                      <a:r>
                        <a:rPr lang="en-US" dirty="0" smtClean="0"/>
                        <a:t>June 2020</a:t>
                      </a:r>
                      <a:endParaRPr lang="en-CA" dirty="0"/>
                    </a:p>
                  </a:txBody>
                  <a:tcPr/>
                </a:tc>
                <a:tc>
                  <a:txBody>
                    <a:bodyPr/>
                    <a:lstStyle/>
                    <a:p>
                      <a:r>
                        <a:rPr lang="en-US" dirty="0" smtClean="0"/>
                        <a:t>Update Banner and add</a:t>
                      </a:r>
                      <a:r>
                        <a:rPr lang="en-US" baseline="0" dirty="0" smtClean="0"/>
                        <a:t> Resource Page</a:t>
                      </a:r>
                      <a:endParaRPr lang="en-CA" dirty="0"/>
                    </a:p>
                  </a:txBody>
                  <a:tcPr/>
                </a:tc>
                <a:tc>
                  <a:txBody>
                    <a:bodyPr/>
                    <a:lstStyle/>
                    <a:p>
                      <a:r>
                        <a:rPr lang="en-US" dirty="0" smtClean="0"/>
                        <a:t>All</a:t>
                      </a:r>
                      <a:endParaRPr lang="en-CA" dirty="0"/>
                    </a:p>
                  </a:txBody>
                  <a:tcPr/>
                </a:tc>
                <a:extLst>
                  <a:ext uri="{0D108BD9-81ED-4DB2-BD59-A6C34878D82A}">
                    <a16:rowId xmlns:a16="http://schemas.microsoft.com/office/drawing/2014/main" val="10002"/>
                  </a:ext>
                </a:extLst>
              </a:tr>
              <a:tr h="370840">
                <a:tc>
                  <a:txBody>
                    <a:bodyPr/>
                    <a:lstStyle/>
                    <a:p>
                      <a:r>
                        <a:rPr lang="en-CA" dirty="0" smtClean="0"/>
                        <a:t>October 2020</a:t>
                      </a:r>
                      <a:endParaRPr lang="en-CA" dirty="0"/>
                    </a:p>
                  </a:txBody>
                  <a:tcPr/>
                </a:tc>
                <a:tc>
                  <a:txBody>
                    <a:bodyPr/>
                    <a:lstStyle/>
                    <a:p>
                      <a:r>
                        <a:rPr lang="en-CA" dirty="0" smtClean="0"/>
                        <a:t>Updated</a:t>
                      </a:r>
                      <a:endParaRPr lang="en-CA" dirty="0"/>
                    </a:p>
                  </a:txBody>
                  <a:tcPr/>
                </a:tc>
                <a:tc>
                  <a:txBody>
                    <a:bodyPr/>
                    <a:lstStyle/>
                    <a:p>
                      <a:r>
                        <a:rPr lang="en-CA" dirty="0" smtClean="0"/>
                        <a:t>Various</a:t>
                      </a:r>
                      <a:endParaRPr lang="en-CA" dirty="0"/>
                    </a:p>
                  </a:txBody>
                  <a:tcPr/>
                </a:tc>
                <a:extLst>
                  <a:ext uri="{0D108BD9-81ED-4DB2-BD59-A6C34878D82A}">
                    <a16:rowId xmlns:a16="http://schemas.microsoft.com/office/drawing/2014/main" val="2281371894"/>
                  </a:ext>
                </a:extLst>
              </a:tr>
              <a:tr h="370840">
                <a:tc>
                  <a:txBody>
                    <a:bodyPr/>
                    <a:lstStyle/>
                    <a:p>
                      <a:r>
                        <a:rPr lang="en-CA" dirty="0" smtClean="0"/>
                        <a:t>January 2022</a:t>
                      </a:r>
                      <a:endParaRPr lang="en-CA" dirty="0"/>
                    </a:p>
                  </a:txBody>
                  <a:tcPr/>
                </a:tc>
                <a:tc>
                  <a:txBody>
                    <a:bodyPr/>
                    <a:lstStyle/>
                    <a:p>
                      <a:r>
                        <a:rPr lang="en-CA" dirty="0" smtClean="0"/>
                        <a:t>Adding Surrenders</a:t>
                      </a:r>
                      <a:endParaRPr lang="en-CA" dirty="0"/>
                    </a:p>
                  </a:txBody>
                  <a:tcPr/>
                </a:tc>
                <a:tc>
                  <a:txBody>
                    <a:bodyPr/>
                    <a:lstStyle/>
                    <a:p>
                      <a:r>
                        <a:rPr lang="en-CA" dirty="0" smtClean="0"/>
                        <a:t>Various</a:t>
                      </a:r>
                      <a:endParaRPr lang="en-CA" dirty="0"/>
                    </a:p>
                  </a:txBody>
                  <a:tcPr/>
                </a:tc>
                <a:extLst>
                  <a:ext uri="{0D108BD9-81ED-4DB2-BD59-A6C34878D82A}">
                    <a16:rowId xmlns:a16="http://schemas.microsoft.com/office/drawing/2014/main" val="288222415"/>
                  </a:ext>
                </a:extLst>
              </a:tr>
            </a:tbl>
          </a:graphicData>
        </a:graphic>
      </p:graphicFrame>
    </p:spTree>
    <p:extLst>
      <p:ext uri="{BB962C8B-B14F-4D97-AF65-F5344CB8AC3E}">
        <p14:creationId xmlns:p14="http://schemas.microsoft.com/office/powerpoint/2010/main" val="762739151"/>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268760"/>
            <a:ext cx="5328592" cy="5086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6873" y="908720"/>
            <a:ext cx="8064896"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A Message box will populate confirming the </a:t>
            </a:r>
            <a:r>
              <a:rPr lang="en-US" sz="1200" b="1" dirty="0" smtClean="0">
                <a:latin typeface="Arial" panose="020B0604020202020204" pitchFamily="34" charset="0"/>
                <a:cs typeface="Arial" panose="020B0604020202020204" pitchFamily="34" charset="0"/>
              </a:rPr>
              <a:t>Withdrawal</a:t>
            </a:r>
            <a:r>
              <a:rPr lang="en-US" sz="1200" dirty="0" smtClean="0">
                <a:latin typeface="Arial" panose="020B0604020202020204" pitchFamily="34" charset="0"/>
                <a:cs typeface="Arial" panose="020B0604020202020204" pitchFamily="34" charset="0"/>
              </a:rPr>
              <a:t> of your </a:t>
            </a:r>
            <a:r>
              <a:rPr lang="en-US" sz="1200" b="1" dirty="0" smtClean="0">
                <a:latin typeface="Arial" panose="020B0604020202020204" pitchFamily="34" charset="0"/>
                <a:cs typeface="Arial" panose="020B0604020202020204" pitchFamily="34" charset="0"/>
              </a:rPr>
              <a:t>Rental / Surrender Reinstatement </a:t>
            </a:r>
            <a:r>
              <a:rPr lang="en-US" sz="1200" dirty="0" smtClean="0">
                <a:latin typeface="Arial" panose="020B0604020202020204" pitchFamily="34" charset="0"/>
                <a:cs typeface="Arial" panose="020B0604020202020204" pitchFamily="34" charset="0"/>
              </a:rPr>
              <a:t>application.  To proceed click the </a:t>
            </a:r>
            <a:r>
              <a:rPr lang="en-US" sz="1200" b="1" dirty="0" smtClean="0">
                <a:latin typeface="Arial" panose="020B0604020202020204" pitchFamily="34" charset="0"/>
                <a:cs typeface="Arial" panose="020B0604020202020204" pitchFamily="34" charset="0"/>
              </a:rPr>
              <a:t>Ok </a:t>
            </a:r>
            <a:r>
              <a:rPr lang="en-US" sz="1200" dirty="0" smtClean="0">
                <a:latin typeface="Arial" panose="020B0604020202020204" pitchFamily="34" charset="0"/>
                <a:cs typeface="Arial" panose="020B0604020202020204" pitchFamily="34" charset="0"/>
              </a:rPr>
              <a:t>button.</a:t>
            </a:r>
            <a:endParaRPr lang="en-CA" sz="1200" dirty="0">
              <a:latin typeface="Arial" panose="020B0604020202020204" pitchFamily="34" charset="0"/>
              <a:cs typeface="Arial" panose="020B0604020202020204" pitchFamily="34" charset="0"/>
            </a:endParaRPr>
          </a:p>
        </p:txBody>
      </p:sp>
      <p:sp>
        <p:nvSpPr>
          <p:cNvPr id="4" name="Rectangle 3"/>
          <p:cNvSpPr/>
          <p:nvPr/>
        </p:nvSpPr>
        <p:spPr>
          <a:xfrm>
            <a:off x="4644008" y="2420888"/>
            <a:ext cx="1800200" cy="7200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4579702" y="2349170"/>
            <a:ext cx="1296144" cy="215444"/>
          </a:xfrm>
          <a:prstGeom prst="rect">
            <a:avLst/>
          </a:prstGeom>
          <a:noFill/>
        </p:spPr>
        <p:txBody>
          <a:bodyPr wrap="square" rtlCol="0">
            <a:spAutoFit/>
          </a:bodyPr>
          <a:lstStyle/>
          <a:p>
            <a:r>
              <a:rPr lang="en-US" sz="800" dirty="0" smtClean="0">
                <a:solidFill>
                  <a:schemeClr val="tx1">
                    <a:lumMod val="75000"/>
                    <a:lumOff val="25000"/>
                  </a:schemeClr>
                </a:solidFill>
              </a:rPr>
              <a:t>ABC Company</a:t>
            </a:r>
            <a:endParaRPr lang="en-CA" sz="800" dirty="0">
              <a:solidFill>
                <a:schemeClr val="tx1">
                  <a:lumMod val="75000"/>
                  <a:lumOff val="25000"/>
                </a:schemeClr>
              </a:solidFill>
            </a:endParaRPr>
          </a:p>
        </p:txBody>
      </p:sp>
      <p:sp>
        <p:nvSpPr>
          <p:cNvPr id="8" name="Rectangle 7"/>
          <p:cNvSpPr/>
          <p:nvPr/>
        </p:nvSpPr>
        <p:spPr>
          <a:xfrm>
            <a:off x="5825356" y="4797152"/>
            <a:ext cx="504056" cy="72008"/>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5901092" y="4740823"/>
            <a:ext cx="522900" cy="184666"/>
          </a:xfrm>
          <a:prstGeom prst="rect">
            <a:avLst/>
          </a:prstGeom>
        </p:spPr>
        <p:txBody>
          <a:bodyPr wrap="none">
            <a:spAutoFit/>
          </a:bodyPr>
          <a:lstStyle/>
          <a:p>
            <a:r>
              <a:rPr lang="en-US" sz="600" dirty="0"/>
              <a:t>1-01-001:1</a:t>
            </a:r>
            <a:endParaRPr lang="en-CA" sz="600" dirty="0"/>
          </a:p>
        </p:txBody>
      </p:sp>
      <p:sp>
        <p:nvSpPr>
          <p:cNvPr id="9" name="Rectangle 8"/>
          <p:cNvSpPr/>
          <p:nvPr/>
        </p:nvSpPr>
        <p:spPr>
          <a:xfrm>
            <a:off x="3995936" y="4776827"/>
            <a:ext cx="1728192" cy="184666"/>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p:cNvSpPr txBox="1"/>
          <p:nvPr/>
        </p:nvSpPr>
        <p:spPr>
          <a:xfrm>
            <a:off x="4219662" y="4740512"/>
            <a:ext cx="1656184" cy="215444"/>
          </a:xfrm>
          <a:prstGeom prst="rect">
            <a:avLst/>
          </a:prstGeom>
          <a:noFill/>
        </p:spPr>
        <p:txBody>
          <a:bodyPr wrap="square" rtlCol="0">
            <a:spAutoFit/>
          </a:bodyPr>
          <a:lstStyle/>
          <a:p>
            <a:r>
              <a:rPr lang="en-US" sz="800" dirty="0" smtClean="0">
                <a:solidFill>
                  <a:schemeClr val="tx1">
                    <a:lumMod val="75000"/>
                    <a:lumOff val="25000"/>
                  </a:schemeClr>
                </a:solidFill>
              </a:rPr>
              <a:t>ABC Company</a:t>
            </a:r>
            <a:endParaRPr lang="en-CA" sz="800" dirty="0">
              <a:solidFill>
                <a:schemeClr val="tx1">
                  <a:lumMod val="75000"/>
                  <a:lumOff val="25000"/>
                </a:schemeClr>
              </a:solidFill>
            </a:endParaRPr>
          </a:p>
        </p:txBody>
      </p:sp>
      <p:sp>
        <p:nvSpPr>
          <p:cNvPr id="11" name="Rectangle 10"/>
          <p:cNvSpPr/>
          <p:nvPr/>
        </p:nvSpPr>
        <p:spPr>
          <a:xfrm>
            <a:off x="1979712" y="4776827"/>
            <a:ext cx="504056" cy="92333"/>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p:cNvSpPr txBox="1"/>
          <p:nvPr/>
        </p:nvSpPr>
        <p:spPr>
          <a:xfrm>
            <a:off x="1907704" y="4740823"/>
            <a:ext cx="764566" cy="184666"/>
          </a:xfrm>
          <a:prstGeom prst="rect">
            <a:avLst/>
          </a:prstGeom>
          <a:noFill/>
        </p:spPr>
        <p:txBody>
          <a:bodyPr wrap="square" rtlCol="0">
            <a:spAutoFit/>
          </a:bodyPr>
          <a:lstStyle/>
          <a:p>
            <a:r>
              <a:rPr lang="en-US" sz="600" dirty="0" smtClean="0"/>
              <a:t>001 0000100002</a:t>
            </a:r>
            <a:endParaRPr lang="en-CA" sz="600" dirty="0"/>
          </a:p>
        </p:txBody>
      </p:sp>
      <p:sp>
        <p:nvSpPr>
          <p:cNvPr id="13" name="Rounded Rectangular Callout 12"/>
          <p:cNvSpPr/>
          <p:nvPr/>
        </p:nvSpPr>
        <p:spPr>
          <a:xfrm>
            <a:off x="7668344" y="3068960"/>
            <a:ext cx="576064" cy="461665"/>
          </a:xfrm>
          <a:prstGeom prst="wedgeRoundRectCallout">
            <a:avLst>
              <a:gd name="adj1" fmla="val -551962"/>
              <a:gd name="adj2" fmla="val 170740"/>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7596336" y="3068960"/>
            <a:ext cx="722759" cy="461665"/>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1. Click </a:t>
            </a:r>
            <a:r>
              <a:rPr lang="en-US" sz="1200" b="1" dirty="0" smtClean="0">
                <a:latin typeface="Arial" panose="020B0604020202020204" pitchFamily="34" charset="0"/>
                <a:cs typeface="Arial" panose="020B0604020202020204" pitchFamily="34" charset="0"/>
              </a:rPr>
              <a:t>Ok</a:t>
            </a:r>
            <a:endParaRPr lang="en-CA"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148557"/>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907704" y="1452414"/>
            <a:ext cx="5328592" cy="4949472"/>
            <a:chOff x="1979712" y="1124744"/>
            <a:chExt cx="4945930" cy="5165496"/>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124744"/>
              <a:ext cx="4945930" cy="516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580112" y="4725144"/>
              <a:ext cx="504056" cy="72008"/>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Rectangle 1"/>
            <p:cNvSpPr/>
            <p:nvPr/>
          </p:nvSpPr>
          <p:spPr>
            <a:xfrm>
              <a:off x="5652120" y="4654446"/>
              <a:ext cx="522900" cy="184666"/>
            </a:xfrm>
            <a:prstGeom prst="rect">
              <a:avLst/>
            </a:prstGeom>
          </p:spPr>
          <p:txBody>
            <a:bodyPr wrap="none">
              <a:spAutoFit/>
            </a:bodyPr>
            <a:lstStyle/>
            <a:p>
              <a:r>
                <a:rPr lang="en-US" sz="600" dirty="0"/>
                <a:t>1-01-001:1</a:t>
              </a:r>
              <a:endParaRPr lang="en-CA" sz="600" dirty="0"/>
            </a:p>
          </p:txBody>
        </p:sp>
        <p:sp>
          <p:nvSpPr>
            <p:cNvPr id="4" name="Rectangle 3"/>
            <p:cNvSpPr/>
            <p:nvPr/>
          </p:nvSpPr>
          <p:spPr>
            <a:xfrm>
              <a:off x="3921746" y="4662238"/>
              <a:ext cx="1584176" cy="197819"/>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139952" y="4662238"/>
              <a:ext cx="1152128" cy="200055"/>
            </a:xfrm>
            <a:prstGeom prst="rect">
              <a:avLst/>
            </a:prstGeom>
            <a:noFill/>
          </p:spPr>
          <p:txBody>
            <a:bodyPr wrap="square" rtlCol="0">
              <a:spAutoFit/>
            </a:bodyPr>
            <a:lstStyle/>
            <a:p>
              <a:r>
                <a:rPr lang="en-US" sz="700" dirty="0" smtClean="0"/>
                <a:t>ABC Company</a:t>
              </a:r>
              <a:endParaRPr lang="en-CA" sz="700" dirty="0"/>
            </a:p>
          </p:txBody>
        </p:sp>
        <p:sp>
          <p:nvSpPr>
            <p:cNvPr id="6" name="Rectangle 5"/>
            <p:cNvSpPr/>
            <p:nvPr/>
          </p:nvSpPr>
          <p:spPr>
            <a:xfrm>
              <a:off x="2113446" y="4679322"/>
              <a:ext cx="432048" cy="134914"/>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2001090" y="4661722"/>
              <a:ext cx="720080" cy="169277"/>
            </a:xfrm>
            <a:prstGeom prst="rect">
              <a:avLst/>
            </a:prstGeom>
            <a:noFill/>
          </p:spPr>
          <p:txBody>
            <a:bodyPr wrap="square" rtlCol="0">
              <a:spAutoFit/>
            </a:bodyPr>
            <a:lstStyle/>
            <a:p>
              <a:r>
                <a:rPr lang="en-US" sz="500" dirty="0" smtClean="0"/>
                <a:t>001 0000100002</a:t>
              </a:r>
              <a:endParaRPr lang="en-CA" sz="500" dirty="0"/>
            </a:p>
          </p:txBody>
        </p:sp>
        <p:sp>
          <p:nvSpPr>
            <p:cNvPr id="9" name="Rectangle 8"/>
            <p:cNvSpPr/>
            <p:nvPr/>
          </p:nvSpPr>
          <p:spPr>
            <a:xfrm>
              <a:off x="4532925" y="2277554"/>
              <a:ext cx="1656184" cy="7200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p:cNvSpPr txBox="1"/>
            <p:nvPr/>
          </p:nvSpPr>
          <p:spPr>
            <a:xfrm>
              <a:off x="4452677" y="2228919"/>
              <a:ext cx="1170972" cy="169277"/>
            </a:xfrm>
            <a:prstGeom prst="rect">
              <a:avLst/>
            </a:prstGeom>
            <a:noFill/>
          </p:spPr>
          <p:txBody>
            <a:bodyPr wrap="square" rtlCol="0">
              <a:spAutoFit/>
            </a:bodyPr>
            <a:lstStyle/>
            <a:p>
              <a:r>
                <a:rPr lang="en-US" sz="500" dirty="0" smtClean="0">
                  <a:solidFill>
                    <a:schemeClr val="bg1">
                      <a:lumMod val="75000"/>
                    </a:schemeClr>
                  </a:solidFill>
                </a:rPr>
                <a:t>ABC Company</a:t>
              </a:r>
              <a:endParaRPr lang="en-CA" sz="500" dirty="0">
                <a:solidFill>
                  <a:schemeClr val="bg1">
                    <a:lumMod val="75000"/>
                  </a:schemeClr>
                </a:solidFill>
              </a:endParaRPr>
            </a:p>
          </p:txBody>
        </p:sp>
      </p:grpSp>
      <p:sp>
        <p:nvSpPr>
          <p:cNvPr id="12" name="TextBox 11"/>
          <p:cNvSpPr txBox="1"/>
          <p:nvPr/>
        </p:nvSpPr>
        <p:spPr>
          <a:xfrm>
            <a:off x="611560" y="980728"/>
            <a:ext cx="7920880" cy="646331"/>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Once you select </a:t>
            </a:r>
            <a:r>
              <a:rPr lang="en-US" sz="1200" b="1" dirty="0" smtClean="0">
                <a:latin typeface="Arial" panose="020B0604020202020204" pitchFamily="34" charset="0"/>
                <a:cs typeface="Arial" panose="020B0604020202020204" pitchFamily="34" charset="0"/>
              </a:rPr>
              <a:t>Ok</a:t>
            </a:r>
            <a:r>
              <a:rPr lang="en-US" sz="1200" dirty="0" smtClean="0">
                <a:latin typeface="Arial" panose="020B0604020202020204" pitchFamily="34" charset="0"/>
                <a:cs typeface="Arial" panose="020B0604020202020204" pitchFamily="34" charset="0"/>
              </a:rPr>
              <a:t>, the </a:t>
            </a:r>
            <a:r>
              <a:rPr lang="en-US" sz="1200" b="1" dirty="0" smtClean="0">
                <a:latin typeface="Arial" panose="020B0604020202020204" pitchFamily="34" charset="0"/>
                <a:cs typeface="Arial" panose="020B0604020202020204" pitchFamily="34" charset="0"/>
              </a:rPr>
              <a:t>Administration Information </a:t>
            </a:r>
            <a:r>
              <a:rPr lang="en-US" sz="1200" dirty="0" smtClean="0">
                <a:latin typeface="Arial" panose="020B0604020202020204" pitchFamily="34" charset="0"/>
                <a:cs typeface="Arial" panose="020B0604020202020204" pitchFamily="34" charset="0"/>
              </a:rPr>
              <a:t>screen will populate with the </a:t>
            </a:r>
            <a:r>
              <a:rPr lang="en-US" sz="1200" b="1" dirty="0" smtClean="0">
                <a:latin typeface="Arial" panose="020B0604020202020204" pitchFamily="34" charset="0"/>
                <a:cs typeface="Arial" panose="020B0604020202020204" pitchFamily="34" charset="0"/>
              </a:rPr>
              <a:t>Status</a:t>
            </a:r>
            <a:r>
              <a:rPr lang="en-US" sz="1200" dirty="0" smtClean="0">
                <a:latin typeface="Arial" panose="020B0604020202020204" pitchFamily="34" charset="0"/>
                <a:cs typeface="Arial" panose="020B0604020202020204" pitchFamily="34" charset="0"/>
              </a:rPr>
              <a:t> of </a:t>
            </a:r>
            <a:r>
              <a:rPr lang="en-US" sz="1200" b="1" dirty="0" smtClean="0">
                <a:latin typeface="Arial" panose="020B0604020202020204" pitchFamily="34" charset="0"/>
                <a:cs typeface="Arial" panose="020B0604020202020204" pitchFamily="34" charset="0"/>
              </a:rPr>
              <a:t>Client Withdrawn</a:t>
            </a:r>
            <a:r>
              <a:rPr lang="en-US" sz="1200" dirty="0" smtClean="0">
                <a:latin typeface="Arial" panose="020B0604020202020204" pitchFamily="34" charset="0"/>
                <a:cs typeface="Arial" panose="020B0604020202020204" pitchFamily="34" charset="0"/>
              </a:rPr>
              <a:t>.  The information has been deleted from Alberta Energy’s records.  Select </a:t>
            </a:r>
            <a:r>
              <a:rPr lang="en-US" sz="1200" b="1" dirty="0" smtClean="0">
                <a:latin typeface="Arial" panose="020B0604020202020204" pitchFamily="34" charset="0"/>
                <a:cs typeface="Arial" panose="020B0604020202020204" pitchFamily="34" charset="0"/>
              </a:rPr>
              <a:t>Close, </a:t>
            </a:r>
            <a:r>
              <a:rPr lang="en-US" sz="1200" dirty="0" smtClean="0">
                <a:latin typeface="Arial" panose="020B0604020202020204" pitchFamily="34" charset="0"/>
                <a:cs typeface="Arial" panose="020B0604020202020204" pitchFamily="34" charset="0"/>
              </a:rPr>
              <a:t>you will be taken back to </a:t>
            </a:r>
            <a:r>
              <a:rPr lang="en-US" sz="1200" b="1" dirty="0" smtClean="0">
                <a:latin typeface="Arial" panose="020B0604020202020204" pitchFamily="34" charset="0"/>
                <a:cs typeface="Arial" panose="020B0604020202020204" pitchFamily="34" charset="0"/>
              </a:rPr>
              <a:t>Work In Progress.</a:t>
            </a:r>
            <a:endParaRPr lang="en-CA" sz="1200" b="1" dirty="0">
              <a:latin typeface="Arial" panose="020B0604020202020204" pitchFamily="34" charset="0"/>
              <a:cs typeface="Arial" panose="020B0604020202020204" pitchFamily="34" charset="0"/>
            </a:endParaRPr>
          </a:p>
        </p:txBody>
      </p:sp>
      <p:sp>
        <p:nvSpPr>
          <p:cNvPr id="13" name="Rounded Rectangular Callout 12"/>
          <p:cNvSpPr/>
          <p:nvPr/>
        </p:nvSpPr>
        <p:spPr>
          <a:xfrm>
            <a:off x="6948264" y="5322403"/>
            <a:ext cx="720080" cy="482860"/>
          </a:xfrm>
          <a:prstGeom prst="wedgeRoundRectCallout">
            <a:avLst>
              <a:gd name="adj1" fmla="val -334067"/>
              <a:gd name="adj2" fmla="val 149716"/>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6840252" y="5322403"/>
            <a:ext cx="900100" cy="461665"/>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1. Select </a:t>
            </a:r>
            <a:r>
              <a:rPr lang="en-US" sz="1200" b="1" dirty="0" smtClean="0">
                <a:latin typeface="Arial" panose="020B0604020202020204" pitchFamily="34" charset="0"/>
                <a:cs typeface="Arial" panose="020B0604020202020204" pitchFamily="34" charset="0"/>
              </a:rPr>
              <a:t>Close</a:t>
            </a:r>
            <a:endParaRPr lang="en-CA" sz="1200" b="1" dirty="0">
              <a:latin typeface="Arial" panose="020B0604020202020204" pitchFamily="34" charset="0"/>
              <a:cs typeface="Arial" panose="020B0604020202020204" pitchFamily="34" charset="0"/>
            </a:endParaRPr>
          </a:p>
        </p:txBody>
      </p:sp>
      <p:sp>
        <p:nvSpPr>
          <p:cNvPr id="7" name="Oval 6"/>
          <p:cNvSpPr/>
          <p:nvPr/>
        </p:nvSpPr>
        <p:spPr>
          <a:xfrm>
            <a:off x="6095809" y="1778352"/>
            <a:ext cx="1178105"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p:cNvSpPr txBox="1"/>
          <p:nvPr/>
        </p:nvSpPr>
        <p:spPr>
          <a:xfrm>
            <a:off x="7443874" y="1766242"/>
            <a:ext cx="1528289" cy="784830"/>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Please note: By selecting the </a:t>
            </a:r>
            <a:r>
              <a:rPr lang="en-US" sz="900" b="1" dirty="0" smtClean="0">
                <a:latin typeface="Arial" panose="020B0604020202020204" pitchFamily="34" charset="0"/>
                <a:cs typeface="Arial" panose="020B0604020202020204" pitchFamily="34" charset="0"/>
              </a:rPr>
              <a:t>Reinstatement Document </a:t>
            </a:r>
            <a:r>
              <a:rPr lang="en-US" sz="900" dirty="0" smtClean="0">
                <a:latin typeface="Arial" panose="020B0604020202020204" pitchFamily="34" charset="0"/>
                <a:cs typeface="Arial" panose="020B0604020202020204" pitchFamily="34" charset="0"/>
              </a:rPr>
              <a:t>a PDF electronic version of your form will populate.  </a:t>
            </a:r>
            <a:endParaRPr lang="en-CA" sz="900" dirty="0">
              <a:latin typeface="Arial" panose="020B0604020202020204" pitchFamily="34" charset="0"/>
              <a:cs typeface="Arial" panose="020B0604020202020204" pitchFamily="34" charset="0"/>
            </a:endParaRPr>
          </a:p>
        </p:txBody>
      </p:sp>
      <p:pic>
        <p:nvPicPr>
          <p:cNvPr id="18"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8194" y="1810449"/>
            <a:ext cx="238849"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307052"/>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987" y="1515070"/>
            <a:ext cx="629602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560" y="891957"/>
            <a:ext cx="792088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screen will confirm the </a:t>
            </a:r>
            <a:r>
              <a:rPr lang="en-US" sz="1200" b="1" dirty="0">
                <a:latin typeface="Arial" panose="020B0604020202020204" pitchFamily="34" charset="0"/>
                <a:cs typeface="Arial" panose="020B0604020202020204" pitchFamily="34" charset="0"/>
              </a:rPr>
              <a:t>Rental </a:t>
            </a:r>
            <a:r>
              <a:rPr lang="en-US" sz="1200" b="1" dirty="0" smtClean="0">
                <a:latin typeface="Arial" panose="020B0604020202020204" pitchFamily="34" charset="0"/>
                <a:cs typeface="Arial" panose="020B0604020202020204" pitchFamily="34" charset="0"/>
              </a:rPr>
              <a:t>/ Surrender Reinstatement </a:t>
            </a:r>
            <a:r>
              <a:rPr lang="en-US" sz="1200" b="1" dirty="0">
                <a:latin typeface="Arial" panose="020B0604020202020204" pitchFamily="34" charset="0"/>
                <a:cs typeface="Arial" panose="020B0604020202020204" pitchFamily="34" charset="0"/>
              </a:rPr>
              <a:t>Status </a:t>
            </a:r>
            <a:r>
              <a:rPr lang="en-US" sz="1200" dirty="0">
                <a:latin typeface="Arial" panose="020B0604020202020204" pitchFamily="34" charset="0"/>
                <a:cs typeface="Arial" panose="020B0604020202020204" pitchFamily="34" charset="0"/>
              </a:rPr>
              <a:t>has been changed to </a:t>
            </a:r>
            <a:r>
              <a:rPr lang="en-US" sz="1200" b="1" dirty="0">
                <a:latin typeface="Arial" panose="020B0604020202020204" pitchFamily="34" charset="0"/>
                <a:cs typeface="Arial" panose="020B0604020202020204" pitchFamily="34" charset="0"/>
              </a:rPr>
              <a:t>Client </a:t>
            </a:r>
            <a:r>
              <a:rPr lang="en-US" sz="1200" b="1" dirty="0" smtClean="0">
                <a:latin typeface="Arial" panose="020B0604020202020204" pitchFamily="34" charset="0"/>
                <a:cs typeface="Arial" panose="020B0604020202020204" pitchFamily="34" charset="0"/>
              </a:rPr>
              <a:t>Withdrawn</a:t>
            </a:r>
            <a:r>
              <a:rPr lang="en-CA" sz="1200" dirty="0">
                <a:latin typeface="Arial" panose="020B0604020202020204" pitchFamily="34" charset="0"/>
                <a:cs typeface="Arial" panose="020B0604020202020204" pitchFamily="34" charset="0"/>
              </a:rPr>
              <a:t> </a:t>
            </a:r>
            <a:r>
              <a:rPr lang="en-CA" sz="1200" dirty="0" smtClean="0">
                <a:latin typeface="Arial" panose="020B0604020202020204" pitchFamily="34" charset="0"/>
                <a:cs typeface="Arial" panose="020B0604020202020204" pitchFamily="34" charset="0"/>
              </a:rPr>
              <a:t>and the information has been deleted from Alberta Energy’s records.</a:t>
            </a:r>
            <a:endParaRPr lang="en-CA" sz="1200" dirty="0"/>
          </a:p>
        </p:txBody>
      </p:sp>
      <p:sp>
        <p:nvSpPr>
          <p:cNvPr id="4" name="Rectangle 3"/>
          <p:cNvSpPr/>
          <p:nvPr/>
        </p:nvSpPr>
        <p:spPr>
          <a:xfrm>
            <a:off x="3995936" y="4365104"/>
            <a:ext cx="648072" cy="144016"/>
          </a:xfrm>
          <a:prstGeom prst="rect">
            <a:avLst/>
          </a:prstGeom>
          <a:solidFill>
            <a:srgbClr val="FFF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3995936" y="4337084"/>
            <a:ext cx="792088" cy="200055"/>
          </a:xfrm>
          <a:prstGeom prst="rect">
            <a:avLst/>
          </a:prstGeom>
          <a:noFill/>
        </p:spPr>
        <p:txBody>
          <a:bodyPr wrap="square" rtlCol="0">
            <a:spAutoFit/>
          </a:bodyPr>
          <a:lstStyle/>
          <a:p>
            <a:r>
              <a:rPr lang="en-US" sz="700" b="1" dirty="0" smtClean="0">
                <a:solidFill>
                  <a:srgbClr val="043DBC"/>
                </a:solidFill>
              </a:rPr>
              <a:t>001 0000100002</a:t>
            </a:r>
            <a:endParaRPr lang="en-CA" sz="700" b="1" dirty="0">
              <a:solidFill>
                <a:srgbClr val="043DBC"/>
              </a:solidFill>
            </a:endParaRPr>
          </a:p>
        </p:txBody>
      </p:sp>
      <p:sp>
        <p:nvSpPr>
          <p:cNvPr id="3" name="Rectangle 2"/>
          <p:cNvSpPr/>
          <p:nvPr/>
        </p:nvSpPr>
        <p:spPr>
          <a:xfrm>
            <a:off x="3292471" y="4293096"/>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7406234"/>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856" y="1988840"/>
            <a:ext cx="2557110" cy="523220"/>
          </a:xfrm>
          <a:prstGeom prst="rect">
            <a:avLst/>
          </a:prstGeom>
        </p:spPr>
        <p:txBody>
          <a:bodyPr wrap="none">
            <a:spAutoFit/>
          </a:bodyPr>
          <a:lstStyle/>
          <a:p>
            <a:pPr lvl="0" algn="ctr" eaLnBrk="0" fontAlgn="base" hangingPunct="0">
              <a:spcBef>
                <a:spcPct val="20000"/>
              </a:spcBef>
              <a:spcAft>
                <a:spcPct val="0"/>
              </a:spcAft>
            </a:pPr>
            <a:r>
              <a:rPr lang="en-US" sz="2800" b="1" dirty="0">
                <a:solidFill>
                  <a:prstClr val="black"/>
                </a:solidFill>
                <a:latin typeface="Arial" panose="020B0604020202020204" pitchFamily="34" charset="0"/>
                <a:cs typeface="Arial" panose="020B0604020202020204" pitchFamily="34" charset="0"/>
              </a:rPr>
              <a:t>RESOURCES </a:t>
            </a:r>
            <a:endParaRPr lang="en-CA" sz="2800" b="1"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971600" y="2852936"/>
            <a:ext cx="7542425" cy="1323439"/>
          </a:xfrm>
          <a:prstGeom prst="rect">
            <a:avLst/>
          </a:prstGeom>
        </p:spPr>
        <p:txBody>
          <a:bodyPr wrap="square">
            <a:spAutoFit/>
          </a:bodyPr>
          <a:lstStyle/>
          <a:p>
            <a:pPr lvl="0" fontAlgn="base">
              <a:spcBef>
                <a:spcPct val="0"/>
              </a:spcBef>
              <a:spcAft>
                <a:spcPct val="0"/>
              </a:spcAft>
            </a:pPr>
            <a:r>
              <a:rPr lang="en-CA" sz="1600" dirty="0">
                <a:solidFill>
                  <a:prstClr val="black"/>
                </a:solidFill>
                <a:latin typeface="Calibri" pitchFamily="34" charset="0"/>
                <a:cs typeface="Arial" charset="0"/>
                <a:hlinkClick r:id="rId3"/>
              </a:rPr>
              <a:t>ETS Support and Online Learning </a:t>
            </a:r>
            <a:r>
              <a:rPr lang="en-CA" sz="1600" dirty="0">
                <a:solidFill>
                  <a:prstClr val="black"/>
                </a:solidFill>
                <a:latin typeface="Calibri" pitchFamily="34" charset="0"/>
                <a:cs typeface="Arial" charset="0"/>
              </a:rPr>
              <a:t>provides access to relevant guides, </a:t>
            </a:r>
            <a:r>
              <a:rPr lang="en-CA" sz="1600" dirty="0" smtClean="0">
                <a:solidFill>
                  <a:prstClr val="black"/>
                </a:solidFill>
                <a:latin typeface="Calibri" pitchFamily="34" charset="0"/>
                <a:cs typeface="Arial" charset="0"/>
              </a:rPr>
              <a:t>courses </a:t>
            </a:r>
            <a:r>
              <a:rPr lang="en-CA" sz="1600" dirty="0">
                <a:solidFill>
                  <a:prstClr val="black"/>
                </a:solidFill>
                <a:latin typeface="Calibri" pitchFamily="34" charset="0"/>
                <a:cs typeface="Arial" charset="0"/>
              </a:rPr>
              <a:t>and other information.</a:t>
            </a:r>
          </a:p>
          <a:p>
            <a:pPr lvl="0" fontAlgn="base">
              <a:spcBef>
                <a:spcPct val="0"/>
              </a:spcBef>
              <a:spcAft>
                <a:spcPct val="0"/>
              </a:spcAft>
            </a:pPr>
            <a:endParaRPr lang="en-CA" sz="1600" dirty="0">
              <a:solidFill>
                <a:prstClr val="black"/>
              </a:solidFill>
              <a:latin typeface="Calibri" pitchFamily="34" charset="0"/>
              <a:cs typeface="Arial" charset="0"/>
            </a:endParaRPr>
          </a:p>
          <a:p>
            <a:pPr lvl="0" fontAlgn="base">
              <a:spcBef>
                <a:spcPct val="0"/>
              </a:spcBef>
              <a:spcAft>
                <a:spcPct val="0"/>
              </a:spcAft>
            </a:pPr>
            <a:r>
              <a:rPr lang="en-CA" sz="1600" dirty="0">
                <a:solidFill>
                  <a:prstClr val="black"/>
                </a:solidFill>
                <a:latin typeface="Calibri" pitchFamily="34" charset="0"/>
                <a:cs typeface="Arial" charset="0"/>
              </a:rPr>
              <a:t>If you have questions, please contact  </a:t>
            </a:r>
            <a:r>
              <a:rPr lang="en-CA" altLang="en-US" sz="1600" dirty="0">
                <a:solidFill>
                  <a:prstClr val="black"/>
                </a:solidFill>
                <a:latin typeface="Calibri" pitchFamily="34" charset="0"/>
                <a:cs typeface="Arial" charset="0"/>
                <a:hlinkClick r:id="rId4"/>
              </a:rPr>
              <a:t>Energy.Rentals@gov.ab.ca</a:t>
            </a:r>
            <a:endParaRPr lang="en-CA" altLang="en-US" sz="1600" dirty="0">
              <a:solidFill>
                <a:prstClr val="black"/>
              </a:solidFill>
              <a:latin typeface="Calibri" pitchFamily="34" charset="0"/>
              <a:cs typeface="Arial" charset="0"/>
            </a:endParaRPr>
          </a:p>
          <a:p>
            <a:pPr lvl="0" fontAlgn="base">
              <a:spcBef>
                <a:spcPct val="0"/>
              </a:spcBef>
              <a:spcAft>
                <a:spcPct val="0"/>
              </a:spcAft>
            </a:pPr>
            <a:r>
              <a:rPr lang="en-CA" sz="1600" dirty="0">
                <a:solidFill>
                  <a:prstClr val="black"/>
                </a:solidFill>
                <a:latin typeface="Calibri" pitchFamily="34" charset="0"/>
                <a:cs typeface="Arial" charset="0"/>
              </a:rPr>
              <a:t>or the </a:t>
            </a:r>
            <a:r>
              <a:rPr lang="en-CA" sz="1600" dirty="0" smtClean="0">
                <a:solidFill>
                  <a:prstClr val="black"/>
                </a:solidFill>
                <a:latin typeface="Calibri" pitchFamily="34" charset="0"/>
                <a:cs typeface="Arial" charset="0"/>
              </a:rPr>
              <a:t>PNG Tenure Help </a:t>
            </a:r>
            <a:r>
              <a:rPr lang="en-CA" sz="1600" dirty="0" smtClean="0">
                <a:latin typeface="Calibri" pitchFamily="34" charset="0"/>
                <a:cs typeface="Arial" charset="0"/>
              </a:rPr>
              <a:t>Desk</a:t>
            </a:r>
            <a:r>
              <a:rPr lang="en-CA" sz="1600" dirty="0" smtClean="0">
                <a:solidFill>
                  <a:prstClr val="black"/>
                </a:solidFill>
                <a:latin typeface="Calibri" pitchFamily="34" charset="0"/>
                <a:cs typeface="Arial" charset="0"/>
              </a:rPr>
              <a:t> at 780-644-2300 </a:t>
            </a:r>
            <a:r>
              <a:rPr lang="en-CA" sz="1600" dirty="0" smtClean="0">
                <a:latin typeface="Calibri" pitchFamily="34" charset="0"/>
                <a:cs typeface="Arial" charset="0"/>
              </a:rPr>
              <a:t>and by selecting option #3</a:t>
            </a:r>
            <a:r>
              <a:rPr lang="en-CA" sz="1600" dirty="0" smtClean="0">
                <a:solidFill>
                  <a:prstClr val="black"/>
                </a:solidFill>
                <a:latin typeface="Calibri" pitchFamily="34" charset="0"/>
                <a:cs typeface="Arial" charset="0"/>
              </a:rPr>
              <a:t>.</a:t>
            </a:r>
            <a:endParaRPr lang="en-CA" sz="1600" dirty="0">
              <a:solidFill>
                <a:prstClr val="black"/>
              </a:solidFill>
              <a:latin typeface="Calibri" pitchFamily="34" charset="0"/>
              <a:cs typeface="Arial" charset="0"/>
            </a:endParaRPr>
          </a:p>
        </p:txBody>
      </p:sp>
    </p:spTree>
    <p:extLst>
      <p:ext uri="{BB962C8B-B14F-4D97-AF65-F5344CB8AC3E}">
        <p14:creationId xmlns:p14="http://schemas.microsoft.com/office/powerpoint/2010/main" val="1356988419"/>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23529" y="1613248"/>
            <a:ext cx="5328592"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smtClean="0">
                <a:ln>
                  <a:noFill/>
                </a:ln>
                <a:solidFill>
                  <a:srgbClr val="2160AD"/>
                </a:solidFill>
                <a:effectLst/>
                <a:latin typeface="Freestyle Script" pitchFamily="66" charset="0"/>
                <a:cs typeface="Arial" pitchFamily="34" charset="0"/>
              </a:rPr>
              <a:t>Congratulations!</a:t>
            </a:r>
          </a:p>
          <a:p>
            <a:pPr lvl="0" algn="ctr" fontAlgn="base">
              <a:spcBef>
                <a:spcPct val="0"/>
              </a:spcBef>
              <a:spcAft>
                <a:spcPct val="0"/>
              </a:spcAft>
            </a:pPr>
            <a:r>
              <a:rPr kumimoji="0" lang="en-US" sz="1600" b="1" i="0" u="none" strike="noStrike" cap="none" normalizeH="0" baseline="0" dirty="0" smtClean="0">
                <a:ln>
                  <a:noFill/>
                </a:ln>
                <a:solidFill>
                  <a:srgbClr val="2160AD"/>
                </a:solidFill>
                <a:effectLst/>
                <a:latin typeface="Arial" pitchFamily="34" charset="0"/>
                <a:cs typeface="Arial" pitchFamily="34" charset="0"/>
              </a:rPr>
              <a:t>You have completed the ETS</a:t>
            </a:r>
          </a:p>
          <a:p>
            <a:pPr lvl="0" algn="ctr" fontAlgn="base">
              <a:spcBef>
                <a:spcPct val="0"/>
              </a:spcBef>
              <a:spcAft>
                <a:spcPct val="0"/>
              </a:spcAft>
            </a:pPr>
            <a:r>
              <a:rPr lang="en-US" sz="1600" b="1" dirty="0" smtClean="0">
                <a:solidFill>
                  <a:srgbClr val="2160AD"/>
                </a:solidFill>
                <a:latin typeface="Arial" pitchFamily="34" charset="0"/>
                <a:cs typeface="Arial" pitchFamily="34" charset="0"/>
              </a:rPr>
              <a:t>Agreement </a:t>
            </a:r>
            <a:r>
              <a:rPr lang="en-US" sz="1600" b="1" dirty="0">
                <a:solidFill>
                  <a:srgbClr val="2160AD"/>
                </a:solidFill>
                <a:latin typeface="Arial" pitchFamily="34" charset="0"/>
                <a:cs typeface="Arial" pitchFamily="34" charset="0"/>
              </a:rPr>
              <a:t>Management</a:t>
            </a:r>
          </a:p>
          <a:p>
            <a:pPr lvl="0" algn="ctr" fontAlgn="base">
              <a:spcBef>
                <a:spcPct val="0"/>
              </a:spcBef>
              <a:spcAft>
                <a:spcPct val="0"/>
              </a:spcAft>
            </a:pPr>
            <a:r>
              <a:rPr lang="en-US" sz="1600" b="1" dirty="0" smtClean="0">
                <a:solidFill>
                  <a:srgbClr val="2160AD"/>
                </a:solidFill>
                <a:latin typeface="Arial" pitchFamily="34" charset="0"/>
                <a:cs typeface="Arial" pitchFamily="34" charset="0"/>
              </a:rPr>
              <a:t>Rental/Surrender Reinstatement</a:t>
            </a:r>
            <a:endParaRPr lang="en-US" sz="1600" b="1" dirty="0">
              <a:solidFill>
                <a:srgbClr val="2160AD"/>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160AD"/>
                </a:solidFill>
                <a:effectLst/>
                <a:latin typeface="Arial" pitchFamily="34" charset="0"/>
                <a:cs typeface="Arial" pitchFamily="34" charset="0"/>
              </a:rPr>
              <a:t> Online Training Course</a:t>
            </a:r>
            <a:endParaRPr kumimoji="0" lang="en-US" sz="1600" b="0" i="0" u="none" strike="noStrike" cap="none" normalizeH="0" baseline="0" dirty="0" smtClean="0">
              <a:ln>
                <a:noFill/>
              </a:ln>
              <a:solidFill>
                <a:srgbClr val="2160AD"/>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136" y="1340768"/>
            <a:ext cx="4219575"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Grp="1" noChangeArrowheads="1"/>
          </p:cNvSpPr>
          <p:nvPr>
            <p:ph idx="1"/>
          </p:nvPr>
        </p:nvSpPr>
        <p:spPr bwMode="auto">
          <a:xfrm>
            <a:off x="498355" y="3933056"/>
            <a:ext cx="4978940" cy="18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normAutofit/>
          </a:bodyPr>
          <a:lstStyle/>
          <a:p>
            <a:pPr marL="0" lvl="0" indent="0" defTabSz="914400" fontAlgn="base">
              <a:spcBef>
                <a:spcPct val="0"/>
              </a:spcBef>
              <a:spcAft>
                <a:spcPct val="0"/>
              </a:spcAft>
              <a:buNone/>
            </a:pPr>
            <a:r>
              <a:rPr lang="en-US" sz="1200" b="0" dirty="0" smtClean="0">
                <a:solidFill>
                  <a:srgbClr val="002060"/>
                </a:solidFill>
                <a:latin typeface="Arial" pitchFamily="34" charset="0"/>
                <a:cs typeface="Arial" pitchFamily="34" charset="0"/>
              </a:rPr>
              <a:t>To access </a:t>
            </a:r>
            <a:r>
              <a:rPr lang="en-US" sz="1200" b="1" dirty="0" smtClean="0">
                <a:solidFill>
                  <a:srgbClr val="002060"/>
                </a:solidFill>
                <a:latin typeface="Arial" pitchFamily="34" charset="0"/>
                <a:cs typeface="Arial" pitchFamily="34" charset="0"/>
              </a:rPr>
              <a:t>Courses, Guides </a:t>
            </a:r>
            <a:r>
              <a:rPr lang="en-US" sz="1200" b="0" dirty="0" smtClean="0">
                <a:solidFill>
                  <a:srgbClr val="002060"/>
                </a:solidFill>
                <a:latin typeface="Arial" pitchFamily="34" charset="0"/>
                <a:cs typeface="Arial" pitchFamily="34" charset="0"/>
              </a:rPr>
              <a:t>and</a:t>
            </a:r>
            <a:r>
              <a:rPr lang="en-US" sz="1200" dirty="0" smtClean="0">
                <a:solidFill>
                  <a:srgbClr val="002060"/>
                </a:solidFill>
                <a:latin typeface="Arial" pitchFamily="34" charset="0"/>
                <a:cs typeface="Arial" pitchFamily="34" charset="0"/>
              </a:rPr>
              <a:t> </a:t>
            </a:r>
            <a:r>
              <a:rPr lang="en-US" sz="1200" b="1" dirty="0" smtClean="0">
                <a:solidFill>
                  <a:srgbClr val="002060"/>
                </a:solidFill>
                <a:latin typeface="Arial" pitchFamily="34" charset="0"/>
                <a:cs typeface="Arial" pitchFamily="34" charset="0"/>
              </a:rPr>
              <a:t>Forms</a:t>
            </a:r>
            <a:r>
              <a:rPr lang="en-US" sz="1200" dirty="0" smtClean="0">
                <a:solidFill>
                  <a:srgbClr val="002060"/>
                </a:solidFill>
                <a:latin typeface="Arial" pitchFamily="34" charset="0"/>
                <a:cs typeface="Arial" pitchFamily="34" charset="0"/>
              </a:rPr>
              <a:t> </a:t>
            </a:r>
            <a:r>
              <a:rPr lang="en-US" sz="1200" b="0" dirty="0" smtClean="0">
                <a:solidFill>
                  <a:srgbClr val="002060"/>
                </a:solidFill>
                <a:latin typeface="Arial" pitchFamily="34" charset="0"/>
                <a:cs typeface="Arial" pitchFamily="34" charset="0"/>
              </a:rPr>
              <a:t>for all your ETS Business please see </a:t>
            </a:r>
            <a:r>
              <a:rPr lang="en-CA" sz="1200" b="0" dirty="0">
                <a:solidFill>
                  <a:srgbClr val="002060"/>
                </a:solidFill>
                <a:latin typeface="Arial" panose="020B0604020202020204" pitchFamily="34" charset="0"/>
                <a:cs typeface="Arial" panose="020B0604020202020204" pitchFamily="34" charset="0"/>
                <a:hlinkClick r:id="rId4"/>
              </a:rPr>
              <a:t>ETS Support and Online </a:t>
            </a:r>
            <a:r>
              <a:rPr lang="en-CA" sz="1200" b="0" dirty="0" smtClean="0">
                <a:solidFill>
                  <a:srgbClr val="002060"/>
                </a:solidFill>
                <a:latin typeface="Arial" panose="020B0604020202020204" pitchFamily="34" charset="0"/>
                <a:cs typeface="Arial" panose="020B0604020202020204" pitchFamily="34" charset="0"/>
                <a:hlinkClick r:id="rId4"/>
              </a:rPr>
              <a:t>Learning</a:t>
            </a:r>
            <a:r>
              <a:rPr lang="en-CA" sz="1200" b="0" dirty="0" smtClean="0">
                <a:solidFill>
                  <a:srgbClr val="002060"/>
                </a:solidFill>
                <a:latin typeface="Arial" panose="020B0604020202020204" pitchFamily="34" charset="0"/>
                <a:cs typeface="Arial" panose="020B0604020202020204" pitchFamily="34" charset="0"/>
              </a:rPr>
              <a:t>. </a:t>
            </a:r>
            <a:endParaRPr kumimoji="0" lang="en-US" sz="1200" b="0" i="0" u="none" strike="noStrike" cap="none" normalizeH="0" baseline="0" dirty="0" smtClean="0">
              <a:ln>
                <a:noFill/>
              </a:ln>
              <a:solidFill>
                <a:srgbClr val="002060"/>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2060"/>
                </a:solidFill>
                <a:effectLst/>
                <a:latin typeface="Arial" pitchFamily="34" charset="0"/>
                <a:cs typeface="Arial" pitchFamily="34" charset="0"/>
              </a:rPr>
              <a:t>If you have any comments or questions on this training course, </a:t>
            </a:r>
          </a:p>
          <a:p>
            <a:pPr marL="0" marR="0" lvl="0" indent="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2060"/>
                </a:solidFill>
                <a:effectLst/>
                <a:latin typeface="Arial" pitchFamily="34" charset="0"/>
                <a:cs typeface="Arial" pitchFamily="34" charset="0"/>
              </a:rPr>
              <a:t>please </a:t>
            </a:r>
            <a:r>
              <a:rPr lang="en-US" sz="1200" b="0" dirty="0" smtClean="0">
                <a:solidFill>
                  <a:srgbClr val="002060"/>
                </a:solidFill>
                <a:latin typeface="Arial" pitchFamily="34" charset="0"/>
                <a:cs typeface="Arial" pitchFamily="34" charset="0"/>
              </a:rPr>
              <a:t>contact</a:t>
            </a:r>
            <a:r>
              <a:rPr kumimoji="0" lang="en-US" sz="1200" b="0" i="0" u="none" strike="noStrike" cap="none" normalizeH="0" baseline="0" dirty="0" smtClean="0">
                <a:ln>
                  <a:noFill/>
                </a:ln>
                <a:solidFill>
                  <a:srgbClr val="002060"/>
                </a:solidFill>
                <a:effectLst/>
                <a:latin typeface="Arial" pitchFamily="34" charset="0"/>
                <a:cs typeface="Arial" pitchFamily="34" charset="0"/>
              </a:rPr>
              <a:t>:</a:t>
            </a:r>
          </a:p>
        </p:txBody>
      </p:sp>
      <p:sp>
        <p:nvSpPr>
          <p:cNvPr id="7" name="Text Box 4"/>
          <p:cNvSpPr txBox="1">
            <a:spLocks noChangeArrowheads="1"/>
          </p:cNvSpPr>
          <p:nvPr/>
        </p:nvSpPr>
        <p:spPr bwMode="auto">
          <a:xfrm>
            <a:off x="1140083" y="4963081"/>
            <a:ext cx="4069492" cy="642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a:lnSpc>
                <a:spcPts val="1600"/>
              </a:lnSpc>
              <a:spcBef>
                <a:spcPts val="81"/>
              </a:spcBef>
            </a:pPr>
            <a:r>
              <a:rPr lang="en-US" sz="1200" dirty="0" smtClean="0">
                <a:solidFill>
                  <a:srgbClr val="002060"/>
                </a:solidFill>
                <a:latin typeface="Arial" pitchFamily="34" charset="0"/>
                <a:cs typeface="Arial" pitchFamily="34" charset="0"/>
              </a:rPr>
              <a:t>Crown Agreement Management</a:t>
            </a:r>
          </a:p>
          <a:p>
            <a:pPr>
              <a:lnSpc>
                <a:spcPts val="1600"/>
              </a:lnSpc>
              <a:spcBef>
                <a:spcPts val="81"/>
              </a:spcBef>
            </a:pPr>
            <a:r>
              <a:rPr lang="en-US" sz="1200" dirty="0" smtClean="0">
                <a:solidFill>
                  <a:srgbClr val="002060"/>
                </a:solidFill>
                <a:latin typeface="Arial" pitchFamily="34" charset="0"/>
                <a:cs typeface="Arial" pitchFamily="34" charset="0"/>
              </a:rPr>
              <a:t>Helpdesk:  (780) 644-2300</a:t>
            </a:r>
            <a:endParaRPr lang="en-CA" sz="1200" dirty="0" smtClean="0">
              <a:solidFill>
                <a:srgbClr val="002060"/>
              </a:solidFill>
            </a:endParaRPr>
          </a:p>
          <a:p>
            <a:pPr>
              <a:lnSpc>
                <a:spcPts val="1600"/>
              </a:lnSpc>
              <a:spcBef>
                <a:spcPts val="81"/>
              </a:spcBef>
            </a:pPr>
            <a:r>
              <a:rPr lang="en-CA" altLang="en-US" sz="1200" dirty="0">
                <a:solidFill>
                  <a:srgbClr val="002060"/>
                </a:solidFill>
                <a:latin typeface="Arial" charset="0"/>
              </a:rPr>
              <a:t>Email inquires: </a:t>
            </a:r>
            <a:r>
              <a:rPr lang="en-US" sz="1200" dirty="0" smtClean="0">
                <a:solidFill>
                  <a:schemeClr val="tx2">
                    <a:lumMod val="75000"/>
                  </a:schemeClr>
                </a:solidFill>
                <a:latin typeface="Arial" pitchFamily="34" charset="0"/>
                <a:cs typeface="Arial" pitchFamily="34" charset="0"/>
                <a:hlinkClick r:id="rId5"/>
              </a:rPr>
              <a:t>ENERGY.Rentals@gov.ab.ca</a:t>
            </a:r>
            <a:endParaRPr lang="en-US" sz="1200" dirty="0" smtClean="0">
              <a:solidFill>
                <a:schemeClr val="tx2">
                  <a:lumMod val="75000"/>
                </a:schemeClr>
              </a:solidFill>
              <a:latin typeface="Arial" pitchFamily="34" charset="0"/>
              <a:cs typeface="Arial" pitchFamily="34" charset="0"/>
            </a:endParaRPr>
          </a:p>
          <a:p>
            <a:pPr>
              <a:lnSpc>
                <a:spcPts val="1600"/>
              </a:lnSpc>
              <a:spcBef>
                <a:spcPts val="81"/>
              </a:spcBef>
            </a:pPr>
            <a:endParaRPr lang="en-US" sz="1400" dirty="0">
              <a:solidFill>
                <a:schemeClr val="tx2">
                  <a:lumMod val="75000"/>
                </a:schemeClr>
              </a:solidFill>
              <a:latin typeface="Arial" pitchFamily="34" charset="0"/>
              <a:cs typeface="Arial" pitchFamily="34" charset="0"/>
            </a:endParaRPr>
          </a:p>
          <a:p>
            <a:pPr>
              <a:lnSpc>
                <a:spcPts val="1600"/>
              </a:lnSpc>
              <a:spcBef>
                <a:spcPts val="81"/>
              </a:spcBef>
            </a:pPr>
            <a:endParaRPr lang="en-CA" altLang="en-US" sz="1100" dirty="0" smtClean="0">
              <a:solidFill>
                <a:srgbClr val="002060"/>
              </a:solidFill>
              <a:latin typeface="Arial" charset="0"/>
            </a:endParaRPr>
          </a:p>
          <a:p>
            <a:pPr>
              <a:lnSpc>
                <a:spcPts val="1600"/>
              </a:lnSpc>
              <a:spcBef>
                <a:spcPts val="81"/>
              </a:spcBef>
            </a:pPr>
            <a:endParaRPr lang="en-CA" altLang="en-US" sz="1100" dirty="0">
              <a:solidFill>
                <a:srgbClr val="002060"/>
              </a:solidFill>
              <a:latin typeface="Arial" charset="0"/>
            </a:endParaRPr>
          </a:p>
        </p:txBody>
      </p:sp>
    </p:spTree>
    <p:extLst>
      <p:ext uri="{BB962C8B-B14F-4D97-AF65-F5344CB8AC3E}">
        <p14:creationId xmlns:p14="http://schemas.microsoft.com/office/powerpoint/2010/main" val="1274104680"/>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01" y="1175266"/>
            <a:ext cx="2232248" cy="5085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7504" y="836712"/>
            <a:ext cx="3682328" cy="338554"/>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Rental Reinstatement - </a:t>
            </a:r>
            <a:r>
              <a:rPr lang="en-US" sz="1600" dirty="0">
                <a:latin typeface="Arial" panose="020B0604020202020204" pitchFamily="34" charset="0"/>
                <a:cs typeface="Arial" panose="020B0604020202020204" pitchFamily="34" charset="0"/>
              </a:rPr>
              <a:t>Introduction</a:t>
            </a:r>
            <a:endParaRPr lang="en-CA" sz="1600" dirty="0">
              <a:latin typeface="Arial" panose="020B0604020202020204" pitchFamily="34" charset="0"/>
              <a:cs typeface="Arial" panose="020B0604020202020204" pitchFamily="34" charset="0"/>
            </a:endParaRPr>
          </a:p>
        </p:txBody>
      </p:sp>
      <p:sp>
        <p:nvSpPr>
          <p:cNvPr id="6" name="Text Placeholder 3"/>
          <p:cNvSpPr txBox="1">
            <a:spLocks/>
          </p:cNvSpPr>
          <p:nvPr/>
        </p:nvSpPr>
        <p:spPr>
          <a:xfrm>
            <a:off x="3779912" y="1628800"/>
            <a:ext cx="4896544"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dirty="0" smtClean="0"/>
              <a:t>In this module, you will learn how to:</a:t>
            </a:r>
          </a:p>
          <a:p>
            <a:r>
              <a:rPr lang="en-CA" sz="1200" b="0" dirty="0" smtClean="0"/>
              <a:t>Create and submit an Online Rental / Surrender Reinstatement request</a:t>
            </a:r>
          </a:p>
          <a:p>
            <a:r>
              <a:rPr lang="en-CA" sz="1200" b="0" dirty="0" smtClean="0"/>
              <a:t>Cancel or withdraw an Online Rental / Surrender Reinstatement request</a:t>
            </a:r>
          </a:p>
          <a:p>
            <a:r>
              <a:rPr lang="en-CA" sz="1200" b="0" dirty="0" smtClean="0"/>
              <a:t>Review response document(s)</a:t>
            </a:r>
          </a:p>
          <a:p>
            <a:pPr marL="0" indent="0">
              <a:buFont typeface="Arial" pitchFamily="34" charset="0"/>
              <a:buNone/>
            </a:pPr>
            <a:endParaRPr lang="en-CA" b="0" dirty="0" smtClean="0"/>
          </a:p>
          <a:p>
            <a:pPr marL="0" indent="0">
              <a:buFont typeface="Arial" pitchFamily="34" charset="0"/>
              <a:buNone/>
            </a:pPr>
            <a:endParaRPr lang="en-CA" b="0" dirty="0" smtClean="0"/>
          </a:p>
          <a:p>
            <a:pPr marL="0" indent="0">
              <a:buFont typeface="Arial" pitchFamily="34" charset="0"/>
              <a:buNone/>
            </a:pPr>
            <a:r>
              <a:rPr lang="en-CA" dirty="0" smtClean="0"/>
              <a:t>Course Pre-requisites:</a:t>
            </a:r>
          </a:p>
          <a:p>
            <a:r>
              <a:rPr lang="en-CA" sz="1200" b="0" dirty="0" smtClean="0"/>
              <a:t>Training System Overview</a:t>
            </a:r>
          </a:p>
          <a:p>
            <a:r>
              <a:rPr lang="en-CA" sz="1200" b="0" dirty="0" smtClean="0"/>
              <a:t>ETS Account Setup and Preferences (For Site Administrators) </a:t>
            </a:r>
          </a:p>
          <a:p>
            <a:r>
              <a:rPr lang="en-US" sz="1200" b="0" dirty="0" smtClean="0"/>
              <a:t>You must have the Creator role to create or withdraw a request</a:t>
            </a:r>
            <a:r>
              <a:rPr lang="en-CA" sz="1200" b="0" dirty="0" smtClean="0"/>
              <a:t> and the Submitter role to submit a request.</a:t>
            </a:r>
            <a:endParaRPr lang="en-US" sz="1200" b="0" dirty="0" smtClean="0"/>
          </a:p>
        </p:txBody>
      </p:sp>
      <p:pic>
        <p:nvPicPr>
          <p:cNvPr id="2" name="Picture 1"/>
          <p:cNvPicPr>
            <a:picLocks noChangeAspect="1"/>
          </p:cNvPicPr>
          <p:nvPr/>
        </p:nvPicPr>
        <p:blipFill>
          <a:blip r:embed="rId4"/>
          <a:stretch>
            <a:fillRect/>
          </a:stretch>
        </p:blipFill>
        <p:spPr>
          <a:xfrm>
            <a:off x="683568" y="4308375"/>
            <a:ext cx="1296144" cy="1243023"/>
          </a:xfrm>
          <a:prstGeom prst="rect">
            <a:avLst/>
          </a:prstGeom>
        </p:spPr>
      </p:pic>
    </p:spTree>
    <p:extLst>
      <p:ext uri="{BB962C8B-B14F-4D97-AF65-F5344CB8AC3E}">
        <p14:creationId xmlns:p14="http://schemas.microsoft.com/office/powerpoint/2010/main" val="2708404188"/>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980728"/>
            <a:ext cx="3096344"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Create - Rental Reinstatement</a:t>
            </a:r>
            <a:endParaRPr lang="en-CA" sz="1600" b="1" dirty="0">
              <a:latin typeface="Arial" panose="020B0604020202020204" pitchFamily="34" charset="0"/>
              <a:cs typeface="Arial" panose="020B0604020202020204" pitchFamily="34" charset="0"/>
            </a:endParaRPr>
          </a:p>
        </p:txBody>
      </p:sp>
      <p:sp>
        <p:nvSpPr>
          <p:cNvPr id="6" name="TextBox 5"/>
          <p:cNvSpPr txBox="1"/>
          <p:nvPr/>
        </p:nvSpPr>
        <p:spPr>
          <a:xfrm>
            <a:off x="611560" y="1319282"/>
            <a:ext cx="7920880"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Select the </a:t>
            </a:r>
            <a:r>
              <a:rPr lang="en-US" sz="1200" b="1" dirty="0" smtClean="0">
                <a:latin typeface="Arial" panose="020B0604020202020204" pitchFamily="34" charset="0"/>
                <a:cs typeface="Arial" panose="020B0604020202020204" pitchFamily="34" charset="0"/>
              </a:rPr>
              <a:t>Rental Reinstatement </a:t>
            </a:r>
            <a:r>
              <a:rPr lang="en-US" sz="1200" dirty="0" smtClean="0">
                <a:latin typeface="Arial" panose="020B0604020202020204" pitchFamily="34" charset="0"/>
                <a:cs typeface="Arial" panose="020B0604020202020204" pitchFamily="34" charset="0"/>
              </a:rPr>
              <a:t>node located under </a:t>
            </a:r>
            <a:r>
              <a:rPr lang="en-US" sz="1200" b="1" dirty="0" smtClean="0">
                <a:latin typeface="Arial" panose="020B0604020202020204" pitchFamily="34" charset="0"/>
                <a:cs typeface="Arial" panose="020B0604020202020204" pitchFamily="34" charset="0"/>
              </a:rPr>
              <a:t>Agreement Management</a:t>
            </a:r>
            <a:r>
              <a:rPr lang="en-US" sz="1200" dirty="0" smtClean="0">
                <a:latin typeface="Arial" panose="020B0604020202020204" pitchFamily="34" charset="0"/>
                <a:cs typeface="Arial" panose="020B0604020202020204" pitchFamily="34" charset="0"/>
              </a:rPr>
              <a:t>.  Complete the </a:t>
            </a:r>
            <a:r>
              <a:rPr lang="en-US" sz="1200" b="1" dirty="0" smtClean="0">
                <a:latin typeface="Arial" panose="020B0604020202020204" pitchFamily="34" charset="0"/>
                <a:cs typeface="Arial" panose="020B0604020202020204" pitchFamily="34" charset="0"/>
              </a:rPr>
              <a:t>Company Information</a:t>
            </a:r>
            <a:r>
              <a:rPr lang="en-US" sz="1200" dirty="0" smtClean="0">
                <a:latin typeface="Arial" panose="020B0604020202020204" pitchFamily="34" charset="0"/>
                <a:cs typeface="Arial" panose="020B0604020202020204" pitchFamily="34" charset="0"/>
              </a:rPr>
              <a:t>, check off </a:t>
            </a:r>
            <a:r>
              <a:rPr lang="en-US" sz="1200" b="1" dirty="0" smtClean="0">
                <a:latin typeface="Arial" panose="020B0604020202020204" pitchFamily="34" charset="0"/>
                <a:cs typeface="Arial" panose="020B0604020202020204" pitchFamily="34" charset="0"/>
              </a:rPr>
              <a:t>Cheque sent concurrently</a:t>
            </a:r>
            <a:r>
              <a:rPr lang="en-US" sz="1200" dirty="0" smtClean="0">
                <a:latin typeface="Arial" panose="020B0604020202020204" pitchFamily="34" charset="0"/>
                <a:cs typeface="Arial" panose="020B0604020202020204" pitchFamily="34" charset="0"/>
              </a:rPr>
              <a:t>, select </a:t>
            </a:r>
            <a:r>
              <a:rPr lang="en-US" sz="1200" b="1" dirty="0" smtClean="0">
                <a:latin typeface="Arial" panose="020B0604020202020204" pitchFamily="34" charset="0"/>
                <a:cs typeface="Arial" panose="020B0604020202020204" pitchFamily="34" charset="0"/>
              </a:rPr>
              <a:t>Add Agreement</a:t>
            </a:r>
            <a:r>
              <a:rPr lang="en-US" sz="1200" dirty="0" smtClean="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grpSp>
        <p:nvGrpSpPr>
          <p:cNvPr id="7" name="Group 6"/>
          <p:cNvGrpSpPr/>
          <p:nvPr/>
        </p:nvGrpSpPr>
        <p:grpSpPr>
          <a:xfrm>
            <a:off x="199383" y="5879596"/>
            <a:ext cx="9117468" cy="447675"/>
            <a:chOff x="228600" y="5965825"/>
            <a:chExt cx="8544435" cy="447675"/>
          </a:xfrm>
        </p:grpSpPr>
        <p:sp>
          <p:nvSpPr>
            <p:cNvPr id="8" name="Rectangle 7"/>
            <p:cNvSpPr>
              <a:spLocks noChangeArrowheads="1"/>
            </p:cNvSpPr>
            <p:nvPr/>
          </p:nvSpPr>
          <p:spPr bwMode="auto">
            <a:xfrm>
              <a:off x="614872" y="5965825"/>
              <a:ext cx="81581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100" dirty="0" smtClean="0">
                  <a:latin typeface="Arial" panose="020B0604020202020204" pitchFamily="34" charset="0"/>
                  <a:cs typeface="Arial" panose="020B0604020202020204" pitchFamily="34" charset="0"/>
                </a:rPr>
                <a:t>Ensure you check </a:t>
              </a:r>
              <a:r>
                <a:rPr lang="en-US" altLang="en-US" sz="1100" dirty="0">
                  <a:latin typeface="Arial" panose="020B0604020202020204" pitchFamily="34" charset="0"/>
                  <a:cs typeface="Arial" panose="020B0604020202020204" pitchFamily="34" charset="0"/>
                </a:rPr>
                <a:t>o</a:t>
              </a:r>
              <a:r>
                <a:rPr lang="en-US" altLang="en-US" sz="1100" dirty="0" smtClean="0">
                  <a:latin typeface="Arial" panose="020B0604020202020204" pitchFamily="34" charset="0"/>
                  <a:cs typeface="Arial" panose="020B0604020202020204" pitchFamily="34" charset="0"/>
                </a:rPr>
                <a:t>ff, that payment has been sent concurrently with this request.  You will not be able to submit the request unless you recognize payment being sent. We can not complete the process until the request document and funds have been received. </a:t>
              </a:r>
              <a:endParaRPr lang="en-CA" altLang="en-US" sz="1100" dirty="0">
                <a:latin typeface="Arial" panose="020B0604020202020204" pitchFamily="34" charset="0"/>
                <a:cs typeface="Arial" panose="020B0604020202020204" pitchFamily="34" charset="0"/>
              </a:endParaRPr>
            </a:p>
          </p:txBody>
        </p:sp>
        <p:pic>
          <p:nvPicPr>
            <p:cNvPr id="9"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2113704" y="1906946"/>
            <a:ext cx="6023772" cy="3983667"/>
            <a:chOff x="1577322" y="1984867"/>
            <a:chExt cx="6023772" cy="3983667"/>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9430" y="1984867"/>
              <a:ext cx="4045140" cy="398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up 26"/>
            <p:cNvGrpSpPr/>
            <p:nvPr/>
          </p:nvGrpSpPr>
          <p:grpSpPr>
            <a:xfrm>
              <a:off x="1577322" y="2777375"/>
              <a:ext cx="6023772" cy="2380834"/>
              <a:chOff x="1577322" y="2777375"/>
              <a:chExt cx="6023772" cy="2380834"/>
            </a:xfrm>
          </p:grpSpPr>
          <p:sp>
            <p:nvSpPr>
              <p:cNvPr id="11" name="Rectangle 10"/>
              <p:cNvSpPr/>
              <p:nvPr/>
            </p:nvSpPr>
            <p:spPr>
              <a:xfrm>
                <a:off x="4644008" y="2951232"/>
                <a:ext cx="1440160" cy="45719"/>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p:cNvSpPr txBox="1"/>
              <p:nvPr/>
            </p:nvSpPr>
            <p:spPr>
              <a:xfrm>
                <a:off x="4572000" y="2881758"/>
                <a:ext cx="864096" cy="184666"/>
              </a:xfrm>
              <a:prstGeom prst="rect">
                <a:avLst/>
              </a:prstGeom>
              <a:noFill/>
            </p:spPr>
            <p:txBody>
              <a:bodyPr wrap="square" rtlCol="0">
                <a:spAutoFit/>
              </a:bodyPr>
              <a:lstStyle/>
              <a:p>
                <a:r>
                  <a:rPr lang="en-US" sz="600" dirty="0" smtClean="0">
                    <a:latin typeface="Verdana" panose="020B0604030504040204" pitchFamily="34" charset="0"/>
                    <a:ea typeface="Verdana" panose="020B0604030504040204" pitchFamily="34" charset="0"/>
                    <a:cs typeface="Verdana" panose="020B0604030504040204" pitchFamily="34" charset="0"/>
                  </a:rPr>
                  <a:t>ABC Company</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19" name="Left Brace 18"/>
              <p:cNvSpPr/>
              <p:nvPr/>
            </p:nvSpPr>
            <p:spPr>
              <a:xfrm>
                <a:off x="3639431" y="2977330"/>
                <a:ext cx="360040" cy="1102981"/>
              </a:xfrm>
              <a:prstGeom prst="leftBrace">
                <a:avLst>
                  <a:gd name="adj1" fmla="val 54629"/>
                  <a:gd name="adj2" fmla="val 49136"/>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0" name="Rounded Rectangular Callout 19"/>
              <p:cNvSpPr/>
              <p:nvPr/>
            </p:nvSpPr>
            <p:spPr>
              <a:xfrm>
                <a:off x="2411760" y="2778392"/>
                <a:ext cx="936104" cy="576064"/>
              </a:xfrm>
              <a:prstGeom prst="wedgeRoundRectCallout">
                <a:avLst>
                  <a:gd name="adj1" fmla="val 77056"/>
                  <a:gd name="adj2" fmla="val 78471"/>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ounded Rectangular Callout 21"/>
              <p:cNvSpPr/>
              <p:nvPr/>
            </p:nvSpPr>
            <p:spPr>
              <a:xfrm>
                <a:off x="6594569" y="4581128"/>
                <a:ext cx="932931" cy="540568"/>
              </a:xfrm>
              <a:prstGeom prst="wedgeRoundRectCallout">
                <a:avLst>
                  <a:gd name="adj1" fmla="val -251980"/>
                  <a:gd name="adj2" fmla="val 108122"/>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p:cNvSpPr txBox="1"/>
              <p:nvPr/>
            </p:nvSpPr>
            <p:spPr>
              <a:xfrm>
                <a:off x="6520974" y="4581128"/>
                <a:ext cx="1080120" cy="577081"/>
              </a:xfrm>
              <a:prstGeom prst="rect">
                <a:avLst/>
              </a:prstGeom>
              <a:noFill/>
            </p:spPr>
            <p:txBody>
              <a:bodyPr wrap="square" rtlCol="0">
                <a:spAutoFit/>
              </a:bodyPr>
              <a:lstStyle/>
              <a:p>
                <a:pPr algn="ctr"/>
                <a:r>
                  <a:rPr lang="en-US" sz="1050" dirty="0" smtClean="0">
                    <a:latin typeface="Arial" panose="020B0604020202020204" pitchFamily="34" charset="0"/>
                    <a:cs typeface="Arial" panose="020B0604020202020204" pitchFamily="34" charset="0"/>
                  </a:rPr>
                  <a:t>2. Check off </a:t>
                </a:r>
                <a:r>
                  <a:rPr lang="en-US" sz="1050" b="1" dirty="0" smtClean="0">
                    <a:latin typeface="Arial" panose="020B0604020202020204" pitchFamily="34" charset="0"/>
                    <a:cs typeface="Arial" panose="020B0604020202020204" pitchFamily="34" charset="0"/>
                  </a:rPr>
                  <a:t>Cheque Sent Concurrently</a:t>
                </a:r>
                <a:endParaRPr lang="en-CA" sz="1050" b="1" dirty="0">
                  <a:latin typeface="Arial" panose="020B0604020202020204" pitchFamily="34" charset="0"/>
                  <a:cs typeface="Arial" panose="020B0604020202020204" pitchFamily="34" charset="0"/>
                </a:endParaRPr>
              </a:p>
            </p:txBody>
          </p:sp>
          <p:sp>
            <p:nvSpPr>
              <p:cNvPr id="24" name="TextBox 23"/>
              <p:cNvSpPr txBox="1"/>
              <p:nvPr/>
            </p:nvSpPr>
            <p:spPr>
              <a:xfrm>
                <a:off x="2267744" y="2777375"/>
                <a:ext cx="1224136" cy="577081"/>
              </a:xfrm>
              <a:prstGeom prst="rect">
                <a:avLst/>
              </a:prstGeom>
              <a:noFill/>
            </p:spPr>
            <p:txBody>
              <a:bodyPr wrap="square" rtlCol="0">
                <a:spAutoFit/>
              </a:bodyPr>
              <a:lstStyle/>
              <a:p>
                <a:pPr algn="ctr"/>
                <a:r>
                  <a:rPr lang="en-US" sz="1050" dirty="0" smtClean="0">
                    <a:latin typeface="Arial" panose="020B0604020202020204" pitchFamily="34" charset="0"/>
                    <a:cs typeface="Arial" panose="020B0604020202020204" pitchFamily="34" charset="0"/>
                  </a:rPr>
                  <a:t>1. Complete </a:t>
                </a:r>
                <a:r>
                  <a:rPr lang="en-US" sz="1000" b="1" dirty="0" smtClean="0">
                    <a:latin typeface="Arial" panose="020B0604020202020204" pitchFamily="34" charset="0"/>
                    <a:cs typeface="Arial" panose="020B0604020202020204" pitchFamily="34" charset="0"/>
                  </a:rPr>
                  <a:t>Company Information </a:t>
                </a:r>
                <a:endParaRPr lang="en-CA" sz="1000" b="1" dirty="0">
                  <a:latin typeface="Arial" panose="020B0604020202020204" pitchFamily="34" charset="0"/>
                  <a:cs typeface="Arial" panose="020B0604020202020204" pitchFamily="34" charset="0"/>
                </a:endParaRPr>
              </a:p>
            </p:txBody>
          </p:sp>
          <p:sp>
            <p:nvSpPr>
              <p:cNvPr id="25" name="Rounded Rectangular Callout 24"/>
              <p:cNvSpPr/>
              <p:nvPr/>
            </p:nvSpPr>
            <p:spPr>
              <a:xfrm>
                <a:off x="1757342" y="3980311"/>
                <a:ext cx="792088" cy="500817"/>
              </a:xfrm>
              <a:prstGeom prst="wedgeRoundRectCallout">
                <a:avLst>
                  <a:gd name="adj1" fmla="val 264164"/>
                  <a:gd name="adj2" fmla="val 142379"/>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p:cNvSpPr txBox="1"/>
              <p:nvPr/>
            </p:nvSpPr>
            <p:spPr>
              <a:xfrm>
                <a:off x="1577322" y="4030664"/>
                <a:ext cx="1152128" cy="400110"/>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3. Select </a:t>
                </a:r>
                <a:r>
                  <a:rPr lang="en-US" sz="1000" b="1" dirty="0" smtClean="0">
                    <a:latin typeface="Arial" panose="020B0604020202020204" pitchFamily="34" charset="0"/>
                    <a:cs typeface="Arial" panose="020B0604020202020204" pitchFamily="34" charset="0"/>
                  </a:rPr>
                  <a:t>Add Agreement</a:t>
                </a:r>
                <a:endParaRPr lang="en-CA" sz="1000" b="1" dirty="0">
                  <a:latin typeface="Arial" panose="020B0604020202020204" pitchFamily="34" charset="0"/>
                  <a:cs typeface="Arial" panose="020B0604020202020204" pitchFamily="34" charset="0"/>
                </a:endParaRPr>
              </a:p>
            </p:txBody>
          </p:sp>
        </p:grpSp>
      </p:grpSp>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899" y="1780947"/>
            <a:ext cx="1656184" cy="3773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stretch>
            <a:fillRect/>
          </a:stretch>
        </p:blipFill>
        <p:spPr>
          <a:xfrm>
            <a:off x="692247" y="4152798"/>
            <a:ext cx="1161905" cy="1114286"/>
          </a:xfrm>
          <a:prstGeom prst="rect">
            <a:avLst/>
          </a:prstGeom>
        </p:spPr>
      </p:pic>
    </p:spTree>
    <p:extLst>
      <p:ext uri="{BB962C8B-B14F-4D97-AF65-F5344CB8AC3E}">
        <p14:creationId xmlns:p14="http://schemas.microsoft.com/office/powerpoint/2010/main" val="672836932"/>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564" y="1144588"/>
            <a:ext cx="7848872" cy="646331"/>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Insert in the </a:t>
            </a:r>
            <a:r>
              <a:rPr lang="en-US" sz="1200" b="1" dirty="0" smtClean="0">
                <a:latin typeface="Arial" panose="020B0604020202020204" pitchFamily="34" charset="0"/>
                <a:cs typeface="Arial" panose="020B0604020202020204" pitchFamily="34" charset="0"/>
              </a:rPr>
              <a:t>PNG Agreement Number </a:t>
            </a:r>
            <a:r>
              <a:rPr lang="en-US" sz="1200" dirty="0" smtClean="0">
                <a:latin typeface="Arial" panose="020B0604020202020204" pitchFamily="34" charset="0"/>
                <a:cs typeface="Arial" panose="020B0604020202020204" pitchFamily="34" charset="0"/>
              </a:rPr>
              <a:t>in the </a:t>
            </a:r>
            <a:r>
              <a:rPr lang="en-US" sz="1200" b="1" dirty="0" smtClean="0">
                <a:latin typeface="Arial" panose="020B0604020202020204" pitchFamily="34" charset="0"/>
                <a:cs typeface="Arial" panose="020B0604020202020204" pitchFamily="34" charset="0"/>
              </a:rPr>
              <a:t>Search Agreements </a:t>
            </a:r>
            <a:r>
              <a:rPr lang="en-US" sz="1200" dirty="0" smtClean="0">
                <a:latin typeface="Arial" panose="020B0604020202020204" pitchFamily="34" charset="0"/>
                <a:cs typeface="Arial" panose="020B0604020202020204" pitchFamily="34" charset="0"/>
              </a:rPr>
              <a:t>screen, select </a:t>
            </a:r>
            <a:r>
              <a:rPr lang="en-US" sz="1200" b="1" dirty="0" smtClean="0">
                <a:latin typeface="Arial" panose="020B0604020202020204" pitchFamily="34" charset="0"/>
                <a:cs typeface="Arial" panose="020B0604020202020204" pitchFamily="34" charset="0"/>
              </a:rPr>
              <a:t>Search</a:t>
            </a:r>
            <a:r>
              <a:rPr lang="en-US" sz="1200" dirty="0" smtClean="0">
                <a:latin typeface="Arial" panose="020B0604020202020204" pitchFamily="34" charset="0"/>
                <a:cs typeface="Arial" panose="020B0604020202020204" pitchFamily="34" charset="0"/>
              </a:rPr>
              <a:t>.  The </a:t>
            </a:r>
            <a:r>
              <a:rPr lang="en-US" sz="1200" b="1" dirty="0" smtClean="0">
                <a:latin typeface="Arial" panose="020B0604020202020204" pitchFamily="34" charset="0"/>
                <a:cs typeface="Arial" panose="020B0604020202020204" pitchFamily="34" charset="0"/>
              </a:rPr>
              <a:t>Agreements Found </a:t>
            </a:r>
            <a:r>
              <a:rPr lang="en-US" sz="1200" dirty="0" smtClean="0">
                <a:latin typeface="Arial" panose="020B0604020202020204" pitchFamily="34" charset="0"/>
                <a:cs typeface="Arial" panose="020B0604020202020204" pitchFamily="34" charset="0"/>
              </a:rPr>
              <a:t>screen will populate with the requested agreement number.  Select the Agreement Number </a:t>
            </a:r>
            <a:r>
              <a:rPr lang="en-US" sz="1200" b="1" dirty="0" smtClean="0">
                <a:latin typeface="Arial" panose="020B0604020202020204" pitchFamily="34" charset="0"/>
                <a:cs typeface="Arial" panose="020B0604020202020204" pitchFamily="34" charset="0"/>
              </a:rPr>
              <a:t>Check Box</a:t>
            </a:r>
            <a:r>
              <a:rPr lang="en-US" sz="1200" dirty="0" smtClean="0">
                <a:latin typeface="Arial" panose="020B0604020202020204" pitchFamily="34" charset="0"/>
                <a:cs typeface="Arial" panose="020B0604020202020204" pitchFamily="34" charset="0"/>
              </a:rPr>
              <a:t>, then select </a:t>
            </a:r>
            <a:r>
              <a:rPr lang="en-US" sz="1200" b="1" dirty="0" smtClean="0">
                <a:latin typeface="Arial" panose="020B0604020202020204" pitchFamily="34" charset="0"/>
                <a:cs typeface="Arial" panose="020B0604020202020204" pitchFamily="34" charset="0"/>
              </a:rPr>
              <a:t>Ok</a:t>
            </a:r>
            <a:r>
              <a:rPr lang="en-US" sz="1200" dirty="0" smtClean="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grpSp>
        <p:nvGrpSpPr>
          <p:cNvPr id="20" name="Group 19"/>
          <p:cNvGrpSpPr/>
          <p:nvPr/>
        </p:nvGrpSpPr>
        <p:grpSpPr>
          <a:xfrm>
            <a:off x="107504" y="2311549"/>
            <a:ext cx="8855330" cy="3679550"/>
            <a:chOff x="107504" y="2311549"/>
            <a:chExt cx="8855330" cy="367955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311549"/>
              <a:ext cx="3816424" cy="367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492896"/>
              <a:ext cx="25527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107504" y="2431921"/>
              <a:ext cx="936104" cy="688509"/>
            </a:xfrm>
            <a:prstGeom prst="wedgeRoundRectCallout">
              <a:avLst>
                <a:gd name="adj1" fmla="val 154180"/>
                <a:gd name="adj2" fmla="val 179345"/>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125506" y="2392440"/>
              <a:ext cx="918102" cy="707886"/>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1</a:t>
              </a:r>
              <a:r>
                <a:rPr lang="en-US" sz="1000" dirty="0" smtClean="0">
                  <a:solidFill>
                    <a:srgbClr val="FF0000"/>
                  </a:solidFill>
                  <a:latin typeface="Arial" panose="020B0604020202020204" pitchFamily="34" charset="0"/>
                  <a:cs typeface="Arial" panose="020B0604020202020204" pitchFamily="34" charset="0"/>
                </a:rPr>
                <a:t>. </a:t>
              </a:r>
              <a:r>
                <a:rPr lang="en-US" sz="1000" b="1" dirty="0" smtClean="0">
                  <a:latin typeface="Arial" panose="020B0604020202020204" pitchFamily="34" charset="0"/>
                  <a:cs typeface="Arial" panose="020B0604020202020204" pitchFamily="34" charset="0"/>
                </a:rPr>
                <a:t>Insert</a:t>
              </a:r>
              <a:r>
                <a:rPr lang="en-US" sz="1000" dirty="0" smtClean="0">
                  <a:solidFill>
                    <a:srgbClr val="FF0000"/>
                  </a:solidFill>
                  <a:latin typeface="Arial" panose="020B0604020202020204" pitchFamily="34" charset="0"/>
                  <a:cs typeface="Arial" panose="020B0604020202020204" pitchFamily="34" charset="0"/>
                </a:rPr>
                <a:t> </a:t>
              </a:r>
              <a:r>
                <a:rPr lang="en-US" sz="1000" b="1" dirty="0" smtClean="0">
                  <a:latin typeface="Arial" panose="020B0604020202020204" pitchFamily="34" charset="0"/>
                  <a:cs typeface="Arial" panose="020B0604020202020204" pitchFamily="34" charset="0"/>
                </a:rPr>
                <a:t>PNG Agreement Number</a:t>
              </a:r>
              <a:endParaRPr lang="en-CA" sz="1000" b="1" dirty="0">
                <a:latin typeface="Arial" panose="020B0604020202020204" pitchFamily="34" charset="0"/>
                <a:cs typeface="Arial" panose="020B0604020202020204" pitchFamily="34" charset="0"/>
              </a:endParaRPr>
            </a:p>
          </p:txBody>
        </p:sp>
        <p:sp>
          <p:nvSpPr>
            <p:cNvPr id="8" name="Rounded Rectangular Callout 7"/>
            <p:cNvSpPr/>
            <p:nvPr/>
          </p:nvSpPr>
          <p:spPr>
            <a:xfrm>
              <a:off x="116504" y="4152093"/>
              <a:ext cx="918103" cy="493023"/>
            </a:xfrm>
            <a:prstGeom prst="wedgeRoundRectCallout">
              <a:avLst>
                <a:gd name="adj1" fmla="val 92112"/>
                <a:gd name="adj2" fmla="val 169685"/>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222492" y="4198549"/>
              <a:ext cx="706127" cy="400110"/>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2. Select </a:t>
              </a:r>
              <a:r>
                <a:rPr lang="en-US" sz="1000" b="1" dirty="0" smtClean="0">
                  <a:latin typeface="Arial" panose="020B0604020202020204" pitchFamily="34" charset="0"/>
                  <a:cs typeface="Arial" panose="020B0604020202020204" pitchFamily="34" charset="0"/>
                </a:rPr>
                <a:t>Search</a:t>
              </a:r>
              <a:endParaRPr lang="en-CA" sz="1000" b="1" dirty="0">
                <a:latin typeface="Arial" panose="020B0604020202020204" pitchFamily="34" charset="0"/>
                <a:cs typeface="Arial" panose="020B0604020202020204" pitchFamily="34" charset="0"/>
              </a:endParaRPr>
            </a:p>
          </p:txBody>
        </p:sp>
        <p:sp>
          <p:nvSpPr>
            <p:cNvPr id="10" name="Rounded Rectangular Callout 9"/>
            <p:cNvSpPr/>
            <p:nvPr/>
          </p:nvSpPr>
          <p:spPr>
            <a:xfrm>
              <a:off x="4416170" y="3015647"/>
              <a:ext cx="918103" cy="493023"/>
            </a:xfrm>
            <a:prstGeom prst="wedgeRoundRectCallout">
              <a:avLst>
                <a:gd name="adj1" fmla="val -18542"/>
                <a:gd name="adj2" fmla="val 240050"/>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ular Callout 10"/>
            <p:cNvSpPr/>
            <p:nvPr/>
          </p:nvSpPr>
          <p:spPr>
            <a:xfrm>
              <a:off x="8316416" y="5347665"/>
              <a:ext cx="599528" cy="400109"/>
            </a:xfrm>
            <a:prstGeom prst="wedgeRoundRectCallout">
              <a:avLst>
                <a:gd name="adj1" fmla="val -424428"/>
                <a:gd name="adj2" fmla="val -204262"/>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p:cNvSpPr/>
            <p:nvPr/>
          </p:nvSpPr>
          <p:spPr>
            <a:xfrm>
              <a:off x="6192180" y="3169640"/>
              <a:ext cx="1260139" cy="66675"/>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6156176" y="3120430"/>
              <a:ext cx="1116124" cy="153888"/>
            </a:xfrm>
            <a:prstGeom prst="rect">
              <a:avLst/>
            </a:prstGeom>
            <a:noFill/>
          </p:spPr>
          <p:txBody>
            <a:bodyPr wrap="square" rtlCol="0">
              <a:spAutoFit/>
            </a:bodyPr>
            <a:lstStyle/>
            <a:p>
              <a:r>
                <a:rPr lang="en-US" sz="4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ounded Rectangle 8"/>
            <p:cNvSpPr/>
            <p:nvPr/>
          </p:nvSpPr>
          <p:spPr>
            <a:xfrm>
              <a:off x="6212634" y="4486260"/>
              <a:ext cx="1311694" cy="45719"/>
            </a:xfrm>
            <a:prstGeom prst="roundRect">
              <a:avLst/>
            </a:prstGeom>
            <a:solidFill>
              <a:srgbClr val="ECF1F8"/>
            </a:solidFill>
            <a:ln>
              <a:solidFill>
                <a:srgbClr val="E3E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p:cNvSpPr txBox="1"/>
            <p:nvPr/>
          </p:nvSpPr>
          <p:spPr>
            <a:xfrm>
              <a:off x="6134050" y="4403802"/>
              <a:ext cx="1440160" cy="184666"/>
            </a:xfrm>
            <a:prstGeom prst="rect">
              <a:avLst/>
            </a:prstGeom>
            <a:noFill/>
          </p:spPr>
          <p:txBody>
            <a:bodyPr wrap="square" rtlCol="0">
              <a:spAutoFit/>
            </a:bodyPr>
            <a:lstStyle/>
            <a:p>
              <a:r>
                <a:rPr lang="en-US" sz="600" dirty="0" smtClean="0">
                  <a:solidFill>
                    <a:srgbClr val="585858"/>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rgbClr val="585858"/>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4824028" y="4473385"/>
              <a:ext cx="324036" cy="45719"/>
            </a:xfrm>
            <a:prstGeom prst="rect">
              <a:avLst/>
            </a:prstGeom>
            <a:solidFill>
              <a:srgbClr val="E3EAF5"/>
            </a:solidFill>
            <a:ln w="9525">
              <a:solidFill>
                <a:srgbClr val="E3E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p:cNvSpPr txBox="1"/>
            <p:nvPr/>
          </p:nvSpPr>
          <p:spPr>
            <a:xfrm>
              <a:off x="4725249" y="4419300"/>
              <a:ext cx="792088" cy="153888"/>
            </a:xfrm>
            <a:prstGeom prst="rect">
              <a:avLst/>
            </a:prstGeom>
            <a:noFill/>
          </p:spPr>
          <p:txBody>
            <a:bodyPr wrap="square" rtlCol="0">
              <a:spAutoFit/>
            </a:bodyPr>
            <a:lstStyle/>
            <a:p>
              <a:r>
                <a:rPr lang="en-US" sz="400" dirty="0" smtClean="0">
                  <a:latin typeface="Verdana" panose="020B0604030504040204" pitchFamily="34" charset="0"/>
                  <a:ea typeface="Verdana" panose="020B0604030504040204" pitchFamily="34" charset="0"/>
                  <a:cs typeface="Verdana" panose="020B0604030504040204" pitchFamily="34" charset="0"/>
                </a:rPr>
                <a:t>001 0000100001</a:t>
              </a:r>
              <a:endParaRPr lang="en-CA" sz="400" dirty="0">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4443173" y="3062103"/>
              <a:ext cx="864096" cy="400110"/>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3. Select </a:t>
              </a:r>
              <a:r>
                <a:rPr lang="en-US" sz="1000" b="1" dirty="0" smtClean="0">
                  <a:latin typeface="Arial" panose="020B0604020202020204" pitchFamily="34" charset="0"/>
                  <a:cs typeface="Arial" panose="020B0604020202020204" pitchFamily="34" charset="0"/>
                </a:rPr>
                <a:t>Check Box</a:t>
              </a:r>
              <a:endParaRPr lang="en-CA" sz="1000" b="1" dirty="0">
                <a:latin typeface="Arial" panose="020B0604020202020204" pitchFamily="34" charset="0"/>
                <a:cs typeface="Arial" panose="020B0604020202020204" pitchFamily="34" charset="0"/>
              </a:endParaRPr>
            </a:p>
          </p:txBody>
        </p:sp>
        <p:sp>
          <p:nvSpPr>
            <p:cNvPr id="19" name="TextBox 18"/>
            <p:cNvSpPr txBox="1"/>
            <p:nvPr/>
          </p:nvSpPr>
          <p:spPr>
            <a:xfrm>
              <a:off x="8269525" y="5347664"/>
              <a:ext cx="693309" cy="400110"/>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4. Select </a:t>
              </a:r>
              <a:r>
                <a:rPr lang="en-US" sz="1000" b="1" dirty="0" smtClean="0">
                  <a:latin typeface="Arial" panose="020B0604020202020204" pitchFamily="34" charset="0"/>
                  <a:cs typeface="Arial" panose="020B0604020202020204" pitchFamily="34" charset="0"/>
                </a:rPr>
                <a:t>Ok</a:t>
              </a:r>
              <a:endParaRPr lang="en-CA" sz="1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19457142"/>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269" y="1521953"/>
            <a:ext cx="4690083" cy="482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00900"/>
            <a:ext cx="2016224" cy="459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9552" y="821422"/>
            <a:ext cx="784887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After selecting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 you will be taken back to the </a:t>
            </a:r>
            <a:r>
              <a:rPr lang="en-US" sz="1200" b="1" dirty="0">
                <a:latin typeface="Arial" panose="020B0604020202020204" pitchFamily="34" charset="0"/>
                <a:cs typeface="Arial" panose="020B0604020202020204" pitchFamily="34" charset="0"/>
              </a:rPr>
              <a:t>Rental Reinstatement Administration Information </a:t>
            </a:r>
            <a:r>
              <a:rPr lang="en-US" sz="1200" dirty="0">
                <a:latin typeface="Arial" panose="020B0604020202020204" pitchFamily="34" charset="0"/>
                <a:cs typeface="Arial" panose="020B0604020202020204" pitchFamily="34" charset="0"/>
              </a:rPr>
              <a:t>screen.  The screen status will be updated to </a:t>
            </a:r>
            <a:r>
              <a:rPr lang="en-US" sz="1200" b="1" dirty="0">
                <a:latin typeface="Arial" panose="020B0604020202020204" pitchFamily="34" charset="0"/>
                <a:cs typeface="Arial" panose="020B0604020202020204" pitchFamily="34" charset="0"/>
              </a:rPr>
              <a:t>Work in </a:t>
            </a:r>
            <a:r>
              <a:rPr lang="en-US" sz="1200" b="1" dirty="0" smtClean="0">
                <a:latin typeface="Arial" panose="020B0604020202020204" pitchFamily="34" charset="0"/>
                <a:cs typeface="Arial" panose="020B0604020202020204" pitchFamily="34" charset="0"/>
              </a:rPr>
              <a:t>Progress. </a:t>
            </a:r>
            <a:r>
              <a:rPr lang="en-US" sz="1200" dirty="0" smtClean="0">
                <a:latin typeface="Arial" panose="020B0604020202020204" pitchFamily="34" charset="0"/>
                <a:cs typeface="Arial" panose="020B0604020202020204" pitchFamily="34" charset="0"/>
              </a:rPr>
              <a:t>Attach your reinstatement request letter which outlines your rational for requesting the reinstatement. Select </a:t>
            </a:r>
            <a:r>
              <a:rPr lang="en-US" sz="1200" b="1" dirty="0" smtClean="0">
                <a:latin typeface="Arial" panose="020B0604020202020204" pitchFamily="34" charset="0"/>
                <a:cs typeface="Arial" panose="020B0604020202020204" pitchFamily="34" charset="0"/>
              </a:rPr>
              <a:t>Browse</a:t>
            </a:r>
            <a:r>
              <a:rPr lang="en-US" sz="1200" dirty="0" smtClean="0">
                <a:latin typeface="Arial" panose="020B0604020202020204" pitchFamily="34" charset="0"/>
                <a:cs typeface="Arial" panose="020B0604020202020204" pitchFamily="34" charset="0"/>
              </a:rPr>
              <a:t> and upload your document </a:t>
            </a:r>
            <a:endParaRPr lang="en-CA" sz="1200" dirty="0">
              <a:latin typeface="Arial" panose="020B0604020202020204" pitchFamily="34" charset="0"/>
              <a:cs typeface="Arial" panose="020B0604020202020204" pitchFamily="34" charset="0"/>
            </a:endParaRPr>
          </a:p>
        </p:txBody>
      </p:sp>
      <p:sp>
        <p:nvSpPr>
          <p:cNvPr id="2" name="Rectangle 1"/>
          <p:cNvSpPr/>
          <p:nvPr/>
        </p:nvSpPr>
        <p:spPr>
          <a:xfrm>
            <a:off x="5508104" y="2564904"/>
            <a:ext cx="1512168" cy="7200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5436096" y="2516269"/>
            <a:ext cx="648072" cy="169277"/>
          </a:xfrm>
          <a:prstGeom prst="rect">
            <a:avLst/>
          </a:prstGeom>
          <a:noFill/>
        </p:spPr>
        <p:txBody>
          <a:bodyPr wrap="square" rtlCol="0">
            <a:spAutoFit/>
          </a:bodyPr>
          <a:lstStyle/>
          <a:p>
            <a:r>
              <a:rPr lang="en-US" sz="500" dirty="0" smtClean="0"/>
              <a:t>ABC Company</a:t>
            </a:r>
            <a:endParaRPr lang="en-CA" sz="500" dirty="0"/>
          </a:p>
        </p:txBody>
      </p:sp>
      <p:sp>
        <p:nvSpPr>
          <p:cNvPr id="7" name="Rectangle 6"/>
          <p:cNvSpPr/>
          <p:nvPr/>
        </p:nvSpPr>
        <p:spPr>
          <a:xfrm>
            <a:off x="4932040" y="4768555"/>
            <a:ext cx="1512168" cy="1080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849738" y="4722534"/>
            <a:ext cx="1656184" cy="200055"/>
          </a:xfrm>
          <a:prstGeom prst="rect">
            <a:avLst/>
          </a:prstGeom>
          <a:noFill/>
        </p:spPr>
        <p:txBody>
          <a:bodyPr wrap="square" rtlCol="0">
            <a:spAutoFit/>
          </a:bodyPr>
          <a:lstStyle/>
          <a:p>
            <a:r>
              <a:rPr lang="en-US" sz="700" dirty="0" smtClean="0"/>
              <a:t>ABC Company</a:t>
            </a:r>
            <a:endParaRPr lang="en-CA" sz="700" dirty="0"/>
          </a:p>
        </p:txBody>
      </p:sp>
      <p:sp>
        <p:nvSpPr>
          <p:cNvPr id="9" name="Rectangle 8"/>
          <p:cNvSpPr/>
          <p:nvPr/>
        </p:nvSpPr>
        <p:spPr>
          <a:xfrm>
            <a:off x="3178326" y="4768555"/>
            <a:ext cx="385561" cy="100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3092340" y="4737922"/>
            <a:ext cx="648072" cy="169277"/>
          </a:xfrm>
          <a:prstGeom prst="rect">
            <a:avLst/>
          </a:prstGeom>
          <a:noFill/>
        </p:spPr>
        <p:txBody>
          <a:bodyPr wrap="square" rtlCol="0">
            <a:spAutoFit/>
          </a:bodyPr>
          <a:lstStyle/>
          <a:p>
            <a:r>
              <a:rPr lang="en-US" sz="500" dirty="0" smtClean="0"/>
              <a:t>001 0000100001</a:t>
            </a:r>
            <a:endParaRPr lang="en-CA" sz="500" dirty="0"/>
          </a:p>
        </p:txBody>
      </p:sp>
      <p:sp>
        <p:nvSpPr>
          <p:cNvPr id="11" name="Rectangle 10"/>
          <p:cNvSpPr/>
          <p:nvPr/>
        </p:nvSpPr>
        <p:spPr>
          <a:xfrm>
            <a:off x="3092340" y="1844824"/>
            <a:ext cx="10476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ular Callout 11"/>
          <p:cNvSpPr/>
          <p:nvPr/>
        </p:nvSpPr>
        <p:spPr>
          <a:xfrm>
            <a:off x="7884368" y="4077072"/>
            <a:ext cx="720080" cy="504056"/>
          </a:xfrm>
          <a:prstGeom prst="wedgeRoundRectCallout">
            <a:avLst>
              <a:gd name="adj1" fmla="val -194939"/>
              <a:gd name="adj2" fmla="val 229183"/>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7812360" y="4098267"/>
            <a:ext cx="864096" cy="461665"/>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1. Select </a:t>
            </a:r>
            <a:r>
              <a:rPr lang="en-US" sz="1200" b="1" dirty="0" smtClean="0">
                <a:latin typeface="Arial" panose="020B0604020202020204" pitchFamily="34" charset="0"/>
                <a:cs typeface="Arial" panose="020B0604020202020204" pitchFamily="34" charset="0"/>
              </a:rPr>
              <a:t>Browse</a:t>
            </a:r>
            <a:endParaRPr lang="en-CA" sz="12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3996640" y="2918416"/>
            <a:ext cx="1150720" cy="1021168"/>
          </a:xfrm>
          <a:prstGeom prst="rect">
            <a:avLst/>
          </a:prstGeom>
        </p:spPr>
      </p:pic>
      <p:pic>
        <p:nvPicPr>
          <p:cNvPr id="15" name="Picture 14"/>
          <p:cNvPicPr>
            <a:picLocks noChangeAspect="1"/>
          </p:cNvPicPr>
          <p:nvPr/>
        </p:nvPicPr>
        <p:blipFill>
          <a:blip r:embed="rId5"/>
          <a:stretch>
            <a:fillRect/>
          </a:stretch>
        </p:blipFill>
        <p:spPr>
          <a:xfrm>
            <a:off x="696005" y="4261714"/>
            <a:ext cx="1161905" cy="1114286"/>
          </a:xfrm>
          <a:prstGeom prst="rect">
            <a:avLst/>
          </a:prstGeom>
        </p:spPr>
      </p:pic>
    </p:spTree>
    <p:extLst>
      <p:ext uri="{BB962C8B-B14F-4D97-AF65-F5344CB8AC3E}">
        <p14:creationId xmlns:p14="http://schemas.microsoft.com/office/powerpoint/2010/main" val="56030098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748" y="1556792"/>
            <a:ext cx="4631532" cy="487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560" y="986244"/>
            <a:ext cx="7992888"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Select </a:t>
            </a:r>
            <a:r>
              <a:rPr lang="en-US" sz="1200" b="1" dirty="0" smtClean="0">
                <a:latin typeface="Arial" panose="020B0604020202020204" pitchFamily="34" charset="0"/>
                <a:cs typeface="Arial" panose="020B0604020202020204" pitchFamily="34" charset="0"/>
              </a:rPr>
              <a:t>Save</a:t>
            </a:r>
            <a:r>
              <a:rPr lang="en-US" sz="1200" dirty="0" smtClean="0">
                <a:latin typeface="Arial" panose="020B0604020202020204" pitchFamily="34" charset="0"/>
                <a:cs typeface="Arial" panose="020B0604020202020204" pitchFamily="34" charset="0"/>
              </a:rPr>
              <a:t> and then </a:t>
            </a:r>
            <a:r>
              <a:rPr lang="en-US" sz="1200" b="1" dirty="0" smtClean="0">
                <a:latin typeface="Arial" panose="020B0604020202020204" pitchFamily="34" charset="0"/>
                <a:cs typeface="Arial" panose="020B0604020202020204" pitchFamily="34" charset="0"/>
              </a:rPr>
              <a:t>Submit</a:t>
            </a:r>
            <a:r>
              <a:rPr lang="en-US" sz="1200" dirty="0" smtClean="0">
                <a:latin typeface="Arial" panose="020B0604020202020204" pitchFamily="34" charset="0"/>
                <a:cs typeface="Arial" panose="020B0604020202020204" pitchFamily="34" charset="0"/>
              </a:rPr>
              <a:t>.  </a:t>
            </a:r>
            <a:endParaRPr lang="en-CA" sz="1200" b="1" dirty="0">
              <a:latin typeface="Arial" panose="020B0604020202020204" pitchFamily="34" charset="0"/>
              <a:cs typeface="Arial" panose="020B0604020202020204" pitchFamily="34" charset="0"/>
            </a:endParaRPr>
          </a:p>
        </p:txBody>
      </p:sp>
      <p:sp>
        <p:nvSpPr>
          <p:cNvPr id="3" name="Rectangle 2"/>
          <p:cNvSpPr/>
          <p:nvPr/>
        </p:nvSpPr>
        <p:spPr>
          <a:xfrm>
            <a:off x="3779912" y="1556792"/>
            <a:ext cx="201622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4860032" y="2672916"/>
            <a:ext cx="1584176" cy="45719"/>
          </a:xfrm>
          <a:prstGeom prst="rect">
            <a:avLst/>
          </a:prstGeom>
          <a:solidFill>
            <a:srgbClr val="E3EAF5"/>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835252" y="2603442"/>
            <a:ext cx="1080120" cy="184666"/>
          </a:xfrm>
          <a:prstGeom prst="rect">
            <a:avLst/>
          </a:prstGeom>
          <a:noFill/>
        </p:spPr>
        <p:txBody>
          <a:bodyPr wrap="square" rtlCol="0">
            <a:spAutoFit/>
          </a:bodyPr>
          <a:lstStyle/>
          <a:p>
            <a:r>
              <a:rPr lang="en-US" sz="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4283968" y="4908474"/>
            <a:ext cx="1512168" cy="176709"/>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4267498" y="4885128"/>
            <a:ext cx="936104" cy="200055"/>
          </a:xfrm>
          <a:prstGeom prst="rect">
            <a:avLst/>
          </a:prstGeom>
          <a:noFill/>
        </p:spPr>
        <p:txBody>
          <a:bodyPr wrap="square" rtlCol="0">
            <a:spAutoFit/>
          </a:bodyPr>
          <a:lstStyle/>
          <a:p>
            <a:r>
              <a:rPr lang="en-US" sz="700" dirty="0" smtClean="0">
                <a:solidFill>
                  <a:srgbClr val="585858"/>
                </a:solidFill>
                <a:latin typeface="Verdana" panose="020B0604030504040204" pitchFamily="34" charset="0"/>
                <a:ea typeface="Verdana" panose="020B0604030504040204" pitchFamily="34" charset="0"/>
                <a:cs typeface="Verdana" panose="020B0604030504040204" pitchFamily="34" charset="0"/>
              </a:rPr>
              <a:t>ABC Company</a:t>
            </a:r>
            <a:endParaRPr lang="en-CA" sz="700" dirty="0">
              <a:solidFill>
                <a:srgbClr val="585858"/>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2577827" y="4908474"/>
            <a:ext cx="432048" cy="88354"/>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2483768" y="4885128"/>
            <a:ext cx="648072" cy="153888"/>
          </a:xfrm>
          <a:prstGeom prst="rect">
            <a:avLst/>
          </a:prstGeom>
          <a:noFill/>
        </p:spPr>
        <p:txBody>
          <a:bodyPr wrap="square" rtlCol="0">
            <a:spAutoFit/>
          </a:bodyPr>
          <a:lstStyle/>
          <a:p>
            <a:r>
              <a:rPr lang="en-US" sz="400" dirty="0" smtClean="0">
                <a:solidFill>
                  <a:srgbClr val="585858"/>
                </a:solidFill>
                <a:latin typeface="Verdana" panose="020B0604030504040204" pitchFamily="34" charset="0"/>
                <a:ea typeface="Verdana" panose="020B0604030504040204" pitchFamily="34" charset="0"/>
                <a:cs typeface="Verdana" panose="020B0604030504040204" pitchFamily="34" charset="0"/>
              </a:rPr>
              <a:t>001 0000100001</a:t>
            </a:r>
            <a:endParaRPr lang="en-CA" sz="400" dirty="0">
              <a:solidFill>
                <a:srgbClr val="585858"/>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ounded Rectangular Callout 9"/>
          <p:cNvSpPr/>
          <p:nvPr/>
        </p:nvSpPr>
        <p:spPr>
          <a:xfrm>
            <a:off x="7185892" y="4592740"/>
            <a:ext cx="698475" cy="400110"/>
          </a:xfrm>
          <a:prstGeom prst="wedgeRoundRectCallout">
            <a:avLst>
              <a:gd name="adj1" fmla="val -397401"/>
              <a:gd name="adj2" fmla="val 371908"/>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ular Callout 10"/>
          <p:cNvSpPr/>
          <p:nvPr/>
        </p:nvSpPr>
        <p:spPr>
          <a:xfrm>
            <a:off x="1547664" y="4612813"/>
            <a:ext cx="576064" cy="426202"/>
          </a:xfrm>
          <a:prstGeom prst="wedgeRoundRectCallout">
            <a:avLst>
              <a:gd name="adj1" fmla="val 313518"/>
              <a:gd name="adj2" fmla="val 336389"/>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7185893" y="4592740"/>
            <a:ext cx="698475" cy="400110"/>
          </a:xfrm>
          <a:prstGeom prst="rect">
            <a:avLst/>
          </a:prstGeom>
        </p:spPr>
        <p:txBody>
          <a:bodyPr wrap="square">
            <a:spAutoFit/>
          </a:bodyPr>
          <a:lstStyle/>
          <a:p>
            <a:pPr algn="ctr"/>
            <a:r>
              <a:rPr lang="en-US" sz="1000" dirty="0">
                <a:latin typeface="Arial" panose="020B0604020202020204" pitchFamily="34" charset="0"/>
                <a:cs typeface="Arial" panose="020B0604020202020204" pitchFamily="34" charset="0"/>
              </a:rPr>
              <a:t>1. Select </a:t>
            </a:r>
            <a:r>
              <a:rPr lang="en-US" sz="1000" b="1" dirty="0">
                <a:latin typeface="Arial" panose="020B0604020202020204" pitchFamily="34" charset="0"/>
                <a:cs typeface="Arial" panose="020B0604020202020204" pitchFamily="34" charset="0"/>
              </a:rPr>
              <a:t>Save</a:t>
            </a:r>
            <a:endParaRPr lang="en-CA" sz="1000" b="1" dirty="0">
              <a:latin typeface="Arial" panose="020B0604020202020204" pitchFamily="34" charset="0"/>
              <a:cs typeface="Arial" panose="020B0604020202020204" pitchFamily="34" charset="0"/>
            </a:endParaRPr>
          </a:p>
        </p:txBody>
      </p:sp>
      <p:sp>
        <p:nvSpPr>
          <p:cNvPr id="14" name="TextBox 13"/>
          <p:cNvSpPr txBox="1"/>
          <p:nvPr/>
        </p:nvSpPr>
        <p:spPr>
          <a:xfrm>
            <a:off x="1475656" y="4625859"/>
            <a:ext cx="720080" cy="400110"/>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2. Select </a:t>
            </a:r>
            <a:r>
              <a:rPr lang="en-US" sz="1000" b="1" dirty="0" smtClean="0">
                <a:latin typeface="Arial" panose="020B0604020202020204" pitchFamily="34" charset="0"/>
                <a:cs typeface="Arial" panose="020B0604020202020204" pitchFamily="34" charset="0"/>
              </a:rPr>
              <a:t>Submit</a:t>
            </a:r>
            <a:endParaRPr lang="en-CA" sz="1000" b="1" dirty="0">
              <a:latin typeface="Arial" panose="020B0604020202020204" pitchFamily="34" charset="0"/>
              <a:cs typeface="Arial" panose="020B0604020202020204" pitchFamily="34" charset="0"/>
            </a:endParaRPr>
          </a:p>
        </p:txBody>
      </p:sp>
      <p:sp>
        <p:nvSpPr>
          <p:cNvPr id="12" name="Rectangle 11"/>
          <p:cNvSpPr/>
          <p:nvPr/>
        </p:nvSpPr>
        <p:spPr>
          <a:xfrm>
            <a:off x="5868144" y="4937737"/>
            <a:ext cx="432048" cy="84801"/>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15"/>
          <p:cNvSpPr txBox="1"/>
          <p:nvPr/>
        </p:nvSpPr>
        <p:spPr>
          <a:xfrm>
            <a:off x="5872187" y="4885128"/>
            <a:ext cx="864096" cy="184666"/>
          </a:xfrm>
          <a:prstGeom prst="rect">
            <a:avLst/>
          </a:prstGeom>
          <a:noFill/>
        </p:spPr>
        <p:txBody>
          <a:bodyPr wrap="square" rtlCol="0">
            <a:spAutoFit/>
          </a:bodyPr>
          <a:lstStyle/>
          <a:p>
            <a:r>
              <a:rPr lang="en-US" sz="600" dirty="0" smtClean="0"/>
              <a:t>1-01-001:1</a:t>
            </a:r>
            <a:endParaRPr lang="en-CA" sz="600" dirty="0"/>
          </a:p>
        </p:txBody>
      </p:sp>
      <p:sp>
        <p:nvSpPr>
          <p:cNvPr id="15" name="TextBox 14"/>
          <p:cNvSpPr txBox="1"/>
          <p:nvPr/>
        </p:nvSpPr>
        <p:spPr>
          <a:xfrm>
            <a:off x="4860032" y="2924944"/>
            <a:ext cx="1152128" cy="369332"/>
          </a:xfrm>
          <a:prstGeom prst="rect">
            <a:avLst/>
          </a:prstGeom>
          <a:noFill/>
        </p:spPr>
        <p:txBody>
          <a:bodyPr wrap="square" rtlCol="0">
            <a:spAutoFit/>
          </a:bodyPr>
          <a:lstStyle/>
          <a:p>
            <a:endParaRPr lang="en-CA" dirty="0"/>
          </a:p>
        </p:txBody>
      </p:sp>
      <p:sp>
        <p:nvSpPr>
          <p:cNvPr id="17" name="TextBox 16"/>
          <p:cNvSpPr txBox="1"/>
          <p:nvPr/>
        </p:nvSpPr>
        <p:spPr>
          <a:xfrm>
            <a:off x="4787378" y="2850812"/>
            <a:ext cx="1008112" cy="200055"/>
          </a:xfrm>
          <a:prstGeom prst="rect">
            <a:avLst/>
          </a:prstGeom>
          <a:noFill/>
        </p:spPr>
        <p:txBody>
          <a:bodyPr wrap="square" rtlCol="0">
            <a:spAutoFit/>
          </a:bodyPr>
          <a:lstStyle/>
          <a:p>
            <a:r>
              <a:rPr lang="en-US" sz="700" dirty="0" smtClean="0">
                <a:solidFill>
                  <a:schemeClr val="bg1">
                    <a:lumMod val="50000"/>
                  </a:schemeClr>
                </a:solidFill>
              </a:rPr>
              <a:t>M1234</a:t>
            </a:r>
            <a:endParaRPr lang="en-CA" sz="700" dirty="0">
              <a:solidFill>
                <a:schemeClr val="bg1">
                  <a:lumMod val="50000"/>
                </a:schemeClr>
              </a:solidFill>
            </a:endParaRPr>
          </a:p>
        </p:txBody>
      </p:sp>
    </p:spTree>
    <p:extLst>
      <p:ext uri="{BB962C8B-B14F-4D97-AF65-F5344CB8AC3E}">
        <p14:creationId xmlns:p14="http://schemas.microsoft.com/office/powerpoint/2010/main" val="1171094014"/>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56" y="1684379"/>
            <a:ext cx="4392488" cy="462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3767" y="908720"/>
            <a:ext cx="7920880"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A </a:t>
            </a:r>
            <a:r>
              <a:rPr lang="en-US" sz="1200" b="1" dirty="0" smtClean="0">
                <a:latin typeface="Arial" panose="020B0604020202020204" pitchFamily="34" charset="0"/>
                <a:cs typeface="Arial" panose="020B0604020202020204" pitchFamily="34" charset="0"/>
              </a:rPr>
              <a:t>Message Box </a:t>
            </a:r>
            <a:r>
              <a:rPr lang="en-US" sz="1200" dirty="0" smtClean="0">
                <a:latin typeface="Arial" panose="020B0604020202020204" pitchFamily="34" charset="0"/>
                <a:cs typeface="Arial" panose="020B0604020202020204" pitchFamily="34" charset="0"/>
              </a:rPr>
              <a:t>will populate asking </a:t>
            </a:r>
            <a:r>
              <a:rPr lang="en-US" sz="1200" b="1" dirty="0" smtClean="0">
                <a:latin typeface="Arial" panose="020B0604020202020204" pitchFamily="34" charset="0"/>
                <a:cs typeface="Arial" panose="020B0604020202020204" pitchFamily="34" charset="0"/>
              </a:rPr>
              <a:t>if you are sure you want to Submit </a:t>
            </a:r>
            <a:r>
              <a:rPr lang="en-US" sz="1200" dirty="0" smtClean="0">
                <a:latin typeface="Arial" panose="020B0604020202020204" pitchFamily="34" charset="0"/>
                <a:cs typeface="Arial" panose="020B0604020202020204" pitchFamily="34" charset="0"/>
              </a:rPr>
              <a:t>your </a:t>
            </a:r>
            <a:r>
              <a:rPr lang="en-US" sz="1200" b="1" dirty="0" smtClean="0">
                <a:latin typeface="Arial" panose="020B0604020202020204" pitchFamily="34" charset="0"/>
                <a:cs typeface="Arial" panose="020B0604020202020204" pitchFamily="34" charset="0"/>
              </a:rPr>
              <a:t>Rental /Surrender Reinstatement Application</a:t>
            </a:r>
            <a:r>
              <a:rPr lang="en-US" sz="1200" dirty="0" smtClean="0">
                <a:latin typeface="Arial" panose="020B0604020202020204" pitchFamily="34" charset="0"/>
                <a:cs typeface="Arial" panose="020B0604020202020204" pitchFamily="34" charset="0"/>
              </a:rPr>
              <a:t>, select </a:t>
            </a:r>
            <a:r>
              <a:rPr lang="en-US" sz="1200" b="1" dirty="0" smtClean="0">
                <a:latin typeface="Arial" panose="020B0604020202020204" pitchFamily="34" charset="0"/>
                <a:cs typeface="Arial" panose="020B0604020202020204" pitchFamily="34" charset="0"/>
              </a:rPr>
              <a:t>Ok</a:t>
            </a:r>
            <a:r>
              <a:rPr lang="en-US" sz="1200" dirty="0" smtClean="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sp>
        <p:nvSpPr>
          <p:cNvPr id="3" name="Rounded Rectangular Callout 2"/>
          <p:cNvSpPr/>
          <p:nvPr/>
        </p:nvSpPr>
        <p:spPr>
          <a:xfrm>
            <a:off x="1259632" y="3576182"/>
            <a:ext cx="576064" cy="400111"/>
          </a:xfrm>
          <a:prstGeom prst="wedgeRoundRectCallout">
            <a:avLst>
              <a:gd name="adj1" fmla="val 397951"/>
              <a:gd name="adj2" fmla="val 130575"/>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1115616" y="3576183"/>
            <a:ext cx="864096" cy="400110"/>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1. Select </a:t>
            </a:r>
            <a:r>
              <a:rPr lang="en-US" sz="1000" b="1" dirty="0" smtClean="0">
                <a:latin typeface="Arial" panose="020B0604020202020204" pitchFamily="34" charset="0"/>
                <a:cs typeface="Arial" panose="020B0604020202020204" pitchFamily="34" charset="0"/>
              </a:rPr>
              <a:t>Ok</a:t>
            </a:r>
            <a:endParaRPr lang="en-CA" sz="1000" b="1" dirty="0">
              <a:latin typeface="Arial" panose="020B0604020202020204" pitchFamily="34" charset="0"/>
              <a:cs typeface="Arial" panose="020B0604020202020204" pitchFamily="34" charset="0"/>
            </a:endParaRPr>
          </a:p>
        </p:txBody>
      </p:sp>
      <p:sp>
        <p:nvSpPr>
          <p:cNvPr id="5" name="Rectangle 4"/>
          <p:cNvSpPr/>
          <p:nvPr/>
        </p:nvSpPr>
        <p:spPr>
          <a:xfrm>
            <a:off x="4644008" y="2708920"/>
            <a:ext cx="1512168" cy="720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4558567" y="2663296"/>
            <a:ext cx="1008112" cy="184666"/>
          </a:xfrm>
          <a:prstGeom prst="rect">
            <a:avLst/>
          </a:prstGeom>
          <a:noFill/>
        </p:spPr>
        <p:txBody>
          <a:bodyPr wrap="square" rtlCol="0">
            <a:spAutoFit/>
          </a:bodyPr>
          <a:lstStyle/>
          <a:p>
            <a:r>
              <a:rPr lang="en-US" sz="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4139952" y="4869160"/>
            <a:ext cx="136815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4070151" y="4848835"/>
            <a:ext cx="1008112" cy="184666"/>
          </a:xfrm>
          <a:prstGeom prst="rect">
            <a:avLst/>
          </a:prstGeom>
          <a:noFill/>
        </p:spPr>
        <p:txBody>
          <a:bodyPr wrap="square" rtlCol="0">
            <a:spAutoFit/>
          </a:bodyPr>
          <a:lstStyle/>
          <a:p>
            <a:r>
              <a:rPr lang="en-US" sz="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483768" y="4869160"/>
            <a:ext cx="360040"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p:cNvSpPr txBox="1"/>
          <p:nvPr/>
        </p:nvSpPr>
        <p:spPr>
          <a:xfrm>
            <a:off x="2375756" y="4864224"/>
            <a:ext cx="684076" cy="138499"/>
          </a:xfrm>
          <a:prstGeom prst="rect">
            <a:avLst/>
          </a:prstGeom>
          <a:noFill/>
        </p:spPr>
        <p:txBody>
          <a:bodyPr wrap="square" rtlCol="0">
            <a:spAutoFit/>
          </a:bodyPr>
          <a:lstStyle/>
          <a:p>
            <a:r>
              <a:rPr lang="en-US" sz="3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001 0000100001</a:t>
            </a:r>
            <a:endParaRPr lang="en-CA" sz="3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5580112" y="4861917"/>
            <a:ext cx="445481" cy="148952"/>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5538848" y="4819256"/>
            <a:ext cx="577402" cy="200055"/>
          </a:xfrm>
          <a:prstGeom prst="rect">
            <a:avLst/>
          </a:prstGeom>
        </p:spPr>
        <p:txBody>
          <a:bodyPr wrap="none">
            <a:spAutoFit/>
          </a:bodyPr>
          <a:lstStyle/>
          <a:p>
            <a:r>
              <a:rPr lang="en-US" sz="700" dirty="0"/>
              <a:t>1-01-001:1</a:t>
            </a:r>
            <a:endParaRPr lang="en-CA" sz="700" dirty="0"/>
          </a:p>
        </p:txBody>
      </p:sp>
    </p:spTree>
    <p:extLst>
      <p:ext uri="{BB962C8B-B14F-4D97-AF65-F5344CB8AC3E}">
        <p14:creationId xmlns:p14="http://schemas.microsoft.com/office/powerpoint/2010/main" val="105172093"/>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56" y="1569287"/>
            <a:ext cx="4392488" cy="475301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95536" y="836712"/>
            <a:ext cx="8208912"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After submitting your request the </a:t>
            </a:r>
            <a:r>
              <a:rPr lang="en-US" sz="1200" b="1" dirty="0" smtClean="0">
                <a:latin typeface="Arial" panose="020B0604020202020204" pitchFamily="34" charset="0"/>
                <a:cs typeface="Arial" panose="020B0604020202020204" pitchFamily="34" charset="0"/>
              </a:rPr>
              <a:t>Status</a:t>
            </a:r>
            <a:r>
              <a:rPr lang="en-US" sz="1200" dirty="0" smtClean="0">
                <a:latin typeface="Arial" panose="020B0604020202020204" pitchFamily="34" charset="0"/>
                <a:cs typeface="Arial" panose="020B0604020202020204" pitchFamily="34" charset="0"/>
              </a:rPr>
              <a:t> will change to </a:t>
            </a:r>
            <a:r>
              <a:rPr lang="en-US" sz="1200" b="1" dirty="0" smtClean="0">
                <a:latin typeface="Arial" panose="020B0604020202020204" pitchFamily="34" charset="0"/>
                <a:cs typeface="Arial" panose="020B0604020202020204" pitchFamily="34" charset="0"/>
              </a:rPr>
              <a:t>Submitted</a:t>
            </a:r>
            <a:r>
              <a:rPr lang="en-US" sz="1200" dirty="0" smtClean="0">
                <a:latin typeface="Arial" panose="020B0604020202020204" pitchFamily="34" charset="0"/>
                <a:cs typeface="Arial" panose="020B0604020202020204" pitchFamily="34" charset="0"/>
              </a:rPr>
              <a:t>.  At the bottom of the screen you have a </a:t>
            </a:r>
            <a:r>
              <a:rPr lang="en-US" sz="1200" b="1" dirty="0" smtClean="0">
                <a:latin typeface="Arial" panose="020B0604020202020204" pitchFamily="34" charset="0"/>
                <a:cs typeface="Arial" panose="020B0604020202020204" pitchFamily="34" charset="0"/>
              </a:rPr>
              <a:t>Save</a:t>
            </a:r>
            <a:r>
              <a:rPr lang="en-US" sz="120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Close</a:t>
            </a:r>
            <a:r>
              <a:rPr lang="en-US" sz="1200" dirty="0" smtClean="0">
                <a:latin typeface="Arial" panose="020B0604020202020204" pitchFamily="34" charset="0"/>
                <a:cs typeface="Arial" panose="020B0604020202020204" pitchFamily="34" charset="0"/>
              </a:rPr>
              <a:t> and a </a:t>
            </a:r>
            <a:r>
              <a:rPr lang="en-US" sz="1200" b="1" dirty="0" smtClean="0">
                <a:latin typeface="Arial" panose="020B0604020202020204" pitchFamily="34" charset="0"/>
                <a:cs typeface="Arial" panose="020B0604020202020204" pitchFamily="34" charset="0"/>
              </a:rPr>
              <a:t>Withdraw</a:t>
            </a:r>
            <a:r>
              <a:rPr lang="en-US" sz="120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Button </a:t>
            </a:r>
            <a:r>
              <a:rPr lang="en-US" sz="1200" dirty="0" smtClean="0">
                <a:latin typeface="Arial" panose="020B0604020202020204" pitchFamily="34" charset="0"/>
                <a:cs typeface="Arial" panose="020B0604020202020204" pitchFamily="34" charset="0"/>
              </a:rPr>
              <a:t>  is now available.  </a:t>
            </a:r>
            <a:endParaRPr lang="en-CA" sz="1200" dirty="0">
              <a:latin typeface="Arial" panose="020B0604020202020204" pitchFamily="34" charset="0"/>
              <a:cs typeface="Arial" panose="020B0604020202020204" pitchFamily="34" charset="0"/>
            </a:endParaRPr>
          </a:p>
        </p:txBody>
      </p:sp>
      <p:sp>
        <p:nvSpPr>
          <p:cNvPr id="3" name="Rectangle 2"/>
          <p:cNvSpPr/>
          <p:nvPr/>
        </p:nvSpPr>
        <p:spPr>
          <a:xfrm>
            <a:off x="3563888" y="5949280"/>
            <a:ext cx="201622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4644008" y="2601300"/>
            <a:ext cx="1512168" cy="4571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572000" y="2531826"/>
            <a:ext cx="1152128" cy="184666"/>
          </a:xfrm>
          <a:prstGeom prst="rect">
            <a:avLst/>
          </a:prstGeom>
          <a:noFill/>
        </p:spPr>
        <p:txBody>
          <a:bodyPr wrap="square" rtlCol="0">
            <a:spAutoFit/>
          </a:bodyPr>
          <a:lstStyle/>
          <a:p>
            <a:r>
              <a:rPr lang="en-US" sz="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4080594" y="4725144"/>
            <a:ext cx="1440160" cy="144016"/>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4061743" y="4704819"/>
            <a:ext cx="936104" cy="184666"/>
          </a:xfrm>
          <a:prstGeom prst="rect">
            <a:avLst/>
          </a:prstGeom>
          <a:noFill/>
        </p:spPr>
        <p:txBody>
          <a:bodyPr wrap="square" rtlCol="0">
            <a:spAutoFit/>
          </a:bodyPr>
          <a:lstStyle/>
          <a:p>
            <a:r>
              <a:rPr lang="en-US" sz="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2483768" y="4752652"/>
            <a:ext cx="360040" cy="72008"/>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2375756" y="4736242"/>
            <a:ext cx="648072" cy="138499"/>
          </a:xfrm>
          <a:prstGeom prst="rect">
            <a:avLst/>
          </a:prstGeom>
          <a:noFill/>
        </p:spPr>
        <p:txBody>
          <a:bodyPr wrap="square" rtlCol="0">
            <a:spAutoFit/>
          </a:bodyPr>
          <a:lstStyle/>
          <a:p>
            <a:r>
              <a:rPr lang="en-US" sz="3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001 0000100001</a:t>
            </a:r>
            <a:endParaRPr lang="en-CA" sz="3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5-Point Star 9"/>
          <p:cNvSpPr/>
          <p:nvPr/>
        </p:nvSpPr>
        <p:spPr>
          <a:xfrm>
            <a:off x="4355976" y="6021288"/>
            <a:ext cx="45719" cy="4571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5-Point Star 11"/>
          <p:cNvSpPr/>
          <p:nvPr/>
        </p:nvSpPr>
        <p:spPr>
          <a:xfrm>
            <a:off x="2615404" y="1124744"/>
            <a:ext cx="45719" cy="4571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5580112" y="4736242"/>
            <a:ext cx="432048" cy="132918"/>
          </a:xfrm>
          <a:prstGeom prst="rect">
            <a:avLst/>
          </a:prstGeom>
          <a:solidFill>
            <a:schemeClr val="bg1"/>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5580112" y="4710368"/>
            <a:ext cx="522900" cy="184666"/>
          </a:xfrm>
          <a:prstGeom prst="rect">
            <a:avLst/>
          </a:prstGeom>
        </p:spPr>
        <p:txBody>
          <a:bodyPr wrap="none">
            <a:spAutoFit/>
          </a:bodyPr>
          <a:lstStyle/>
          <a:p>
            <a:r>
              <a:rPr lang="en-US" sz="600" dirty="0"/>
              <a:t>1-01-001:1</a:t>
            </a:r>
            <a:endParaRPr lang="en-CA" sz="600" dirty="0"/>
          </a:p>
        </p:txBody>
      </p:sp>
      <p:pic>
        <p:nvPicPr>
          <p:cNvPr id="16"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6241" y="1563774"/>
            <a:ext cx="238849"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7076159" y="1484784"/>
            <a:ext cx="1528289" cy="784830"/>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Please note: By selecting the </a:t>
            </a:r>
            <a:r>
              <a:rPr lang="en-US" sz="900" b="1" dirty="0" smtClean="0">
                <a:latin typeface="Arial" panose="020B0604020202020204" pitchFamily="34" charset="0"/>
                <a:cs typeface="Arial" panose="020B0604020202020204" pitchFamily="34" charset="0"/>
              </a:rPr>
              <a:t>Reinstatement Document </a:t>
            </a:r>
            <a:r>
              <a:rPr lang="en-US" sz="900" dirty="0" smtClean="0">
                <a:latin typeface="Arial" panose="020B0604020202020204" pitchFamily="34" charset="0"/>
                <a:cs typeface="Arial" panose="020B0604020202020204" pitchFamily="34" charset="0"/>
              </a:rPr>
              <a:t>a PDF electronic version of your form will populate.</a:t>
            </a:r>
            <a:endParaRPr lang="en-CA" sz="900" dirty="0">
              <a:latin typeface="Arial" panose="020B0604020202020204" pitchFamily="34" charset="0"/>
              <a:cs typeface="Arial" panose="020B0604020202020204" pitchFamily="34" charset="0"/>
            </a:endParaRPr>
          </a:p>
        </p:txBody>
      </p:sp>
      <p:sp>
        <p:nvSpPr>
          <p:cNvPr id="17" name="Oval 16"/>
          <p:cNvSpPr/>
          <p:nvPr/>
        </p:nvSpPr>
        <p:spPr>
          <a:xfrm>
            <a:off x="5841562" y="1877199"/>
            <a:ext cx="926682" cy="2556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8710916"/>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Agreement Management - Surrenders Training 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9" ma:contentTypeDescription="This is the base content type for all of the courses." ma:contentTypeScope="" ma:versionID="5e75130c2787cb4b878206f774c9f8d1">
  <xsd:schema xmlns:xsd="http://www.w3.org/2001/XMLSchema" xmlns:xs="http://www.w3.org/2001/XMLSchema" xmlns:p="http://schemas.microsoft.com/office/2006/metadata/properties" xmlns:ns2="d317fc56-cd2a-4fee-83bf-2acf5d88d7a0" xmlns:ns3="cd3b5d7d-85b8-485a-94e1-bd5df7614905" xmlns:ns4="e6d83808-03cb-4f3c-af89-207626cead88" targetNamespace="http://schemas.microsoft.com/office/2006/metadata/properties" ma:root="true" ma:fieldsID="a77d42b46df79df0acabc75b74fce705" ns2:_="" ns3:_="" ns4:_="">
    <xsd:import namespace="d317fc56-cd2a-4fee-83bf-2acf5d88d7a0"/>
    <xsd:import namespace="cd3b5d7d-85b8-485a-94e1-bd5df7614905"/>
    <xsd:import namespace="e6d83808-03cb-4f3c-af89-207626cead88"/>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05</Order1>
    <Course_x0020_Description xmlns="d317fc56-cd2a-4fee-83bf-2acf5d88d7a0">This course describes the process for a company to fill in and submit an Online application for Rental Reinstatement, for PNG Agreements, via ETS.</Course_x0020_Description>
    <Module xmlns="d317fc56-cd2a-4fee-83bf-2acf5d88d7a0">Module</Module>
    <Area xmlns="d317fc56-cd2a-4fee-83bf-2acf5d88d7a0">Agreement Management</Area>
  </documentManagement>
</p:properties>
</file>

<file path=customXml/item4.xml><?xml version="1.0" encoding="utf-8"?>
<?mso-contentType ?>
<SharedContentType xmlns="Microsoft.SharePoint.Taxonomy.ContentTypeSync" SourceId="8dedacd1-8ed8-4364-83a4-3ca25ad2d993" ContentTypeId="0x0101" PreviousValue="false"/>
</file>

<file path=customXml/itemProps1.xml><?xml version="1.0" encoding="utf-8"?>
<ds:datastoreItem xmlns:ds="http://schemas.openxmlformats.org/officeDocument/2006/customXml" ds:itemID="{117CF533-7780-417B-8DDF-DDEC3A218817}"/>
</file>

<file path=customXml/itemProps2.xml><?xml version="1.0" encoding="utf-8"?>
<ds:datastoreItem xmlns:ds="http://schemas.openxmlformats.org/officeDocument/2006/customXml" ds:itemID="{9BA4FB5B-5F7F-4672-9C3F-71F317F1E5C7}">
  <ds:schemaRefs>
    <ds:schemaRef ds:uri="http://schemas.microsoft.com/sharepoint/v3/contenttype/forms"/>
  </ds:schemaRefs>
</ds:datastoreItem>
</file>

<file path=customXml/itemProps3.xml><?xml version="1.0" encoding="utf-8"?>
<ds:datastoreItem xmlns:ds="http://schemas.openxmlformats.org/officeDocument/2006/customXml" ds:itemID="{EADAE80C-899B-44E6-A6F3-A7FFBE1EDD4B}">
  <ds:schemaRefs>
    <ds:schemaRef ds:uri="http://schemas.microsoft.com/office/2006/metadata/properties"/>
    <ds:schemaRef ds:uri="http://schemas.microsoft.com/office/infopath/2007/PartnerControls"/>
    <ds:schemaRef ds:uri="cd3b5d7d-85b8-485a-94e1-bd5df7614905"/>
    <ds:schemaRef ds:uri="d317fc56-cd2a-4fee-83bf-2acf5d88d7a0"/>
  </ds:schemaRefs>
</ds:datastoreItem>
</file>

<file path=customXml/itemProps4.xml><?xml version="1.0" encoding="utf-8"?>
<ds:datastoreItem xmlns:ds="http://schemas.openxmlformats.org/officeDocument/2006/customXml" ds:itemID="{BA2965C0-9B23-4830-BB18-AD7F830333A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Agreement Management - Surrenders Training Module</Template>
  <TotalTime>4127</TotalTime>
  <Words>1341</Words>
  <Application>Microsoft Office PowerPoint</Application>
  <PresentationFormat>On-screen Show (4:3)</PresentationFormat>
  <Paragraphs>207</Paragraphs>
  <Slides>24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BatangChe</vt:lpstr>
      <vt:lpstr>Bell MT</vt:lpstr>
      <vt:lpstr>Calibri</vt:lpstr>
      <vt:lpstr>Freestyle Script</vt:lpstr>
      <vt:lpstr>Times New Roman</vt:lpstr>
      <vt:lpstr>Verdana</vt:lpstr>
      <vt:lpstr>Agreement Management - Surrenders Training 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Rental Reinstatements</dc:title>
  <dc:creator>kimberley.pereira</dc:creator>
  <cp:lastModifiedBy>Kerry-Lynne Kryvenchuk</cp:lastModifiedBy>
  <cp:revision>275</cp:revision>
  <dcterms:created xsi:type="dcterms:W3CDTF">2017-02-08T17:04:40Z</dcterms:created>
  <dcterms:modified xsi:type="dcterms:W3CDTF">2022-02-01T15:51:22Z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2022-02-01T15:51:22Z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667d8873-b93a-45f5-b06d-ac5164cece98</vt:lpwstr>
  </property>
  <property fmtid="{D5CDD505-2E9C-101B-9397-08002B2CF9AE}" pid="9" name="MSIP_Label_abf2ea38-542c-4b75-bd7d-582ec36a519f_ContentBits">
    <vt:lpwstr>2</vt:lpwstr>
  </property>
</Properties>
</file>