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38"/>
  </p:notesMasterIdLst>
  <p:handoutMasterIdLst>
    <p:handoutMasterId r:id="rId39"/>
  </p:handoutMasterIdLst>
  <p:sldIdLst>
    <p:sldId id="263" r:id="rId6"/>
    <p:sldId id="261" r:id="rId7"/>
    <p:sldId id="260" r:id="rId8"/>
    <p:sldId id="264" r:id="rId9"/>
    <p:sldId id="257" r:id="rId10"/>
    <p:sldId id="258" r:id="rId11"/>
    <p:sldId id="268" r:id="rId12"/>
    <p:sldId id="267" r:id="rId13"/>
    <p:sldId id="270" r:id="rId14"/>
    <p:sldId id="271" r:id="rId15"/>
    <p:sldId id="272" r:id="rId16"/>
    <p:sldId id="273" r:id="rId17"/>
    <p:sldId id="266" r:id="rId18"/>
    <p:sldId id="269" r:id="rId19"/>
    <p:sldId id="265" r:id="rId20"/>
    <p:sldId id="259" r:id="rId21"/>
    <p:sldId id="274" r:id="rId22"/>
    <p:sldId id="277" r:id="rId23"/>
    <p:sldId id="278" r:id="rId24"/>
    <p:sldId id="281" r:id="rId25"/>
    <p:sldId id="280" r:id="rId26"/>
    <p:sldId id="287" r:id="rId27"/>
    <p:sldId id="284" r:id="rId28"/>
    <p:sldId id="285" r:id="rId29"/>
    <p:sldId id="286" r:id="rId30"/>
    <p:sldId id="289" r:id="rId31"/>
    <p:sldId id="283" r:id="rId32"/>
    <p:sldId id="279" r:id="rId33"/>
    <p:sldId id="275" r:id="rId34"/>
    <p:sldId id="276" r:id="rId35"/>
    <p:sldId id="290" r:id="rId36"/>
    <p:sldId id="26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Stenerson" initials="DS" lastIdx="3" clrIdx="0">
    <p:extLst>
      <p:ext uri="{19B8F6BF-5375-455C-9EA6-DF929625EA0E}">
        <p15:presenceInfo xmlns:p15="http://schemas.microsoft.com/office/powerpoint/2012/main" userId="S-1-5-21-2000478354-963894560-682003330-1234312" providerId="AD"/>
      </p:ext>
    </p:extLst>
  </p:cmAuthor>
  <p:cmAuthor id="2" name="Kerry-Lynne Kryvenchuk" initials="KK" lastIdx="3" clrIdx="1">
    <p:extLst>
      <p:ext uri="{19B8F6BF-5375-455C-9EA6-DF929625EA0E}">
        <p15:presenceInfo xmlns:p15="http://schemas.microsoft.com/office/powerpoint/2012/main" userId="S-1-5-21-2000478354-963894560-682003330-18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8"/>
    <a:srgbClr val="2160AD"/>
    <a:srgbClr val="E0E0E0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755" autoAdjust="0"/>
  </p:normalViewPr>
  <p:slideViewPr>
    <p:cSldViewPr>
      <p:cViewPr varScale="1">
        <p:scale>
          <a:sx n="101" d="100"/>
          <a:sy n="101" d="100"/>
        </p:scale>
        <p:origin x="6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ED123-8121-4BCD-B5F3-DAF44722B6C1}" type="datetimeFigureOut">
              <a:rPr lang="en-CA" smtClean="0"/>
              <a:t>2022/02/01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14E0-D943-47CE-A672-A3F7D8E06F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59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52A6-EF16-4294-8868-8D1386ED73FF}" type="datetimeFigureOut">
              <a:rPr lang="en-CA" smtClean="0"/>
              <a:t>2022/02/01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02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340x340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248" y="1484784"/>
            <a:ext cx="3236400" cy="323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 340x340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0622-B1F7-47E6-9F83-7D0A77231474}" type="datetime1">
              <a:rPr lang="en-CA" smtClean="0"/>
              <a:t>2022/02/01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5F6220A-40A3-451E-8A3B-AEB0639DEA92}" type="slidenum">
              <a:rPr lang="en-CA" smtClean="0"/>
              <a:pPr/>
              <a:t>‹#›</a:t>
            </a:fld>
            <a:r>
              <a:rPr lang="en-CA" dirty="0" smtClean="0"/>
              <a:t> of 32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07904" y="1484784"/>
            <a:ext cx="5256709" cy="46810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746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450x340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248" y="1484784"/>
            <a:ext cx="4284000" cy="323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 450x340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0E20-39FB-4029-B7BF-4CD0060A322F}" type="datetime1">
              <a:rPr lang="en-CA" smtClean="0"/>
              <a:t>2022/02/01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CA" dirty="0" smtClean="0"/>
              <a:t>Page </a:t>
            </a:r>
            <a:fld id="{35F6220A-40A3-451E-8A3B-AEB0639DEA92}" type="slidenum">
              <a:rPr lang="en-CA" smtClean="0"/>
              <a:pPr/>
              <a:t>‹#›</a:t>
            </a:fld>
            <a:r>
              <a:rPr lang="en-CA" dirty="0" smtClean="0"/>
              <a:t> of 32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7900" y="1484313"/>
            <a:ext cx="4105275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5720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907x336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4384" y="1484784"/>
            <a:ext cx="8640000" cy="32004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Picture 969x336</a:t>
            </a:r>
          </a:p>
          <a:p>
            <a:r>
              <a:rPr lang="en-CA" dirty="0" smtClean="0"/>
              <a:t>Note: The </a:t>
            </a:r>
            <a:r>
              <a:rPr lang="en-CA" dirty="0" err="1" smtClean="0"/>
              <a:t>ForceTen</a:t>
            </a:r>
            <a:r>
              <a:rPr lang="en-CA" dirty="0" smtClean="0"/>
              <a:t> pixel size goes over the margin. For consistency, the image will have to be resized to fit the new format.</a:t>
            </a:r>
          </a:p>
          <a:p>
            <a:r>
              <a:rPr lang="en-CA" dirty="0" smtClean="0"/>
              <a:t>New format is 24 cm x 8.89 cm (907x336 pixels).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6DD6-A1BE-4C34-BF67-D9930E111B03}" type="datetime1">
              <a:rPr lang="en-CA" smtClean="0"/>
              <a:t>2022/02/01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5F6220A-40A3-451E-8A3B-AEB0639DEA92}" type="slidenum">
              <a:rPr lang="en-CA" smtClean="0"/>
              <a:pPr/>
              <a:t>‹#›</a:t>
            </a:fld>
            <a:r>
              <a:rPr lang="en-CA" dirty="0" smtClean="0"/>
              <a:t> of 32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825" y="4797152"/>
            <a:ext cx="8642350" cy="15115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84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11FB-70B5-4F47-9296-0CA5AD839491}" type="datetime1">
              <a:rPr lang="en-CA" smtClean="0"/>
              <a:t>2022/02/01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5F6220A-40A3-451E-8A3B-AEB0639DEA92}" type="slidenum">
              <a:rPr lang="en-CA" smtClean="0"/>
              <a:pPr/>
              <a:t>‹#›</a:t>
            </a:fld>
            <a:r>
              <a:rPr lang="en-CA" dirty="0" smtClean="0"/>
              <a:t> of 32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484313"/>
            <a:ext cx="864235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5537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65A-20FA-430C-AFF1-1B0F1A16C876}" type="datetime1">
              <a:rPr lang="en-CA" smtClean="0"/>
              <a:t>2022/02/01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5F6220A-40A3-451E-8A3B-AEB0639DEA92}" type="slidenum">
              <a:rPr lang="en-CA" smtClean="0"/>
              <a:pPr/>
              <a:t>‹#›</a:t>
            </a:fld>
            <a:r>
              <a:rPr lang="en-CA" dirty="0" smtClean="0"/>
              <a:t> of 32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2204864"/>
            <a:ext cx="8497887" cy="4103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47556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DD18-2391-41C9-A119-4BDC016511D0}" type="datetime1">
              <a:rPr lang="en-CA" smtClean="0"/>
              <a:t>2022/02/01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Page </a:t>
            </a:r>
            <a:fld id="{35F6220A-40A3-451E-8A3B-AEB0639DEA92}" type="slidenum">
              <a:rPr lang="en-CA" smtClean="0"/>
              <a:pPr/>
              <a:t>‹#›</a:t>
            </a:fld>
            <a:r>
              <a:rPr lang="en-CA" dirty="0" smtClean="0"/>
              <a:t> of 32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475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7034-7202-4EA8-9EE3-D1B79A404048}" type="datetime1">
              <a:rPr lang="en-CA" smtClean="0"/>
              <a:t>2022/02/01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654938" y="6483964"/>
            <a:ext cx="9156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5F6220A-40A3-451E-8A3B-AEB0639DEA92}" type="slidenum">
              <a:rPr lang="en-CA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of 32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9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496944" cy="39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610C0-169C-4165-9D08-DC9E73D57C3C}" type="datetime1">
              <a:rPr lang="en-CA" smtClean="0"/>
              <a:t>2022/02/01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Page </a:t>
            </a:r>
            <a:fld id="{35F6220A-40A3-451E-8A3B-AEB0639DEA92}" type="slidenum">
              <a:rPr lang="en-CA" smtClean="0"/>
              <a:pPr/>
              <a:t>‹#›</a:t>
            </a:fld>
            <a:r>
              <a:rPr lang="en-CA" dirty="0" smtClean="0"/>
              <a:t> of 32</a:t>
            </a:r>
            <a:endParaRPr lang="en-C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79512" y="-68284"/>
            <a:ext cx="8964488" cy="923330"/>
            <a:chOff x="179512" y="4026424"/>
            <a:chExt cx="8964488" cy="92333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179512" y="4094164"/>
              <a:ext cx="8964488" cy="787850"/>
              <a:chOff x="390128" y="3908965"/>
              <a:chExt cx="8638456" cy="78785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908965"/>
                <a:ext cx="6256784" cy="78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" y="4008237"/>
                <a:ext cx="2267744" cy="637488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 userDrawn="1"/>
          </p:nvSpPr>
          <p:spPr>
            <a:xfrm>
              <a:off x="4644008" y="4026424"/>
              <a:ext cx="4364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CA" baseline="0" dirty="0">
                <a:solidFill>
                  <a:schemeClr val="bg1"/>
                </a:solidFill>
              </a:endParaRPr>
            </a:p>
            <a:p>
              <a:pPr algn="r"/>
              <a:r>
                <a:rPr lang="en-CA" baseline="0" dirty="0" smtClean="0">
                  <a:solidFill>
                    <a:schemeClr val="bg1"/>
                  </a:solidFill>
                </a:rPr>
                <a:t>Agreement Management</a:t>
              </a:r>
              <a:endParaRPr lang="en-CA" baseline="0" dirty="0">
                <a:solidFill>
                  <a:schemeClr val="bg1"/>
                </a:solidFill>
              </a:endParaRPr>
            </a:p>
            <a:p>
              <a:pPr algn="r"/>
              <a:r>
                <a:rPr lang="en-CA" baseline="0" dirty="0">
                  <a:solidFill>
                    <a:schemeClr val="bg1"/>
                  </a:solidFill>
                </a:rPr>
                <a:t>Government of Alberta</a:t>
              </a:r>
            </a:p>
          </p:txBody>
        </p:sp>
      </p:grpSp>
      <p:sp>
        <p:nvSpPr>
          <p:cNvPr id="14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CA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0" r:id="rId4"/>
    <p:sldLayoutId id="2147483711" r:id="rId5"/>
    <p:sldLayoutId id="2147483712" r:id="rId6"/>
    <p:sldLayoutId id="2147483713" r:id="rId7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.ca/index.asp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nergy.Rentals@gov.ab.c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.Rentals@gov.ab.ca" TargetMode="External"/><Relationship Id="rId2" Type="http://schemas.openxmlformats.org/officeDocument/2006/relationships/hyperlink" Target="https://training.energy.gov.ab.ca/Pages/Agreement%20Management.aspx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energy.gov.ab.ca/Pages/default.aspx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NERGY.Rentals@gov.ab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711" y="980728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488920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b="1" dirty="0" smtClean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the ETS – Agreement Management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Surrenders</a:t>
            </a:r>
            <a:endParaRPr lang="en-US" b="1" dirty="0">
              <a:solidFill>
                <a:srgbClr val="2160AD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2160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220072" y="1628800"/>
            <a:ext cx="3529012" cy="22322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b="0" dirty="0" smtClean="0"/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endParaRPr lang="en-US" sz="1200" b="0" dirty="0" smtClean="0"/>
          </a:p>
          <a:p>
            <a:pPr marL="0" indent="0">
              <a:buNone/>
            </a:pPr>
            <a:r>
              <a:rPr lang="en-US" sz="1200" b="0" dirty="0" smtClean="0"/>
              <a:t>Agreement Management – Surrenders:  This is the process to complete and submit an Online Surrender request via ETS.  The process begins with the creation of a new request through to submission.  The request progresses through various stages (statuses) until its</a:t>
            </a:r>
            <a:r>
              <a:rPr lang="en-US" sz="1200" b="0" dirty="0" smtClean="0">
                <a:solidFill>
                  <a:srgbClr val="FF0000"/>
                </a:solidFill>
              </a:rPr>
              <a:t> </a:t>
            </a:r>
            <a:r>
              <a:rPr lang="en-US" sz="1200" b="0" dirty="0" smtClean="0"/>
              <a:t>completion.</a:t>
            </a:r>
            <a:endParaRPr lang="en-CA" sz="1200" b="0" dirty="0"/>
          </a:p>
        </p:txBody>
      </p:sp>
    </p:spTree>
    <p:extLst>
      <p:ext uri="{BB962C8B-B14F-4D97-AF65-F5344CB8AC3E}">
        <p14:creationId xmlns:p14="http://schemas.microsoft.com/office/powerpoint/2010/main" val="3421067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92808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has been selected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Found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screen will populate with all agreement(s) entered.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1867" y="1484784"/>
            <a:ext cx="7180263" cy="4665315"/>
            <a:chOff x="980281" y="1268760"/>
            <a:chExt cx="7180263" cy="466531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81" y="1268760"/>
              <a:ext cx="7180263" cy="466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856021" y="4673959"/>
              <a:ext cx="5452283" cy="720080"/>
              <a:chOff x="1856021" y="4673959"/>
              <a:chExt cx="5452283" cy="7200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114328" y="4880028"/>
                <a:ext cx="2121968" cy="277164"/>
              </a:xfrm>
              <a:prstGeom prst="rect">
                <a:avLst/>
              </a:prstGeom>
              <a:solidFill>
                <a:srgbClr val="ECF1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5114328" y="5157192"/>
                <a:ext cx="2121968" cy="2160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5114328" y="5141721"/>
                <a:ext cx="2193976" cy="0"/>
              </a:xfrm>
              <a:prstGeom prst="line">
                <a:avLst/>
              </a:prstGeom>
              <a:ln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5072654" y="4926277"/>
                <a:ext cx="10115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ABC Company</a:t>
                </a:r>
                <a:endParaRPr lang="en-CA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72654" y="5161513"/>
                <a:ext cx="92044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ABC Company</a:t>
                </a:r>
                <a:endParaRPr lang="en-CA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32965" y="4960099"/>
                <a:ext cx="1126867" cy="107722"/>
              </a:xfrm>
              <a:prstGeom prst="rect">
                <a:avLst/>
              </a:prstGeom>
              <a:solidFill>
                <a:srgbClr val="ECF1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32965" y="5190989"/>
                <a:ext cx="1080120" cy="1859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70630" y="4918582"/>
                <a:ext cx="100415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054  5400000001</a:t>
                </a:r>
                <a:endParaRPr lang="en-CA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56021" y="5179395"/>
                <a:ext cx="103337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001  1000</a:t>
                </a:r>
                <a:endParaRPr lang="en-CA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6021" y="4869160"/>
                <a:ext cx="1203811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926813" y="4673959"/>
                <a:ext cx="0" cy="720080"/>
              </a:xfrm>
              <a:prstGeom prst="line">
                <a:avLst/>
              </a:prstGeom>
              <a:ln w="12700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1115616" y="1916832"/>
            <a:ext cx="2592288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53353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screen, select the agreement(s) you would like to fully or partially surrender by ticking off the check box and clicking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3459" y="1628800"/>
            <a:ext cx="8787212" cy="4417479"/>
            <a:chOff x="173459" y="1921227"/>
            <a:chExt cx="8787212" cy="4125052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59" y="1921227"/>
              <a:ext cx="4308601" cy="306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731115" y="4302159"/>
              <a:ext cx="1152128" cy="144016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115" y="4472987"/>
              <a:ext cx="12648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5294" y="4281834"/>
              <a:ext cx="10081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ABC Company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5294" y="4449500"/>
              <a:ext cx="10081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ABC Company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698" y="2971960"/>
              <a:ext cx="4308973" cy="307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200359" y="5374332"/>
              <a:ext cx="1008112" cy="144016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9440" y="5354007"/>
              <a:ext cx="10081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ABC Company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00359" y="5589240"/>
              <a:ext cx="90003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9440" y="5530700"/>
              <a:ext cx="10081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ABC Company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5004048" y="4195068"/>
              <a:ext cx="1080120" cy="314051"/>
            </a:xfrm>
            <a:prstGeom prst="wedgeRoundRectCallout">
              <a:avLst>
                <a:gd name="adj1" fmla="val -37954"/>
                <a:gd name="adj2" fmla="val 369429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Selecting </a:t>
              </a:r>
              <a:r>
                <a:rPr lang="en-US" sz="9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two</a:t>
              </a: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agreements</a:t>
              </a:r>
              <a:endParaRPr lang="en-CA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539552" y="3146725"/>
              <a:ext cx="1080120" cy="314051"/>
            </a:xfrm>
            <a:prstGeom prst="wedgeRoundRectCallout">
              <a:avLst>
                <a:gd name="adj1" fmla="val -37513"/>
                <a:gd name="adj2" fmla="val 328484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Selecting </a:t>
              </a:r>
              <a:r>
                <a:rPr lang="en-US" sz="9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one</a:t>
              </a: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agreement</a:t>
              </a:r>
              <a:endParaRPr lang="en-CA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81845" y="4304154"/>
              <a:ext cx="720080" cy="140026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81845" y="4472987"/>
              <a:ext cx="549795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68" y="4272932"/>
              <a:ext cx="98184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054  00000001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568" y="4451156"/>
              <a:ext cx="86409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29763" y="5374332"/>
              <a:ext cx="576064" cy="142900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29763" y="5538673"/>
              <a:ext cx="576064" cy="122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204749" y="5354007"/>
              <a:ext cx="0" cy="36135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29763" y="5350020"/>
              <a:ext cx="0" cy="36135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16" name="TextBox 9215"/>
            <p:cNvSpPr txBox="1"/>
            <p:nvPr/>
          </p:nvSpPr>
          <p:spPr>
            <a:xfrm>
              <a:off x="5157755" y="5354007"/>
              <a:ext cx="9264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054  00000001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217" name="TextBox 9216"/>
            <p:cNvSpPr txBox="1"/>
            <p:nvPr/>
          </p:nvSpPr>
          <p:spPr>
            <a:xfrm>
              <a:off x="5157755" y="5511324"/>
              <a:ext cx="12241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2489" y="1988840"/>
            <a:ext cx="1734245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716016" y="3109331"/>
            <a:ext cx="1665875" cy="1036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248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571" y="2079154"/>
            <a:ext cx="25922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86942" y="83082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is updated with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Expiry; Vintage;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You have the opportunity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Surrender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entire agreement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agreement by selecting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button.  You may also delete an agreement from the surrender request by selecting the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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event that the surrender involves a bankrupt company, applicants must attach a written approval from the receiver.  Please note that this must be in a PDF format.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5045918"/>
            <a:ext cx="9361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386450" y="5045918"/>
            <a:ext cx="82551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80" y="1823613"/>
            <a:ext cx="6303835" cy="448570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164288" y="2528005"/>
            <a:ext cx="1236852" cy="918195"/>
          </a:xfrm>
          <a:prstGeom prst="wedgeRoundRectCallout">
            <a:avLst>
              <a:gd name="adj1" fmla="val -70363"/>
              <a:gd name="adj2" fmla="val 1594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Delete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agreement from the 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Surrender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request</a:t>
            </a:r>
            <a:endParaRPr lang="en-CA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524328" y="3789040"/>
            <a:ext cx="1236852" cy="1475628"/>
          </a:xfrm>
          <a:prstGeom prst="wedgeRoundRectCallout">
            <a:avLst>
              <a:gd name="adj1" fmla="val -201280"/>
              <a:gd name="adj2" fmla="val 7183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 add document: First save the agreement number.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Browse and add your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press save.</a:t>
            </a:r>
            <a:endParaRPr lang="en-CA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29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6392" y="908720"/>
            <a:ext cx="80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 Land Selection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populate.  You now can elect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Breakdown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land by toggling the arrow.  The following options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LSD; Quadrant;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Quarter Quadrant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appear.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484784"/>
            <a:ext cx="8907987" cy="4199055"/>
            <a:chOff x="107504" y="1844824"/>
            <a:chExt cx="8907987" cy="383901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44824"/>
              <a:ext cx="4382206" cy="3053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004" y="2645457"/>
              <a:ext cx="4392487" cy="303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7504" y="2132856"/>
              <a:ext cx="1800200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54552" y="2924944"/>
              <a:ext cx="158417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98898" y="4452813"/>
              <a:ext cx="592782" cy="72008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098898" y="4416809"/>
              <a:ext cx="0" cy="1440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98898" y="429309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29770" y="3814970"/>
              <a:ext cx="576064" cy="11808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9770" y="4052907"/>
              <a:ext cx="576064" cy="11808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48358" y="4838916"/>
              <a:ext cx="576064" cy="11808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48358" y="4573099"/>
              <a:ext cx="576064" cy="11808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35285" y="5229200"/>
              <a:ext cx="586608" cy="100182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6657" y="4396484"/>
              <a:ext cx="10081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Latha" panose="020B0604020202020204" pitchFamily="34" charset="0"/>
                  <a:ea typeface="Verdana" panose="020B0604030504040204" pitchFamily="34" charset="0"/>
                  <a:cs typeface="Latha" panose="020B0604020202020204" pitchFamily="34" charset="0"/>
                </a:rPr>
                <a:t>054 5400000001</a:t>
              </a:r>
              <a:endParaRPr lang="en-CA" sz="600" dirty="0"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41303" y="5195656"/>
              <a:ext cx="72968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Latha" panose="020B0604020202020204" pitchFamily="34" charset="0"/>
                  <a:ea typeface="Verdana" panose="020B0604030504040204" pitchFamily="34" charset="0"/>
                  <a:cs typeface="Latha" panose="020B0604020202020204" pitchFamily="34" charset="0"/>
                </a:rPr>
                <a:t>054 </a:t>
              </a:r>
              <a:r>
                <a:rPr lang="en-US" sz="600" dirty="0" smtClean="0">
                  <a:latin typeface="Latha" panose="020B0604020202020204" pitchFamily="34" charset="0"/>
                  <a:ea typeface="Verdana" panose="020B0604030504040204" pitchFamily="34" charset="0"/>
                  <a:cs typeface="Latha" panose="020B0604020202020204" pitchFamily="34" charset="0"/>
                </a:rPr>
                <a:t>5400000001</a:t>
              </a:r>
              <a:endParaRPr lang="en-CA" sz="600" dirty="0"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46392" y="5912404"/>
            <a:ext cx="840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Initial Term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you cannot breakdown a portion of the land from how it was originally purchased.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 If the original purchase was one section you cannot surrender a half section on an Initial Term.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" y="5827067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73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90872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Land Selection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LSD has been selected, another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 Land Selection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populate on this screen select the LSD you want to surrender.  Then 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913" y="1370386"/>
            <a:ext cx="8836716" cy="5011116"/>
            <a:chOff x="74913" y="1700808"/>
            <a:chExt cx="8836716" cy="4680693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420888"/>
              <a:ext cx="4411637" cy="327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3" y="1700808"/>
              <a:ext cx="4297459" cy="325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4913" y="1988840"/>
              <a:ext cx="1832791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0" y="2708920"/>
              <a:ext cx="1728192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ounded Rectangular Callout 7"/>
            <p:cNvSpPr/>
            <p:nvPr/>
          </p:nvSpPr>
          <p:spPr>
            <a:xfrm rot="10800000" flipV="1">
              <a:off x="467544" y="5426438"/>
              <a:ext cx="907701" cy="432048"/>
            </a:xfrm>
            <a:prstGeom prst="wedgeRoundRectCallout">
              <a:avLst>
                <a:gd name="adj1" fmla="val -82766"/>
                <a:gd name="adj2" fmla="val -187983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Click 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OK</a:t>
              </a:r>
              <a:endPara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 rot="10800000" flipV="1">
              <a:off x="5076055" y="5949452"/>
              <a:ext cx="885898" cy="432049"/>
            </a:xfrm>
            <a:prstGeom prst="wedgeRoundRectCallout">
              <a:avLst>
                <a:gd name="adj1" fmla="val -60446"/>
                <a:gd name="adj2" fmla="val -13257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Click 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OK</a:t>
              </a:r>
              <a:endPara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43608" y="3933056"/>
              <a:ext cx="576064" cy="126812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3608" y="4293096"/>
              <a:ext cx="576064" cy="126812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6406" y="4707948"/>
              <a:ext cx="576064" cy="126812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6406" y="5059832"/>
              <a:ext cx="576064" cy="126812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19003" y="4869160"/>
              <a:ext cx="563467" cy="117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9003" y="5229200"/>
              <a:ext cx="563467" cy="117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3608" y="4119765"/>
              <a:ext cx="563467" cy="117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3607" y="4496828"/>
              <a:ext cx="563467" cy="117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0821" y="3931296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668" y="4086295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5033" y="4264169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2281" y="4448835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29679" y="4653676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9679" y="4834760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29679" y="5030905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29679" y="5195730"/>
              <a:ext cx="5760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001 1000</a:t>
              </a:r>
              <a:endParaRPr lang="en-CA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512" y="3614795"/>
              <a:ext cx="57606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9512" y="3861048"/>
              <a:ext cx="57606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4008" y="4356750"/>
              <a:ext cx="57606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4644008" y="4622630"/>
              <a:ext cx="576064" cy="837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82140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2920" y="916806"/>
            <a:ext cx="832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you 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 Land Selection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Screen, you will be taken back to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Screen.  You will 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 message will populate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you sure you want to Submit Application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  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your request will be submitted, the agreement will move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status.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4933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2920" y="6100106"/>
            <a:ext cx="3726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the Save button after completing information. 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86786"/>
            <a:ext cx="5760640" cy="4552806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 rot="10800000" flipV="1">
            <a:off x="2473212" y="5285820"/>
            <a:ext cx="720080" cy="373251"/>
          </a:xfrm>
          <a:prstGeom prst="wedgeRoundRectCallout">
            <a:avLst>
              <a:gd name="adj1" fmla="val -102561"/>
              <a:gd name="adj2" fmla="val -4380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</a:t>
            </a:r>
            <a:r>
              <a:rPr lang="en-US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endParaRPr lang="en-CA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 rot="10800000" flipV="1">
            <a:off x="3893276" y="5443725"/>
            <a:ext cx="692416" cy="405532"/>
          </a:xfrm>
          <a:prstGeom prst="wedgeRoundRectCallout">
            <a:avLst>
              <a:gd name="adj1" fmla="val -41126"/>
              <a:gd name="adj2" fmla="val -886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10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9672" y="1628800"/>
            <a:ext cx="48965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23728" y="6050272"/>
            <a:ext cx="71434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13" y="961472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have submitted your surrender request, ETS will update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You can locate your agreement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 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0904" y="1884104"/>
            <a:ext cx="755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To view the document click on this link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14" y="4163250"/>
            <a:ext cx="5199072" cy="377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856064" y="6123505"/>
            <a:ext cx="3384376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95356" y="6158432"/>
            <a:ext cx="3312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Surrender successfully submitted. Processing will begin</a:t>
            </a:r>
            <a:endParaRPr lang="en-CA" sz="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99561"/>
            <a:ext cx="6696744" cy="4765295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5400000">
            <a:off x="7683599" y="1685554"/>
            <a:ext cx="144017" cy="7505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117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911319"/>
            <a:ext cx="6264696" cy="40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329735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your Surrender has been Submitted, the surrender  request will move to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folder and the status will update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383"/>
            <a:ext cx="19240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32" y="4149080"/>
            <a:ext cx="1036410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9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7325"/>
            <a:ext cx="19240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3512"/>
            <a:ext cx="632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6570" y="5771961"/>
            <a:ext cx="9043286" cy="500837"/>
            <a:chOff x="251573" y="5912663"/>
            <a:chExt cx="8474915" cy="50083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68325" y="6136501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Remove the default date search parameters if you wish to retrieve all active items.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73" y="591266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ular Callout 1"/>
          <p:cNvSpPr/>
          <p:nvPr/>
        </p:nvSpPr>
        <p:spPr>
          <a:xfrm>
            <a:off x="2195736" y="4221088"/>
            <a:ext cx="1080120" cy="504056"/>
          </a:xfrm>
          <a:prstGeom prst="wedgeRoundRectCallout">
            <a:avLst>
              <a:gd name="adj1" fmla="val -83222"/>
              <a:gd name="adj2" fmla="val -184103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087724" y="42404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76256" y="1072189"/>
            <a:ext cx="1080120" cy="811543"/>
          </a:xfrm>
          <a:prstGeom prst="wedgeRoundRectCallout">
            <a:avLst>
              <a:gd name="adj1" fmla="val -21734"/>
              <a:gd name="adj2" fmla="val 100857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804248" y="105273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Optionally choose your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earch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arameters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228184" y="4869160"/>
            <a:ext cx="792088" cy="461665"/>
          </a:xfrm>
          <a:prstGeom prst="wedgeRoundRectCallout">
            <a:avLst>
              <a:gd name="adj1" fmla="val -137035"/>
              <a:gd name="adj2" fmla="val -153846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6156176" y="486916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" y="898847"/>
            <a:ext cx="18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2" y="4293407"/>
            <a:ext cx="1036410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2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Search Parameters and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323528" y="1259687"/>
            <a:ext cx="4572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You can utilize the search parameter fields to filter search results.</a:t>
            </a:r>
          </a:p>
          <a:p>
            <a:pPr marL="12700" marR="6350">
              <a:lnSpc>
                <a:spcPct val="10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 table on the right shows the correlation between the parameter fields and each corresponding result column.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Below is 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-highlighted illustration of the Work in Progress search screen to further demonstrate the relationship between the data.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41306"/>
              </p:ext>
            </p:extLst>
          </p:nvPr>
        </p:nvGraphicFramePr>
        <p:xfrm>
          <a:off x="5724128" y="877888"/>
          <a:ext cx="2771776" cy="19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5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 Field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Column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Type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Number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ETS #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Start/End Date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Updated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 #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 #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CA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 shown as a result column)</a:t>
                      </a:r>
                      <a:endParaRPr lang="en-CA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919964"/>
            <a:ext cx="60388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71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81075"/>
            <a:ext cx="8642350" cy="36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Revisions Page</a:t>
            </a:r>
            <a:endParaRPr lang="en-CA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484313"/>
            <a:ext cx="8642350" cy="47529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Revisions Table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04065"/>
              </p:ext>
            </p:extLst>
          </p:nvPr>
        </p:nvGraphicFramePr>
        <p:xfrm>
          <a:off x="1835696" y="2708920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10,</a:t>
                      </a:r>
                      <a:r>
                        <a:rPr lang="en-US" baseline="0" dirty="0" smtClean="0"/>
                        <a:t> 2017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June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 Banner and add Resource page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October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Various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3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January</a:t>
                      </a:r>
                      <a:r>
                        <a:rPr lang="en-CA" baseline="0" dirty="0" smtClean="0"/>
                        <a:t> 2022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Slides 12,</a:t>
                      </a:r>
                      <a:r>
                        <a:rPr lang="en-CA" baseline="0" dirty="0" smtClean="0"/>
                        <a:t> 15, 16, 22 and 25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91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7391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55467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Search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56" y="1484784"/>
            <a:ext cx="638968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5733256"/>
            <a:ext cx="64807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0" y="4898985"/>
            <a:ext cx="169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Navigate with this page numbers, if there are multiple pages of search results.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4149080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open a document click on the report Pdf link.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82" y="3026986"/>
            <a:ext cx="163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load a request click on the ETS request number link.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67028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  <a:endParaRPr lang="en-C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59632" y="5589240"/>
            <a:ext cx="432048" cy="2520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59632" y="3670285"/>
            <a:ext cx="504056" cy="76682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088125" y="4310227"/>
            <a:ext cx="2436202" cy="324036"/>
          </a:xfrm>
          <a:prstGeom prst="bentConnector3">
            <a:avLst>
              <a:gd name="adj1" fmla="val 58784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07904" y="4437113"/>
            <a:ext cx="864096" cy="14401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707904" y="4725144"/>
            <a:ext cx="864096" cy="14401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706861" y="5013176"/>
            <a:ext cx="864096" cy="14401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707904" y="5262800"/>
            <a:ext cx="864096" cy="14401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707904" y="5517232"/>
            <a:ext cx="864096" cy="14401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707904" y="4401399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001 1000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6861" y="4667132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001 2000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6860" y="4946392"/>
            <a:ext cx="10091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054 1000000000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5248" y="5234777"/>
            <a:ext cx="10091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004 1000000000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7110" y="5490375"/>
            <a:ext cx="10091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005 1000000000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81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3955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check the status of your agreement,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screen.  On the lower portion of the screen under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it will list the current status.  Example: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Submitted, Work in Progress, Completed, Processing; Client Withdrawn; and Client Cancelled.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70220"/>
            <a:ext cx="1788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Process</a:t>
            </a:r>
            <a:endParaRPr lang="en-CA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844824"/>
            <a:ext cx="67706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5580" y="4869160"/>
            <a:ext cx="936104" cy="21602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627486" y="5157192"/>
            <a:ext cx="936104" cy="21602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627486" y="5445224"/>
            <a:ext cx="936104" cy="21602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563093" y="4877143"/>
            <a:ext cx="1008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001 1000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9009" y="5159917"/>
            <a:ext cx="1008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004 1000000000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3560" y="5445224"/>
            <a:ext cx="10344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054 1000000000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08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052736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Upon completion of the </a:t>
            </a:r>
            <a:r>
              <a:rPr lang="en-US" sz="1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Surrender</a:t>
            </a:r>
            <a:r>
              <a:rPr lang="en-US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request, a notification email will be sent to the site </a:t>
            </a:r>
            <a:r>
              <a:rPr lang="en-US" sz="1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Administrator/Contact.</a:t>
            </a:r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69" y="1700808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5711"/>
              </p:ext>
            </p:extLst>
          </p:nvPr>
        </p:nvGraphicFramePr>
        <p:xfrm>
          <a:off x="1115617" y="2492896"/>
          <a:ext cx="6183868" cy="2678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868">
                  <a:extLst>
                    <a:ext uri="{9D8B030D-6E8A-4147-A177-3AD203B41FA5}">
                      <a16:colId xmlns:a16="http://schemas.microsoft.com/office/drawing/2014/main" val="313391534"/>
                    </a:ext>
                  </a:extLst>
                </a:gridCol>
              </a:tblGrid>
              <a:tr h="2678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EXTERNAL SENDER.  Do not open links or attachments that are unexpected.  Do not give out User IDs or Passwords.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Your Surrender Request Number XXXXXX for account ENXXXXX has been Completed. This request can be found under Agreement Management-Work in Progress.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To review your request sign on to the Electronic Transfer System (ETS) website, available through </a:t>
                      </a:r>
                      <a:r>
                        <a:rPr lang="en-CA" sz="1100" u="sng" dirty="0">
                          <a:effectLst/>
                          <a:hlinkClick r:id="rId3"/>
                        </a:rPr>
                        <a:t>Alberta.ca</a:t>
                      </a:r>
                      <a:r>
                        <a:rPr lang="en-CA" sz="1100" dirty="0">
                          <a:effectLst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Do not reply to this </a:t>
                      </a:r>
                      <a:r>
                        <a:rPr lang="en-CA" sz="1100" dirty="0" err="1">
                          <a:effectLst/>
                        </a:rPr>
                        <a:t>EMail</a:t>
                      </a:r>
                      <a:r>
                        <a:rPr lang="en-CA" sz="1100" dirty="0">
                          <a:effectLst/>
                        </a:rPr>
                        <a:t>. If you have questions or concerns please contact </a:t>
                      </a:r>
                      <a:r>
                        <a:rPr lang="en-CA" sz="1100" u="sng" dirty="0">
                          <a:effectLst/>
                          <a:hlinkClick r:id="rId4"/>
                        </a:rPr>
                        <a:t>Energy.Rentals@gov.ab.ca</a:t>
                      </a:r>
                      <a:r>
                        <a:rPr lang="en-CA" sz="11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75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56950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8" y="1844824"/>
            <a:ext cx="7544544" cy="377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6713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Surrender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has been processed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change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You can view your documents by selecting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under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00192" y="5733255"/>
            <a:ext cx="792088" cy="493023"/>
          </a:xfrm>
          <a:prstGeom prst="wedgeRoundRectCallout">
            <a:avLst>
              <a:gd name="adj1" fmla="val -166364"/>
              <a:gd name="adj2" fmla="val -105784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300192" y="576461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8160" y="4869160"/>
            <a:ext cx="4599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673052" y="5376713"/>
            <a:ext cx="1015107" cy="14401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635895" y="5328779"/>
            <a:ext cx="11962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001 1000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41609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32436"/>
            <a:ext cx="6248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510" y="1055437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Pdf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selected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document will populate.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24128" y="828380"/>
            <a:ext cx="864096" cy="504056"/>
            <a:chOff x="5724128" y="828380"/>
            <a:chExt cx="864096" cy="504056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796136" y="828380"/>
              <a:ext cx="720080" cy="504056"/>
            </a:xfrm>
            <a:prstGeom prst="wedgeRoundRectCallout">
              <a:avLst>
                <a:gd name="adj1" fmla="val -128230"/>
                <a:gd name="adj2" fmla="val 182496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24128" y="849575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Select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Pdf</a:t>
              </a:r>
              <a:endParaRPr lang="en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09" y="2563484"/>
            <a:ext cx="5423681" cy="374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47963" y="3645024"/>
            <a:ext cx="1224136" cy="105246"/>
          </a:xfrm>
          <a:prstGeom prst="rect">
            <a:avLst/>
          </a:prstGeom>
          <a:solidFill>
            <a:schemeClr val="bg1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3307187" y="3605314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Bell MT" panose="020205030603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ABC Company</a:t>
            </a:r>
            <a:endParaRPr lang="en-CA" sz="600" dirty="0">
              <a:latin typeface="Bell MT" panose="020205030603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6180" y="5395093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635525" y="53313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Bell MT" panose="02020503060305020303" pitchFamily="18" charset="0"/>
              </a:rPr>
              <a:t>ABC Company</a:t>
            </a:r>
          </a:p>
          <a:p>
            <a:r>
              <a:rPr lang="en-US" sz="600" dirty="0" smtClean="0">
                <a:latin typeface="Bell MT" panose="02020503060305020303" pitchFamily="18" charset="0"/>
              </a:rPr>
              <a:t>ABC Company</a:t>
            </a:r>
          </a:p>
          <a:p>
            <a:r>
              <a:rPr lang="en-US" sz="600" dirty="0" smtClean="0">
                <a:latin typeface="Bell MT" panose="02020503060305020303" pitchFamily="18" charset="0"/>
              </a:rPr>
              <a:t>ABC Company</a:t>
            </a:r>
            <a:endParaRPr lang="en-CA" sz="600" dirty="0">
              <a:latin typeface="Bell MT" panose="020205030603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3728" y="5390783"/>
            <a:ext cx="648072" cy="309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084611" y="5331360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Bell MT" panose="02020503060305020303" pitchFamily="18" charset="0"/>
              </a:rPr>
              <a:t>001 1000</a:t>
            </a:r>
          </a:p>
          <a:p>
            <a:r>
              <a:rPr lang="en-US" sz="600" dirty="0" smtClean="0">
                <a:latin typeface="Bell MT" panose="02020503060305020303" pitchFamily="18" charset="0"/>
              </a:rPr>
              <a:t>004 1000000000</a:t>
            </a:r>
          </a:p>
          <a:p>
            <a:r>
              <a:rPr lang="en-US" sz="600" dirty="0">
                <a:latin typeface="Bell MT" panose="020205030603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054 1000000000</a:t>
            </a:r>
            <a:endParaRPr lang="en-CA" sz="600" dirty="0">
              <a:latin typeface="Bell MT" panose="020205030603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600" dirty="0" smtClean="0">
              <a:latin typeface="Bell MT" panose="02020503060305020303" pitchFamily="18" charset="0"/>
            </a:endParaRPr>
          </a:p>
          <a:p>
            <a:endParaRPr lang="en-CA" sz="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5049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584" y="980728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Pdf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following document will populate.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4" y="1323043"/>
            <a:ext cx="6248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434979" y="957952"/>
            <a:ext cx="720080" cy="504056"/>
          </a:xfrm>
          <a:prstGeom prst="wedgeRoundRectCallout">
            <a:avLst>
              <a:gd name="adj1" fmla="val -95809"/>
              <a:gd name="adj2" fmla="val 188285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385724" y="9807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694" y="2060848"/>
            <a:ext cx="852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704779" y="1991717"/>
            <a:ext cx="8699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001 1000</a:t>
            </a:r>
            <a:endParaRPr lang="en-CA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335699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419872" y="4101827"/>
            <a:ext cx="122413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91630" y="4286493"/>
            <a:ext cx="1276513" cy="18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09276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933" y="2394355"/>
            <a:ext cx="3712149" cy="37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41988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648" y="98072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completion of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Partial Surrender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Amended Appendix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populate with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Surrender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letter.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84" y="1292751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3558"/>
            <a:ext cx="5058122" cy="5076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1700808"/>
            <a:ext cx="432048" cy="11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230767" y="1672636"/>
            <a:ext cx="1448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001 0000100001</a:t>
            </a:r>
            <a:endParaRPr lang="en-CA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0089" y="2869424"/>
            <a:ext cx="20162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February 1, 2017</a:t>
            </a:r>
            <a:endParaRPr lang="en-CA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4869160"/>
            <a:ext cx="1656184" cy="11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176115" y="4820099"/>
            <a:ext cx="230425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KEY WELL:00/01-01-001-01W5/00</a:t>
            </a:r>
            <a:endParaRPr lang="en-CA" sz="800" dirty="0"/>
          </a:p>
        </p:txBody>
      </p:sp>
      <p:sp>
        <p:nvSpPr>
          <p:cNvPr id="11" name="Rectangle 10"/>
          <p:cNvSpPr/>
          <p:nvPr/>
        </p:nvSpPr>
        <p:spPr>
          <a:xfrm>
            <a:off x="2136960" y="4245005"/>
            <a:ext cx="49769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130089" y="4245585"/>
            <a:ext cx="5848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1-01-001: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3958138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3955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your Surrender request,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need to be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At this point you will access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and click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 Request Number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You may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Surrender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equest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anytime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while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756435"/>
            <a:ext cx="7157739" cy="46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3068960"/>
            <a:ext cx="936104" cy="830997"/>
            <a:chOff x="251520" y="3068960"/>
            <a:chExt cx="936104" cy="830997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251520" y="3068960"/>
              <a:ext cx="864096" cy="792088"/>
            </a:xfrm>
            <a:prstGeom prst="wedgeRoundRectCallout">
              <a:avLst>
                <a:gd name="adj1" fmla="val 94832"/>
                <a:gd name="adj2" fmla="val 177271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520" y="3068960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Click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ETS Request Number</a:t>
              </a:r>
              <a:endParaRPr lang="en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770220"/>
            <a:ext cx="1973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Withdraw Request</a:t>
            </a:r>
            <a:endParaRPr lang="en-CA" sz="1600" dirty="0"/>
          </a:p>
        </p:txBody>
      </p:sp>
      <p:pic>
        <p:nvPicPr>
          <p:cNvPr id="8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03" y="1350798"/>
            <a:ext cx="238849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19910" y="4869160"/>
            <a:ext cx="900100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719910" y="5165576"/>
            <a:ext cx="9001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719910" y="5445224"/>
            <a:ext cx="924098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707911" y="4833446"/>
            <a:ext cx="924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0010000100001</a:t>
            </a:r>
            <a:endParaRPr lang="en-CA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9910" y="5129862"/>
            <a:ext cx="924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0010000100002</a:t>
            </a:r>
            <a:endParaRPr lang="en-CA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9910" y="5409510"/>
            <a:ext cx="924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0010000100003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930040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2" y="1772816"/>
            <a:ext cx="735171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9992" y="3714902"/>
            <a:ext cx="2320008" cy="102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427984" y="3666128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ABC Company</a:t>
            </a:r>
            <a:endParaRPr lang="en-CA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1" y="1337447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screen will populate displaying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Company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Status will show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at the bottom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771800" y="4725144"/>
            <a:ext cx="864096" cy="561256"/>
          </a:xfrm>
          <a:prstGeom prst="wedgeRoundRectCallout">
            <a:avLst>
              <a:gd name="adj1" fmla="val 94832"/>
              <a:gd name="adj2" fmla="val 177271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2735796" y="477493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341" y="1021378"/>
            <a:ext cx="2677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Continued</a:t>
            </a:r>
            <a:endParaRPr lang="en-CA" sz="1400" dirty="0"/>
          </a:p>
        </p:txBody>
      </p:sp>
      <p:sp>
        <p:nvSpPr>
          <p:cNvPr id="6" name="Rectangle 5"/>
          <p:cNvSpPr/>
          <p:nvPr/>
        </p:nvSpPr>
        <p:spPr>
          <a:xfrm>
            <a:off x="981269" y="2700164"/>
            <a:ext cx="1008112" cy="368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017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9" y="1844824"/>
            <a:ext cx="708501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44239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Message box will populate confirming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Surrender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application.  To proceed click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403648" y="5116541"/>
            <a:ext cx="720080" cy="461665"/>
          </a:xfrm>
          <a:prstGeom prst="wedgeRoundRectCallout">
            <a:avLst>
              <a:gd name="adj1" fmla="val 428020"/>
              <a:gd name="adj2" fmla="val 139113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403648" y="51165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3785754"/>
            <a:ext cx="230425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616860" y="3752349"/>
            <a:ext cx="1411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ABC Company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052736"/>
            <a:ext cx="2677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Continued</a:t>
            </a:r>
            <a:endParaRPr lang="en-CA" sz="1400" dirty="0"/>
          </a:p>
        </p:txBody>
      </p:sp>
      <p:sp>
        <p:nvSpPr>
          <p:cNvPr id="2" name="Rectangle 1"/>
          <p:cNvSpPr/>
          <p:nvPr/>
        </p:nvSpPr>
        <p:spPr>
          <a:xfrm>
            <a:off x="1187624" y="2729880"/>
            <a:ext cx="95694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5325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642350" cy="36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Surrender - Introduction</a:t>
            </a:r>
            <a:endParaRPr lang="en-CA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779912" y="1484784"/>
            <a:ext cx="4392612" cy="468153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In </a:t>
            </a:r>
            <a:r>
              <a:rPr lang="en-CA" dirty="0"/>
              <a:t>this module, you will learn how to:</a:t>
            </a:r>
          </a:p>
          <a:p>
            <a:r>
              <a:rPr lang="en-CA" sz="1200" b="0" dirty="0" smtClean="0"/>
              <a:t>Create and submit an Online Surrender request</a:t>
            </a:r>
          </a:p>
          <a:p>
            <a:r>
              <a:rPr lang="en-CA" sz="1200" b="0" dirty="0" smtClean="0"/>
              <a:t>Cancel or withdraw an Online Surrender request</a:t>
            </a:r>
          </a:p>
          <a:p>
            <a:r>
              <a:rPr lang="en-CA" sz="1200" b="0" dirty="0" smtClean="0"/>
              <a:t>View a response document(s)</a:t>
            </a:r>
          </a:p>
          <a:p>
            <a:pPr marL="0" indent="0">
              <a:buNone/>
            </a:pPr>
            <a:endParaRPr lang="en-CA" b="0" dirty="0"/>
          </a:p>
          <a:p>
            <a:pPr marL="0" indent="0">
              <a:buNone/>
            </a:pPr>
            <a:endParaRPr lang="en-CA" b="0" dirty="0"/>
          </a:p>
          <a:p>
            <a:pPr marL="0" indent="0">
              <a:buNone/>
            </a:pPr>
            <a:endParaRPr lang="en-CA" b="0" dirty="0"/>
          </a:p>
          <a:p>
            <a:pPr marL="0" indent="0">
              <a:buNone/>
            </a:pPr>
            <a:r>
              <a:rPr lang="en-CA" dirty="0" smtClean="0"/>
              <a:t>Course Pre-requisites:</a:t>
            </a:r>
          </a:p>
          <a:p>
            <a:r>
              <a:rPr lang="en-CA" sz="1200" b="0" dirty="0" smtClean="0"/>
              <a:t>Training System Overview</a:t>
            </a:r>
          </a:p>
          <a:p>
            <a:r>
              <a:rPr lang="en-CA" sz="1200" b="0" dirty="0" smtClean="0"/>
              <a:t>ETS Account Setup and Preferences (For Site Administrators) </a:t>
            </a:r>
          </a:p>
          <a:p>
            <a:r>
              <a:rPr lang="en-US" sz="1200" b="0" dirty="0" smtClean="0"/>
              <a:t>You must have the Creator role to create or withdraw a request</a:t>
            </a:r>
            <a:r>
              <a:rPr lang="en-CA" sz="1200" b="0" dirty="0"/>
              <a:t> </a:t>
            </a:r>
            <a:r>
              <a:rPr lang="en-CA" sz="1200" b="0" dirty="0" smtClean="0"/>
              <a:t>and the Submitter role to submit a request.</a:t>
            </a:r>
            <a:endParaRPr lang="en-US" sz="1200" b="0" dirty="0" smtClean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r="644"/>
          <a:stretch>
            <a:fillRect/>
          </a:stretch>
        </p:blipFill>
        <p:spPr bwMode="auto">
          <a:xfrm>
            <a:off x="323528" y="1412776"/>
            <a:ext cx="24653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969936"/>
            <a:ext cx="1364483" cy="13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9873" y="138315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ETS will update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Withdrawn,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Surrender application has been deleted from Alberta Energy’s records and the request will no longer be retrievable through a search.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9650" y="1844824"/>
            <a:ext cx="7123113" cy="4495800"/>
            <a:chOff x="1009650" y="1844824"/>
            <a:chExt cx="7123113" cy="4495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844824"/>
              <a:ext cx="7123113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4680188" y="3789040"/>
              <a:ext cx="2304256" cy="144016"/>
            </a:xfrm>
            <a:prstGeom prst="round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06297" y="3761020"/>
              <a:ext cx="15841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ABC Company</a:t>
              </a:r>
              <a:endParaRPr lang="en-CA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2699792" y="5394411"/>
              <a:ext cx="864096" cy="410853"/>
            </a:xfrm>
            <a:prstGeom prst="wedgeRoundRectCallout">
              <a:avLst>
                <a:gd name="adj1" fmla="val 123375"/>
                <a:gd name="adj2" fmla="val 152137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1800" y="5394411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Click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  <a:endParaRPr lang="en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8675" y="1065436"/>
            <a:ext cx="2677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Continued</a:t>
            </a:r>
            <a:endParaRPr lang="en-CA" sz="1400" dirty="0"/>
          </a:p>
        </p:txBody>
      </p:sp>
      <p:sp>
        <p:nvSpPr>
          <p:cNvPr id="2" name="Rectangle 1"/>
          <p:cNvSpPr/>
          <p:nvPr/>
        </p:nvSpPr>
        <p:spPr>
          <a:xfrm>
            <a:off x="1187624" y="2780928"/>
            <a:ext cx="93971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764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78092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"/>
              </a:rPr>
              <a:t>ETS Support and Online Learning </a:t>
            </a:r>
            <a:r>
              <a:rPr lang="en-CA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provides access to relevant guides, </a:t>
            </a:r>
            <a:r>
              <a:rPr lang="en-CA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courses </a:t>
            </a:r>
            <a:r>
              <a:rPr lang="en-CA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other information.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If you have questions, please contact  </a:t>
            </a:r>
            <a:r>
              <a:rPr lang="en-CA" altLang="en-US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3"/>
              </a:rPr>
              <a:t>Energy.Rentals@gov.ab.ca</a:t>
            </a:r>
            <a:endParaRPr lang="en-CA" altLang="en-US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or the </a:t>
            </a:r>
            <a:r>
              <a:rPr lang="en-CA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PNG Tenure Help </a:t>
            </a:r>
            <a:r>
              <a:rPr lang="en-CA" dirty="0" smtClean="0">
                <a:latin typeface="Calibri" pitchFamily="34" charset="0"/>
                <a:cs typeface="Arial" charset="0"/>
              </a:rPr>
              <a:t>Desk</a:t>
            </a:r>
            <a:r>
              <a:rPr lang="en-CA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at 780-644-2300 </a:t>
            </a:r>
            <a:r>
              <a:rPr lang="en-CA" dirty="0" smtClean="0">
                <a:latin typeface="Calibri" pitchFamily="34" charset="0"/>
                <a:cs typeface="Arial" charset="0"/>
              </a:rPr>
              <a:t>and by selecting option #3.</a:t>
            </a:r>
            <a:endParaRPr lang="en-CA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1484784"/>
            <a:ext cx="2457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9568031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lang="en-US" sz="1600" b="1" dirty="0" smtClean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Agreement </a:t>
            </a:r>
            <a:r>
              <a:rPr lang="en-US" sz="1600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Surrenders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 Online Training Course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8127" y="3901775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200" b="0" smtClean="0">
                <a:solidFill>
                  <a:srgbClr val="002060"/>
                </a:solidFill>
              </a:rPr>
              <a:t>To access </a:t>
            </a:r>
            <a:r>
              <a:rPr lang="en-US" sz="1200" smtClean="0">
                <a:solidFill>
                  <a:srgbClr val="002060"/>
                </a:solidFill>
              </a:rPr>
              <a:t>Courses, Guides </a:t>
            </a:r>
            <a:r>
              <a:rPr lang="en-US" sz="1200" b="0" smtClean="0">
                <a:solidFill>
                  <a:srgbClr val="002060"/>
                </a:solidFill>
              </a:rPr>
              <a:t>and</a:t>
            </a:r>
            <a:r>
              <a:rPr lang="en-US" sz="1200" smtClean="0">
                <a:solidFill>
                  <a:srgbClr val="002060"/>
                </a:solidFill>
              </a:rPr>
              <a:t> Forms </a:t>
            </a:r>
            <a:r>
              <a:rPr lang="en-US" sz="1200" b="0" smtClean="0">
                <a:solidFill>
                  <a:srgbClr val="002060"/>
                </a:solidFill>
              </a:rPr>
              <a:t>for all your ETS Business please see </a:t>
            </a:r>
            <a:r>
              <a:rPr lang="en-CA" sz="1200" b="0" smtClean="0">
                <a:solidFill>
                  <a:srgbClr val="002060"/>
                </a:solidFill>
                <a:hlinkClick r:id="rId3"/>
              </a:rPr>
              <a:t>ETS Support and Online Learning</a:t>
            </a:r>
            <a:r>
              <a:rPr lang="en-CA" sz="1200" b="0" smtClean="0">
                <a:solidFill>
                  <a:srgbClr val="002060"/>
                </a:solidFill>
              </a:rPr>
              <a:t>. </a:t>
            </a:r>
            <a:endParaRPr lang="en-US" sz="1200" b="0" smtClean="0">
              <a:solidFill>
                <a:srgbClr val="00206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200" b="0" smtClean="0">
              <a:solidFill>
                <a:srgbClr val="00206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b="0" smtClean="0">
                <a:solidFill>
                  <a:srgbClr val="002060"/>
                </a:solidFill>
              </a:rPr>
              <a:t>If you have any comments or questions on this training course,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b="0" smtClean="0">
                <a:solidFill>
                  <a:srgbClr val="002060"/>
                </a:solidFill>
              </a:rPr>
              <a:t>please contact:</a:t>
            </a:r>
            <a:endParaRPr lang="en-US" sz="1200" b="0" dirty="0" smtClean="0">
              <a:solidFill>
                <a:srgbClr val="00206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0083" y="4963081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Crown Agreement Management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Helpdesk:  (780) 644-2300</a:t>
            </a:r>
            <a:endParaRPr lang="en-CA" sz="1200" dirty="0" smtClean="0">
              <a:solidFill>
                <a:srgbClr val="002060"/>
              </a:solidFill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200" dirty="0">
                <a:solidFill>
                  <a:srgbClr val="002060"/>
                </a:solidFill>
                <a:latin typeface="Arial" charset="0"/>
              </a:rPr>
              <a:t>Email inquires: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ENERGY.Rentals@gov.ab.ca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CA" altLang="en-US" sz="1100" dirty="0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04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7815263" cy="246063"/>
          </a:xfrm>
        </p:spPr>
        <p:txBody>
          <a:bodyPr>
            <a:normAutofit fontScale="90000"/>
          </a:bodyPr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en-CA" sz="1600" b="1" i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ETS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4590262"/>
            <a:ext cx="445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1327"/>
            <a:ext cx="3646846" cy="146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491880" y="1484784"/>
            <a:ext cx="1676400" cy="685800"/>
          </a:xfrm>
          <a:prstGeom prst="wedgeRoundRectCallout">
            <a:avLst>
              <a:gd name="adj1" fmla="val -92534"/>
              <a:gd name="adj2" fmla="val 277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Login to ETS with your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assword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05" y="2874664"/>
            <a:ext cx="1933575" cy="34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179512" y="3933056"/>
            <a:ext cx="1512168" cy="504056"/>
          </a:xfrm>
          <a:prstGeom prst="wedgeRoundRectCallout">
            <a:avLst>
              <a:gd name="adj1" fmla="val 77709"/>
              <a:gd name="adj2" fmla="val 6107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Surrenders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62400" y="2437284"/>
            <a:ext cx="2121768" cy="533400"/>
          </a:xfrm>
          <a:prstGeom prst="wedgeRoundRectCallout">
            <a:avLst>
              <a:gd name="adj1" fmla="val -77997"/>
              <a:gd name="adj2" fmla="val 2760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Expand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Management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25" y="3414946"/>
            <a:ext cx="4398389" cy="27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02" y="2099224"/>
            <a:ext cx="724489" cy="67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935" y="5335478"/>
            <a:ext cx="1056897" cy="10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12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642350" cy="36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Create Surrender Request – Administration Information</a:t>
            </a:r>
            <a:endParaRPr lang="en-CA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268413"/>
            <a:ext cx="4176713" cy="50482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1200" b="0" dirty="0" smtClean="0"/>
              <a:t>When a request is created, its status is “Work in Progress”.</a:t>
            </a:r>
            <a:endParaRPr lang="en-CA" sz="1200" b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14" y="1850832"/>
            <a:ext cx="6913563" cy="420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4506507" y="2204864"/>
            <a:ext cx="2103438" cy="569602"/>
          </a:xfrm>
          <a:prstGeom prst="wedgeRoundRectCallout">
            <a:avLst>
              <a:gd name="adj1" fmla="val 69343"/>
              <a:gd name="adj2" fmla="val 19570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 Name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optionally enter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303253" y="4293096"/>
            <a:ext cx="1534648" cy="902006"/>
          </a:xfrm>
          <a:prstGeom prst="wedgeRoundRectCallout">
            <a:avLst>
              <a:gd name="adj1" fmla="val -65097"/>
              <a:gd name="adj2" fmla="val -461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edit if required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14464" y="2489665"/>
            <a:ext cx="936529" cy="641609"/>
          </a:xfrm>
          <a:prstGeom prst="wedgeRoundRectCallout">
            <a:avLst>
              <a:gd name="adj1" fmla="val 78836"/>
              <a:gd name="adj2" fmla="val 1161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7014" y="2558442"/>
            <a:ext cx="96671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199383" y="5879596"/>
            <a:ext cx="9067800" cy="447675"/>
            <a:chOff x="228600" y="5965825"/>
            <a:chExt cx="8497888" cy="44767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8325" y="6136501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Use 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Save button 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 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completing 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information. 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0550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9" y="1002760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00440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If information is not entered into a mandatory field, or the request validation fails, the screen will display a red</a:t>
            </a:r>
            <a:r>
              <a:rPr lang="en-US" altLang="en-US" sz="12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altLang="en-US" sz="1200" dirty="0">
                <a:latin typeface="Arial" charset="0"/>
              </a:rPr>
              <a:t>error message. The request must be corrected and then you can try to save again.</a:t>
            </a:r>
            <a:endParaRPr lang="en-CA" altLang="en-US" sz="1200" dirty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783" y="1691569"/>
            <a:ext cx="7807201" cy="4486275"/>
            <a:chOff x="341783" y="1691569"/>
            <a:chExt cx="7807201" cy="4486275"/>
          </a:xfrm>
        </p:grpSpPr>
        <p:sp>
          <p:nvSpPr>
            <p:cNvPr id="7" name="Rectangle 6"/>
            <p:cNvSpPr/>
            <p:nvPr/>
          </p:nvSpPr>
          <p:spPr>
            <a:xfrm>
              <a:off x="341783" y="1962418"/>
              <a:ext cx="9178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400" spc="-5" dirty="0">
                  <a:solidFill>
                    <a:srgbClr val="FF0000"/>
                  </a:solidFill>
                  <a:latin typeface="Arial"/>
                  <a:cs typeface="Arial"/>
                </a:rPr>
                <a:t>Error</a:t>
              </a:r>
            </a:p>
            <a:p>
              <a:pPr marL="12700">
                <a:lnSpc>
                  <a:spcPct val="100000"/>
                </a:lnSpc>
              </a:pPr>
              <a:r>
                <a:rPr lang="en-US" sz="1400" spc="-5" dirty="0">
                  <a:solidFill>
                    <a:srgbClr val="FF0000"/>
                  </a:solidFill>
                  <a:latin typeface="Arial"/>
                  <a:cs typeface="Arial"/>
                </a:rPr>
                <a:t>Message</a:t>
              </a:r>
              <a:endParaRPr lang="en-US" sz="1400" dirty="0">
                <a:latin typeface="Arial"/>
                <a:cs typeface="Arial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047" y="1691569"/>
              <a:ext cx="6865937" cy="448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802361" y="3672706"/>
              <a:ext cx="1584176" cy="137852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6016" y="3633910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ABC  Company</a:t>
              </a:r>
              <a:endParaRPr lang="en-CA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744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1772816"/>
            <a:ext cx="8002645" cy="4408160"/>
            <a:chOff x="827584" y="1772816"/>
            <a:chExt cx="8002645" cy="440816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42" y="1772816"/>
              <a:ext cx="7868387" cy="44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ular Callout 6"/>
            <p:cNvSpPr/>
            <p:nvPr/>
          </p:nvSpPr>
          <p:spPr>
            <a:xfrm>
              <a:off x="4427770" y="2439330"/>
              <a:ext cx="1152342" cy="641609"/>
            </a:xfrm>
            <a:prstGeom prst="wedgeRoundRectCallout">
              <a:avLst>
                <a:gd name="adj1" fmla="val -160590"/>
                <a:gd name="adj2" fmla="val 4724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Select 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Agreement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tab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7584" y="2276872"/>
              <a:ext cx="345638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11561" y="112040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The ETS </a:t>
            </a:r>
            <a:r>
              <a:rPr lang="en-US" altLang="en-US" sz="1200" dirty="0">
                <a:latin typeface="Arial" charset="0"/>
              </a:rPr>
              <a:t>request number for the </a:t>
            </a:r>
            <a:r>
              <a:rPr lang="en-US" altLang="en-US" sz="1200" dirty="0" smtClean="0">
                <a:latin typeface="Arial" charset="0"/>
              </a:rPr>
              <a:t>surrender is </a:t>
            </a:r>
            <a:r>
              <a:rPr lang="en-US" altLang="en-US" sz="1200" dirty="0">
                <a:latin typeface="Arial" charset="0"/>
              </a:rPr>
              <a:t>generated and displayed </a:t>
            </a:r>
            <a:r>
              <a:rPr lang="en-US" altLang="en-US" sz="1200" dirty="0" smtClean="0">
                <a:latin typeface="Arial" charset="0"/>
              </a:rPr>
              <a:t>once the Admin tab is completed.  At </a:t>
            </a:r>
            <a:r>
              <a:rPr lang="en-US" altLang="en-US" sz="1200" dirty="0">
                <a:latin typeface="Arial" charset="0"/>
              </a:rPr>
              <a:t>this time, the request can be retrieved and opened from your Work In Progress list.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1772816"/>
            <a:ext cx="208823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536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3023"/>
            <a:ext cx="7803805" cy="453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300192" y="2708920"/>
            <a:ext cx="1080120" cy="860864"/>
          </a:xfrm>
          <a:prstGeom prst="wedgeRoundRectCallout">
            <a:avLst>
              <a:gd name="adj1" fmla="val -70261"/>
              <a:gd name="adj2" fmla="val 13323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Surrender Effective Date.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855332"/>
            <a:ext cx="3240360" cy="42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835696" y="2492896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86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6792"/>
            <a:ext cx="7249615" cy="482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2060848"/>
            <a:ext cx="2880320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selecting the Surrender Effective Date, click on the Add Agreement button. 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screen will populate, enter the agreement number(s) and 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91804" y="5085184"/>
            <a:ext cx="1534648" cy="457200"/>
          </a:xfrm>
          <a:prstGeom prst="wedgeRoundRectCallout">
            <a:avLst>
              <a:gd name="adj1" fmla="val 131964"/>
              <a:gd name="adj2" fmla="val 1574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00192" y="1556792"/>
            <a:ext cx="1534648" cy="576064"/>
          </a:xfrm>
          <a:prstGeom prst="wedgeRoundRectCallout">
            <a:avLst>
              <a:gd name="adj1" fmla="val -122922"/>
              <a:gd name="adj2" fmla="val 43523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Insert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Number(s)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69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eement Management - Surrenders Training 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dedacd1-8ed8-4364-83a4-3ca25ad2d993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03</Order1>
    <Course_x0020_Description xmlns="d317fc56-cd2a-4fee-83bf-2acf5d88d7a0">This course describes the process for your company to fill in and submit an Online Surrender Request, for PNG Agreements, via ETS.</Course_x0020_Description>
    <Module xmlns="d317fc56-cd2a-4fee-83bf-2acf5d88d7a0">Module</Module>
    <Area xmlns="d317fc56-cd2a-4fee-83bf-2acf5d88d7a0">Agreement Management</Area>
  </documentManagement>
</p:properties>
</file>

<file path=customXml/itemProps1.xml><?xml version="1.0" encoding="utf-8"?>
<ds:datastoreItem xmlns:ds="http://schemas.openxmlformats.org/officeDocument/2006/customXml" ds:itemID="{8DD93037-C28A-474B-B521-742CCA8D5C55}"/>
</file>

<file path=customXml/itemProps2.xml><?xml version="1.0" encoding="utf-8"?>
<ds:datastoreItem xmlns:ds="http://schemas.openxmlformats.org/officeDocument/2006/customXml" ds:itemID="{9BA4FB5B-5F7F-4672-9C3F-71F317F1E5C7}"/>
</file>

<file path=customXml/itemProps3.xml><?xml version="1.0" encoding="utf-8"?>
<ds:datastoreItem xmlns:ds="http://schemas.openxmlformats.org/officeDocument/2006/customXml" ds:itemID="{CEBA2149-5F89-470F-8C73-E36BF39A4748}"/>
</file>

<file path=customXml/itemProps4.xml><?xml version="1.0" encoding="utf-8"?>
<ds:datastoreItem xmlns:ds="http://schemas.openxmlformats.org/officeDocument/2006/customXml" ds:itemID="{EADAE80C-899B-44E6-A6F3-A7FFBE1EDD4B}"/>
</file>

<file path=docProps/app.xml><?xml version="1.0" encoding="utf-8"?>
<Properties xmlns="http://schemas.openxmlformats.org/officeDocument/2006/extended-properties" xmlns:vt="http://schemas.openxmlformats.org/officeDocument/2006/docPropsVTypes">
  <Template>Agreement Management - Surrenders Training Module</Template>
  <TotalTime>2457</TotalTime>
  <Words>1575</Words>
  <Application>Microsoft Office PowerPoint</Application>
  <PresentationFormat>On-screen Show (4:3)</PresentationFormat>
  <Paragraphs>211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Bell MT</vt:lpstr>
      <vt:lpstr>Calibri</vt:lpstr>
      <vt:lpstr>Freestyle Script</vt:lpstr>
      <vt:lpstr>Latha</vt:lpstr>
      <vt:lpstr>Times New Roman</vt:lpstr>
      <vt:lpstr>Verdana</vt:lpstr>
      <vt:lpstr>Wingdings 2</vt:lpstr>
      <vt:lpstr>Agreement Management - Surrenders Training Module</vt:lpstr>
      <vt:lpstr>PowerPoint Presentation</vt:lpstr>
      <vt:lpstr>PowerPoint Presentation</vt:lpstr>
      <vt:lpstr>PowerPoint Presentation</vt:lpstr>
      <vt:lpstr>Login to 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Surrenders</dc:title>
  <dc:creator>kimberley.pereira</dc:creator>
  <cp:lastModifiedBy>Kerry-Lynne Kryvenchuk</cp:lastModifiedBy>
  <cp:revision>148</cp:revision>
  <dcterms:created xsi:type="dcterms:W3CDTF">2017-02-08T17:04:40Z</dcterms:created>
  <dcterms:modified xsi:type="dcterms:W3CDTF">2022-02-01T15:30:08Z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MSIP_Label_abf2ea38-542c-4b75-bd7d-582ec36a519f_Enabled">
    <vt:lpwstr>true</vt:lpwstr>
  </property>
  <property fmtid="{D5CDD505-2E9C-101B-9397-08002B2CF9AE}" pid="4" name="MSIP_Label_abf2ea38-542c-4b75-bd7d-582ec36a519f_SetDate">
    <vt:lpwstr>2022-02-01T15:30:08Z</vt:lpwstr>
  </property>
  <property fmtid="{D5CDD505-2E9C-101B-9397-08002B2CF9AE}" pid="5" name="MSIP_Label_abf2ea38-542c-4b75-bd7d-582ec36a519f_Method">
    <vt:lpwstr>Standard</vt:lpwstr>
  </property>
  <property fmtid="{D5CDD505-2E9C-101B-9397-08002B2CF9AE}" pid="6" name="MSIP_Label_abf2ea38-542c-4b75-bd7d-582ec36a519f_Name">
    <vt:lpwstr>Protected A</vt:lpwstr>
  </property>
  <property fmtid="{D5CDD505-2E9C-101B-9397-08002B2CF9AE}" pid="7" name="MSIP_Label_abf2ea38-542c-4b75-bd7d-582ec36a519f_SiteId">
    <vt:lpwstr>2bb51c06-af9b-42c5-8bf5-3c3b7b10850b</vt:lpwstr>
  </property>
  <property fmtid="{D5CDD505-2E9C-101B-9397-08002B2CF9AE}" pid="8" name="MSIP_Label_abf2ea38-542c-4b75-bd7d-582ec36a519f_ActionId">
    <vt:lpwstr>ad379ad8-c9b3-42f1-a965-332e4e4dd143</vt:lpwstr>
  </property>
  <property fmtid="{D5CDD505-2E9C-101B-9397-08002B2CF9AE}" pid="9" name="MSIP_Label_abf2ea38-542c-4b75-bd7d-582ec36a519f_ContentBits">
    <vt:lpwstr>2</vt:lpwstr>
  </property>
</Properties>
</file>