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5" r:id="rId2"/>
    <p:sldId id="266" r:id="rId3"/>
    <p:sldId id="267" r:id="rId4"/>
    <p:sldId id="273" r:id="rId5"/>
    <p:sldId id="283" r:id="rId6"/>
    <p:sldId id="284" r:id="rId7"/>
    <p:sldId id="285" r:id="rId8"/>
    <p:sldId id="287" r:id="rId9"/>
    <p:sldId id="286" r:id="rId10"/>
    <p:sldId id="288" r:id="rId11"/>
    <p:sldId id="289" r:id="rId12"/>
    <p:sldId id="290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99" autoAdjust="0"/>
  </p:normalViewPr>
  <p:slideViewPr>
    <p:cSldViewPr snapToGrid="0">
      <p:cViewPr varScale="1">
        <p:scale>
          <a:sx n="111" d="100"/>
          <a:sy n="111" d="100"/>
        </p:scale>
        <p:origin x="93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82AC5-DE83-4546-A145-049723EEF145}" type="datetimeFigureOut">
              <a:rPr lang="en-CA" smtClean="0"/>
              <a:t>2020/09/08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7EA81-BE91-42DB-B17C-5937EFD4140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80706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7C5CD-91F5-4C0D-9700-F7932A35F6A8}" type="datetimeFigureOut">
              <a:rPr lang="en-CA" smtClean="0"/>
              <a:t>2020/09/08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B8F0B-F410-4D7B-888B-D3F81DA1D60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8287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3192-75DD-4825-9AB7-3578074B0378}" type="datetime1">
              <a:rPr lang="en-CA" smtClean="0"/>
              <a:t>2020/09/08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Page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392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1E08-E379-4EEA-AE02-01CF09CF17FB}" type="datetime1">
              <a:rPr lang="en-CA" smtClean="0"/>
              <a:t>2020/09/08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Page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977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975A-BB23-4CC6-A13E-9B74D00A6C91}" type="datetime1">
              <a:rPr lang="en-CA" smtClean="0"/>
              <a:t>2020/09/08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Page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139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1B49-A1D5-4FDB-BCB4-72EFB1212E85}" type="datetime1">
              <a:rPr lang="en-CA" smtClean="0"/>
              <a:t>2020/09/08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Page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854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E54B-FE9B-4B6D-85D6-5AAD1D6AD4CE}" type="datetime1">
              <a:rPr lang="en-CA" smtClean="0"/>
              <a:t>2020/09/08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Page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849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73E2-29C9-44A1-A0FE-C8FC9ABD64C1}" type="datetime1">
              <a:rPr lang="en-CA" smtClean="0"/>
              <a:t>2020/09/08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Page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198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0D87-545D-4654-AB3B-104DE282D4D7}" type="datetime1">
              <a:rPr lang="en-CA" smtClean="0"/>
              <a:t>2020/09/08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Page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48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C980-FDF3-4D39-8785-D8BA4D830A73}" type="datetime1">
              <a:rPr lang="en-CA" smtClean="0"/>
              <a:t>2020/09/08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Page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986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CCAA-9202-4C91-B587-A2CDEFAAFCD3}" type="datetime1">
              <a:rPr lang="en-CA" smtClean="0"/>
              <a:t>2020/09/08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Page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750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2A71-08D2-4C06-A55F-12E3C4E01D72}" type="datetime1">
              <a:rPr lang="en-CA" smtClean="0"/>
              <a:t>2020/09/08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Page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429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4950-B17B-4D51-A7A1-509CEACEAC82}" type="datetime1">
              <a:rPr lang="en-CA" smtClean="0"/>
              <a:t>2020/09/08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Page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960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8E994-4470-4014-A163-3A54509B3A60}" type="datetime1">
              <a:rPr lang="en-CA" smtClean="0"/>
              <a:t>2020/09/08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 smtClean="0"/>
              <a:t>Page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E5CAC-8735-419D-83EE-D1B096ACB115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7" name="MSIPCMContentMarking" descr="{&quot;HashCode&quot;:-1542678785,&quot;Placement&quot;:&quot;Footer&quot;,&quot;Top&quot;:517.997253,&quot;Left&quot;:0.0,&quot;SlideWidth&quot;:720,&quot;SlideHeight&quot;:540}"/>
          <p:cNvSpPr txBox="1"/>
          <p:nvPr userDrawn="1"/>
        </p:nvSpPr>
        <p:spPr>
          <a:xfrm>
            <a:off x="0" y="65785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CA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  <a:endParaRPr lang="en-CA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92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.alberta.ca/dataset/cbf251cf-d1c5-420e-b104-f476c3dc6601/resource/6794939b-a4a5-4c37-bf5a-fbfabf9271a9/download/mineral-rights-information-bulletin-2019-01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WellAdmin.Energy@gov.ab.ca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0879" y="975011"/>
            <a:ext cx="4474165" cy="216024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  <a:scene3d>
              <a:camera prst="orthographicFront">
                <a:rot lat="0" lon="600000" rev="600000"/>
              </a:camera>
              <a:lightRig rig="threePt" dir="t"/>
            </a:scene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0" b="1" i="0" u="none" strike="noStrike" cap="none" normalizeH="0" dirty="0" smtClean="0">
                <a:ln>
                  <a:noFill/>
                </a:ln>
                <a:solidFill>
                  <a:srgbClr val="2160AD"/>
                </a:solidFill>
                <a:effectLst/>
                <a:latin typeface="Freestyle Script" pitchFamily="66" charset="0"/>
                <a:cs typeface="Arial" pitchFamily="34" charset="0"/>
              </a:rPr>
              <a:t>Welcome!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" y="2979003"/>
            <a:ext cx="41970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 the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Crown Mineral Activity (CMA)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Overhole/Coring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Online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Training Course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48265" y="6658275"/>
            <a:ext cx="956453" cy="199725"/>
          </a:xfrm>
        </p:spPr>
        <p:txBody>
          <a:bodyPr/>
          <a:lstStyle/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1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/>
          </p:cNvSpPr>
          <p:nvPr/>
        </p:nvSpPr>
        <p:spPr bwMode="auto">
          <a:xfrm>
            <a:off x="4755797" y="3135251"/>
            <a:ext cx="35766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200" dirty="0">
                <a:latin typeface="Arial" charset="0"/>
              </a:rPr>
              <a:t>This module describes the process for initiating a </a:t>
            </a:r>
            <a:r>
              <a:rPr lang="en-CA" altLang="en-US" sz="1200" dirty="0" smtClean="0">
                <a:latin typeface="Arial" charset="0"/>
              </a:rPr>
              <a:t>CMA application </a:t>
            </a:r>
            <a:r>
              <a:rPr lang="en-CA" altLang="en-US" sz="1200" dirty="0">
                <a:latin typeface="Arial" charset="0"/>
              </a:rPr>
              <a:t>for </a:t>
            </a:r>
            <a:r>
              <a:rPr lang="en-CA" altLang="en-US" sz="1200" b="1" dirty="0" smtClean="0">
                <a:latin typeface="Arial" charset="0"/>
              </a:rPr>
              <a:t>Overhole/Coring</a:t>
            </a:r>
            <a:r>
              <a:rPr lang="en-CA" altLang="en-US" sz="1200" dirty="0" smtClean="0">
                <a:latin typeface="Arial" charset="0"/>
              </a:rPr>
              <a:t>.</a:t>
            </a:r>
            <a:endParaRPr lang="en-CA" altLang="en-US" sz="1200" dirty="0"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53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106" y="1604823"/>
            <a:ext cx="5457906" cy="28264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10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OVERHOLE/CORING - GEOLOGICAL DATA TAB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4109815" y="3589426"/>
            <a:ext cx="1676400" cy="377825"/>
          </a:xfrm>
          <a:prstGeom prst="wedgeRoundRectCallout">
            <a:avLst>
              <a:gd name="adj1" fmla="val -47068"/>
              <a:gd name="adj2" fmla="val 132799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Click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Save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251520" y="2997362"/>
            <a:ext cx="1372861" cy="500062"/>
          </a:xfrm>
          <a:prstGeom prst="wedgeRoundRectCallout">
            <a:avLst>
              <a:gd name="adj1" fmla="val 63447"/>
              <a:gd name="adj2" fmla="val 115889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Check the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ppropriate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box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7110065" y="2322926"/>
            <a:ext cx="1676400" cy="493713"/>
          </a:xfrm>
          <a:prstGeom prst="wedgeRoundRectCallout">
            <a:avLst>
              <a:gd name="adj1" fmla="val -65316"/>
              <a:gd name="adj2" fmla="val 138661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Browse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upload document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65587" y="4727065"/>
            <a:ext cx="5529551" cy="461962"/>
            <a:chOff x="665587" y="4727065"/>
            <a:chExt cx="5529551" cy="461962"/>
          </a:xfrm>
        </p:grpSpPr>
        <p:sp>
          <p:nvSpPr>
            <p:cNvPr id="17" name="TextBox 1"/>
            <p:cNvSpPr txBox="1">
              <a:spLocks noChangeArrowheads="1"/>
            </p:cNvSpPr>
            <p:nvPr/>
          </p:nvSpPr>
          <p:spPr bwMode="auto">
            <a:xfrm>
              <a:off x="1116437" y="4727065"/>
              <a:ext cx="5078701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200" dirty="0">
                  <a:latin typeface="Arial" charset="0"/>
                </a:rPr>
                <a:t>A </a:t>
              </a:r>
              <a:r>
                <a:rPr lang="en-CA" altLang="en-US" sz="1200" b="1" dirty="0">
                  <a:latin typeface="Arial" charset="0"/>
                </a:rPr>
                <a:t>Geological Discussion</a:t>
              </a:r>
              <a:r>
                <a:rPr lang="en-CA" altLang="en-US" sz="1200" dirty="0">
                  <a:latin typeface="Arial" charset="0"/>
                </a:rPr>
                <a:t> document is </a:t>
              </a:r>
              <a:r>
                <a:rPr lang="en-CA" altLang="en-US" sz="1200" dirty="0" smtClean="0">
                  <a:latin typeface="Arial" charset="0"/>
                </a:rPr>
                <a:t>required.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200" dirty="0" smtClean="0">
                  <a:latin typeface="Arial" charset="0"/>
                </a:rPr>
                <a:t>Browse </a:t>
              </a:r>
              <a:r>
                <a:rPr lang="en-CA" altLang="en-US" sz="1200" dirty="0">
                  <a:latin typeface="Arial" charset="0"/>
                </a:rPr>
                <a:t>and select from your directory to attach the document and save.</a:t>
              </a:r>
              <a:endParaRPr lang="en-CA" altLang="en-US" sz="1200" b="1" dirty="0">
                <a:latin typeface="Arial" charset="0"/>
              </a:endParaRPr>
            </a:p>
          </p:txBody>
        </p:sp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587" y="4742498"/>
              <a:ext cx="450850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3" name="Group 22"/>
          <p:cNvGrpSpPr/>
          <p:nvPr/>
        </p:nvGrpSpPr>
        <p:grpSpPr>
          <a:xfrm>
            <a:off x="665587" y="5400571"/>
            <a:ext cx="7857311" cy="444500"/>
            <a:chOff x="665587" y="5195825"/>
            <a:chExt cx="7857311" cy="444500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587" y="5195825"/>
              <a:ext cx="450850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TextBox 1"/>
            <p:cNvSpPr txBox="1">
              <a:spLocks noChangeArrowheads="1"/>
            </p:cNvSpPr>
            <p:nvPr/>
          </p:nvSpPr>
          <p:spPr bwMode="auto">
            <a:xfrm>
              <a:off x="1116437" y="5279575"/>
              <a:ext cx="74064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200" dirty="0" smtClean="0">
                  <a:latin typeface="Arial" charset="0"/>
                </a:rPr>
                <a:t>Please refer to </a:t>
              </a:r>
              <a:r>
                <a:rPr lang="en-CA" altLang="en-US" sz="1200" dirty="0" smtClean="0">
                  <a:latin typeface="Arial" charset="0"/>
                  <a:hlinkClick r:id="rId4"/>
                </a:rPr>
                <a:t>Information Bulletin 2019-01</a:t>
              </a:r>
              <a:r>
                <a:rPr lang="en-CA" altLang="en-US" sz="1200" dirty="0" smtClean="0">
                  <a:latin typeface="Arial" charset="0"/>
                </a:rPr>
                <a:t> for application requirements.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2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762" y="1829000"/>
            <a:ext cx="5284755" cy="29205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11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OVERHOLE/CORING - SUBMIT 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466491" y="4678393"/>
            <a:ext cx="1199789" cy="385313"/>
          </a:xfrm>
          <a:prstGeom prst="wedgeRoundRectCallout">
            <a:avLst>
              <a:gd name="adj1" fmla="val 60612"/>
              <a:gd name="adj2" fmla="val -63206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Submit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7054" y="5582075"/>
            <a:ext cx="8455911" cy="444500"/>
            <a:chOff x="537054" y="5582075"/>
            <a:chExt cx="8455911" cy="444500"/>
          </a:xfrm>
        </p:grpSpPr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054" y="5582075"/>
              <a:ext cx="444500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903065" y="5666213"/>
              <a:ext cx="80899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200" dirty="0" smtClean="0">
                  <a:latin typeface="Arial" charset="0"/>
                </a:rPr>
                <a:t>You may click </a:t>
              </a:r>
              <a:r>
                <a:rPr lang="en-CA" altLang="en-US" sz="1200" dirty="0">
                  <a:latin typeface="Arial" charset="0"/>
                </a:rPr>
                <a:t>on the </a:t>
              </a:r>
              <a:r>
                <a:rPr lang="en-CA" altLang="en-US" sz="1200" b="1" dirty="0">
                  <a:latin typeface="Arial" charset="0"/>
                </a:rPr>
                <a:t>View Report </a:t>
              </a:r>
              <a:r>
                <a:rPr lang="en-CA" altLang="en-US" sz="1200" dirty="0">
                  <a:latin typeface="Arial" charset="0"/>
                </a:rPr>
                <a:t>link to review the details of this CMA Application.  </a:t>
              </a:r>
              <a:endParaRPr lang="en-CA" altLang="en-US" sz="1200" b="1" dirty="0">
                <a:latin typeface="Arial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9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831" y="1986350"/>
            <a:ext cx="5364535" cy="162124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12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0113" y="1124870"/>
            <a:ext cx="8498259" cy="336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OVERHOLE/CORING - INDEMNIFICATION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2605177" y="3675179"/>
            <a:ext cx="870369" cy="387863"/>
          </a:xfrm>
          <a:prstGeom prst="wedgeRoundRectCallout">
            <a:avLst>
              <a:gd name="adj1" fmla="val 84208"/>
              <a:gd name="adj2" fmla="val -82530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12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Yes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93" y="4619625"/>
            <a:ext cx="4445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14818" y="4703763"/>
            <a:ext cx="8089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charset="0"/>
              </a:rPr>
              <a:t>Refer to the </a:t>
            </a:r>
            <a:r>
              <a:rPr lang="en-US" altLang="en-US" sz="1200" b="1" dirty="0">
                <a:latin typeface="Arial" charset="0"/>
              </a:rPr>
              <a:t>Work In Progress module </a:t>
            </a:r>
            <a:r>
              <a:rPr lang="en-US" altLang="en-US" sz="1200" dirty="0">
                <a:latin typeface="Arial" charset="0"/>
              </a:rPr>
              <a:t>for more information on the status of a submitted </a:t>
            </a:r>
            <a:r>
              <a:rPr lang="en-US" altLang="en-US" sz="1200" dirty="0" smtClean="0">
                <a:latin typeface="Arial" charset="0"/>
              </a:rPr>
              <a:t>application </a:t>
            </a:r>
            <a:r>
              <a:rPr lang="en-US" altLang="en-US" sz="1200" dirty="0">
                <a:latin typeface="Arial" charset="0"/>
              </a:rPr>
              <a:t>r</a:t>
            </a:r>
            <a:r>
              <a:rPr lang="en-US" altLang="en-US" sz="1200" dirty="0" smtClean="0">
                <a:latin typeface="Arial" charset="0"/>
              </a:rPr>
              <a:t>equest</a:t>
            </a:r>
            <a:r>
              <a:rPr lang="en-US" altLang="en-US" sz="1200" dirty="0">
                <a:latin typeface="Arial" charset="0"/>
              </a:rPr>
              <a:t>.</a:t>
            </a:r>
            <a:endParaRPr lang="en-CA" altLang="en-US" sz="1200" b="1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5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51520" y="980728"/>
            <a:ext cx="8640960" cy="3600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1335742"/>
            <a:ext cx="5857875" cy="247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 smtClean="0">
                <a:ln>
                  <a:noFill/>
                </a:ln>
                <a:solidFill>
                  <a:srgbClr val="2160AD"/>
                </a:solidFill>
                <a:effectLst/>
                <a:latin typeface="Freestyle Script" pitchFamily="66" charset="0"/>
                <a:cs typeface="Arial" pitchFamily="34" charset="0"/>
              </a:rPr>
              <a:t>Congratulations!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2160AD"/>
                </a:solidFill>
                <a:effectLst/>
                <a:latin typeface="Arial" pitchFamily="34" charset="0"/>
                <a:cs typeface="Arial" pitchFamily="34" charset="0"/>
              </a:rPr>
              <a:t>You have completed the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Crown Mineral </a:t>
            </a:r>
            <a:r>
              <a:rPr lang="en-US" b="1" dirty="0" smtClean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Activity Overhole/Coring</a:t>
            </a:r>
            <a:endParaRPr lang="en-US" b="1" dirty="0" smtClean="0">
              <a:solidFill>
                <a:srgbClr val="2160AD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2160AD"/>
                </a:solidFill>
                <a:effectLst/>
                <a:latin typeface="Arial" pitchFamily="34" charset="0"/>
                <a:cs typeface="Arial" pitchFamily="34" charset="0"/>
              </a:rPr>
              <a:t>Online Training Course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2160AD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35742"/>
            <a:ext cx="4219575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6" y="3778993"/>
            <a:ext cx="54514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Please proceed to the subsequent modules detailing other functionality of the CMA.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If you have any comments or questions on this training course,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please forward them to the following email address: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WellAdmin.Energy@gov.ab.ca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13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59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51520" y="980728"/>
            <a:ext cx="8640960" cy="2710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Page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250825" y="1484313"/>
            <a:ext cx="8642350" cy="47529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Revisions Table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C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48265" y="6658275"/>
            <a:ext cx="956453" cy="199725"/>
          </a:xfrm>
        </p:spPr>
        <p:txBody>
          <a:bodyPr/>
          <a:lstStyle/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2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68307"/>
              </p:ext>
            </p:extLst>
          </p:nvPr>
        </p:nvGraphicFramePr>
        <p:xfrm>
          <a:off x="1524000" y="2391911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Revisions Type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 Number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Sept</a:t>
                      </a:r>
                      <a:r>
                        <a:rPr lang="en-US" baseline="0" dirty="0" smtClean="0"/>
                        <a:t> 20, 2013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Creation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 17, 2018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Updated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and 11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August 28, 2020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Updated headers and contents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All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50283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71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3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700732" y="2074854"/>
            <a:ext cx="4511675" cy="166211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00" b="1" dirty="0">
                <a:latin typeface="Arial" pitchFamily="34" charset="0"/>
                <a:cs typeface="Arial" pitchFamily="34" charset="0"/>
              </a:rPr>
              <a:t>In this module, you will learn how to: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200" b="1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CA" sz="1200" dirty="0">
                <a:latin typeface="Arial" charset="0"/>
              </a:rPr>
              <a:t>c</a:t>
            </a:r>
            <a:r>
              <a:rPr lang="en-CA" sz="1200" dirty="0" smtClean="0">
                <a:latin typeface="Arial" charset="0"/>
              </a:rPr>
              <a:t>omplete </a:t>
            </a:r>
            <a:r>
              <a:rPr lang="en-CA" sz="1200" dirty="0">
                <a:latin typeface="Arial" charset="0"/>
              </a:rPr>
              <a:t>the Admin </a:t>
            </a:r>
            <a:r>
              <a:rPr lang="en-CA" sz="1200" dirty="0" smtClean="0">
                <a:latin typeface="Arial" charset="0"/>
              </a:rPr>
              <a:t>tab</a:t>
            </a:r>
            <a:endParaRPr lang="en-CA" sz="1200" dirty="0"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200" dirty="0"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</a:rPr>
              <a:t>c</a:t>
            </a:r>
            <a:r>
              <a:rPr lang="en-US" sz="1200" dirty="0" smtClean="0">
                <a:latin typeface="Arial" charset="0"/>
              </a:rPr>
              <a:t>omplete </a:t>
            </a:r>
            <a:r>
              <a:rPr lang="en-US" sz="1200" dirty="0">
                <a:latin typeface="Arial" charset="0"/>
              </a:rPr>
              <a:t>the Wells Details </a:t>
            </a:r>
            <a:r>
              <a:rPr lang="en-US" sz="1200" dirty="0" smtClean="0">
                <a:latin typeface="Arial" charset="0"/>
              </a:rPr>
              <a:t>tab</a:t>
            </a:r>
            <a:endParaRPr lang="en-CA" sz="1200" dirty="0"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endParaRPr lang="en-CA" sz="1200" dirty="0"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CA" sz="1200" dirty="0" smtClean="0">
                <a:latin typeface="Arial" charset="0"/>
              </a:rPr>
              <a:t>complete </a:t>
            </a:r>
            <a:r>
              <a:rPr lang="en-CA" sz="1200" dirty="0">
                <a:latin typeface="Arial" charset="0"/>
              </a:rPr>
              <a:t>the Geological Data </a:t>
            </a:r>
            <a:r>
              <a:rPr lang="en-CA" sz="1200" dirty="0" smtClean="0">
                <a:latin typeface="Arial" charset="0"/>
              </a:rPr>
              <a:t>tab</a:t>
            </a:r>
            <a:endParaRPr lang="en-CA" sz="1200" dirty="0"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200" dirty="0"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</a:rPr>
              <a:t>s</a:t>
            </a:r>
            <a:r>
              <a:rPr lang="en-US" sz="1200" dirty="0" smtClean="0">
                <a:latin typeface="Arial" charset="0"/>
              </a:rPr>
              <a:t>ubmit </a:t>
            </a:r>
            <a:r>
              <a:rPr lang="en-US" sz="1200" dirty="0">
                <a:latin typeface="Arial" charset="0"/>
              </a:rPr>
              <a:t>the </a:t>
            </a:r>
            <a:r>
              <a:rPr lang="en-US" sz="1200" dirty="0" smtClean="0">
                <a:latin typeface="Arial" charset="0"/>
              </a:rPr>
              <a:t>Well Overhole/Coring </a:t>
            </a:r>
            <a:r>
              <a:rPr lang="en-US" sz="1200" dirty="0" smtClean="0">
                <a:latin typeface="Arial" charset="0"/>
              </a:rPr>
              <a:t>application </a:t>
            </a:r>
            <a:r>
              <a:rPr lang="en-US" sz="1200" dirty="0" smtClean="0">
                <a:latin typeface="Arial" charset="0"/>
              </a:rPr>
              <a:t>form</a:t>
            </a:r>
            <a:endParaRPr lang="en-CA" sz="1200" dirty="0"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808" y="1536967"/>
            <a:ext cx="2095238" cy="4400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93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LOGIN TO ETS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4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956" y="3179158"/>
            <a:ext cx="1454891" cy="3055272"/>
          </a:xfrm>
          <a:prstGeom prst="rect">
            <a:avLst/>
          </a:prstGeom>
        </p:spPr>
      </p:pic>
      <p:sp>
        <p:nvSpPr>
          <p:cNvPr id="13" name="Rounded Rectangular Callout 12"/>
          <p:cNvSpPr/>
          <p:nvPr/>
        </p:nvSpPr>
        <p:spPr>
          <a:xfrm>
            <a:off x="1144902" y="3416052"/>
            <a:ext cx="1608138" cy="495300"/>
          </a:xfrm>
          <a:prstGeom prst="wedgeRoundRectCallout">
            <a:avLst>
              <a:gd name="adj1" fmla="val 78083"/>
              <a:gd name="adj2" fmla="val 103247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Expand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Crown Mineral Activity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1604513" y="5386755"/>
            <a:ext cx="1458050" cy="533400"/>
          </a:xfrm>
          <a:prstGeom prst="wedgeRoundRectCallout">
            <a:avLst>
              <a:gd name="adj1" fmla="val 71261"/>
              <a:gd name="adj2" fmla="val -193123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Select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Overhole/Coring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1294" y="3179158"/>
            <a:ext cx="4020676" cy="307033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654" y="1551883"/>
            <a:ext cx="4357681" cy="1520742"/>
          </a:xfrm>
          <a:prstGeom prst="rect">
            <a:avLst/>
          </a:prstGeom>
        </p:spPr>
      </p:pic>
      <p:sp>
        <p:nvSpPr>
          <p:cNvPr id="14" name="Rounded Rectangular Callout 13"/>
          <p:cNvSpPr/>
          <p:nvPr/>
        </p:nvSpPr>
        <p:spPr>
          <a:xfrm>
            <a:off x="4948015" y="1774379"/>
            <a:ext cx="1676400" cy="688942"/>
          </a:xfrm>
          <a:prstGeom prst="wedgeRoundRectCallout">
            <a:avLst>
              <a:gd name="adj1" fmla="val -92533"/>
              <a:gd name="adj2" fmla="val 19271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Login to ETS with your user name and password</a:t>
            </a:r>
            <a:endParaRPr lang="en-CA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70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OVERHOLE/CORING – SCREEN TABS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5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"/>
          <p:cNvSpPr>
            <a:spLocks/>
          </p:cNvSpPr>
          <p:nvPr/>
        </p:nvSpPr>
        <p:spPr bwMode="auto">
          <a:xfrm>
            <a:off x="398189" y="1622530"/>
            <a:ext cx="3535456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CA" sz="1200" b="1" dirty="0" smtClean="0">
                <a:latin typeface="Arial" charset="0"/>
              </a:rPr>
              <a:t>Admin </a:t>
            </a:r>
            <a:r>
              <a:rPr lang="en-CA" sz="1200" dirty="0">
                <a:latin typeface="Arial" charset="0"/>
              </a:rPr>
              <a:t>– </a:t>
            </a:r>
            <a:r>
              <a:rPr lang="en-CA" sz="1200" dirty="0" smtClean="0">
                <a:latin typeface="Arial" charset="0"/>
              </a:rPr>
              <a:t>this tab </a:t>
            </a:r>
            <a:r>
              <a:rPr lang="en-CA" sz="1200" dirty="0">
                <a:latin typeface="Arial" charset="0"/>
              </a:rPr>
              <a:t>contains Contact </a:t>
            </a:r>
            <a:r>
              <a:rPr lang="en-CA" sz="1200" dirty="0" smtClean="0">
                <a:latin typeface="Arial" charset="0"/>
              </a:rPr>
              <a:t>Information </a:t>
            </a:r>
            <a:r>
              <a:rPr lang="en-CA" sz="1200" dirty="0">
                <a:latin typeface="Arial" charset="0"/>
              </a:rPr>
              <a:t>and Technical </a:t>
            </a:r>
            <a:r>
              <a:rPr lang="en-CA" sz="1200" dirty="0" smtClean="0">
                <a:latin typeface="Arial" charset="0"/>
              </a:rPr>
              <a:t>Contact, </a:t>
            </a:r>
            <a:r>
              <a:rPr lang="en-CA" sz="1200" dirty="0">
                <a:latin typeface="Arial" charset="0"/>
              </a:rPr>
              <a:t>if </a:t>
            </a:r>
            <a:r>
              <a:rPr lang="en-CA" sz="1200" dirty="0" smtClean="0">
                <a:latin typeface="Arial" charset="0"/>
              </a:rPr>
              <a:t>needed. </a:t>
            </a:r>
            <a:endParaRPr lang="en-CA" sz="1200" dirty="0">
              <a:latin typeface="Arial" charset="0"/>
            </a:endParaRPr>
          </a:p>
          <a:p>
            <a:pPr>
              <a:defRPr/>
            </a:pPr>
            <a:endParaRPr lang="en-CA" sz="1200" dirty="0">
              <a:latin typeface="Arial" charset="0"/>
            </a:endParaRPr>
          </a:p>
          <a:p>
            <a:pPr>
              <a:defRPr/>
            </a:pPr>
            <a:r>
              <a:rPr lang="en-CA" sz="1200" b="1" dirty="0">
                <a:latin typeface="Arial" charset="0"/>
              </a:rPr>
              <a:t>Well Details</a:t>
            </a:r>
            <a:r>
              <a:rPr lang="en-CA" sz="1200" dirty="0">
                <a:latin typeface="Arial" charset="0"/>
              </a:rPr>
              <a:t> – this </a:t>
            </a:r>
            <a:r>
              <a:rPr lang="en-CA" sz="1200" dirty="0" smtClean="0">
                <a:latin typeface="Arial" charset="0"/>
              </a:rPr>
              <a:t>tab </a:t>
            </a:r>
            <a:r>
              <a:rPr lang="en-CA" sz="1200" dirty="0">
                <a:latin typeface="Arial" charset="0"/>
              </a:rPr>
              <a:t>displays the Well Type, </a:t>
            </a:r>
            <a:r>
              <a:rPr lang="en-CA" sz="1200" dirty="0" smtClean="0">
                <a:latin typeface="Arial" charset="0"/>
              </a:rPr>
              <a:t>Rights, Substance, Meterage, AER order, and Well Information for this CMA type.</a:t>
            </a:r>
            <a:endParaRPr lang="en-CA" sz="1200" dirty="0">
              <a:latin typeface="Arial" charset="0"/>
            </a:endParaRPr>
          </a:p>
          <a:p>
            <a:pPr>
              <a:defRPr/>
            </a:pPr>
            <a:endParaRPr lang="en-CA" sz="1200" dirty="0">
              <a:latin typeface="Arial" charset="0"/>
            </a:endParaRPr>
          </a:p>
          <a:p>
            <a:pPr>
              <a:defRPr/>
            </a:pPr>
            <a:r>
              <a:rPr lang="en-CA" sz="1200" b="1" dirty="0">
                <a:latin typeface="Arial" charset="0"/>
              </a:rPr>
              <a:t>Geological Data </a:t>
            </a:r>
            <a:r>
              <a:rPr lang="en-CA" sz="1200" dirty="0">
                <a:latin typeface="Arial" charset="0"/>
              </a:rPr>
              <a:t>– this </a:t>
            </a:r>
            <a:r>
              <a:rPr lang="en-CA" sz="1200" dirty="0" smtClean="0">
                <a:latin typeface="Arial" charset="0"/>
              </a:rPr>
              <a:t>tab </a:t>
            </a:r>
            <a:r>
              <a:rPr lang="en-CA" sz="1200" dirty="0">
                <a:latin typeface="Arial" charset="0"/>
              </a:rPr>
              <a:t>allows you to submit geological information for this form.</a:t>
            </a:r>
          </a:p>
          <a:p>
            <a:pPr>
              <a:defRPr/>
            </a:pPr>
            <a:endParaRPr lang="en-CA" sz="1200" dirty="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7650" y="2441338"/>
            <a:ext cx="4908161" cy="37480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05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162" y="1298961"/>
            <a:ext cx="5633676" cy="455705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OVERHOLE/CORING – ADMIN TAB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6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6925767" y="1851280"/>
            <a:ext cx="1755775" cy="633413"/>
          </a:xfrm>
          <a:prstGeom prst="wedgeRoundRectCallout">
            <a:avLst>
              <a:gd name="adj1" fmla="val -62468"/>
              <a:gd name="adj2" fmla="val 77697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Select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1676762" y="3229308"/>
            <a:ext cx="1676400" cy="746125"/>
          </a:xfrm>
          <a:prstGeom prst="wedgeRoundRectCallout">
            <a:avLst>
              <a:gd name="adj1" fmla="val 84375"/>
              <a:gd name="adj2" fmla="val -53487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Enter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Contact Information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5941562" y="5310378"/>
            <a:ext cx="1676400" cy="746125"/>
          </a:xfrm>
          <a:prstGeom prst="wedgeRoundRectCallout">
            <a:avLst>
              <a:gd name="adj1" fmla="val -98301"/>
              <a:gd name="adj2" fmla="val -54643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1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If adding more than one contact, click </a:t>
            </a:r>
            <a:r>
              <a:rPr lang="en-US" sz="1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 Technical Contact</a:t>
            </a:r>
            <a:endParaRPr lang="en-CA" sz="1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6700941" y="3478326"/>
            <a:ext cx="1981200" cy="633412"/>
          </a:xfrm>
          <a:prstGeom prst="wedgeRoundRectCallout">
            <a:avLst>
              <a:gd name="adj1" fmla="val -55082"/>
              <a:gd name="adj2" fmla="val 130732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Enter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Technical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Contact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Information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availabl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2347111" y="5473926"/>
            <a:ext cx="1006051" cy="546705"/>
          </a:xfrm>
          <a:prstGeom prst="wedgeRoundRectCallout">
            <a:avLst>
              <a:gd name="adj1" fmla="val 98950"/>
              <a:gd name="adj2" fmla="val -14628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 Click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Save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01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7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251519" y="980728"/>
            <a:ext cx="8745831" cy="5152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OVERHOLE/CORING - WELLS DETAILS TAB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WELL TYPE, RIGHTS, SUBSTANCE, AND METERAGE)</a:t>
            </a:r>
            <a:endParaRPr lang="en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457" y="1527739"/>
            <a:ext cx="4957954" cy="4452374"/>
          </a:xfrm>
          <a:prstGeom prst="rect">
            <a:avLst/>
          </a:prstGeom>
        </p:spPr>
      </p:pic>
      <p:sp>
        <p:nvSpPr>
          <p:cNvPr id="22" name="Rounded Rectangular Callout 21"/>
          <p:cNvSpPr/>
          <p:nvPr/>
        </p:nvSpPr>
        <p:spPr>
          <a:xfrm>
            <a:off x="638268" y="2065338"/>
            <a:ext cx="1752600" cy="838200"/>
          </a:xfrm>
          <a:prstGeom prst="wedgeRoundRectCallout">
            <a:avLst>
              <a:gd name="adj1" fmla="val 84699"/>
              <a:gd name="adj2" fmla="val 38132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Check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appropriate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Well Type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6828631" y="2484438"/>
            <a:ext cx="1981200" cy="765175"/>
          </a:xfrm>
          <a:prstGeom prst="wedgeRoundRectCallout">
            <a:avLst>
              <a:gd name="adj1" fmla="val -88896"/>
              <a:gd name="adj2" fmla="val 50621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Click on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Qualifier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Zone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dropdown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choose an option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638268" y="3417094"/>
            <a:ext cx="1587500" cy="793750"/>
          </a:xfrm>
          <a:prstGeom prst="wedgeRoundRectCallout">
            <a:avLst>
              <a:gd name="adj1" fmla="val 99089"/>
              <a:gd name="adj2" fmla="val -883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Check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appropriate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Substance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5" name="Rounded Rectangular Callout 24"/>
          <p:cNvSpPr/>
          <p:nvPr/>
        </p:nvSpPr>
        <p:spPr>
          <a:xfrm>
            <a:off x="6037263" y="3656655"/>
            <a:ext cx="1778270" cy="389134"/>
          </a:xfrm>
          <a:prstGeom prst="wedgeRoundRectCallout">
            <a:avLst>
              <a:gd name="adj1" fmla="val -128214"/>
              <a:gd name="adj2" fmla="val 51481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Enter the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Meterage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5980113"/>
            <a:ext cx="4508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2693988" y="6115050"/>
            <a:ext cx="50292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200" b="1" dirty="0">
                <a:latin typeface="Arial" charset="0"/>
              </a:rPr>
              <a:t>Meterage </a:t>
            </a:r>
            <a:r>
              <a:rPr lang="en-CA" altLang="en-US" sz="1200" dirty="0">
                <a:latin typeface="Arial" charset="0"/>
              </a:rPr>
              <a:t>is required if greater than 15 meters.</a:t>
            </a:r>
            <a:endParaRPr lang="en-CA" altLang="en-US" sz="1200" b="1" dirty="0"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70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061" y="1453220"/>
            <a:ext cx="4910264" cy="45823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8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OVERHOLE/CORING - WELLS DETAILS TAB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AER ORDER AND WELLS)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1219770" y="4632555"/>
            <a:ext cx="1182687" cy="514350"/>
          </a:xfrm>
          <a:prstGeom prst="wedgeRoundRectCallout">
            <a:avLst>
              <a:gd name="adj1" fmla="val 182143"/>
              <a:gd name="adj2" fmla="val 55654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Click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 Well(s)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6477000" y="3862050"/>
            <a:ext cx="2409825" cy="391868"/>
          </a:xfrm>
          <a:prstGeom prst="wedgeRoundRectCallout">
            <a:avLst>
              <a:gd name="adj1" fmla="val -75040"/>
              <a:gd name="adj2" fmla="val 123890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Enter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Unique Well Identifier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2402457" y="6037459"/>
            <a:ext cx="1155940" cy="304800"/>
          </a:xfrm>
          <a:prstGeom prst="wedgeRoundRectCallout">
            <a:avLst>
              <a:gd name="adj1" fmla="val 53061"/>
              <a:gd name="adj2" fmla="val -94395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Save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6803288" y="1562437"/>
            <a:ext cx="1676400" cy="404341"/>
          </a:xfrm>
          <a:prstGeom prst="wedgeRoundRectCallout">
            <a:avLst>
              <a:gd name="adj1" fmla="val -132626"/>
              <a:gd name="adj2" fmla="val 588121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Browse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select a PDF file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803288" y="2514373"/>
            <a:ext cx="2305787" cy="1015663"/>
            <a:chOff x="6803288" y="2514373"/>
            <a:chExt cx="2305787" cy="1015663"/>
          </a:xfrm>
        </p:grpSpPr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7162800" y="2514373"/>
              <a:ext cx="1946275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200" dirty="0">
                  <a:latin typeface="Arial" charset="0"/>
                </a:rPr>
                <a:t>An </a:t>
              </a:r>
              <a:r>
                <a:rPr lang="en-CA" altLang="en-US" sz="1200" dirty="0" smtClean="0">
                  <a:latin typeface="Arial" charset="0"/>
                </a:rPr>
                <a:t>AER </a:t>
              </a:r>
              <a:r>
                <a:rPr lang="en-CA" altLang="en-US" sz="1200" dirty="0">
                  <a:latin typeface="Arial" charset="0"/>
                </a:rPr>
                <a:t>order is required.   Browse and select from your directory to attach this </a:t>
              </a:r>
              <a:r>
                <a:rPr lang="en-CA" altLang="en-US" sz="1200" dirty="0" smtClean="0">
                  <a:latin typeface="Arial" charset="0"/>
                </a:rPr>
                <a:t>document. Click Save.</a:t>
              </a:r>
              <a:endParaRPr lang="en-CA" altLang="en-US" sz="1200" b="1" dirty="0">
                <a:latin typeface="Arial" charset="0"/>
              </a:endParaRPr>
            </a:p>
          </p:txBody>
        </p:sp>
        <p:pic>
          <p:nvPicPr>
            <p:cNvPr id="3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3288" y="2799954"/>
              <a:ext cx="450850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5" name="Rounded Rectangular Callout 34"/>
          <p:cNvSpPr/>
          <p:nvPr/>
        </p:nvSpPr>
        <p:spPr>
          <a:xfrm>
            <a:off x="6477000" y="4539500"/>
            <a:ext cx="2028825" cy="979487"/>
          </a:xfrm>
          <a:prstGeom prst="wedgeRoundRectCallout">
            <a:avLst>
              <a:gd name="adj1" fmla="val -115695"/>
              <a:gd name="adj2" fmla="val -23808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Click on the find button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         )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search for a Crown agreement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5" y="4930437"/>
            <a:ext cx="3714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0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493" y="1764202"/>
            <a:ext cx="4255998" cy="433237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9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OVERHOLE/CORING - WELLS DETAILS TAB (WELL ID – FILE UPLOAD FORMAT)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20113" y="2079452"/>
            <a:ext cx="394133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200" dirty="0" smtClean="0">
                <a:latin typeface="Arial" charset="0"/>
                <a:cs typeface="Arial" pitchFamily="34" charset="0"/>
              </a:rPr>
              <a:t>The CSV file must follow this format: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200" dirty="0" smtClean="0">
              <a:latin typeface="Arial" charset="0"/>
              <a:cs typeface="Arial" pitchFamily="34" charset="0"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200" dirty="0" smtClean="0">
                <a:latin typeface="Arial" charset="0"/>
                <a:cs typeface="Arial" pitchFamily="34" charset="0"/>
              </a:rPr>
              <a:t>The file contains 2 columns and must be Save As and uploaded in a .CSV file extension.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1200" dirty="0" smtClean="0">
              <a:latin typeface="Arial" charset="0"/>
              <a:cs typeface="Arial" pitchFamily="34" charset="0"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200" dirty="0" smtClean="0">
                <a:latin typeface="Arial" charset="0"/>
                <a:cs typeface="Arial" pitchFamily="34" charset="0"/>
              </a:rPr>
              <a:t>First column is Well ID containing 20 characters including the “/” and “-”: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US" altLang="en-US" sz="1200" dirty="0" smtClean="0">
              <a:latin typeface="Arial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1200" dirty="0" smtClean="0">
                <a:latin typeface="Arial" charset="0"/>
                <a:cs typeface="Arial" pitchFamily="34" charset="0"/>
              </a:rPr>
              <a:t>    Well ID format is </a:t>
            </a:r>
            <a:r>
              <a:rPr lang="en-CA" sz="1200" b="1" dirty="0" smtClean="0">
                <a:latin typeface="Arial" charset="0"/>
                <a:cs typeface="Arial" pitchFamily="34" charset="0"/>
              </a:rPr>
              <a:t>00/00-00-000-00X0/00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CA" sz="1200" b="1" dirty="0">
              <a:latin typeface="Arial" charset="0"/>
              <a:cs typeface="Arial" pitchFamily="34" charset="0"/>
            </a:endParaRPr>
          </a:p>
          <a:p>
            <a:pPr marL="171450" indent="-171450" eaLnBrk="1" hangingPunct="1">
              <a:spcBef>
                <a:spcPct val="0"/>
              </a:spcBef>
              <a:defRPr/>
            </a:pPr>
            <a:r>
              <a:rPr lang="en-US" altLang="en-US" sz="1200" dirty="0" smtClean="0">
                <a:latin typeface="Arial" charset="0"/>
                <a:cs typeface="Arial" pitchFamily="34" charset="0"/>
              </a:rPr>
              <a:t>Second column </a:t>
            </a:r>
            <a:r>
              <a:rPr lang="en-US" altLang="en-US" sz="1200" dirty="0">
                <a:latin typeface="Arial" charset="0"/>
                <a:cs typeface="Arial" pitchFamily="34" charset="0"/>
              </a:rPr>
              <a:t>is </a:t>
            </a:r>
            <a:r>
              <a:rPr lang="en-US" altLang="en-US" sz="1200" dirty="0" smtClean="0">
                <a:latin typeface="Arial" charset="0"/>
                <a:cs typeface="Arial" pitchFamily="34" charset="0"/>
              </a:rPr>
              <a:t>Agreement Number containing maximum 10 characters:</a:t>
            </a:r>
            <a:br>
              <a:rPr lang="en-US" altLang="en-US" sz="1200" dirty="0" smtClean="0">
                <a:latin typeface="Arial" charset="0"/>
                <a:cs typeface="Arial" pitchFamily="34" charset="0"/>
              </a:rPr>
            </a:br>
            <a:r>
              <a:rPr lang="en-US" altLang="en-US" sz="1200" dirty="0" smtClean="0">
                <a:latin typeface="Arial" charset="0"/>
                <a:cs typeface="Arial" pitchFamily="34" charset="0"/>
              </a:rPr>
              <a:t/>
            </a:r>
            <a:br>
              <a:rPr lang="en-US" altLang="en-US" sz="1200" dirty="0" smtClean="0">
                <a:latin typeface="Arial" charset="0"/>
                <a:cs typeface="Arial" pitchFamily="34" charset="0"/>
              </a:rPr>
            </a:br>
            <a:r>
              <a:rPr lang="en-US" altLang="en-US" sz="1200" dirty="0" smtClean="0">
                <a:latin typeface="Arial" charset="0"/>
                <a:cs typeface="Arial" pitchFamily="34" charset="0"/>
              </a:rPr>
              <a:t>Well </a:t>
            </a:r>
            <a:r>
              <a:rPr lang="en-US" altLang="en-US" sz="1200" dirty="0">
                <a:latin typeface="Arial" charset="0"/>
                <a:cs typeface="Arial" pitchFamily="34" charset="0"/>
              </a:rPr>
              <a:t>ID format is </a:t>
            </a:r>
            <a:r>
              <a:rPr lang="en-CA" sz="1200" b="1" dirty="0" smtClean="0">
                <a:latin typeface="Arial" charset="0"/>
                <a:cs typeface="Arial" pitchFamily="34" charset="0"/>
              </a:rPr>
              <a:t>0000000000</a:t>
            </a:r>
            <a:endParaRPr lang="en-CA" sz="1200" b="1" dirty="0">
              <a:latin typeface="Arial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US" altLang="en-US" sz="1200" dirty="0">
              <a:latin typeface="Arial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CA" altLang="en-US" sz="1200" b="1" dirty="0" smtClean="0">
                <a:latin typeface="Arial" charset="0"/>
                <a:cs typeface="Arial" pitchFamily="34" charset="0"/>
              </a:rPr>
              <a:t>    </a:t>
            </a:r>
            <a:r>
              <a:rPr lang="en-US" altLang="en-US" sz="1200" b="1" dirty="0" smtClean="0">
                <a:latin typeface="Arial" charset="0"/>
                <a:cs typeface="Arial" pitchFamily="34" charset="0"/>
              </a:rPr>
              <a:t>Sample file to upload:</a:t>
            </a:r>
          </a:p>
          <a:p>
            <a:pPr lvl="1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US" altLang="en-US" sz="1200" b="1" dirty="0" smtClean="0">
              <a:latin typeface="Arial" charset="0"/>
              <a:cs typeface="Arial" pitchFamily="34" charset="0"/>
            </a:endParaRPr>
          </a:p>
          <a:p>
            <a:pPr lvl="1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US" altLang="en-US" sz="1200" b="1" dirty="0" smtClean="0">
              <a:latin typeface="Arial" charset="0"/>
              <a:cs typeface="Arial" pitchFamily="34" charset="0"/>
            </a:endParaRPr>
          </a:p>
          <a:p>
            <a:pPr lvl="1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US" altLang="en-US" sz="1200" b="1" dirty="0" smtClean="0">
              <a:latin typeface="Arial" charset="0"/>
              <a:cs typeface="Arial" pitchFamily="34" charset="0"/>
            </a:endParaRPr>
          </a:p>
          <a:p>
            <a:pPr lvl="1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CA" altLang="en-US" sz="1200" b="1" dirty="0" smtClean="0">
              <a:latin typeface="Arial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05740" y="1446374"/>
            <a:ext cx="87174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200" dirty="0">
                <a:latin typeface="Arial" charset="0"/>
              </a:rPr>
              <a:t>Alternatively, you can browse and upload a file in .CSV </a:t>
            </a:r>
            <a:r>
              <a:rPr lang="en-CA" altLang="en-US" sz="1200" dirty="0" smtClean="0">
                <a:latin typeface="Arial" charset="0"/>
              </a:rPr>
              <a:t>(Comma Separated Values) file format containing </a:t>
            </a:r>
            <a:r>
              <a:rPr lang="en-CA" altLang="en-US" sz="1200" dirty="0">
                <a:latin typeface="Arial" charset="0"/>
              </a:rPr>
              <a:t>multiple well </a:t>
            </a:r>
            <a:r>
              <a:rPr lang="en-CA" altLang="en-US" sz="1200" dirty="0" smtClean="0">
                <a:latin typeface="Arial" charset="0"/>
              </a:rPr>
              <a:t>IDs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200" dirty="0" smtClean="0">
                <a:latin typeface="Arial" charset="0"/>
              </a:rPr>
              <a:t>Agreement numbers. </a:t>
            </a:r>
            <a:endParaRPr lang="en-CA" altLang="en-US" sz="1200" dirty="0">
              <a:latin typeface="Arial" charset="0"/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7182928" y="4871146"/>
            <a:ext cx="1219200" cy="663722"/>
          </a:xfrm>
          <a:prstGeom prst="wedgeRoundRectCallout">
            <a:avLst>
              <a:gd name="adj1" fmla="val -100346"/>
              <a:gd name="adj2" fmla="val -34177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Click Add Well(s)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7685518" y="3823893"/>
            <a:ext cx="1219200" cy="793750"/>
          </a:xfrm>
          <a:prstGeom prst="wedgeRoundRectCallout">
            <a:avLst>
              <a:gd name="adj1" fmla="val -87610"/>
              <a:gd name="adj2" fmla="val 58773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Click Browse to attach the .CSV file 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3885010" y="3136637"/>
            <a:ext cx="1130871" cy="793750"/>
          </a:xfrm>
          <a:prstGeom prst="wedgeRoundRectCallout">
            <a:avLst>
              <a:gd name="adj1" fmla="val 48028"/>
              <a:gd name="adj2" fmla="val 157670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Upload from File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button 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3416061" y="5076121"/>
            <a:ext cx="1365653" cy="583680"/>
          </a:xfrm>
          <a:prstGeom prst="wedgeRoundRectCallout">
            <a:avLst>
              <a:gd name="adj1" fmla="val 81908"/>
              <a:gd name="adj2" fmla="val 39932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Wells from the .CSV file are now added.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4261449" y="5942933"/>
            <a:ext cx="1219200" cy="434490"/>
          </a:xfrm>
          <a:prstGeom prst="wedgeRoundRectCallout">
            <a:avLst>
              <a:gd name="adj1" fmla="val 73002"/>
              <a:gd name="adj2" fmla="val -21251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Click Save.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778" y="5107420"/>
            <a:ext cx="2811954" cy="5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29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dule xmlns="d317fc56-cd2a-4fee-83bf-2acf5d88d7a0">Module</Module>
    <Audience1 xmlns="d317fc56-cd2a-4fee-83bf-2acf5d88d7a0"/>
    <Course_x0020_Description xmlns="d317fc56-cd2a-4fee-83bf-2acf5d88d7a0">Course describes the process for initiating a CMA application for Overhole/Coring Crown Well.</Course_x0020_Description>
    <EOL_x0020_Thumbnail xmlns="d317fc56-cd2a-4fee-83bf-2acf5d88d7a0">&lt;img alt="" src="/PublishingImages/Pages/Presenation.png" style="BORDER&amp;#58;0px solid;" /&gt;</EOL_x0020_Thumbnail>
    <Hide_x0020_Me xmlns="cd3b5d7d-85b8-485a-94e1-bd5df7614905">true</Hide_x0020_Me>
    <Order1 xmlns="d317fc56-cd2a-4fee-83bf-2acf5d88d7a0">07</Order1>
    <Area xmlns="d317fc56-cd2a-4fee-83bf-2acf5d88d7a0">Crown Mineral Activity</Area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eneral Course" ma:contentTypeID="0x0101004CF9B3243FA46A47A5D45CADF07EB49500869333630F2EE44D93EB5262DF3C44F2" ma:contentTypeVersion="9" ma:contentTypeDescription="This is the base content type for all of the courses." ma:contentTypeScope="" ma:versionID="5e75130c2787cb4b878206f774c9f8d1">
  <xsd:schema xmlns:xsd="http://www.w3.org/2001/XMLSchema" xmlns:xs="http://www.w3.org/2001/XMLSchema" xmlns:p="http://schemas.microsoft.com/office/2006/metadata/properties" xmlns:ns2="d317fc56-cd2a-4fee-83bf-2acf5d88d7a0" xmlns:ns3="cd3b5d7d-85b8-485a-94e1-bd5df7614905" xmlns:ns4="e6d83808-03cb-4f3c-af89-207626cead88" targetNamespace="http://schemas.microsoft.com/office/2006/metadata/properties" ma:root="true" ma:fieldsID="a77d42b46df79df0acabc75b74fce705" ns2:_="" ns3:_="" ns4:_="">
    <xsd:import namespace="d317fc56-cd2a-4fee-83bf-2acf5d88d7a0"/>
    <xsd:import namespace="cd3b5d7d-85b8-485a-94e1-bd5df7614905"/>
    <xsd:import namespace="e6d83808-03cb-4f3c-af89-207626cead88"/>
    <xsd:element name="properties">
      <xsd:complexType>
        <xsd:sequence>
          <xsd:element name="documentManagement">
            <xsd:complexType>
              <xsd:all>
                <xsd:element ref="ns2:Area"/>
                <xsd:element ref="ns2:Module"/>
                <xsd:element ref="ns2:Course_x0020_Description" minOccurs="0"/>
                <xsd:element ref="ns2:Order1" minOccurs="0"/>
                <xsd:element ref="ns2:Audience1" minOccurs="0"/>
                <xsd:element ref="ns3:Hide_x0020_Me" minOccurs="0"/>
                <xsd:element ref="ns2:EOL_x0020_Thumbnail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7fc56-cd2a-4fee-83bf-2acf5d88d7a0" elementFormDefault="qualified">
    <xsd:import namespace="http://schemas.microsoft.com/office/2006/documentManagement/types"/>
    <xsd:import namespace="http://schemas.microsoft.com/office/infopath/2007/PartnerControls"/>
    <xsd:element name="Area" ma:index="8" ma:displayName="Area" ma:description="This will define the area of the Learning material." ma:format="Dropdown" ma:internalName="Area">
      <xsd:simpleType>
        <xsd:restriction base="dms:Choice">
          <xsd:enumeration value="Main Page"/>
          <xsd:enumeration value="Accounts (ETS) Administration"/>
          <xsd:enumeration value="Agreement Management"/>
          <xsd:enumeration value="Air"/>
          <xsd:enumeration value="Assignments"/>
          <xsd:enumeration value="Bidding"/>
          <xsd:enumeration value="Crown Mineral Activity"/>
          <xsd:enumeration value="Freehold Mintax"/>
          <xsd:enumeration value="Geothermal"/>
          <xsd:enumeration value="Interactive Map"/>
          <xsd:enumeration value="Land Searches"/>
          <xsd:enumeration value="Mineral Direct Purchase"/>
          <xsd:enumeration value="Mineral Royalty Form"/>
          <xsd:enumeration value="Offsets"/>
          <xsd:enumeration value="Oil Sands"/>
          <xsd:enumeration value="Oil Sands 1"/>
          <xsd:enumeration value="PNG Continuation"/>
          <xsd:enumeration value="Registration of Encumbrances"/>
          <xsd:enumeration value="Sales"/>
          <xsd:enumeration value="Technology Innovation and Emissions Reduction"/>
          <xsd:enumeration value="Transfers"/>
          <xsd:enumeration value="Unit Agreement Exhibit A"/>
          <xsd:enumeration value="Postings"/>
          <xsd:enumeration value="Unassigned"/>
          <xsd:enumeration value="Unit Agreements and Trespass"/>
        </xsd:restriction>
      </xsd:simpleType>
    </xsd:element>
    <xsd:element name="Module" ma:index="9" ma:displayName="Module" ma:description="Select the module type" ma:format="Dropdown" ma:internalName="Module">
      <xsd:simpleType>
        <xsd:restriction base="dms:Choice">
          <xsd:enumeration value="Industry Module"/>
          <xsd:enumeration value="DoE Module"/>
          <xsd:enumeration value="CARE Reporting"/>
          <xsd:enumeration value="Royalty Reporting"/>
          <xsd:enumeration value="Royalty Reporting Process and Royalty Reports"/>
          <xsd:enumeration value="Royalty Business"/>
          <xsd:enumeration value="OSR Projects"/>
          <xsd:enumeration value="OASIS"/>
          <xsd:enumeration value="Module"/>
          <xsd:enumeration value="Acts And Regulations"/>
          <xsd:enumeration value="Project Application"/>
          <xsd:enumeration value="AMD Reporting Forms - Version 2.0 Changes - October 31, 2018"/>
          <xsd:enumeration value="Supplemental Reporting"/>
          <xsd:enumeration value="Supplemental Reporting Submission and Audit Processes"/>
        </xsd:restriction>
      </xsd:simpleType>
    </xsd:element>
    <xsd:element name="Course_x0020_Description" ma:index="10" nillable="true" ma:displayName="Course Description" ma:description="Description of what the course is about." ma:internalName="Course_x0020_Description" ma:readOnly="false">
      <xsd:simpleType>
        <xsd:restriction base="dms:Note"/>
      </xsd:simpleType>
    </xsd:element>
    <xsd:element name="Order1" ma:index="11" nillable="true" ma:displayName="Order" ma:description="To define the order of the file on the page." ma:format="Dropdown" ma:internalName="Order1">
      <xsd:simpleType>
        <xsd:restriction base="dms:Choice">
          <xsd:enumeration value="00"/>
          <xsd:enumeration value="01"/>
          <xsd:enumeration value="02"/>
          <xsd:enumeration value="03"/>
          <xsd:enumeration value="04"/>
          <xsd:enumeration value="05"/>
          <xsd:enumeration value="06"/>
          <xsd:enumeration value="07"/>
          <xsd:enumeration value="08"/>
          <xsd:enumeration value="09"/>
          <xsd:enumeration value="10"/>
          <xsd:enumeration value="11"/>
          <xsd:enumeration value="12"/>
          <xsd:enumeration value="13"/>
          <xsd:enumeration value="14"/>
          <xsd:enumeration value="15"/>
          <xsd:enumeration value="16"/>
          <xsd:enumeration value="17"/>
          <xsd:enumeration value="18"/>
          <xsd:enumeration value="19"/>
          <xsd:enumeration value="20"/>
          <xsd:enumeration value="21"/>
          <xsd:enumeration value="22"/>
          <xsd:enumeration value="23"/>
          <xsd:enumeration value="24"/>
          <xsd:enumeration value="25"/>
          <xsd:enumeration value="26"/>
          <xsd:enumeration value="27"/>
          <xsd:enumeration value="28"/>
          <xsd:enumeration value="29"/>
          <xsd:enumeration value="30"/>
        </xsd:restriction>
      </xsd:simpleType>
    </xsd:element>
    <xsd:element name="Audience1" ma:index="12" nillable="true" ma:displayName="Audience" ma:description="Defines the target audience." ma:internalName="Audience1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ntractor"/>
                    <xsd:enumeration value="Employee"/>
                    <xsd:enumeration value="Manager"/>
                  </xsd:restriction>
                </xsd:simpleType>
              </xsd:element>
            </xsd:sequence>
          </xsd:extension>
        </xsd:complexContent>
      </xsd:complexType>
    </xsd:element>
    <xsd:element name="EOL_x0020_Thumbnail" ma:index="14" nillable="true" ma:displayName="EOL Thumbnail" ma:internalName="EOL_x0020_Thumbnail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b5d7d-85b8-485a-94e1-bd5df7614905" elementFormDefault="qualified">
    <xsd:import namespace="http://schemas.microsoft.com/office/2006/documentManagement/types"/>
    <xsd:import namespace="http://schemas.microsoft.com/office/infopath/2007/PartnerControls"/>
    <xsd:element name="Hide_x0020_Me" ma:index="13" nillable="true" ma:displayName="Hide Me" ma:default="0" ma:description="Use this option to hide the file from showing on other lists." ma:internalName="Hide_x0020_M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83808-03cb-4f3c-af89-207626cead8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8dedacd1-8ed8-4364-83a4-3ca25ad2d993" ContentTypeId="0x0101" PreviousValue="false"/>
</file>

<file path=customXml/itemProps1.xml><?xml version="1.0" encoding="utf-8"?>
<ds:datastoreItem xmlns:ds="http://schemas.openxmlformats.org/officeDocument/2006/customXml" ds:itemID="{3CC79931-F839-4596-8BE6-DD136A83E600}"/>
</file>

<file path=customXml/itemProps2.xml><?xml version="1.0" encoding="utf-8"?>
<ds:datastoreItem xmlns:ds="http://schemas.openxmlformats.org/officeDocument/2006/customXml" ds:itemID="{9D25FEBE-DE4B-4E64-8A07-A6AA4BC503CD}"/>
</file>

<file path=customXml/itemProps3.xml><?xml version="1.0" encoding="utf-8"?>
<ds:datastoreItem xmlns:ds="http://schemas.openxmlformats.org/officeDocument/2006/customXml" ds:itemID="{E61BFCBA-441C-4E20-9E6C-CCA837828FFC}"/>
</file>

<file path=customXml/itemProps4.xml><?xml version="1.0" encoding="utf-8"?>
<ds:datastoreItem xmlns:ds="http://schemas.openxmlformats.org/officeDocument/2006/customXml" ds:itemID="{151A2002-5A40-465B-8D16-C018757B1B8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1400</TotalTime>
  <Words>763</Words>
  <Application>Microsoft Office PowerPoint</Application>
  <PresentationFormat>On-screen Show (4:3)</PresentationFormat>
  <Paragraphs>147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Freestyle Script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Overhole/Coring</dc:title>
  <dc:creator>John Davies</dc:creator>
  <cp:lastModifiedBy>Johnalynne Hebert</cp:lastModifiedBy>
  <cp:revision>126</cp:revision>
  <dcterms:created xsi:type="dcterms:W3CDTF">2018-11-02T20:16:17Z</dcterms:created>
  <dcterms:modified xsi:type="dcterms:W3CDTF">2020-09-08T20:10:45Z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bf2ea38-542c-4b75-bd7d-582ec36a519f_Enabled">
    <vt:lpwstr>true</vt:lpwstr>
  </property>
  <property fmtid="{D5CDD505-2E9C-101B-9397-08002B2CF9AE}" pid="3" name="MSIP_Label_abf2ea38-542c-4b75-bd7d-582ec36a519f_SetDate">
    <vt:lpwstr>2020-06-05T15:57:41Z</vt:lpwstr>
  </property>
  <property fmtid="{D5CDD505-2E9C-101B-9397-08002B2CF9AE}" pid="4" name="MSIP_Label_abf2ea38-542c-4b75-bd7d-582ec36a519f_Method">
    <vt:lpwstr>Standard</vt:lpwstr>
  </property>
  <property fmtid="{D5CDD505-2E9C-101B-9397-08002B2CF9AE}" pid="5" name="MSIP_Label_abf2ea38-542c-4b75-bd7d-582ec36a519f_Name">
    <vt:lpwstr>Protected A</vt:lpwstr>
  </property>
  <property fmtid="{D5CDD505-2E9C-101B-9397-08002B2CF9AE}" pid="6" name="MSIP_Label_abf2ea38-542c-4b75-bd7d-582ec36a519f_SiteId">
    <vt:lpwstr>2bb51c06-af9b-42c5-8bf5-3c3b7b10850b</vt:lpwstr>
  </property>
  <property fmtid="{D5CDD505-2E9C-101B-9397-08002B2CF9AE}" pid="7" name="MSIP_Label_abf2ea38-542c-4b75-bd7d-582ec36a519f_ActionId">
    <vt:lpwstr>4577f2c6-b45d-4a5c-aade-00004b3e953f</vt:lpwstr>
  </property>
  <property fmtid="{D5CDD505-2E9C-101B-9397-08002B2CF9AE}" pid="8" name="MSIP_Label_abf2ea38-542c-4b75-bd7d-582ec36a519f_ContentBits">
    <vt:lpwstr>2</vt:lpwstr>
  </property>
  <property fmtid="{D5CDD505-2E9C-101B-9397-08002B2CF9AE}" pid="9" name="ContentTypeId">
    <vt:lpwstr>0x0101004CF9B3243FA46A47A5D45CADF07EB49500869333630F2EE44D93EB5262DF3C44F2</vt:lpwstr>
  </property>
</Properties>
</file>