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67" r:id="rId4"/>
    <p:sldId id="284" r:id="rId5"/>
    <p:sldId id="283" r:id="rId6"/>
    <p:sldId id="273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99" autoAdjust="0"/>
  </p:normalViewPr>
  <p:slideViewPr>
    <p:cSldViewPr snapToGrid="0">
      <p:cViewPr varScale="1">
        <p:scale>
          <a:sx n="111" d="100"/>
          <a:sy n="111" d="100"/>
        </p:scale>
        <p:origin x="93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82AC5-DE83-4546-A145-049723EEF145}" type="datetimeFigureOut">
              <a:rPr lang="en-CA" smtClean="0"/>
              <a:t>2020/09/08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7EA81-BE91-42DB-B17C-5937EFD414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80706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7C5CD-91F5-4C0D-9700-F7932A35F6A8}" type="datetimeFigureOut">
              <a:rPr lang="en-CA" smtClean="0"/>
              <a:t>2020/09/08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B8F0B-F410-4D7B-888B-D3F81DA1D6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8287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3192-75DD-4825-9AB7-3578074B0378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392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1E08-E379-4EEA-AE02-01CF09CF17FB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77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975A-BB23-4CC6-A13E-9B74D00A6C91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39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1B49-A1D5-4FDB-BCB4-72EFB1212E85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854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E54B-FE9B-4B6D-85D6-5AAD1D6AD4CE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849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73E2-29C9-44A1-A0FE-C8FC9ABD64C1}" type="datetime1">
              <a:rPr lang="en-CA" smtClean="0"/>
              <a:t>2020/09/08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198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0D87-545D-4654-AB3B-104DE282D4D7}" type="datetime1">
              <a:rPr lang="en-CA" smtClean="0"/>
              <a:t>2020/09/08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8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C980-FDF3-4D39-8785-D8BA4D830A73}" type="datetime1">
              <a:rPr lang="en-CA" smtClean="0"/>
              <a:t>2020/09/08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986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CCAA-9202-4C91-B587-A2CDEFAAFCD3}" type="datetime1">
              <a:rPr lang="en-CA" smtClean="0"/>
              <a:t>2020/09/08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50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2A71-08D2-4C06-A55F-12E3C4E01D72}" type="datetime1">
              <a:rPr lang="en-CA" smtClean="0"/>
              <a:t>2020/09/08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429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4950-B17B-4D51-A7A1-509CEACEAC82}" type="datetime1">
              <a:rPr lang="en-CA" smtClean="0"/>
              <a:t>2020/09/08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960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8E994-4470-4014-A163-3A54509B3A60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MSIPCMContentMarking" descr="{&quot;HashCode&quot;:-1542678785,&quot;Placement&quot;:&quot;Footer&quot;,&quot;Top&quot;:517.997253,&quot;Left&quot;:0.0,&quot;SlideWidth&quot;:720,&quot;SlideHeight&quot;:540}"/>
          <p:cNvSpPr txBox="1"/>
          <p:nvPr userDrawn="1"/>
        </p:nvSpPr>
        <p:spPr>
          <a:xfrm>
            <a:off x="0" y="65785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CA" sz="1100" smtClean="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  <a:endParaRPr lang="en-CA" sz="11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2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training.energy.gov.ab.ca/Courses/ETS_account_setup_and_preferences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aining.energy.gov.ab.ca/Courses/ETS_client_account_setup_and_maintenance.pdf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raining.energy.gov.ab.ca/Courses/ETS_account_setup_and_preference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WellAdmin.Energy@gov.ab.ca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0879" y="975011"/>
            <a:ext cx="4474165" cy="216024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  <a:scene3d>
              <a:camera prst="orthographicFront">
                <a:rot lat="0" lon="600000" rev="600000"/>
              </a:camera>
              <a:lightRig rig="threePt" dir="t"/>
            </a:scene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0" b="1" i="0" u="none" strike="noStrike" cap="none" normalizeH="0" dirty="0" smtClean="0">
                <a:ln>
                  <a:noFill/>
                </a:ln>
                <a:solidFill>
                  <a:srgbClr val="2160AD"/>
                </a:solidFill>
                <a:effectLst/>
                <a:latin typeface="Freestyle Script" pitchFamily="66" charset="0"/>
                <a:cs typeface="Arial" pitchFamily="34" charset="0"/>
              </a:rPr>
              <a:t>Welcome!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" y="2979003"/>
            <a:ext cx="41970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 the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Crown Mineral Activity (CMA)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Roles and Form Types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Online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Training Course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48265" y="6658275"/>
            <a:ext cx="956453" cy="199725"/>
          </a:xfrm>
        </p:spPr>
        <p:txBody>
          <a:bodyPr/>
          <a:lstStyle/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1 of 7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94098" y="499270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4525044" y="3216350"/>
            <a:ext cx="39624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2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module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highlights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the different roles required to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create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edit, submit, view and concur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various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CMA form types.</a:t>
            </a:r>
            <a:endParaRPr lang="en-CA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3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51520" y="980728"/>
            <a:ext cx="8640960" cy="2710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Page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50825" y="1484313"/>
            <a:ext cx="8642350" cy="47529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Revisions Table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CA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792559"/>
              </p:ext>
            </p:extLst>
          </p:nvPr>
        </p:nvGraphicFramePr>
        <p:xfrm>
          <a:off x="1524000" y="2432874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7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Revisions 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Number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23, 2013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Creation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June 5, 2020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Updated Header and contents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All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48265" y="6658275"/>
            <a:ext cx="956453" cy="199725"/>
          </a:xfrm>
        </p:spPr>
        <p:txBody>
          <a:bodyPr/>
          <a:lstStyle/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2 of 7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94098" y="499270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19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3 of 7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4075889" y="3830680"/>
            <a:ext cx="470217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200" b="1" dirty="0">
                <a:latin typeface="Arial" pitchFamily="34" charset="0"/>
                <a:cs typeface="Arial" pitchFamily="34" charset="0"/>
                <a:hlinkClick r:id="rId2"/>
              </a:rPr>
              <a:t>ETS Account Setup and Preferences</a:t>
            </a:r>
            <a:r>
              <a:rPr lang="en-CA" sz="1200" b="1" dirty="0">
                <a:latin typeface="Arial" pitchFamily="34" charset="0"/>
                <a:cs typeface="Arial" pitchFamily="34" charset="0"/>
              </a:rPr>
              <a:t> (For Site Administrators)</a:t>
            </a:r>
          </a:p>
        </p:txBody>
      </p:sp>
      <p:sp>
        <p:nvSpPr>
          <p:cNvPr id="10" name="Rectangle 9"/>
          <p:cNvSpPr>
            <a:spLocks/>
          </p:cNvSpPr>
          <p:nvPr/>
        </p:nvSpPr>
        <p:spPr>
          <a:xfrm>
            <a:off x="4105316" y="3041387"/>
            <a:ext cx="431165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200" dirty="0">
                <a:latin typeface="Arial" pitchFamily="34" charset="0"/>
                <a:cs typeface="Arial" pitchFamily="34" charset="0"/>
              </a:rPr>
              <a:t>We recommend that you view the common training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module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before proceeding to the other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CMA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training modules:</a:t>
            </a:r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4105316" y="1631565"/>
            <a:ext cx="4321175" cy="1446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200" b="1" dirty="0">
                <a:latin typeface="Arial" pitchFamily="34" charset="0"/>
                <a:cs typeface="Arial" pitchFamily="34" charset="0"/>
              </a:rPr>
              <a:t>In this module, you will learn </a:t>
            </a: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about:</a:t>
            </a:r>
          </a:p>
          <a:p>
            <a:endParaRPr lang="en-CA" sz="1200" b="1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CMA Roles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CA" sz="1200" dirty="0" smtClean="0">
                <a:latin typeface="Arial" pitchFamily="34" charset="0"/>
                <a:cs typeface="Arial" pitchFamily="34" charset="0"/>
              </a:rPr>
              <a:t>CMA Form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Types</a:t>
            </a:r>
          </a:p>
          <a:p>
            <a:pPr marL="171450" indent="-171450">
              <a:buFont typeface="Arial" pitchFamily="34" charset="0"/>
              <a:buChar char="•"/>
            </a:pPr>
            <a:endParaRPr lang="en-CA" sz="12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en-CA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1100" dirty="0"/>
              <a:t/>
            </a:r>
            <a:br>
              <a:rPr lang="en-CA" sz="1100" dirty="0"/>
            </a:br>
            <a:endParaRPr lang="en-CA" sz="1100" dirty="0"/>
          </a:p>
        </p:txBody>
      </p:sp>
      <p:pic>
        <p:nvPicPr>
          <p:cNvPr id="12" name="Picture 1" descr="Bidding - Overview - Overview - Graphic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479" y="1441865"/>
            <a:ext cx="2692400" cy="27305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6694098" y="499270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93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SITE ADMINISTRATOR – ASSIGN ROLES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4 of 7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94098" y="499270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1015041" y="2358290"/>
          <a:ext cx="2010026" cy="1791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3" imgW="1310640" imgH="1168541" progId="Visio.Drawing.11">
                  <p:embed/>
                </p:oleObj>
              </mc:Choice>
              <mc:Fallback>
                <p:oleObj name="Visio" r:id="rId3" imgW="1310640" imgH="1168541" progId="Visio.Drawing.11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5041" y="2358290"/>
                        <a:ext cx="2010026" cy="1791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526766" y="2054390"/>
            <a:ext cx="3962399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Each company has an assigned Electronic Transfer System (ETS) Site Administrator who is responsible to create their company's user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accounts.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CA" sz="1200" dirty="0">
              <a:latin typeface="Arial" pitchFamily="34" charset="0"/>
              <a:cs typeface="Arial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CA" sz="1200" dirty="0" smtClean="0">
                <a:latin typeface="Arial" pitchFamily="34" charset="0"/>
                <a:cs typeface="Arial" pitchFamily="34" charset="0"/>
              </a:rPr>
              <a:t>ETS Site Administrator is responsible for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assigning roles to their users for the various Form Types</a:t>
            </a:r>
            <a:b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 selection of roles will vary based on the Form Type.  This is completed in the ETS Assign Client Roles screen.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aseline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 smtClean="0">
                <a:latin typeface="Arial" pitchFamily="34" charset="0"/>
                <a:cs typeface="Arial" pitchFamily="34" charset="0"/>
              </a:rPr>
              <a:t>managing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the assignment of roles within the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company</a:t>
            </a:r>
            <a:endParaRPr lang="en-CA" sz="12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29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4039646" y="1696565"/>
            <a:ext cx="4440120" cy="3323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200" dirty="0">
                <a:latin typeface="Arial" pitchFamily="34" charset="0"/>
                <a:cs typeface="Arial" pitchFamily="34" charset="0"/>
              </a:rPr>
              <a:t>An individual within the company can access the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CMA functionality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in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ETS,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if he/she has a Client Account created and is assigned a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CMA Role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by the company's Site Administrator. </a:t>
            </a:r>
            <a:endParaRPr lang="en-CA" sz="1200" dirty="0" smtClean="0">
              <a:latin typeface="Arial" pitchFamily="34" charset="0"/>
              <a:cs typeface="Arial" pitchFamily="34" charset="0"/>
            </a:endParaRPr>
          </a:p>
          <a:p>
            <a:endParaRPr lang="en-CA" sz="1200" dirty="0">
              <a:latin typeface="Arial" pitchFamily="34" charset="0"/>
              <a:cs typeface="Arial" pitchFamily="34" charset="0"/>
            </a:endParaRPr>
          </a:p>
          <a:p>
            <a:r>
              <a:rPr lang="en-CA" sz="1200" dirty="0" smtClean="0">
                <a:latin typeface="Arial" pitchFamily="34" charset="0"/>
                <a:cs typeface="Arial" pitchFamily="34" charset="0"/>
              </a:rPr>
              <a:t>These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are the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CMA roles: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/>
            </a:r>
            <a:br>
              <a:rPr lang="en-CA" sz="1200" dirty="0">
                <a:latin typeface="Arial" pitchFamily="34" charset="0"/>
                <a:cs typeface="Arial" pitchFamily="34" charset="0"/>
              </a:rPr>
            </a:br>
            <a:r>
              <a:rPr lang="en-CA" sz="1200" dirty="0">
                <a:latin typeface="Arial" pitchFamily="34" charset="0"/>
                <a:cs typeface="Arial" pitchFamily="34" charset="0"/>
              </a:rPr>
              <a:t/>
            </a:r>
            <a:br>
              <a:rPr lang="en-CA" sz="1200" dirty="0">
                <a:latin typeface="Arial" pitchFamily="34" charset="0"/>
                <a:cs typeface="Arial" pitchFamily="34" charset="0"/>
              </a:rPr>
            </a:b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Creator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 – Client can create and edit CMA application form online in the system.</a:t>
            </a:r>
          </a:p>
          <a:p>
            <a:r>
              <a:rPr lang="en-CA" sz="1200" dirty="0">
                <a:latin typeface="Arial" pitchFamily="34" charset="0"/>
                <a:cs typeface="Arial" pitchFamily="34" charset="0"/>
              </a:rPr>
              <a:t/>
            </a:r>
            <a:br>
              <a:rPr lang="en-CA" sz="1200" dirty="0">
                <a:latin typeface="Arial" pitchFamily="34" charset="0"/>
                <a:cs typeface="Arial" pitchFamily="34" charset="0"/>
              </a:rPr>
            </a:br>
            <a:r>
              <a:rPr lang="en-CA" sz="1200" b="1" dirty="0">
                <a:latin typeface="Arial" pitchFamily="34" charset="0"/>
                <a:cs typeface="Arial" pitchFamily="34" charset="0"/>
              </a:rPr>
              <a:t>Submitter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– Client can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submit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CMA application or authorization form.</a:t>
            </a:r>
          </a:p>
          <a:p>
            <a:r>
              <a:rPr lang="en-CA" sz="1200" dirty="0">
                <a:latin typeface="Arial" pitchFamily="34" charset="0"/>
                <a:cs typeface="Arial" pitchFamily="34" charset="0"/>
              </a:rPr>
              <a:t/>
            </a:r>
            <a:br>
              <a:rPr lang="en-CA" sz="1200" dirty="0">
                <a:latin typeface="Arial" pitchFamily="34" charset="0"/>
                <a:cs typeface="Arial" pitchFamily="34" charset="0"/>
              </a:rPr>
            </a:br>
            <a:r>
              <a:rPr lang="en-CA" sz="1200" b="1" dirty="0">
                <a:latin typeface="Arial" pitchFamily="34" charset="0"/>
                <a:cs typeface="Arial" pitchFamily="34" charset="0"/>
              </a:rPr>
              <a:t>Viewer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– Client can </a:t>
            </a:r>
            <a:r>
              <a:rPr lang="en-CA" sz="1200" u="sng" dirty="0">
                <a:latin typeface="Arial" pitchFamily="34" charset="0"/>
                <a:cs typeface="Arial" pitchFamily="34" charset="0"/>
              </a:rPr>
              <a:t>only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 view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CMA application or authorization forms that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have been assigned to him/her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CA" sz="1200" b="1" dirty="0">
                <a:latin typeface="Arial" pitchFamily="34" charset="0"/>
                <a:cs typeface="Arial" pitchFamily="34" charset="0"/>
              </a:rPr>
              <a:t> </a:t>
            </a:r>
            <a:endParaRPr lang="en-CA" sz="1200" b="1" dirty="0" smtClean="0">
              <a:latin typeface="Arial" pitchFamily="34" charset="0"/>
              <a:cs typeface="Arial" pitchFamily="34" charset="0"/>
            </a:endParaRPr>
          </a:p>
          <a:p>
            <a:endParaRPr lang="en-CA" sz="1200" b="1" dirty="0">
              <a:latin typeface="Arial" pitchFamily="34" charset="0"/>
              <a:cs typeface="Arial" pitchFamily="34" charset="0"/>
            </a:endParaRPr>
          </a:p>
          <a:p>
            <a:r>
              <a:rPr lang="en-CA" sz="1200" b="1" dirty="0" smtClean="0">
                <a:latin typeface="Arial" pitchFamily="34" charset="0"/>
                <a:cs typeface="Arial" pitchFamily="34" charset="0"/>
              </a:rPr>
              <a:t>Concurrer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Client with this role can concur the authorization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form.</a:t>
            </a: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This role is only applicable to the </a:t>
            </a: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Crown Mineral Activity Authorization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Form Type</a:t>
            </a: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.  </a:t>
            </a:r>
            <a:endParaRPr lang="en-CA" sz="1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58" y="2395210"/>
            <a:ext cx="303213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9600" y="21336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Creator</a:t>
            </a:r>
            <a:endParaRPr lang="en-CA" sz="1100" b="1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65246"/>
            <a:ext cx="3048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32553" y="1769745"/>
            <a:ext cx="916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Submitter</a:t>
            </a:r>
            <a:endParaRPr lang="en-CA" sz="1100" b="1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24" y="3733800"/>
            <a:ext cx="3048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91777" y="3510003"/>
            <a:ext cx="916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Viewer</a:t>
            </a:r>
            <a:endParaRPr lang="en-CA" sz="1100" b="1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048" y="3445702"/>
            <a:ext cx="3048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609013" y="3160646"/>
            <a:ext cx="916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Concurrer</a:t>
            </a:r>
            <a:endParaRPr lang="en-CA" sz="1100" b="1" dirty="0"/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ROLES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>
            <a:spLocks/>
          </p:cNvSpPr>
          <p:nvPr/>
        </p:nvSpPr>
        <p:spPr>
          <a:xfrm>
            <a:off x="1870074" y="5400719"/>
            <a:ext cx="540385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200" dirty="0" smtClean="0">
                <a:latin typeface="Arial" pitchFamily="34" charset="0"/>
                <a:cs typeface="Arial" pitchFamily="34" charset="0"/>
              </a:rPr>
              <a:t>For more information, please see the course: </a:t>
            </a:r>
          </a:p>
          <a:p>
            <a:r>
              <a:rPr lang="en-CA" sz="1200" b="1" dirty="0" smtClean="0">
                <a:latin typeface="Arial" pitchFamily="34" charset="0"/>
                <a:cs typeface="Arial" pitchFamily="34" charset="0"/>
                <a:hlinkClick r:id="rId6"/>
              </a:rPr>
              <a:t>ETS Client Account Setup and Maintenance </a:t>
            </a:r>
            <a:r>
              <a:rPr lang="en-CA" sz="1200" b="1" dirty="0">
                <a:latin typeface="Arial" pitchFamily="34" charset="0"/>
                <a:cs typeface="Arial" pitchFamily="34" charset="0"/>
              </a:rPr>
              <a:t>(For Site Administrators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5 of 7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94098" y="499270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0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 TYPES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6 of 7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405442" y="4904977"/>
            <a:ext cx="53095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200" dirty="0" smtClean="0">
                <a:latin typeface="Arial" pitchFamily="34" charset="0"/>
                <a:cs typeface="Arial" pitchFamily="34" charset="0"/>
              </a:rPr>
              <a:t>For more information on Form Types, please see the course: 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>
          <a:xfrm>
            <a:off x="405442" y="1676400"/>
            <a:ext cx="8357558" cy="295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200" dirty="0" smtClean="0">
                <a:latin typeface="Arial" pitchFamily="34" charset="0"/>
                <a:cs typeface="Arial" pitchFamily="34" charset="0"/>
              </a:rPr>
              <a:t>In the CMA functionality of ETS, there are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2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 Form Types available:</a:t>
            </a:r>
          </a:p>
          <a:p>
            <a:endParaRPr lang="en-CA" sz="1200" dirty="0">
              <a:latin typeface="Arial" pitchFamily="34" charset="0"/>
              <a:cs typeface="Arial" pitchFamily="34" charset="0"/>
            </a:endParaRPr>
          </a:p>
          <a:p>
            <a:r>
              <a:rPr lang="en-CA" sz="1200" b="1" dirty="0" smtClean="0">
                <a:latin typeface="Arial" pitchFamily="34" charset="0"/>
                <a:cs typeface="Arial" pitchFamily="34" charset="0"/>
              </a:rPr>
              <a:t>Crown Mineral Activity Application</a:t>
            </a:r>
          </a:p>
          <a:p>
            <a:r>
              <a:rPr lang="en-CA" sz="1200" dirty="0" smtClean="0">
                <a:latin typeface="Arial" pitchFamily="34" charset="0"/>
                <a:cs typeface="Arial" pitchFamily="34" charset="0"/>
              </a:rPr>
              <a:t>This form type will enable the client to create the CMA application form online to submit in ETS.</a:t>
            </a:r>
          </a:p>
          <a:p>
            <a:r>
              <a:rPr lang="en-CA" sz="1200" dirty="0">
                <a:latin typeface="Arial" pitchFamily="34" charset="0"/>
                <a:cs typeface="Arial" pitchFamily="34" charset="0"/>
              </a:rPr>
              <a:t/>
            </a:r>
            <a:br>
              <a:rPr lang="en-CA" sz="1200" dirty="0">
                <a:latin typeface="Arial" pitchFamily="34" charset="0"/>
                <a:cs typeface="Arial" pitchFamily="34" charset="0"/>
              </a:rPr>
            </a:b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Crown Mineral Activity Authorization</a:t>
            </a:r>
          </a:p>
          <a:p>
            <a:r>
              <a:rPr lang="en-CA" sz="1200" dirty="0" smtClean="0">
                <a:latin typeface="Arial" pitchFamily="34" charset="0"/>
                <a:cs typeface="Arial" pitchFamily="34" charset="0"/>
              </a:rPr>
              <a:t>This form type will enable the client to submit an authorization for these two types:</a:t>
            </a:r>
          </a:p>
          <a:p>
            <a:endParaRPr lang="en-CA" sz="1200" dirty="0" smtClean="0">
              <a:latin typeface="Arial" pitchFamily="34" charset="0"/>
              <a:cs typeface="Arial" pitchFamily="34" charset="0"/>
            </a:endParaRPr>
          </a:p>
          <a:p>
            <a:pPr marL="452438" indent="-180975"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 Authorization Concurrence by the Designated Representative to apply for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RE-ENTRY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of a well allows the authorized company to re-enter the wellbore to produce from mineral rights held in the agreement, under section 32 of the 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Mines and Minerals Act.</a:t>
            </a:r>
          </a:p>
          <a:p>
            <a:pPr marL="452438" indent="-180975">
              <a:buFont typeface="Wingdings" panose="05000000000000000000" pitchFamily="2" charset="2"/>
              <a:buChar char="q"/>
            </a:pPr>
            <a:endParaRPr lang="en-US" sz="1200" i="1" dirty="0" smtClean="0">
              <a:latin typeface="Arial" pitchFamily="34" charset="0"/>
              <a:cs typeface="Arial" pitchFamily="34" charset="0"/>
            </a:endParaRPr>
          </a:p>
          <a:p>
            <a:pPr marL="452438" indent="-180975">
              <a:buFont typeface="Wingdings" panose="05000000000000000000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Authorization Concurrence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provided by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designated representative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to apply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LINK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a well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to an agreement allows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the authorized company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to continue using the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wellbore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on another active agreement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under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section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32 of the 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Mines and Minerals Act.</a:t>
            </a:r>
          </a:p>
          <a:p>
            <a:endParaRPr lang="en-CA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405442" y="5089643"/>
            <a:ext cx="470217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200" b="1" dirty="0">
                <a:latin typeface="Arial" pitchFamily="34" charset="0"/>
                <a:cs typeface="Arial" pitchFamily="34" charset="0"/>
                <a:hlinkClick r:id="rId2"/>
              </a:rPr>
              <a:t>ETS Account Setup and Preferences</a:t>
            </a:r>
            <a:r>
              <a:rPr lang="en-CA" sz="1200" b="1" dirty="0">
                <a:latin typeface="Arial" pitchFamily="34" charset="0"/>
                <a:cs typeface="Arial" pitchFamily="34" charset="0"/>
              </a:rPr>
              <a:t> (For Site Administrators)</a:t>
            </a:r>
          </a:p>
        </p:txBody>
      </p:sp>
      <p:sp>
        <p:nvSpPr>
          <p:cNvPr id="9" name="Rectangle 8"/>
          <p:cNvSpPr/>
          <p:nvPr/>
        </p:nvSpPr>
        <p:spPr>
          <a:xfrm>
            <a:off x="6694098" y="499270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51520" y="980728"/>
            <a:ext cx="8640960" cy="3600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0327" y="1566156"/>
            <a:ext cx="5857875" cy="247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rgbClr val="2160AD"/>
                </a:solidFill>
                <a:effectLst/>
                <a:latin typeface="Freestyle Script" pitchFamily="66" charset="0"/>
                <a:cs typeface="Arial" pitchFamily="34" charset="0"/>
              </a:rPr>
              <a:t>Congratulations!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2160AD"/>
                </a:solidFill>
                <a:effectLst/>
                <a:latin typeface="Arial" pitchFamily="34" charset="0"/>
                <a:cs typeface="Arial" pitchFamily="34" charset="0"/>
              </a:rPr>
              <a:t>You have completed the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CMA Roles and Form Types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2160AD"/>
                </a:solidFill>
                <a:effectLst/>
                <a:latin typeface="Arial" pitchFamily="34" charset="0"/>
                <a:cs typeface="Arial" pitchFamily="34" charset="0"/>
              </a:rPr>
              <a:t>Online Training Course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2160AD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36" y="1340768"/>
            <a:ext cx="4219575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6" y="3778993"/>
            <a:ext cx="54514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Please proceed to the subsequent modules detailing other functionality of the CMA.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If you have any comments or questions on this training course,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please forward them to the following email address: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WellAdmin.Energy@gov.ab.ca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7 of 7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94098" y="499270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592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eneral Course" ma:contentTypeID="0x0101004CF9B3243FA46A47A5D45CADF07EB49500869333630F2EE44D93EB5262DF3C44F2" ma:contentTypeVersion="9" ma:contentTypeDescription="This is the base content type for all of the courses." ma:contentTypeScope="" ma:versionID="5e75130c2787cb4b878206f774c9f8d1">
  <xsd:schema xmlns:xsd="http://www.w3.org/2001/XMLSchema" xmlns:xs="http://www.w3.org/2001/XMLSchema" xmlns:p="http://schemas.microsoft.com/office/2006/metadata/properties" xmlns:ns2="d317fc56-cd2a-4fee-83bf-2acf5d88d7a0" xmlns:ns3="cd3b5d7d-85b8-485a-94e1-bd5df7614905" xmlns:ns4="e6d83808-03cb-4f3c-af89-207626cead88" targetNamespace="http://schemas.microsoft.com/office/2006/metadata/properties" ma:root="true" ma:fieldsID="a77d42b46df79df0acabc75b74fce705" ns2:_="" ns3:_="" ns4:_="">
    <xsd:import namespace="d317fc56-cd2a-4fee-83bf-2acf5d88d7a0"/>
    <xsd:import namespace="cd3b5d7d-85b8-485a-94e1-bd5df7614905"/>
    <xsd:import namespace="e6d83808-03cb-4f3c-af89-207626cead88"/>
    <xsd:element name="properties">
      <xsd:complexType>
        <xsd:sequence>
          <xsd:element name="documentManagement">
            <xsd:complexType>
              <xsd:all>
                <xsd:element ref="ns2:Area"/>
                <xsd:element ref="ns2:Module"/>
                <xsd:element ref="ns2:Course_x0020_Description" minOccurs="0"/>
                <xsd:element ref="ns2:Order1" minOccurs="0"/>
                <xsd:element ref="ns2:Audience1" minOccurs="0"/>
                <xsd:element ref="ns3:Hide_x0020_Me" minOccurs="0"/>
                <xsd:element ref="ns2:EOL_x0020_Thumbnail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7fc56-cd2a-4fee-83bf-2acf5d88d7a0" elementFormDefault="qualified">
    <xsd:import namespace="http://schemas.microsoft.com/office/2006/documentManagement/types"/>
    <xsd:import namespace="http://schemas.microsoft.com/office/infopath/2007/PartnerControls"/>
    <xsd:element name="Area" ma:index="8" ma:displayName="Area" ma:description="This will define the area of the Learning material." ma:format="Dropdown" ma:internalName="Area">
      <xsd:simpleType>
        <xsd:restriction base="dms:Choice">
          <xsd:enumeration value="Main Page"/>
          <xsd:enumeration value="Accounts (ETS) Administration"/>
          <xsd:enumeration value="Agreement Management"/>
          <xsd:enumeration value="Air"/>
          <xsd:enumeration value="Assignments"/>
          <xsd:enumeration value="Bidding"/>
          <xsd:enumeration value="Crown Mineral Activity"/>
          <xsd:enumeration value="Freehold Mintax"/>
          <xsd:enumeration value="Geothermal"/>
          <xsd:enumeration value="Interactive Map"/>
          <xsd:enumeration value="Land Searches"/>
          <xsd:enumeration value="Mineral Direct Purchase"/>
          <xsd:enumeration value="Mineral Royalty Form"/>
          <xsd:enumeration value="Offsets"/>
          <xsd:enumeration value="Oil Sands"/>
          <xsd:enumeration value="Oil Sands 1"/>
          <xsd:enumeration value="PNG Continuation"/>
          <xsd:enumeration value="Registration of Encumbrances"/>
          <xsd:enumeration value="Sales"/>
          <xsd:enumeration value="Technology Innovation and Emissions Reduction"/>
          <xsd:enumeration value="Transfers"/>
          <xsd:enumeration value="Unit Agreement Exhibit A"/>
          <xsd:enumeration value="Postings"/>
          <xsd:enumeration value="Unassigned"/>
          <xsd:enumeration value="Unit Agreements and Trespass"/>
        </xsd:restriction>
      </xsd:simpleType>
    </xsd:element>
    <xsd:element name="Module" ma:index="9" ma:displayName="Module" ma:description="Select the module type" ma:format="Dropdown" ma:internalName="Module">
      <xsd:simpleType>
        <xsd:restriction base="dms:Choice">
          <xsd:enumeration value="Industry Module"/>
          <xsd:enumeration value="DoE Module"/>
          <xsd:enumeration value="CARE Reporting"/>
          <xsd:enumeration value="Royalty Reporting"/>
          <xsd:enumeration value="Royalty Reporting Process and Royalty Reports"/>
          <xsd:enumeration value="Royalty Business"/>
          <xsd:enumeration value="OSR Projects"/>
          <xsd:enumeration value="OASIS"/>
          <xsd:enumeration value="Module"/>
          <xsd:enumeration value="Acts And Regulations"/>
          <xsd:enumeration value="Project Application"/>
          <xsd:enumeration value="AMD Reporting Forms - Version 2.0 Changes - October 31, 2018"/>
          <xsd:enumeration value="Supplemental Reporting"/>
          <xsd:enumeration value="Supplemental Reporting Submission and Audit Processes"/>
        </xsd:restriction>
      </xsd:simpleType>
    </xsd:element>
    <xsd:element name="Course_x0020_Description" ma:index="10" nillable="true" ma:displayName="Course Description" ma:description="Description of what the course is about." ma:internalName="Course_x0020_Description" ma:readOnly="false">
      <xsd:simpleType>
        <xsd:restriction base="dms:Note"/>
      </xsd:simpleType>
    </xsd:element>
    <xsd:element name="Order1" ma:index="11" nillable="true" ma:displayName="Order" ma:description="To define the order of the file on the page." ma:format="Dropdown" ma:internalName="Order1">
      <xsd:simpleType>
        <xsd:restriction base="dms:Choice">
          <xsd:enumeration value="00"/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  <xsd:enumeration value="21"/>
          <xsd:enumeration value="22"/>
          <xsd:enumeration value="23"/>
          <xsd:enumeration value="24"/>
          <xsd:enumeration value="25"/>
          <xsd:enumeration value="26"/>
          <xsd:enumeration value="27"/>
          <xsd:enumeration value="28"/>
          <xsd:enumeration value="29"/>
          <xsd:enumeration value="30"/>
        </xsd:restriction>
      </xsd:simpleType>
    </xsd:element>
    <xsd:element name="Audience1" ma:index="12" nillable="true" ma:displayName="Audience" ma:description="Defines the target audience." ma:internalName="Audience1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ntractor"/>
                    <xsd:enumeration value="Employee"/>
                    <xsd:enumeration value="Manager"/>
                  </xsd:restriction>
                </xsd:simpleType>
              </xsd:element>
            </xsd:sequence>
          </xsd:extension>
        </xsd:complexContent>
      </xsd:complexType>
    </xsd:element>
    <xsd:element name="EOL_x0020_Thumbnail" ma:index="14" nillable="true" ma:displayName="EOL Thumbnail" ma:internalName="EOL_x0020_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b5d7d-85b8-485a-94e1-bd5df7614905" elementFormDefault="qualified">
    <xsd:import namespace="http://schemas.microsoft.com/office/2006/documentManagement/types"/>
    <xsd:import namespace="http://schemas.microsoft.com/office/infopath/2007/PartnerControls"/>
    <xsd:element name="Hide_x0020_Me" ma:index="13" nillable="true" ma:displayName="Hide Me" ma:default="0" ma:description="Use this option to hide the file from showing on other lists." ma:internalName="Hide_x0020_M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83808-03cb-4f3c-af89-207626cead8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8dedacd1-8ed8-4364-83a4-3ca25ad2d993" ContentTypeId="0x0101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dule xmlns="d317fc56-cd2a-4fee-83bf-2acf5d88d7a0">Module</Module>
    <Audience1 xmlns="d317fc56-cd2a-4fee-83bf-2acf5d88d7a0"/>
    <Course_x0020_Description xmlns="d317fc56-cd2a-4fee-83bf-2acf5d88d7a0">Course highlights the different roles required to create, edit, submit, view and concur various CMA form types.</Course_x0020_Description>
    <EOL_x0020_Thumbnail xmlns="d317fc56-cd2a-4fee-83bf-2acf5d88d7a0">&lt;img alt="" src="/PublishingImages/Pages/Presenation.png" style="BORDER&amp;#58;0px solid;" /&gt;</EOL_x0020_Thumbnail>
    <Hide_x0020_Me xmlns="cd3b5d7d-85b8-485a-94e1-bd5df7614905">true</Hide_x0020_Me>
    <Order1 xmlns="d317fc56-cd2a-4fee-83bf-2acf5d88d7a0">01</Order1>
    <Area xmlns="d317fc56-cd2a-4fee-83bf-2acf5d88d7a0">Crown Mineral Activity</Area>
  </documentManagement>
</p:properties>
</file>

<file path=customXml/itemProps1.xml><?xml version="1.0" encoding="utf-8"?>
<ds:datastoreItem xmlns:ds="http://schemas.openxmlformats.org/officeDocument/2006/customXml" ds:itemID="{A5CDC0E0-B8E5-4F08-B233-44A1DCEA28F5}"/>
</file>

<file path=customXml/itemProps2.xml><?xml version="1.0" encoding="utf-8"?>
<ds:datastoreItem xmlns:ds="http://schemas.openxmlformats.org/officeDocument/2006/customXml" ds:itemID="{B3E5ABC6-927A-4974-B053-88D097F0BE83}"/>
</file>

<file path=customXml/itemProps3.xml><?xml version="1.0" encoding="utf-8"?>
<ds:datastoreItem xmlns:ds="http://schemas.openxmlformats.org/officeDocument/2006/customXml" ds:itemID="{5CBEFC4D-1815-412B-8F50-7A3C1F9D45C2}"/>
</file>

<file path=customXml/itemProps4.xml><?xml version="1.0" encoding="utf-8"?>
<ds:datastoreItem xmlns:ds="http://schemas.openxmlformats.org/officeDocument/2006/customXml" ds:itemID="{D01B94DA-CD00-42F0-91E1-41C21381614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</TotalTime>
  <Words>604</Words>
  <Application>Microsoft Office PowerPoint</Application>
  <PresentationFormat>On-screen Show (4:3)</PresentationFormat>
  <Paragraphs>95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Freestyle Script</vt:lpstr>
      <vt:lpstr>Wingdings</vt:lpstr>
      <vt:lpstr>Office Theme</vt:lpstr>
      <vt:lpstr>Visio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Crown Mineral Activity Roles</dc:title>
  <dc:creator>John Davies</dc:creator>
  <cp:lastModifiedBy>Johnalynne Hebert</cp:lastModifiedBy>
  <cp:revision>49</cp:revision>
  <dcterms:created xsi:type="dcterms:W3CDTF">2018-11-02T20:16:17Z</dcterms:created>
  <dcterms:modified xsi:type="dcterms:W3CDTF">2020-09-08T19:26:14Z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bf2ea38-542c-4b75-bd7d-582ec36a519f_Enabled">
    <vt:lpwstr>true</vt:lpwstr>
  </property>
  <property fmtid="{D5CDD505-2E9C-101B-9397-08002B2CF9AE}" pid="3" name="MSIP_Label_abf2ea38-542c-4b75-bd7d-582ec36a519f_SetDate">
    <vt:lpwstr>2020-06-05T15:57:41Z</vt:lpwstr>
  </property>
  <property fmtid="{D5CDD505-2E9C-101B-9397-08002B2CF9AE}" pid="4" name="MSIP_Label_abf2ea38-542c-4b75-bd7d-582ec36a519f_Method">
    <vt:lpwstr>Standard</vt:lpwstr>
  </property>
  <property fmtid="{D5CDD505-2E9C-101B-9397-08002B2CF9AE}" pid="5" name="MSIP_Label_abf2ea38-542c-4b75-bd7d-582ec36a519f_Name">
    <vt:lpwstr>Protected A</vt:lpwstr>
  </property>
  <property fmtid="{D5CDD505-2E9C-101B-9397-08002B2CF9AE}" pid="6" name="MSIP_Label_abf2ea38-542c-4b75-bd7d-582ec36a519f_SiteId">
    <vt:lpwstr>2bb51c06-af9b-42c5-8bf5-3c3b7b10850b</vt:lpwstr>
  </property>
  <property fmtid="{D5CDD505-2E9C-101B-9397-08002B2CF9AE}" pid="7" name="MSIP_Label_abf2ea38-542c-4b75-bd7d-582ec36a519f_ActionId">
    <vt:lpwstr>4577f2c6-b45d-4a5c-aade-00004b3e953f</vt:lpwstr>
  </property>
  <property fmtid="{D5CDD505-2E9C-101B-9397-08002B2CF9AE}" pid="8" name="MSIP_Label_abf2ea38-542c-4b75-bd7d-582ec36a519f_ContentBits">
    <vt:lpwstr>2</vt:lpwstr>
  </property>
  <property fmtid="{D5CDD505-2E9C-101B-9397-08002B2CF9AE}" pid="9" name="ContentTypeId">
    <vt:lpwstr>0x0101004CF9B3243FA46A47A5D45CADF07EB49500869333630F2EE44D93EB5262DF3C44F2</vt:lpwstr>
  </property>
</Properties>
</file>