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3.xml" ContentType="application/vnd.openxmlformats-officedocument.presentationml.slideLayout+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notesSlides/notesSlide22.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4"/>
  </p:notesMasterIdLst>
  <p:sldIdLst>
    <p:sldId id="260" r:id="rId3"/>
    <p:sldId id="261" r:id="rId4"/>
    <p:sldId id="265" r:id="rId5"/>
    <p:sldId id="266" r:id="rId6"/>
    <p:sldId id="300" r:id="rId7"/>
    <p:sldId id="329" r:id="rId8"/>
    <p:sldId id="264" r:id="rId9"/>
    <p:sldId id="302" r:id="rId10"/>
    <p:sldId id="303" r:id="rId11"/>
    <p:sldId id="327" r:id="rId12"/>
    <p:sldId id="301" r:id="rId13"/>
    <p:sldId id="304" r:id="rId14"/>
    <p:sldId id="263" r:id="rId15"/>
    <p:sldId id="277" r:id="rId16"/>
    <p:sldId id="276" r:id="rId17"/>
    <p:sldId id="275" r:id="rId18"/>
    <p:sldId id="333" r:id="rId19"/>
    <p:sldId id="283" r:id="rId20"/>
    <p:sldId id="282" r:id="rId21"/>
    <p:sldId id="305" r:id="rId22"/>
    <p:sldId id="281" r:id="rId23"/>
    <p:sldId id="280" r:id="rId24"/>
    <p:sldId id="308" r:id="rId25"/>
    <p:sldId id="306" r:id="rId26"/>
    <p:sldId id="309" r:id="rId27"/>
    <p:sldId id="310" r:id="rId28"/>
    <p:sldId id="286" r:id="rId29"/>
    <p:sldId id="334" r:id="rId30"/>
    <p:sldId id="307" r:id="rId31"/>
    <p:sldId id="288" r:id="rId32"/>
    <p:sldId id="331"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Parrell" initials="CP" lastIdx="4" clrIdx="0">
    <p:extLst>
      <p:ext uri="{19B8F6BF-5375-455C-9EA6-DF929625EA0E}">
        <p15:presenceInfo xmlns:p15="http://schemas.microsoft.com/office/powerpoint/2012/main" userId="S-1-5-21-2000478354-963894560-682003330-1138665" providerId="AD"/>
      </p:ext>
    </p:extLst>
  </p:cmAuthor>
  <p:cmAuthor id="2" name="Crystal Parrell" initials="CP [2]" lastIdx="1" clrIdx="1">
    <p:extLst>
      <p:ext uri="{19B8F6BF-5375-455C-9EA6-DF929625EA0E}">
        <p15:presenceInfo xmlns:p15="http://schemas.microsoft.com/office/powerpoint/2012/main" userId="Crystal Parrell" providerId="None"/>
      </p:ext>
    </p:extLst>
  </p:cmAuthor>
  <p:cmAuthor id="3" name="Amy Thi" initials="AT" lastIdx="15" clrIdx="2">
    <p:extLst>
      <p:ext uri="{19B8F6BF-5375-455C-9EA6-DF929625EA0E}">
        <p15:presenceInfo xmlns:p15="http://schemas.microsoft.com/office/powerpoint/2012/main" userId="S-1-5-21-2000478354-963894560-682003330-1641989" providerId="AD"/>
      </p:ext>
    </p:extLst>
  </p:cmAuthor>
  <p:cmAuthor id="4" name="Edmund Arthurton" initials="EA" lastIdx="16" clrIdx="3">
    <p:extLst>
      <p:ext uri="{19B8F6BF-5375-455C-9EA6-DF929625EA0E}">
        <p15:presenceInfo xmlns:p15="http://schemas.microsoft.com/office/powerpoint/2012/main" userId="S-1-5-21-2000478354-963894560-682003330-1414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65" autoAdjust="0"/>
  </p:normalViewPr>
  <p:slideViewPr>
    <p:cSldViewPr snapToGrid="0">
      <p:cViewPr varScale="1">
        <p:scale>
          <a:sx n="102" d="100"/>
          <a:sy n="102" d="100"/>
        </p:scale>
        <p:origin x="150" y="300"/>
      </p:cViewPr>
      <p:guideLst/>
    </p:cSldViewPr>
  </p:slideViewPr>
  <p:notesTextViewPr>
    <p:cViewPr>
      <p:scale>
        <a:sx n="3" d="2"/>
        <a:sy n="3" d="2"/>
      </p:scale>
      <p:origin x="0" y="0"/>
    </p:cViewPr>
  </p:notesTextViewPr>
  <p:notesViewPr>
    <p:cSldViewPr snapToGrid="0">
      <p:cViewPr varScale="1">
        <p:scale>
          <a:sx n="55" d="100"/>
          <a:sy n="55" d="100"/>
        </p:scale>
        <p:origin x="285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CA"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8CDBEA59-F577-4154-9037-6933AF3BD2F1}" type="datetimeFigureOut">
              <a:rPr lang="en-CA" smtClean="0"/>
              <a:t>2019-11-15</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CA"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24877ECC-51D2-4FB1-A27B-9D3C1C97B615}" type="slidenum">
              <a:rPr lang="en-CA" smtClean="0"/>
              <a:t>‹#›</a:t>
            </a:fld>
            <a:endParaRPr lang="en-CA" dirty="0"/>
          </a:p>
        </p:txBody>
      </p:sp>
    </p:spTree>
    <p:extLst>
      <p:ext uri="{BB962C8B-B14F-4D97-AF65-F5344CB8AC3E}">
        <p14:creationId xmlns:p14="http://schemas.microsoft.com/office/powerpoint/2010/main" val="3217038074"/>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72" fontAlgn="base">
              <a:spcBef>
                <a:spcPct val="0"/>
              </a:spcBef>
              <a:spcAft>
                <a:spcPct val="0"/>
              </a:spcAft>
              <a:defRPr/>
            </a:pPr>
            <a:fld id="{C33E93F5-386D-46C1-AED3-8A7E51F89105}" type="slidenum">
              <a:rPr lang="en-CA">
                <a:solidFill>
                  <a:prstClr val="black"/>
                </a:solidFill>
                <a:latin typeface="Calibri" pitchFamily="34" charset="0"/>
                <a:cs typeface="Arial" charset="0"/>
              </a:rPr>
              <a:pPr defTabSz="933172" fontAlgn="base">
                <a:spcBef>
                  <a:spcPct val="0"/>
                </a:spcBef>
                <a:spcAft>
                  <a:spcPct val="0"/>
                </a:spcAft>
                <a:defRPr/>
              </a:pPr>
              <a:t>1</a:t>
            </a:fld>
            <a:endParaRPr lang="en-CA" dirty="0">
              <a:solidFill>
                <a:prstClr val="black"/>
              </a:solidFill>
              <a:latin typeface="Calibri" pitchFamily="34" charset="0"/>
              <a:cs typeface="Arial" charset="0"/>
            </a:endParaRPr>
          </a:p>
        </p:txBody>
      </p:sp>
    </p:spTree>
    <p:extLst>
      <p:ext uri="{BB962C8B-B14F-4D97-AF65-F5344CB8AC3E}">
        <p14:creationId xmlns:p14="http://schemas.microsoft.com/office/powerpoint/2010/main" val="234404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13</a:t>
            </a:fld>
            <a:endParaRPr lang="en-CA" dirty="0"/>
          </a:p>
        </p:txBody>
      </p:sp>
    </p:spTree>
    <p:extLst>
      <p:ext uri="{BB962C8B-B14F-4D97-AF65-F5344CB8AC3E}">
        <p14:creationId xmlns:p14="http://schemas.microsoft.com/office/powerpoint/2010/main" val="315439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14</a:t>
            </a:fld>
            <a:endParaRPr lang="en-CA" dirty="0"/>
          </a:p>
        </p:txBody>
      </p:sp>
    </p:spTree>
    <p:extLst>
      <p:ext uri="{BB962C8B-B14F-4D97-AF65-F5344CB8AC3E}">
        <p14:creationId xmlns:p14="http://schemas.microsoft.com/office/powerpoint/2010/main" val="323833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15</a:t>
            </a:fld>
            <a:endParaRPr lang="en-CA" dirty="0"/>
          </a:p>
        </p:txBody>
      </p:sp>
    </p:spTree>
    <p:extLst>
      <p:ext uri="{BB962C8B-B14F-4D97-AF65-F5344CB8AC3E}">
        <p14:creationId xmlns:p14="http://schemas.microsoft.com/office/powerpoint/2010/main" val="371921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16</a:t>
            </a:fld>
            <a:endParaRPr lang="en-CA" dirty="0"/>
          </a:p>
        </p:txBody>
      </p:sp>
    </p:spTree>
    <p:extLst>
      <p:ext uri="{BB962C8B-B14F-4D97-AF65-F5344CB8AC3E}">
        <p14:creationId xmlns:p14="http://schemas.microsoft.com/office/powerpoint/2010/main" val="76027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18</a:t>
            </a:fld>
            <a:endParaRPr lang="en-CA" dirty="0"/>
          </a:p>
        </p:txBody>
      </p:sp>
    </p:spTree>
    <p:extLst>
      <p:ext uri="{BB962C8B-B14F-4D97-AF65-F5344CB8AC3E}">
        <p14:creationId xmlns:p14="http://schemas.microsoft.com/office/powerpoint/2010/main" val="113818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19</a:t>
            </a:fld>
            <a:endParaRPr lang="en-CA" dirty="0"/>
          </a:p>
        </p:txBody>
      </p:sp>
    </p:spTree>
    <p:extLst>
      <p:ext uri="{BB962C8B-B14F-4D97-AF65-F5344CB8AC3E}">
        <p14:creationId xmlns:p14="http://schemas.microsoft.com/office/powerpoint/2010/main" val="324082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20</a:t>
            </a:fld>
            <a:endParaRPr lang="en-CA" dirty="0"/>
          </a:p>
        </p:txBody>
      </p:sp>
    </p:spTree>
    <p:extLst>
      <p:ext uri="{BB962C8B-B14F-4D97-AF65-F5344CB8AC3E}">
        <p14:creationId xmlns:p14="http://schemas.microsoft.com/office/powerpoint/2010/main" val="105516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21</a:t>
            </a:fld>
            <a:endParaRPr lang="en-CA" dirty="0"/>
          </a:p>
        </p:txBody>
      </p:sp>
    </p:spTree>
    <p:extLst>
      <p:ext uri="{BB962C8B-B14F-4D97-AF65-F5344CB8AC3E}">
        <p14:creationId xmlns:p14="http://schemas.microsoft.com/office/powerpoint/2010/main" val="13804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22</a:t>
            </a:fld>
            <a:endParaRPr lang="en-CA" dirty="0"/>
          </a:p>
        </p:txBody>
      </p:sp>
    </p:spTree>
    <p:extLst>
      <p:ext uri="{BB962C8B-B14F-4D97-AF65-F5344CB8AC3E}">
        <p14:creationId xmlns:p14="http://schemas.microsoft.com/office/powerpoint/2010/main" val="387860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23</a:t>
            </a:fld>
            <a:endParaRPr lang="en-CA" dirty="0"/>
          </a:p>
        </p:txBody>
      </p:sp>
    </p:spTree>
    <p:extLst>
      <p:ext uri="{BB962C8B-B14F-4D97-AF65-F5344CB8AC3E}">
        <p14:creationId xmlns:p14="http://schemas.microsoft.com/office/powerpoint/2010/main" val="381325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a:t>
            </a:fld>
            <a:endParaRPr lang="en-CA" dirty="0"/>
          </a:p>
        </p:txBody>
      </p:sp>
    </p:spTree>
    <p:extLst>
      <p:ext uri="{BB962C8B-B14F-4D97-AF65-F5344CB8AC3E}">
        <p14:creationId xmlns:p14="http://schemas.microsoft.com/office/powerpoint/2010/main" val="329979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24</a:t>
            </a:fld>
            <a:endParaRPr lang="en-CA" dirty="0"/>
          </a:p>
        </p:txBody>
      </p:sp>
    </p:spTree>
    <p:extLst>
      <p:ext uri="{BB962C8B-B14F-4D97-AF65-F5344CB8AC3E}">
        <p14:creationId xmlns:p14="http://schemas.microsoft.com/office/powerpoint/2010/main" val="77990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25</a:t>
            </a:fld>
            <a:endParaRPr lang="en-CA" dirty="0"/>
          </a:p>
        </p:txBody>
      </p:sp>
    </p:spTree>
    <p:extLst>
      <p:ext uri="{BB962C8B-B14F-4D97-AF65-F5344CB8AC3E}">
        <p14:creationId xmlns:p14="http://schemas.microsoft.com/office/powerpoint/2010/main" val="3406894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26</a:t>
            </a:fld>
            <a:endParaRPr lang="en-CA" dirty="0"/>
          </a:p>
        </p:txBody>
      </p:sp>
    </p:spTree>
    <p:extLst>
      <p:ext uri="{BB962C8B-B14F-4D97-AF65-F5344CB8AC3E}">
        <p14:creationId xmlns:p14="http://schemas.microsoft.com/office/powerpoint/2010/main" val="220758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27</a:t>
            </a:fld>
            <a:endParaRPr lang="en-CA" dirty="0"/>
          </a:p>
        </p:txBody>
      </p:sp>
    </p:spTree>
    <p:extLst>
      <p:ext uri="{BB962C8B-B14F-4D97-AF65-F5344CB8AC3E}">
        <p14:creationId xmlns:p14="http://schemas.microsoft.com/office/powerpoint/2010/main" val="56910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28</a:t>
            </a:fld>
            <a:endParaRPr lang="en-CA" dirty="0"/>
          </a:p>
        </p:txBody>
      </p:sp>
    </p:spTree>
    <p:extLst>
      <p:ext uri="{BB962C8B-B14F-4D97-AF65-F5344CB8AC3E}">
        <p14:creationId xmlns:p14="http://schemas.microsoft.com/office/powerpoint/2010/main" val="3457767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29</a:t>
            </a:fld>
            <a:endParaRPr lang="en-CA" dirty="0"/>
          </a:p>
        </p:txBody>
      </p:sp>
    </p:spTree>
    <p:extLst>
      <p:ext uri="{BB962C8B-B14F-4D97-AF65-F5344CB8AC3E}">
        <p14:creationId xmlns:p14="http://schemas.microsoft.com/office/powerpoint/2010/main" val="2847569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30</a:t>
            </a:fld>
            <a:endParaRPr lang="en-CA" dirty="0"/>
          </a:p>
        </p:txBody>
      </p:sp>
    </p:spTree>
    <p:extLst>
      <p:ext uri="{BB962C8B-B14F-4D97-AF65-F5344CB8AC3E}">
        <p14:creationId xmlns:p14="http://schemas.microsoft.com/office/powerpoint/2010/main" val="3771812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31</a:t>
            </a:fld>
            <a:endParaRPr lang="en-CA" dirty="0"/>
          </a:p>
        </p:txBody>
      </p:sp>
    </p:spTree>
    <p:extLst>
      <p:ext uri="{BB962C8B-B14F-4D97-AF65-F5344CB8AC3E}">
        <p14:creationId xmlns:p14="http://schemas.microsoft.com/office/powerpoint/2010/main" val="6629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a:t>
            </a:fld>
            <a:endParaRPr lang="en-CA" dirty="0"/>
          </a:p>
        </p:txBody>
      </p:sp>
    </p:spTree>
    <p:extLst>
      <p:ext uri="{BB962C8B-B14F-4D97-AF65-F5344CB8AC3E}">
        <p14:creationId xmlns:p14="http://schemas.microsoft.com/office/powerpoint/2010/main" val="113413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a:t>
            </a:fld>
            <a:endParaRPr lang="en-CA" dirty="0"/>
          </a:p>
        </p:txBody>
      </p:sp>
    </p:spTree>
    <p:extLst>
      <p:ext uri="{BB962C8B-B14F-4D97-AF65-F5344CB8AC3E}">
        <p14:creationId xmlns:p14="http://schemas.microsoft.com/office/powerpoint/2010/main" val="35322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7</a:t>
            </a:fld>
            <a:endParaRPr lang="en-CA" dirty="0"/>
          </a:p>
        </p:txBody>
      </p:sp>
    </p:spTree>
    <p:extLst>
      <p:ext uri="{BB962C8B-B14F-4D97-AF65-F5344CB8AC3E}">
        <p14:creationId xmlns:p14="http://schemas.microsoft.com/office/powerpoint/2010/main" val="336949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8</a:t>
            </a:fld>
            <a:endParaRPr lang="en-CA" dirty="0"/>
          </a:p>
        </p:txBody>
      </p:sp>
    </p:spTree>
    <p:extLst>
      <p:ext uri="{BB962C8B-B14F-4D97-AF65-F5344CB8AC3E}">
        <p14:creationId xmlns:p14="http://schemas.microsoft.com/office/powerpoint/2010/main" val="80004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10</a:t>
            </a:fld>
            <a:endParaRPr lang="en-CA" dirty="0"/>
          </a:p>
        </p:txBody>
      </p:sp>
    </p:spTree>
    <p:extLst>
      <p:ext uri="{BB962C8B-B14F-4D97-AF65-F5344CB8AC3E}">
        <p14:creationId xmlns:p14="http://schemas.microsoft.com/office/powerpoint/2010/main" val="154452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11</a:t>
            </a:fld>
            <a:endParaRPr lang="en-CA" dirty="0"/>
          </a:p>
        </p:txBody>
      </p:sp>
    </p:spTree>
    <p:extLst>
      <p:ext uri="{BB962C8B-B14F-4D97-AF65-F5344CB8AC3E}">
        <p14:creationId xmlns:p14="http://schemas.microsoft.com/office/powerpoint/2010/main" val="120748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12</a:t>
            </a:fld>
            <a:endParaRPr lang="en-CA" dirty="0"/>
          </a:p>
        </p:txBody>
      </p:sp>
    </p:spTree>
    <p:extLst>
      <p:ext uri="{BB962C8B-B14F-4D97-AF65-F5344CB8AC3E}">
        <p14:creationId xmlns:p14="http://schemas.microsoft.com/office/powerpoint/2010/main" val="2290332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25" name="Subtitle 2"/>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65573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3741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7435" y="2006601"/>
            <a:ext cx="10177131" cy="38127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92669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584200"/>
            <a:ext cx="10972800" cy="53721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422918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195632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40057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759923"/>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623392" y="644691"/>
            <a:ext cx="10945216" cy="5472608"/>
          </a:xfrm>
        </p:spPr>
        <p:txBody>
          <a:bodyPr/>
          <a:lstStyle>
            <a:lvl1pPr marL="0" indent="0">
              <a:buNone/>
              <a:defRPr sz="4267">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812073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304683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760464"/>
          </a:xfrm>
        </p:spPr>
        <p:txBody>
          <a:bodyPr/>
          <a:lstStyle/>
          <a:p>
            <a:endParaRPr lang="en-CA" dirty="0"/>
          </a:p>
        </p:txBody>
      </p:sp>
      <p:sp>
        <p:nvSpPr>
          <p:cNvPr id="7" name="Rectangle 6"/>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740605" y="3315331"/>
            <a:ext cx="1995023"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9871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27813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871531" y="1892829"/>
            <a:ext cx="9710869" cy="423333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53108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30238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54479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5645250" y="3348852"/>
            <a:ext cx="901501"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330413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62511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072105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509313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spcBef>
          <a:spcPct val="0"/>
        </a:spcBef>
        <a:spcAft>
          <a:spcPct val="0"/>
        </a:spcAft>
        <a:defRPr sz="4267"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5867">
          <a:solidFill>
            <a:srgbClr val="6A737B"/>
          </a:solidFill>
          <a:latin typeface="Arial" charset="0"/>
          <a:cs typeface="Arial" charset="0"/>
        </a:defRPr>
      </a:lvl2pPr>
      <a:lvl3pPr algn="l" rtl="0" eaLnBrk="1" fontAlgn="base" hangingPunct="1">
        <a:spcBef>
          <a:spcPct val="0"/>
        </a:spcBef>
        <a:spcAft>
          <a:spcPct val="0"/>
        </a:spcAft>
        <a:defRPr sz="5867">
          <a:solidFill>
            <a:srgbClr val="6A737B"/>
          </a:solidFill>
          <a:latin typeface="Arial" charset="0"/>
          <a:cs typeface="Arial" charset="0"/>
        </a:defRPr>
      </a:lvl3pPr>
      <a:lvl4pPr algn="l" rtl="0" eaLnBrk="1" fontAlgn="base" hangingPunct="1">
        <a:spcBef>
          <a:spcPct val="0"/>
        </a:spcBef>
        <a:spcAft>
          <a:spcPct val="0"/>
        </a:spcAft>
        <a:defRPr sz="5867">
          <a:solidFill>
            <a:srgbClr val="6A737B"/>
          </a:solidFill>
          <a:latin typeface="Arial" charset="0"/>
          <a:cs typeface="Arial" charset="0"/>
        </a:defRPr>
      </a:lvl4pPr>
      <a:lvl5pPr algn="l" rtl="0" eaLnBrk="1" fontAlgn="base" hangingPunct="1">
        <a:spcBef>
          <a:spcPct val="0"/>
        </a:spcBef>
        <a:spcAft>
          <a:spcPct val="0"/>
        </a:spcAft>
        <a:defRPr sz="5867">
          <a:solidFill>
            <a:srgbClr val="6A737B"/>
          </a:solidFill>
          <a:latin typeface="Arial" charset="0"/>
          <a:cs typeface="Arial" charset="0"/>
        </a:defRPr>
      </a:lvl5pPr>
      <a:lvl6pPr marL="609585" algn="l" rtl="0" eaLnBrk="1" fontAlgn="base" hangingPunct="1">
        <a:spcBef>
          <a:spcPct val="0"/>
        </a:spcBef>
        <a:spcAft>
          <a:spcPct val="0"/>
        </a:spcAft>
        <a:defRPr sz="5867">
          <a:solidFill>
            <a:srgbClr val="6A737B"/>
          </a:solidFill>
          <a:latin typeface="Arial" charset="0"/>
          <a:cs typeface="Arial" charset="0"/>
        </a:defRPr>
      </a:lvl6pPr>
      <a:lvl7pPr marL="1219170" algn="l" rtl="0" eaLnBrk="1" fontAlgn="base" hangingPunct="1">
        <a:spcBef>
          <a:spcPct val="0"/>
        </a:spcBef>
        <a:spcAft>
          <a:spcPct val="0"/>
        </a:spcAft>
        <a:defRPr sz="5867">
          <a:solidFill>
            <a:srgbClr val="6A737B"/>
          </a:solidFill>
          <a:latin typeface="Arial" charset="0"/>
          <a:cs typeface="Arial" charset="0"/>
        </a:defRPr>
      </a:lvl7pPr>
      <a:lvl8pPr marL="1828754" algn="l" rtl="0" eaLnBrk="1" fontAlgn="base" hangingPunct="1">
        <a:spcBef>
          <a:spcPct val="0"/>
        </a:spcBef>
        <a:spcAft>
          <a:spcPct val="0"/>
        </a:spcAft>
        <a:defRPr sz="5867">
          <a:solidFill>
            <a:srgbClr val="6A737B"/>
          </a:solidFill>
          <a:latin typeface="Arial" charset="0"/>
          <a:cs typeface="Arial" charset="0"/>
        </a:defRPr>
      </a:lvl8pPr>
      <a:lvl9pPr marL="2438339" algn="l" rtl="0" eaLnBrk="1" fontAlgn="base" hangingPunct="1">
        <a:spcBef>
          <a:spcPct val="0"/>
        </a:spcBef>
        <a:spcAft>
          <a:spcPct val="0"/>
        </a:spcAft>
        <a:defRPr sz="5867">
          <a:solidFill>
            <a:srgbClr val="6A737B"/>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3733" kern="1200">
          <a:solidFill>
            <a:srgbClr val="36424A"/>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200" kern="1200">
          <a:solidFill>
            <a:srgbClr val="36424A"/>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40663681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spcBef>
          <a:spcPct val="0"/>
        </a:spcBef>
        <a:spcAft>
          <a:spcPct val="0"/>
        </a:spcAft>
        <a:defRPr sz="4267"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867">
          <a:solidFill>
            <a:srgbClr val="6A737B"/>
          </a:solidFill>
          <a:latin typeface="Arial" charset="0"/>
          <a:cs typeface="Arial" charset="0"/>
        </a:defRPr>
      </a:lvl2pPr>
      <a:lvl3pPr algn="l" rtl="0" eaLnBrk="0" fontAlgn="base" hangingPunct="0">
        <a:spcBef>
          <a:spcPct val="0"/>
        </a:spcBef>
        <a:spcAft>
          <a:spcPct val="0"/>
        </a:spcAft>
        <a:defRPr sz="5867">
          <a:solidFill>
            <a:srgbClr val="6A737B"/>
          </a:solidFill>
          <a:latin typeface="Arial" charset="0"/>
          <a:cs typeface="Arial" charset="0"/>
        </a:defRPr>
      </a:lvl3pPr>
      <a:lvl4pPr algn="l" rtl="0" eaLnBrk="0" fontAlgn="base" hangingPunct="0">
        <a:spcBef>
          <a:spcPct val="0"/>
        </a:spcBef>
        <a:spcAft>
          <a:spcPct val="0"/>
        </a:spcAft>
        <a:defRPr sz="5867">
          <a:solidFill>
            <a:srgbClr val="6A737B"/>
          </a:solidFill>
          <a:latin typeface="Arial" charset="0"/>
          <a:cs typeface="Arial" charset="0"/>
        </a:defRPr>
      </a:lvl4pPr>
      <a:lvl5pPr algn="l" rtl="0" eaLnBrk="0" fontAlgn="base" hangingPunct="0">
        <a:spcBef>
          <a:spcPct val="0"/>
        </a:spcBef>
        <a:spcAft>
          <a:spcPct val="0"/>
        </a:spcAft>
        <a:defRPr sz="5867">
          <a:solidFill>
            <a:srgbClr val="6A737B"/>
          </a:solidFill>
          <a:latin typeface="Arial" charset="0"/>
          <a:cs typeface="Arial" charset="0"/>
        </a:defRPr>
      </a:lvl5pPr>
      <a:lvl6pPr marL="609585" algn="l" rtl="0" fontAlgn="base">
        <a:spcBef>
          <a:spcPct val="0"/>
        </a:spcBef>
        <a:spcAft>
          <a:spcPct val="0"/>
        </a:spcAft>
        <a:defRPr sz="5867">
          <a:solidFill>
            <a:srgbClr val="6A737B"/>
          </a:solidFill>
          <a:latin typeface="Arial" charset="0"/>
          <a:cs typeface="Arial" charset="0"/>
        </a:defRPr>
      </a:lvl6pPr>
      <a:lvl7pPr marL="1219170" algn="l" rtl="0" fontAlgn="base">
        <a:spcBef>
          <a:spcPct val="0"/>
        </a:spcBef>
        <a:spcAft>
          <a:spcPct val="0"/>
        </a:spcAft>
        <a:defRPr sz="5867">
          <a:solidFill>
            <a:srgbClr val="6A737B"/>
          </a:solidFill>
          <a:latin typeface="Arial" charset="0"/>
          <a:cs typeface="Arial" charset="0"/>
        </a:defRPr>
      </a:lvl7pPr>
      <a:lvl8pPr marL="1828754" algn="l" rtl="0" fontAlgn="base">
        <a:spcBef>
          <a:spcPct val="0"/>
        </a:spcBef>
        <a:spcAft>
          <a:spcPct val="0"/>
        </a:spcAft>
        <a:defRPr sz="5867">
          <a:solidFill>
            <a:srgbClr val="6A737B"/>
          </a:solidFill>
          <a:latin typeface="Arial" charset="0"/>
          <a:cs typeface="Arial" charset="0"/>
        </a:defRPr>
      </a:lvl8pPr>
      <a:lvl9pPr marL="2438339" algn="l" rtl="0" fontAlgn="base">
        <a:spcBef>
          <a:spcPct val="0"/>
        </a:spcBef>
        <a:spcAft>
          <a:spcPct val="0"/>
        </a:spcAft>
        <a:defRPr sz="5867">
          <a:solidFill>
            <a:srgbClr val="6A737B"/>
          </a:solidFill>
          <a:latin typeface="Arial" charset="0"/>
          <a:cs typeface="Arial" charset="0"/>
        </a:defRPr>
      </a:lvl9pPr>
    </p:titleStyle>
    <p:body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hyperlink" Target="mailto:ETS@gov.ab.ca" TargetMode="External"/><Relationship Id="rId4" Type="http://schemas.openxmlformats.org/officeDocument/2006/relationships/hyperlink" Target="mailto:ETSAccountSetup@gov.ab.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a:xfrm>
            <a:off x="629344" y="3580427"/>
            <a:ext cx="11141005" cy="812800"/>
          </a:xfrm>
        </p:spPr>
        <p:txBody>
          <a:bodyPr>
            <a:normAutofit fontScale="85000" lnSpcReduction="20000"/>
          </a:bodyPr>
          <a:lstStyle/>
          <a:p>
            <a:r>
              <a:rPr lang="en-US" dirty="0"/>
              <a:t>This offers an overview on how to </a:t>
            </a:r>
            <a:r>
              <a:rPr lang="en-US" dirty="0" smtClean="0"/>
              <a:t>use Air Data Administration in ETS.</a:t>
            </a:r>
            <a:endParaRPr lang="en-US" dirty="0"/>
          </a:p>
          <a:p>
            <a:r>
              <a:rPr lang="en-US" dirty="0"/>
              <a:t>Government of Alberta</a:t>
            </a:r>
          </a:p>
          <a:p>
            <a:r>
              <a:rPr lang="en-US" dirty="0"/>
              <a:t>November 15, 2019</a:t>
            </a:r>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p:txBody>
          <a:bodyPr/>
          <a:lstStyle/>
          <a:p>
            <a:r>
              <a:rPr lang="en-US" sz="5400" dirty="0" smtClean="0"/>
              <a:t>Airshed Data Administration </a:t>
            </a:r>
            <a:br>
              <a:rPr lang="en-US" sz="5400" dirty="0" smtClean="0"/>
            </a:br>
            <a:r>
              <a:rPr lang="en-US" sz="5400" dirty="0" smtClean="0"/>
              <a:t>Module Training Course</a:t>
            </a:r>
            <a:endParaRPr lang="en-US" sz="5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810" y="943230"/>
            <a:ext cx="3456711" cy="4736383"/>
          </a:xfrm>
          <a:prstGeom prst="rect">
            <a:avLst/>
          </a:prstGeom>
        </p:spPr>
      </p:pic>
    </p:spTree>
    <p:extLst>
      <p:ext uri="{BB962C8B-B14F-4D97-AF65-F5344CB8AC3E}">
        <p14:creationId xmlns:p14="http://schemas.microsoft.com/office/powerpoint/2010/main" val="27715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2281A5-0AAD-5C43-9874-F8F3A9F5B29A}" type="slidenum">
              <a:rPr lang="en-US" smtClean="0"/>
              <a:pPr/>
              <a:t>10</a:t>
            </a:fld>
            <a:endParaRPr lang="en-US" dirty="0"/>
          </a:p>
        </p:txBody>
      </p:sp>
      <p:sp>
        <p:nvSpPr>
          <p:cNvPr id="5" name="TextBox 4"/>
          <p:cNvSpPr txBox="1"/>
          <p:nvPr/>
        </p:nvSpPr>
        <p:spPr>
          <a:xfrm>
            <a:off x="7799942" y="1961585"/>
            <a:ext cx="3782458" cy="2677656"/>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the “</a:t>
            </a:r>
            <a:r>
              <a:rPr lang="en-US" sz="1400" b="1" i="1" dirty="0" smtClean="0"/>
              <a:t>Airshed Administration</a:t>
            </a:r>
            <a:r>
              <a:rPr lang="en-US" sz="1400" dirty="0" smtClean="0"/>
              <a:t>” Screen for the Coordinator.  At the top of the screen in the blue band are 2 choices:</a:t>
            </a:r>
          </a:p>
          <a:p>
            <a:pPr marL="285750" indent="-285750">
              <a:buFont typeface="Arial" panose="020B0604020202020204" pitchFamily="34" charset="0"/>
              <a:buChar char="•"/>
            </a:pPr>
            <a:r>
              <a:rPr lang="en-CA" sz="1400" dirty="0"/>
              <a:t>“</a:t>
            </a:r>
            <a:r>
              <a:rPr lang="en-CA" sz="1400" b="1" i="1" dirty="0"/>
              <a:t>Station Maintenance</a:t>
            </a:r>
            <a:r>
              <a:rPr lang="en-CA" sz="1400" dirty="0"/>
              <a:t>”  - the </a:t>
            </a:r>
            <a:r>
              <a:rPr lang="en-CA" sz="1400" dirty="0" smtClean="0"/>
              <a:t>Station Manager </a:t>
            </a:r>
            <a:r>
              <a:rPr lang="en-CA" sz="1400" dirty="0"/>
              <a:t>maintain information on the </a:t>
            </a:r>
            <a:r>
              <a:rPr lang="en-CA" sz="1400" dirty="0" smtClean="0"/>
              <a:t>stations, and</a:t>
            </a:r>
          </a:p>
          <a:p>
            <a:pPr marL="285750" indent="-285750">
              <a:buFont typeface="Arial" panose="020B0604020202020204" pitchFamily="34" charset="0"/>
              <a:buChar char="•"/>
            </a:pPr>
            <a:r>
              <a:rPr lang="en-CA" sz="1400" dirty="0" smtClean="0"/>
              <a:t>“</a:t>
            </a:r>
            <a:r>
              <a:rPr lang="en-CA" sz="1400" b="1" i="1" dirty="0"/>
              <a:t>User Roles</a:t>
            </a:r>
            <a:r>
              <a:rPr lang="en-CA" sz="1400" dirty="0"/>
              <a:t>”  - the </a:t>
            </a:r>
            <a:r>
              <a:rPr lang="en-CA" sz="1400" dirty="0" smtClean="0"/>
              <a:t>Station Manager </a:t>
            </a:r>
            <a:r>
              <a:rPr lang="en-CA" sz="1400" dirty="0"/>
              <a:t>assign various roles and stations to user(s).  </a:t>
            </a:r>
          </a:p>
          <a:p>
            <a:endParaRPr lang="en-US" sz="1400" dirty="0"/>
          </a:p>
          <a:p>
            <a:r>
              <a:rPr lang="en-US" sz="1400" dirty="0" smtClean="0"/>
              <a:t>To access the “</a:t>
            </a:r>
            <a:r>
              <a:rPr lang="en-US" sz="1400" b="1" i="1" dirty="0" smtClean="0"/>
              <a:t>Airshed Administration</a:t>
            </a:r>
            <a:r>
              <a:rPr lang="en-US" sz="1400" dirty="0" smtClean="0"/>
              <a:t>” screen, </a:t>
            </a:r>
            <a:r>
              <a:rPr lang="en-US" sz="1400" u="sng" dirty="0" smtClean="0"/>
              <a:t>the Coordinator </a:t>
            </a:r>
            <a:r>
              <a:rPr lang="en-US" sz="1400" dirty="0" smtClean="0"/>
              <a:t>signs on to ETS, clicks “</a:t>
            </a:r>
            <a:r>
              <a:rPr lang="en-US" sz="1400" b="1" i="1" dirty="0" smtClean="0"/>
              <a:t>Air Data</a:t>
            </a:r>
            <a:r>
              <a:rPr lang="en-US" sz="1400" dirty="0" smtClean="0"/>
              <a:t>” node and clicks the “</a:t>
            </a:r>
            <a:r>
              <a:rPr lang="en-US" sz="1400" b="1" i="1" dirty="0" smtClean="0"/>
              <a:t>Administration</a:t>
            </a:r>
            <a:r>
              <a:rPr lang="en-US" sz="1400" dirty="0" smtClean="0"/>
              <a:t>” sub-node.  </a:t>
            </a:r>
          </a:p>
        </p:txBody>
      </p:sp>
      <p:sp>
        <p:nvSpPr>
          <p:cNvPr id="6" name="Rectangle 5"/>
          <p:cNvSpPr/>
          <p:nvPr/>
        </p:nvSpPr>
        <p:spPr>
          <a:xfrm>
            <a:off x="1161407" y="4992501"/>
            <a:ext cx="5524107" cy="1169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The Coordinator: </a:t>
            </a:r>
          </a:p>
          <a:p>
            <a:pPr marL="342900" indent="-342900">
              <a:buFont typeface="+mj-lt"/>
              <a:buAutoNum type="arabicPeriod"/>
            </a:pPr>
            <a:r>
              <a:rPr lang="en-CA" sz="1400" dirty="0" smtClean="0">
                <a:solidFill>
                  <a:schemeClr val="tx1"/>
                </a:solidFill>
              </a:rPr>
              <a:t>signs on to ETS, </a:t>
            </a:r>
          </a:p>
          <a:p>
            <a:pPr marL="342900" indent="-342900">
              <a:buFont typeface="+mj-lt"/>
              <a:buAutoNum type="arabicPeriod"/>
            </a:pPr>
            <a:r>
              <a:rPr lang="en-CA" sz="1400" dirty="0" smtClean="0">
                <a:solidFill>
                  <a:schemeClr val="tx1"/>
                </a:solidFill>
              </a:rPr>
              <a:t>clicks “</a:t>
            </a:r>
            <a:r>
              <a:rPr lang="en-CA" sz="1400" b="1" i="1" dirty="0" smtClean="0">
                <a:solidFill>
                  <a:schemeClr val="tx1"/>
                </a:solidFill>
              </a:rPr>
              <a:t>Air Data</a:t>
            </a:r>
            <a:r>
              <a:rPr lang="en-CA" sz="1400" dirty="0" smtClean="0">
                <a:solidFill>
                  <a:schemeClr val="tx1"/>
                </a:solidFill>
              </a:rPr>
              <a:t>” node, </a:t>
            </a:r>
          </a:p>
          <a:p>
            <a:pPr marL="342900" indent="-342900">
              <a:buFont typeface="+mj-lt"/>
              <a:buAutoNum type="arabicPeriod"/>
            </a:pPr>
            <a:r>
              <a:rPr lang="en-CA" sz="1400" dirty="0" smtClean="0">
                <a:solidFill>
                  <a:schemeClr val="tx1"/>
                </a:solidFill>
              </a:rPr>
              <a:t>clicks “</a:t>
            </a:r>
            <a:r>
              <a:rPr lang="en-CA" sz="1400" b="1" i="1" dirty="0" smtClean="0">
                <a:solidFill>
                  <a:schemeClr val="tx1"/>
                </a:solidFill>
              </a:rPr>
              <a:t>Administration</a:t>
            </a:r>
            <a:r>
              <a:rPr lang="en-CA" sz="1400" dirty="0" smtClean="0">
                <a:solidFill>
                  <a:schemeClr val="tx1"/>
                </a:solidFill>
              </a:rPr>
              <a:t>” sub-node,</a:t>
            </a:r>
          </a:p>
          <a:p>
            <a:r>
              <a:rPr lang="en-CA" sz="1400" dirty="0" smtClean="0">
                <a:solidFill>
                  <a:schemeClr val="tx1"/>
                </a:solidFill>
              </a:rPr>
              <a:t>to get the “</a:t>
            </a:r>
            <a:r>
              <a:rPr lang="en-CA" sz="1400" b="1" i="1" dirty="0" smtClean="0">
                <a:solidFill>
                  <a:schemeClr val="tx1"/>
                </a:solidFill>
              </a:rPr>
              <a:t>Airshed Administration</a:t>
            </a:r>
            <a:r>
              <a:rPr lang="en-CA" sz="1400" dirty="0" smtClean="0">
                <a:solidFill>
                  <a:schemeClr val="tx1"/>
                </a:solidFill>
              </a:rPr>
              <a:t>” screen shown on above.</a:t>
            </a:r>
            <a:endParaRPr lang="en-CA" sz="1400" dirty="0">
              <a:solidFill>
                <a:schemeClr val="tx1"/>
              </a:solidFill>
            </a:endParaRPr>
          </a:p>
        </p:txBody>
      </p:sp>
      <p:cxnSp>
        <p:nvCxnSpPr>
          <p:cNvPr id="7" name="Elbow Connector 6"/>
          <p:cNvCxnSpPr>
            <a:stCxn id="6" idx="0"/>
          </p:cNvCxnSpPr>
          <p:nvPr/>
        </p:nvCxnSpPr>
        <p:spPr>
          <a:xfrm rot="5400000" flipH="1" flipV="1">
            <a:off x="3522579" y="4591619"/>
            <a:ext cx="801764" cy="1"/>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08" y="1504241"/>
            <a:ext cx="6215947" cy="2686495"/>
          </a:xfrm>
          <a:prstGeom prst="rect">
            <a:avLst/>
          </a:prstGeom>
          <a:ln w="25400">
            <a:solidFill>
              <a:srgbClr val="FF0000"/>
            </a:solidFill>
          </a:ln>
        </p:spPr>
      </p:pic>
      <p:sp>
        <p:nvSpPr>
          <p:cNvPr id="9" name="Title 1"/>
          <p:cNvSpPr>
            <a:spLocks noGrp="1"/>
          </p:cNvSpPr>
          <p:nvPr>
            <p:ph type="title"/>
          </p:nvPr>
        </p:nvSpPr>
        <p:spPr>
          <a:xfrm>
            <a:off x="653537" y="588163"/>
            <a:ext cx="10959008" cy="758957"/>
          </a:xfrm>
        </p:spPr>
        <p:txBody>
          <a:bodyPr/>
          <a:lstStyle/>
          <a:p>
            <a:pPr>
              <a:tabLst>
                <a:tab pos="10692000" algn="r"/>
              </a:tabLst>
            </a:pPr>
            <a:r>
              <a:rPr lang="en-CA" sz="3600" dirty="0" smtClean="0"/>
              <a:t>Airshed Administration Screen	</a:t>
            </a:r>
            <a:r>
              <a:rPr lang="en-CA" sz="1800" dirty="0" smtClean="0"/>
              <a:t>Coordinator</a:t>
            </a:r>
            <a:endParaRPr lang="en-CA" sz="1800" dirty="0"/>
          </a:p>
        </p:txBody>
      </p:sp>
    </p:spTree>
    <p:extLst>
      <p:ext uri="{BB962C8B-B14F-4D97-AF65-F5344CB8AC3E}">
        <p14:creationId xmlns:p14="http://schemas.microsoft.com/office/powerpoint/2010/main" val="3152975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742" y="1519043"/>
            <a:ext cx="6034202" cy="3414624"/>
          </a:xfrm>
          <a:prstGeom prst="rect">
            <a:avLst/>
          </a:prstGeom>
        </p:spPr>
      </p:pic>
      <p:sp>
        <p:nvSpPr>
          <p:cNvPr id="2" name="Title 1"/>
          <p:cNvSpPr>
            <a:spLocks noGrp="1"/>
          </p:cNvSpPr>
          <p:nvPr>
            <p:ph type="title"/>
          </p:nvPr>
        </p:nvSpPr>
        <p:spPr>
          <a:xfrm>
            <a:off x="653537" y="588163"/>
            <a:ext cx="10959008" cy="758957"/>
          </a:xfrm>
        </p:spPr>
        <p:txBody>
          <a:bodyPr/>
          <a:lstStyle/>
          <a:p>
            <a:pPr>
              <a:tabLst>
                <a:tab pos="10692000" algn="r"/>
              </a:tabLst>
            </a:pPr>
            <a:r>
              <a:rPr lang="en-CA" sz="3600" dirty="0" smtClean="0"/>
              <a:t>Airshed Ambient Station List Screen	</a:t>
            </a:r>
            <a:r>
              <a:rPr lang="en-CA" sz="1800" dirty="0" smtClean="0"/>
              <a:t>Coordinator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11</a:t>
            </a:fld>
            <a:endParaRPr lang="en-US" dirty="0"/>
          </a:p>
        </p:txBody>
      </p:sp>
      <p:sp>
        <p:nvSpPr>
          <p:cNvPr id="6" name="TextBox 5"/>
          <p:cNvSpPr txBox="1"/>
          <p:nvPr/>
        </p:nvSpPr>
        <p:spPr>
          <a:xfrm>
            <a:off x="8485708" y="3251056"/>
            <a:ext cx="3571871" cy="246221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the “</a:t>
            </a:r>
            <a:r>
              <a:rPr lang="en-US" sz="1400" b="1" i="1" dirty="0" smtClean="0"/>
              <a:t>Airshed Ambient Station List</a:t>
            </a:r>
            <a:r>
              <a:rPr lang="en-US" sz="1400" dirty="0" smtClean="0"/>
              <a:t>” form for a particular </a:t>
            </a:r>
            <a:r>
              <a:rPr lang="en-US" sz="1400" i="1" dirty="0" smtClean="0"/>
              <a:t>Airshed</a:t>
            </a:r>
            <a:r>
              <a:rPr lang="en-US" sz="1400" dirty="0" smtClean="0"/>
              <a:t> having:</a:t>
            </a:r>
          </a:p>
          <a:p>
            <a:pPr marL="342900" indent="-342900">
              <a:buFont typeface="+mj-lt"/>
              <a:buAutoNum type="arabicPeriod"/>
            </a:pPr>
            <a:r>
              <a:rPr lang="en-US" sz="1400" dirty="0" smtClean="0"/>
              <a:t>“</a:t>
            </a:r>
            <a:r>
              <a:rPr lang="en-US" sz="1400" b="1" i="1" dirty="0" smtClean="0"/>
              <a:t>Create</a:t>
            </a:r>
            <a:r>
              <a:rPr lang="en-US" sz="1400" dirty="0" smtClean="0"/>
              <a:t>” and “</a:t>
            </a:r>
            <a:r>
              <a:rPr lang="en-US" sz="1400" b="1" i="1" dirty="0" smtClean="0"/>
              <a:t>Detail</a:t>
            </a:r>
            <a:r>
              <a:rPr lang="en-US" sz="1400" dirty="0" smtClean="0"/>
              <a:t>” buttons for creating new stations, and providing detailed data on existing stations; </a:t>
            </a:r>
          </a:p>
          <a:p>
            <a:pPr marL="342900" indent="-342900">
              <a:buFont typeface="+mj-lt"/>
              <a:buAutoNum type="arabicPeriod"/>
            </a:pPr>
            <a:r>
              <a:rPr lang="en-US" sz="1400" dirty="0" smtClean="0"/>
              <a:t>A list of stations with detailed information based on the following headers: </a:t>
            </a:r>
          </a:p>
          <a:p>
            <a:pPr marL="742950" lvl="1" indent="-285750">
              <a:buFont typeface="Arial" panose="020B0604020202020204" pitchFamily="34" charset="0"/>
              <a:buChar char="•"/>
            </a:pPr>
            <a:r>
              <a:rPr lang="en-US" sz="1400" dirty="0" smtClean="0"/>
              <a:t>Station ID, </a:t>
            </a:r>
          </a:p>
          <a:p>
            <a:pPr marL="742950" lvl="1" indent="-285750">
              <a:buFont typeface="Arial" panose="020B0604020202020204" pitchFamily="34" charset="0"/>
              <a:buChar char="•"/>
            </a:pPr>
            <a:r>
              <a:rPr lang="en-US" sz="1400" dirty="0" smtClean="0"/>
              <a:t>Station Name,</a:t>
            </a:r>
          </a:p>
          <a:p>
            <a:pPr marL="742950" lvl="1" indent="-285750">
              <a:buFont typeface="Arial" panose="020B0604020202020204" pitchFamily="34" charset="0"/>
              <a:buChar char="•"/>
            </a:pPr>
            <a:r>
              <a:rPr lang="en-US" sz="1400" dirty="0" smtClean="0"/>
              <a:t>Effective Date, and </a:t>
            </a:r>
          </a:p>
          <a:p>
            <a:pPr marL="742950" lvl="1" indent="-285750">
              <a:buFont typeface="Arial" panose="020B0604020202020204" pitchFamily="34" charset="0"/>
              <a:buChar char="•"/>
            </a:pPr>
            <a:r>
              <a:rPr lang="en-US" sz="1400" dirty="0" smtClean="0"/>
              <a:t>Termination Date </a:t>
            </a:r>
          </a:p>
        </p:txBody>
      </p:sp>
      <p:sp>
        <p:nvSpPr>
          <p:cNvPr id="7" name="Oval 6"/>
          <p:cNvSpPr>
            <a:spLocks noChangeAspect="1"/>
          </p:cNvSpPr>
          <p:nvPr/>
        </p:nvSpPr>
        <p:spPr>
          <a:xfrm>
            <a:off x="2216618" y="2847689"/>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3577541" y="2845569"/>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B</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4932589" y="2845569"/>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C</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6267175" y="2845570"/>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D</a:t>
            </a:r>
            <a:endParaRPr lang="en-CA" sz="1400" dirty="0">
              <a:latin typeface="Arial" panose="020B0604020202020204" pitchFamily="34" charset="0"/>
              <a:cs typeface="Arial" panose="020B0604020202020204" pitchFamily="34" charset="0"/>
            </a:endParaRPr>
          </a:p>
        </p:txBody>
      </p:sp>
      <p:sp>
        <p:nvSpPr>
          <p:cNvPr id="13" name="Oval 12"/>
          <p:cNvSpPr>
            <a:spLocks noChangeAspect="1"/>
          </p:cNvSpPr>
          <p:nvPr/>
        </p:nvSpPr>
        <p:spPr>
          <a:xfrm>
            <a:off x="8966818" y="4827345"/>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a:t>
            </a:r>
            <a:endParaRPr lang="en-CA" sz="1400" dirty="0">
              <a:latin typeface="Arial" panose="020B0604020202020204" pitchFamily="34" charset="0"/>
              <a:cs typeface="Arial" panose="020B0604020202020204" pitchFamily="34" charset="0"/>
            </a:endParaRPr>
          </a:p>
        </p:txBody>
      </p:sp>
      <p:sp>
        <p:nvSpPr>
          <p:cNvPr id="14" name="Oval 13"/>
          <p:cNvSpPr>
            <a:spLocks noChangeAspect="1"/>
          </p:cNvSpPr>
          <p:nvPr/>
        </p:nvSpPr>
        <p:spPr>
          <a:xfrm>
            <a:off x="8966818" y="5039988"/>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B</a:t>
            </a:r>
            <a:endParaRPr lang="en-CA" sz="1400" dirty="0">
              <a:latin typeface="Arial" panose="020B0604020202020204" pitchFamily="34" charset="0"/>
              <a:cs typeface="Arial" panose="020B0604020202020204" pitchFamily="34" charset="0"/>
            </a:endParaRPr>
          </a:p>
        </p:txBody>
      </p:sp>
      <p:sp>
        <p:nvSpPr>
          <p:cNvPr id="15" name="Oval 14"/>
          <p:cNvSpPr>
            <a:spLocks noChangeAspect="1"/>
          </p:cNvSpPr>
          <p:nvPr/>
        </p:nvSpPr>
        <p:spPr>
          <a:xfrm>
            <a:off x="8966818" y="5254614"/>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C</a:t>
            </a:r>
            <a:endParaRPr lang="en-CA" sz="1400" dirty="0">
              <a:latin typeface="Arial" panose="020B0604020202020204" pitchFamily="34" charset="0"/>
              <a:cs typeface="Arial" panose="020B0604020202020204" pitchFamily="34" charset="0"/>
            </a:endParaRPr>
          </a:p>
        </p:txBody>
      </p:sp>
      <p:sp>
        <p:nvSpPr>
          <p:cNvPr id="16" name="Oval 15"/>
          <p:cNvSpPr>
            <a:spLocks noChangeAspect="1"/>
          </p:cNvSpPr>
          <p:nvPr/>
        </p:nvSpPr>
        <p:spPr>
          <a:xfrm>
            <a:off x="8966818" y="5459732"/>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D</a:t>
            </a:r>
            <a:endParaRPr lang="en-CA" sz="1400" dirty="0">
              <a:latin typeface="Arial" panose="020B0604020202020204" pitchFamily="34" charset="0"/>
              <a:cs typeface="Arial" panose="020B0604020202020204" pitchFamily="34" charset="0"/>
            </a:endParaRPr>
          </a:p>
        </p:txBody>
      </p:sp>
      <p:sp>
        <p:nvSpPr>
          <p:cNvPr id="19" name="Rectangle 18"/>
          <p:cNvSpPr/>
          <p:nvPr/>
        </p:nvSpPr>
        <p:spPr>
          <a:xfrm>
            <a:off x="2506139" y="1519043"/>
            <a:ext cx="843581" cy="2567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8170447" y="1767803"/>
            <a:ext cx="3162277" cy="523220"/>
          </a:xfrm>
          <a:prstGeom prst="rect">
            <a:avLst/>
          </a:prstGeom>
          <a:noFill/>
          <a:ln w="25400">
            <a:solidFill>
              <a:srgbClr val="FF0000"/>
            </a:solidFill>
          </a:ln>
        </p:spPr>
        <p:txBody>
          <a:bodyPr wrap="square" rtlCol="0">
            <a:spAutoFit/>
          </a:bodyPr>
          <a:lstStyle/>
          <a:p>
            <a:r>
              <a:rPr lang="en-US" sz="1400" dirty="0" smtClean="0"/>
              <a:t>Clicking the “</a:t>
            </a:r>
            <a:r>
              <a:rPr lang="en-US" sz="1400" b="1" i="1" dirty="0" smtClean="0"/>
              <a:t>Station Maintenance</a:t>
            </a:r>
            <a:r>
              <a:rPr lang="en-US" sz="1400" dirty="0" smtClean="0"/>
              <a:t>” Option brings to you to this Screen</a:t>
            </a:r>
          </a:p>
        </p:txBody>
      </p:sp>
      <p:cxnSp>
        <p:nvCxnSpPr>
          <p:cNvPr id="24" name="Elbow Connector 23"/>
          <p:cNvCxnSpPr>
            <a:stCxn id="23" idx="1"/>
            <a:endCxn id="19" idx="2"/>
          </p:cNvCxnSpPr>
          <p:nvPr/>
        </p:nvCxnSpPr>
        <p:spPr>
          <a:xfrm rot="10800000">
            <a:off x="2927931" y="1775787"/>
            <a:ext cx="5242517" cy="25362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64144" y="2412527"/>
            <a:ext cx="692729" cy="184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221147" y="3073186"/>
            <a:ext cx="1088340" cy="954107"/>
          </a:xfrm>
          <a:prstGeom prst="rect">
            <a:avLst/>
          </a:prstGeom>
          <a:noFill/>
          <a:ln w="25400">
            <a:solidFill>
              <a:srgbClr val="FF0000"/>
            </a:solidFill>
          </a:ln>
        </p:spPr>
        <p:txBody>
          <a:bodyPr wrap="square" rtlCol="0">
            <a:spAutoFit/>
          </a:bodyPr>
          <a:lstStyle/>
          <a:p>
            <a:r>
              <a:rPr lang="en-US" sz="1400" dirty="0" smtClean="0"/>
              <a:t>“</a:t>
            </a:r>
            <a:r>
              <a:rPr lang="en-US" sz="1400" b="1" i="1" dirty="0" smtClean="0"/>
              <a:t>Create</a:t>
            </a:r>
            <a:r>
              <a:rPr lang="en-US" sz="1400" dirty="0" smtClean="0"/>
              <a:t>” and “</a:t>
            </a:r>
            <a:r>
              <a:rPr lang="en-US" sz="1400" b="1" i="1" dirty="0" smtClean="0"/>
              <a:t>Detail</a:t>
            </a:r>
            <a:r>
              <a:rPr lang="en-US" sz="1400" dirty="0" smtClean="0"/>
              <a:t>” buttons for processing.</a:t>
            </a:r>
          </a:p>
        </p:txBody>
      </p:sp>
      <p:cxnSp>
        <p:nvCxnSpPr>
          <p:cNvPr id="27" name="Elbow Connector 26"/>
          <p:cNvCxnSpPr>
            <a:stCxn id="26" idx="3"/>
            <a:endCxn id="25" idx="1"/>
          </p:cNvCxnSpPr>
          <p:nvPr/>
        </p:nvCxnSpPr>
        <p:spPr>
          <a:xfrm flipV="1">
            <a:off x="1309487" y="2504906"/>
            <a:ext cx="454657" cy="1045334"/>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a:spLocks noChangeAspect="1"/>
          </p:cNvSpPr>
          <p:nvPr/>
        </p:nvSpPr>
        <p:spPr>
          <a:xfrm>
            <a:off x="8527958" y="3763387"/>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29" name="Oval 28"/>
          <p:cNvSpPr>
            <a:spLocks noChangeAspect="1"/>
          </p:cNvSpPr>
          <p:nvPr/>
        </p:nvSpPr>
        <p:spPr>
          <a:xfrm>
            <a:off x="8527958" y="4346836"/>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31" name="Oval 30"/>
          <p:cNvSpPr>
            <a:spLocks noChangeAspect="1"/>
          </p:cNvSpPr>
          <p:nvPr/>
        </p:nvSpPr>
        <p:spPr>
          <a:xfrm>
            <a:off x="1179175" y="2891051"/>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2" name="Oval 31"/>
          <p:cNvSpPr>
            <a:spLocks noChangeAspect="1"/>
          </p:cNvSpPr>
          <p:nvPr/>
        </p:nvSpPr>
        <p:spPr>
          <a:xfrm>
            <a:off x="7464301" y="3453825"/>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33" name="Rectangle 32"/>
          <p:cNvSpPr/>
          <p:nvPr/>
        </p:nvSpPr>
        <p:spPr>
          <a:xfrm>
            <a:off x="5571267" y="2388241"/>
            <a:ext cx="1699941" cy="248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4105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07" y="1509789"/>
            <a:ext cx="6683430" cy="4626125"/>
          </a:xfrm>
          <a:prstGeom prst="rect">
            <a:avLst/>
          </a:prstGeom>
        </p:spPr>
      </p:pic>
      <p:sp>
        <p:nvSpPr>
          <p:cNvPr id="2" name="Title 1"/>
          <p:cNvSpPr>
            <a:spLocks noGrp="1"/>
          </p:cNvSpPr>
          <p:nvPr>
            <p:ph type="title"/>
          </p:nvPr>
        </p:nvSpPr>
        <p:spPr>
          <a:xfrm>
            <a:off x="653537" y="588163"/>
            <a:ext cx="10959008" cy="758957"/>
          </a:xfrm>
        </p:spPr>
        <p:txBody>
          <a:bodyPr/>
          <a:lstStyle/>
          <a:p>
            <a:pPr>
              <a:tabLst>
                <a:tab pos="10692000" algn="r"/>
              </a:tabLst>
            </a:pPr>
            <a:r>
              <a:rPr lang="en-CA" sz="3600" dirty="0" smtClean="0"/>
              <a:t>Airshed Ambient Station List: Create	</a:t>
            </a:r>
            <a:r>
              <a:rPr lang="en-CA" sz="1800" dirty="0" smtClean="0"/>
              <a:t>Coordinator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12</a:t>
            </a:fld>
            <a:endParaRPr lang="en-US" dirty="0"/>
          </a:p>
        </p:txBody>
      </p:sp>
      <p:sp>
        <p:nvSpPr>
          <p:cNvPr id="25" name="Rectangle 24"/>
          <p:cNvSpPr/>
          <p:nvPr/>
        </p:nvSpPr>
        <p:spPr>
          <a:xfrm>
            <a:off x="2021113" y="2480279"/>
            <a:ext cx="377182" cy="206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305402" y="2606040"/>
            <a:ext cx="1088340" cy="954107"/>
          </a:xfrm>
          <a:prstGeom prst="rect">
            <a:avLst/>
          </a:prstGeom>
          <a:noFill/>
          <a:ln w="25400">
            <a:solidFill>
              <a:srgbClr val="FF0000"/>
            </a:solidFill>
          </a:ln>
        </p:spPr>
        <p:txBody>
          <a:bodyPr wrap="square" rtlCol="0">
            <a:spAutoFit/>
          </a:bodyPr>
          <a:lstStyle/>
          <a:p>
            <a:r>
              <a:rPr lang="en-US" sz="1400" dirty="0" smtClean="0"/>
              <a:t>“</a:t>
            </a:r>
            <a:r>
              <a:rPr lang="en-US" sz="1400" b="1" i="1" dirty="0" smtClean="0"/>
              <a:t>Create</a:t>
            </a:r>
            <a:r>
              <a:rPr lang="en-US" sz="1400" dirty="0" smtClean="0"/>
              <a:t>” button to create a station.</a:t>
            </a:r>
          </a:p>
        </p:txBody>
      </p:sp>
      <p:cxnSp>
        <p:nvCxnSpPr>
          <p:cNvPr id="27" name="Elbow Connector 26"/>
          <p:cNvCxnSpPr>
            <a:stCxn id="26" idx="3"/>
            <a:endCxn id="25" idx="1"/>
          </p:cNvCxnSpPr>
          <p:nvPr/>
        </p:nvCxnSpPr>
        <p:spPr>
          <a:xfrm flipV="1">
            <a:off x="1393742" y="2583666"/>
            <a:ext cx="627371" cy="49942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a:spLocks noChangeAspect="1"/>
          </p:cNvSpPr>
          <p:nvPr/>
        </p:nvSpPr>
        <p:spPr>
          <a:xfrm>
            <a:off x="1329240" y="2466158"/>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3" name="Rectangle 32"/>
          <p:cNvSpPr/>
          <p:nvPr/>
        </p:nvSpPr>
        <p:spPr>
          <a:xfrm>
            <a:off x="6213111" y="2472906"/>
            <a:ext cx="1884141" cy="266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p:cNvSpPr txBox="1"/>
          <p:nvPr/>
        </p:nvSpPr>
        <p:spPr>
          <a:xfrm>
            <a:off x="9570020" y="2171435"/>
            <a:ext cx="2042525" cy="138499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If the Coordinator is interested in creating a station, the Coordinator clicks the:</a:t>
            </a:r>
          </a:p>
          <a:p>
            <a:pPr marL="342900" indent="-342900">
              <a:buFont typeface="+mj-lt"/>
              <a:buAutoNum type="arabicPeriod"/>
            </a:pPr>
            <a:r>
              <a:rPr lang="en-US" sz="1400" dirty="0" smtClean="0"/>
              <a:t>“</a:t>
            </a:r>
            <a:r>
              <a:rPr lang="en-US" sz="1400" b="1" i="1" dirty="0" smtClean="0"/>
              <a:t>Create</a:t>
            </a:r>
            <a:r>
              <a:rPr lang="en-US" sz="1400" dirty="0" smtClean="0"/>
              <a:t>” button at the top left.   </a:t>
            </a:r>
            <a:endParaRPr lang="en-CA" sz="1400" dirty="0"/>
          </a:p>
        </p:txBody>
      </p:sp>
    </p:spTree>
    <p:extLst>
      <p:ext uri="{BB962C8B-B14F-4D97-AF65-F5344CB8AC3E}">
        <p14:creationId xmlns:p14="http://schemas.microsoft.com/office/powerpoint/2010/main" val="257698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0" y="1475341"/>
            <a:ext cx="7106235" cy="3230649"/>
          </a:xfrm>
          <a:prstGeom prst="rect">
            <a:avLst/>
          </a:prstGeom>
        </p:spPr>
      </p:pic>
      <p:sp>
        <p:nvSpPr>
          <p:cNvPr id="2" name="Title 1"/>
          <p:cNvSpPr>
            <a:spLocks noGrp="1"/>
          </p:cNvSpPr>
          <p:nvPr>
            <p:ph type="title"/>
          </p:nvPr>
        </p:nvSpPr>
        <p:spPr/>
        <p:txBody>
          <a:bodyPr/>
          <a:lstStyle/>
          <a:p>
            <a:pPr>
              <a:tabLst>
                <a:tab pos="10692000" algn="r"/>
              </a:tabLst>
            </a:pPr>
            <a:r>
              <a:rPr lang="en-CA" sz="3600" dirty="0" smtClean="0"/>
              <a:t>Create Station Screen 	</a:t>
            </a:r>
            <a:r>
              <a:rPr lang="en-CA" sz="1800" dirty="0" smtClean="0"/>
              <a:t>Coordinator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13</a:t>
            </a:fld>
            <a:endParaRPr lang="en-US" dirty="0"/>
          </a:p>
        </p:txBody>
      </p:sp>
      <p:sp>
        <p:nvSpPr>
          <p:cNvPr id="6" name="TextBox 5"/>
          <p:cNvSpPr txBox="1"/>
          <p:nvPr/>
        </p:nvSpPr>
        <p:spPr>
          <a:xfrm>
            <a:off x="7801583" y="1475341"/>
            <a:ext cx="4196954"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the “</a:t>
            </a:r>
            <a:r>
              <a:rPr lang="en-US" sz="1400" b="1" i="1" dirty="0" smtClean="0"/>
              <a:t>Create Station</a:t>
            </a:r>
            <a:r>
              <a:rPr lang="en-US" sz="1400" dirty="0" smtClean="0"/>
              <a:t>” screen where the Coordinator creates the station by filling in the following fields:</a:t>
            </a:r>
            <a:endParaRPr lang="en-US" sz="1400" dirty="0"/>
          </a:p>
          <a:p>
            <a:pPr marL="285750" indent="-285750">
              <a:buFont typeface="Arial" panose="020B0604020202020204" pitchFamily="34" charset="0"/>
              <a:buChar char="•"/>
            </a:pPr>
            <a:r>
              <a:rPr lang="en-US" sz="1400" dirty="0" smtClean="0"/>
              <a:t>Station Name,</a:t>
            </a:r>
          </a:p>
          <a:p>
            <a:pPr marL="285750" indent="-285750">
              <a:buFont typeface="Arial" panose="020B0604020202020204" pitchFamily="34" charset="0"/>
              <a:buChar char="•"/>
            </a:pPr>
            <a:r>
              <a:rPr lang="en-US" sz="1400" dirty="0" smtClean="0"/>
              <a:t>Alternate Name,</a:t>
            </a:r>
          </a:p>
          <a:p>
            <a:pPr marL="285750" indent="-285750">
              <a:buFont typeface="Arial" panose="020B0604020202020204" pitchFamily="34" charset="0"/>
              <a:buChar char="•"/>
            </a:pPr>
            <a:r>
              <a:rPr lang="en-US" sz="1400" dirty="0" smtClean="0"/>
              <a:t>Effective </a:t>
            </a:r>
            <a:r>
              <a:rPr lang="en-US" sz="1400" dirty="0"/>
              <a:t>Date, </a:t>
            </a:r>
          </a:p>
          <a:p>
            <a:pPr marL="285750" indent="-285750">
              <a:buFont typeface="Arial" panose="020B0604020202020204" pitchFamily="34" charset="0"/>
              <a:buChar char="•"/>
            </a:pPr>
            <a:r>
              <a:rPr lang="en-US" sz="1400" dirty="0"/>
              <a:t>Termination Date, </a:t>
            </a:r>
          </a:p>
          <a:p>
            <a:pPr marL="285750" indent="-285750">
              <a:buFont typeface="Arial" panose="020B0604020202020204" pitchFamily="34" charset="0"/>
              <a:buChar char="•"/>
            </a:pPr>
            <a:r>
              <a:rPr lang="en-US" sz="1400" dirty="0" smtClean="0"/>
              <a:t>Station Type (i.e. Permanent, Portable, or Mobile),</a:t>
            </a:r>
          </a:p>
          <a:p>
            <a:pPr marL="285750" indent="-285750">
              <a:buFont typeface="Arial" panose="020B0604020202020204" pitchFamily="34" charset="0"/>
              <a:buChar char="•"/>
            </a:pPr>
            <a:r>
              <a:rPr lang="en-US" sz="1400" dirty="0" smtClean="0"/>
              <a:t>Longitude </a:t>
            </a:r>
            <a:r>
              <a:rPr lang="en-US" sz="1400" dirty="0"/>
              <a:t>(in decimal</a:t>
            </a:r>
            <a:r>
              <a:rPr lang="en-US" sz="1400" dirty="0" smtClean="0"/>
              <a:t>), </a:t>
            </a:r>
            <a:endParaRPr lang="en-US" sz="1400" dirty="0"/>
          </a:p>
          <a:p>
            <a:pPr marL="285750" indent="-285750">
              <a:buFont typeface="Arial" panose="020B0604020202020204" pitchFamily="34" charset="0"/>
              <a:buChar char="•"/>
            </a:pPr>
            <a:r>
              <a:rPr lang="en-US" sz="1400" dirty="0"/>
              <a:t>Latitude (in decimal</a:t>
            </a:r>
            <a:r>
              <a:rPr lang="en-US" sz="1400" dirty="0" smtClean="0"/>
              <a:t>), </a:t>
            </a:r>
            <a:endParaRPr lang="en-US" sz="1400" dirty="0"/>
          </a:p>
          <a:p>
            <a:pPr marL="285750" indent="-285750">
              <a:buFont typeface="Arial" panose="020B0604020202020204" pitchFamily="34" charset="0"/>
              <a:buChar char="•"/>
            </a:pPr>
            <a:r>
              <a:rPr lang="en-US" sz="1400" dirty="0" smtClean="0"/>
              <a:t>Elevation </a:t>
            </a:r>
            <a:r>
              <a:rPr lang="en-US" sz="1400" dirty="0"/>
              <a:t>(in </a:t>
            </a:r>
            <a:r>
              <a:rPr lang="en-US" sz="1400" dirty="0" smtClean="0"/>
              <a:t>meters above sea level).  </a:t>
            </a:r>
            <a:endParaRPr lang="en-US" sz="1400" dirty="0"/>
          </a:p>
          <a:p>
            <a:endParaRPr lang="en-US" sz="1400" b="1" dirty="0" smtClean="0"/>
          </a:p>
          <a:p>
            <a:r>
              <a:rPr lang="en-US" sz="1400" b="1" dirty="0" smtClean="0"/>
              <a:t>Note: </a:t>
            </a:r>
            <a:r>
              <a:rPr lang="en-US" sz="1400" dirty="0" smtClean="0"/>
              <a:t>If the Station Type is “</a:t>
            </a:r>
            <a:r>
              <a:rPr lang="en-US" sz="1400" i="1" dirty="0" smtClean="0"/>
              <a:t>Mobile</a:t>
            </a:r>
            <a:r>
              <a:rPr lang="en-US" sz="1400" dirty="0" smtClean="0"/>
              <a:t>” then the Longitude and Latitude fields will be greyed out and cannot be filled in.  However if the station type is “</a:t>
            </a:r>
            <a:r>
              <a:rPr lang="en-US" sz="1400" i="1" dirty="0" smtClean="0"/>
              <a:t>Permanent</a:t>
            </a:r>
            <a:r>
              <a:rPr lang="en-US" sz="1400" dirty="0" smtClean="0"/>
              <a:t>” or “</a:t>
            </a:r>
            <a:r>
              <a:rPr lang="en-US" sz="1400" i="1" dirty="0" smtClean="0"/>
              <a:t>Portable</a:t>
            </a:r>
            <a:r>
              <a:rPr lang="en-US" sz="1400" dirty="0" smtClean="0"/>
              <a:t>” then the Longitude and Latitude fields  </a:t>
            </a:r>
            <a:r>
              <a:rPr lang="en-US" sz="1400" u="sng" dirty="0" smtClean="0"/>
              <a:t>must </a:t>
            </a:r>
            <a:r>
              <a:rPr lang="en-US" sz="1400" dirty="0" smtClean="0"/>
              <a:t>be filled in. </a:t>
            </a:r>
          </a:p>
          <a:p>
            <a:endParaRPr lang="en-US" sz="1400" dirty="0"/>
          </a:p>
          <a:p>
            <a:r>
              <a:rPr lang="en-US" sz="1400" dirty="0" smtClean="0"/>
              <a:t>The “</a:t>
            </a:r>
            <a:r>
              <a:rPr lang="en-US" sz="1400" b="1" i="1" dirty="0" smtClean="0"/>
              <a:t>Create</a:t>
            </a:r>
            <a:r>
              <a:rPr lang="en-US" sz="1400" dirty="0" smtClean="0"/>
              <a:t>” button proceeds creating the station, where the “</a:t>
            </a:r>
            <a:r>
              <a:rPr lang="en-US" sz="1400" b="1" i="1" dirty="0" smtClean="0"/>
              <a:t>Cancel</a:t>
            </a:r>
            <a:r>
              <a:rPr lang="en-US" sz="1400" dirty="0" smtClean="0"/>
              <a:t>” button cancel the changes take </a:t>
            </a:r>
            <a:r>
              <a:rPr lang="en-US" sz="1400" dirty="0"/>
              <a:t>you back to the previous </a:t>
            </a:r>
            <a:r>
              <a:rPr lang="en-US" sz="1400" dirty="0" smtClean="0"/>
              <a:t>screen. </a:t>
            </a:r>
            <a:endParaRPr lang="en-CA" sz="1400" dirty="0"/>
          </a:p>
        </p:txBody>
      </p:sp>
      <p:sp>
        <p:nvSpPr>
          <p:cNvPr id="7" name="Rectangle 6"/>
          <p:cNvSpPr/>
          <p:nvPr/>
        </p:nvSpPr>
        <p:spPr>
          <a:xfrm>
            <a:off x="812495" y="3950768"/>
            <a:ext cx="403729" cy="200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748808" y="5335048"/>
            <a:ext cx="2581568" cy="954107"/>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Cancel</a:t>
            </a:r>
            <a:r>
              <a:rPr lang="en-US" sz="1400" dirty="0" smtClean="0"/>
              <a:t>” button cancels the changes and takes you back to the “</a:t>
            </a:r>
            <a:r>
              <a:rPr lang="en-US" sz="1400" b="1" i="1" dirty="0" smtClean="0"/>
              <a:t>Airshed Ambient Station List</a:t>
            </a:r>
            <a:r>
              <a:rPr lang="en-US" sz="1400" dirty="0" smtClean="0"/>
              <a:t>” screen.</a:t>
            </a:r>
            <a:endParaRPr lang="en-CA" sz="1400" dirty="0"/>
          </a:p>
        </p:txBody>
      </p:sp>
      <p:cxnSp>
        <p:nvCxnSpPr>
          <p:cNvPr id="9" name="Elbow Connector 8"/>
          <p:cNvCxnSpPr>
            <a:stCxn id="8" idx="0"/>
            <a:endCxn id="7" idx="2"/>
          </p:cNvCxnSpPr>
          <p:nvPr/>
        </p:nvCxnSpPr>
        <p:spPr>
          <a:xfrm rot="16200000" flipV="1">
            <a:off x="935320" y="4230776"/>
            <a:ext cx="1183313" cy="102523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62441" y="2496284"/>
            <a:ext cx="1688236" cy="221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p:cNvSpPr txBox="1"/>
          <p:nvPr/>
        </p:nvSpPr>
        <p:spPr>
          <a:xfrm>
            <a:off x="2501199" y="3967326"/>
            <a:ext cx="3203459" cy="738664"/>
          </a:xfrm>
          <a:prstGeom prst="rect">
            <a:avLst/>
          </a:prstGeom>
          <a:solidFill>
            <a:schemeClr val="bg1"/>
          </a:solidFill>
          <a:ln w="25400">
            <a:solidFill>
              <a:srgbClr val="FF0000"/>
            </a:solidFill>
          </a:ln>
        </p:spPr>
        <p:txBody>
          <a:bodyPr wrap="square" rtlCol="0">
            <a:spAutoFit/>
          </a:bodyPr>
          <a:lstStyle/>
          <a:p>
            <a:r>
              <a:rPr lang="en-US" sz="1400" dirty="0" smtClean="0"/>
              <a:t>Use the dropdown list to search and select the station type  to be either  “</a:t>
            </a:r>
            <a:r>
              <a:rPr lang="en-US" sz="1400" b="1" i="1" dirty="0" smtClean="0"/>
              <a:t>Permanent</a:t>
            </a:r>
            <a:r>
              <a:rPr lang="en-US" sz="1400" dirty="0" smtClean="0"/>
              <a:t>”, “</a:t>
            </a:r>
            <a:r>
              <a:rPr lang="en-US" sz="1400" b="1" i="1" dirty="0" smtClean="0"/>
              <a:t>Portable</a:t>
            </a:r>
            <a:r>
              <a:rPr lang="en-US" sz="1400" dirty="0" smtClean="0"/>
              <a:t>”, or “</a:t>
            </a:r>
            <a:r>
              <a:rPr lang="en-US" sz="1400" b="1" i="1" dirty="0" smtClean="0"/>
              <a:t>Mobile</a:t>
            </a:r>
            <a:r>
              <a:rPr lang="en-US" sz="1400" dirty="0" smtClean="0"/>
              <a:t>”.</a:t>
            </a:r>
            <a:endParaRPr lang="en-CA" sz="1400" dirty="0"/>
          </a:p>
        </p:txBody>
      </p:sp>
      <p:cxnSp>
        <p:nvCxnSpPr>
          <p:cNvPr id="21" name="Elbow Connector 20"/>
          <p:cNvCxnSpPr>
            <a:stCxn id="20" idx="0"/>
            <a:endCxn id="19" idx="1"/>
          </p:cNvCxnSpPr>
          <p:nvPr/>
        </p:nvCxnSpPr>
        <p:spPr>
          <a:xfrm rot="5400000" flipH="1" flipV="1">
            <a:off x="4052652" y="2657537"/>
            <a:ext cx="1360066" cy="1259512"/>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026189" y="3962582"/>
            <a:ext cx="387191" cy="189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4054464" y="5536485"/>
            <a:ext cx="3165321" cy="523220"/>
          </a:xfrm>
          <a:prstGeom prst="rect">
            <a:avLst/>
          </a:prstGeom>
          <a:noFill/>
          <a:ln w="25400">
            <a:solidFill>
              <a:srgbClr val="FF0000"/>
            </a:solidFill>
          </a:ln>
        </p:spPr>
        <p:txBody>
          <a:bodyPr wrap="square" rtlCol="0">
            <a:spAutoFit/>
          </a:bodyPr>
          <a:lstStyle/>
          <a:p>
            <a:r>
              <a:rPr lang="en-US" sz="1400" dirty="0" smtClean="0"/>
              <a:t>The Coordinator clicks “</a:t>
            </a:r>
            <a:r>
              <a:rPr lang="en-US" sz="1400" b="1" i="1" dirty="0" smtClean="0"/>
              <a:t>Create</a:t>
            </a:r>
            <a:r>
              <a:rPr lang="en-US" sz="1400" dirty="0" smtClean="0"/>
              <a:t>” button to proceed creating the  station.  </a:t>
            </a:r>
            <a:endParaRPr lang="en-CA" sz="1400" dirty="0"/>
          </a:p>
        </p:txBody>
      </p:sp>
      <p:cxnSp>
        <p:nvCxnSpPr>
          <p:cNvPr id="24" name="Elbow Connector 23"/>
          <p:cNvCxnSpPr>
            <a:stCxn id="23" idx="0"/>
            <a:endCxn id="22" idx="2"/>
          </p:cNvCxnSpPr>
          <p:nvPr/>
        </p:nvCxnSpPr>
        <p:spPr>
          <a:xfrm rot="5400000" flipH="1" flipV="1">
            <a:off x="5736080" y="4052780"/>
            <a:ext cx="1384750" cy="158266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5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945" y="1431899"/>
            <a:ext cx="8088995" cy="3372676"/>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14</a:t>
            </a:fld>
            <a:endParaRPr lang="en-US" dirty="0"/>
          </a:p>
        </p:txBody>
      </p:sp>
      <p:sp>
        <p:nvSpPr>
          <p:cNvPr id="6" name="Title 1"/>
          <p:cNvSpPr>
            <a:spLocks noGrp="1"/>
          </p:cNvSpPr>
          <p:nvPr>
            <p:ph type="title"/>
          </p:nvPr>
        </p:nvSpPr>
        <p:spPr>
          <a:xfrm>
            <a:off x="623392" y="588163"/>
            <a:ext cx="10959008" cy="758957"/>
          </a:xfrm>
        </p:spPr>
        <p:txBody>
          <a:bodyPr/>
          <a:lstStyle/>
          <a:p>
            <a:pPr>
              <a:tabLst>
                <a:tab pos="10692000" algn="r"/>
              </a:tabLst>
            </a:pPr>
            <a:r>
              <a:rPr lang="en-CA" sz="3600" dirty="0" smtClean="0"/>
              <a:t>Create Station Screen: Success	</a:t>
            </a:r>
            <a:r>
              <a:rPr lang="en-CA" sz="1800" dirty="0" smtClean="0"/>
              <a:t>Coordinator</a:t>
            </a:r>
            <a:endParaRPr lang="en-CA" sz="1800" dirty="0"/>
          </a:p>
        </p:txBody>
      </p:sp>
      <p:sp>
        <p:nvSpPr>
          <p:cNvPr id="9" name="TextBox 8"/>
          <p:cNvSpPr txBox="1"/>
          <p:nvPr/>
        </p:nvSpPr>
        <p:spPr>
          <a:xfrm>
            <a:off x="9576940" y="2242802"/>
            <a:ext cx="2154616" cy="310854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data is all filled in and the “</a:t>
            </a:r>
            <a:r>
              <a:rPr lang="en-CA" sz="1400" b="1" i="1" dirty="0" smtClean="0"/>
              <a:t>Create</a:t>
            </a:r>
            <a:r>
              <a:rPr lang="en-CA" sz="1400" dirty="0" smtClean="0"/>
              <a:t>” button clicked, the Airshed Station Details is created.</a:t>
            </a:r>
          </a:p>
          <a:p>
            <a:endParaRPr lang="en-US" sz="1400" dirty="0"/>
          </a:p>
          <a:p>
            <a:r>
              <a:rPr lang="en-US" sz="1400" dirty="0" smtClean="0"/>
              <a:t>Note the Station ID number is generated and the station data that is entered cannot be amended.</a:t>
            </a:r>
            <a:endParaRPr lang="en-CA" sz="1400" dirty="0" smtClean="0"/>
          </a:p>
          <a:p>
            <a:endParaRPr lang="en-CA" sz="1400" dirty="0"/>
          </a:p>
          <a:p>
            <a:r>
              <a:rPr lang="en-CA" sz="1400" dirty="0" smtClean="0"/>
              <a:t>To get back to the previous screen, click the “</a:t>
            </a:r>
            <a:r>
              <a:rPr lang="en-CA" sz="1400" b="1" i="1" dirty="0" smtClean="0"/>
              <a:t>Station Home</a:t>
            </a:r>
            <a:r>
              <a:rPr lang="en-CA" sz="1400" dirty="0" smtClean="0"/>
              <a:t>” button.</a:t>
            </a:r>
            <a:endParaRPr lang="en-CA" sz="1400" dirty="0"/>
          </a:p>
        </p:txBody>
      </p:sp>
      <p:sp>
        <p:nvSpPr>
          <p:cNvPr id="10" name="Rectangle 9"/>
          <p:cNvSpPr/>
          <p:nvPr/>
        </p:nvSpPr>
        <p:spPr>
          <a:xfrm>
            <a:off x="1742266" y="4043256"/>
            <a:ext cx="759711" cy="206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4131872" y="5467229"/>
            <a:ext cx="3826795" cy="523220"/>
          </a:xfrm>
          <a:prstGeom prst="rect">
            <a:avLst/>
          </a:prstGeom>
          <a:noFill/>
          <a:ln w="25400">
            <a:solidFill>
              <a:srgbClr val="FF0000"/>
            </a:solidFill>
          </a:ln>
        </p:spPr>
        <p:txBody>
          <a:bodyPr wrap="square" rtlCol="0">
            <a:spAutoFit/>
          </a:bodyPr>
          <a:lstStyle/>
          <a:p>
            <a:r>
              <a:rPr lang="en-US" sz="1400" dirty="0" smtClean="0"/>
              <a:t>The Coordinator clicks “</a:t>
            </a:r>
            <a:r>
              <a:rPr lang="en-US" sz="1400" b="1" i="1" dirty="0" smtClean="0"/>
              <a:t>Station Home</a:t>
            </a:r>
            <a:r>
              <a:rPr lang="en-US" sz="1400" dirty="0" smtClean="0"/>
              <a:t>” to get back to the “</a:t>
            </a:r>
            <a:r>
              <a:rPr lang="en-US" sz="1400" b="1" i="1" dirty="0" smtClean="0"/>
              <a:t>Airshed Ambient Station List</a:t>
            </a:r>
            <a:r>
              <a:rPr lang="en-US" sz="1400" dirty="0" smtClean="0"/>
              <a:t>” screen.</a:t>
            </a:r>
            <a:endParaRPr lang="en-CA" sz="1400" dirty="0"/>
          </a:p>
        </p:txBody>
      </p:sp>
      <p:cxnSp>
        <p:nvCxnSpPr>
          <p:cNvPr id="12" name="Elbow Connector 11"/>
          <p:cNvCxnSpPr>
            <a:stCxn id="11" idx="1"/>
            <a:endCxn id="10" idx="3"/>
          </p:cNvCxnSpPr>
          <p:nvPr/>
        </p:nvCxnSpPr>
        <p:spPr>
          <a:xfrm rot="10800000">
            <a:off x="2501978" y="4146347"/>
            <a:ext cx="1629895" cy="1582493"/>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95657" y="2554676"/>
            <a:ext cx="1561686" cy="21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79176" y="3172247"/>
            <a:ext cx="1435763" cy="523220"/>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Station ID</a:t>
            </a:r>
            <a:r>
              <a:rPr lang="en-US" sz="1400" dirty="0" smtClean="0"/>
              <a:t>” is generated.</a:t>
            </a:r>
            <a:endParaRPr lang="en-CA" sz="1400" dirty="0"/>
          </a:p>
        </p:txBody>
      </p:sp>
      <p:cxnSp>
        <p:nvCxnSpPr>
          <p:cNvPr id="15" name="Elbow Connector 14"/>
          <p:cNvCxnSpPr>
            <a:stCxn id="14" idx="0"/>
            <a:endCxn id="13" idx="1"/>
          </p:cNvCxnSpPr>
          <p:nvPr/>
        </p:nvCxnSpPr>
        <p:spPr>
          <a:xfrm rot="5400000" flipH="1" flipV="1">
            <a:off x="1041634" y="2418225"/>
            <a:ext cx="509446" cy="99859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6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74" y="1525287"/>
            <a:ext cx="7089171" cy="4935499"/>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15</a:t>
            </a:fld>
            <a:endParaRPr lang="en-US" dirty="0"/>
          </a:p>
        </p:txBody>
      </p:sp>
      <p:sp>
        <p:nvSpPr>
          <p:cNvPr id="6" name="Title 1"/>
          <p:cNvSpPr>
            <a:spLocks noGrp="1"/>
          </p:cNvSpPr>
          <p:nvPr>
            <p:ph type="title"/>
          </p:nvPr>
        </p:nvSpPr>
        <p:spPr>
          <a:xfrm>
            <a:off x="653537" y="588163"/>
            <a:ext cx="10959008" cy="758957"/>
          </a:xfrm>
        </p:spPr>
        <p:txBody>
          <a:bodyPr/>
          <a:lstStyle/>
          <a:p>
            <a:pPr>
              <a:tabLst>
                <a:tab pos="10692000" algn="r"/>
              </a:tabLst>
            </a:pPr>
            <a:r>
              <a:rPr lang="en-CA" sz="3600" dirty="0" smtClean="0"/>
              <a:t>Airshed Ambient Station List: Detail	</a:t>
            </a:r>
            <a:r>
              <a:rPr lang="en-CA" sz="1800" dirty="0" smtClean="0"/>
              <a:t>Coordinator</a:t>
            </a:r>
            <a:endParaRPr lang="en-CA" sz="1800" dirty="0"/>
          </a:p>
        </p:txBody>
      </p:sp>
      <p:sp>
        <p:nvSpPr>
          <p:cNvPr id="8" name="Rectangle 7"/>
          <p:cNvSpPr/>
          <p:nvPr/>
        </p:nvSpPr>
        <p:spPr>
          <a:xfrm>
            <a:off x="5796642" y="2530929"/>
            <a:ext cx="1995351" cy="313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1514939" y="3794893"/>
            <a:ext cx="116516" cy="125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1743726" y="2577197"/>
            <a:ext cx="383955" cy="188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3850174" y="5969192"/>
            <a:ext cx="3781938" cy="523220"/>
          </a:xfrm>
          <a:prstGeom prst="rect">
            <a:avLst/>
          </a:prstGeom>
          <a:solidFill>
            <a:schemeClr val="bg1"/>
          </a:solidFill>
          <a:ln w="25400">
            <a:solidFill>
              <a:srgbClr val="FF0000"/>
            </a:solidFill>
          </a:ln>
        </p:spPr>
        <p:txBody>
          <a:bodyPr wrap="square" rtlCol="0">
            <a:spAutoFit/>
          </a:bodyPr>
          <a:lstStyle/>
          <a:p>
            <a:r>
              <a:rPr lang="en-US" sz="1400" dirty="0" smtClean="0"/>
              <a:t>Click the tick in box beside the desired Station ID. Click the tick box again to deselect.</a:t>
            </a:r>
          </a:p>
        </p:txBody>
      </p:sp>
      <p:sp>
        <p:nvSpPr>
          <p:cNvPr id="12" name="TextBox 11"/>
          <p:cNvSpPr txBox="1"/>
          <p:nvPr/>
        </p:nvSpPr>
        <p:spPr>
          <a:xfrm>
            <a:off x="3401563" y="1929005"/>
            <a:ext cx="5140272" cy="307777"/>
          </a:xfrm>
          <a:prstGeom prst="rect">
            <a:avLst/>
          </a:prstGeom>
          <a:solidFill>
            <a:schemeClr val="bg1"/>
          </a:solidFill>
          <a:ln w="25400">
            <a:solidFill>
              <a:srgbClr val="FF0000"/>
            </a:solidFill>
          </a:ln>
        </p:spPr>
        <p:txBody>
          <a:bodyPr wrap="square" rtlCol="0">
            <a:spAutoFit/>
          </a:bodyPr>
          <a:lstStyle/>
          <a:p>
            <a:r>
              <a:rPr lang="en-US" sz="1400" dirty="0" smtClean="0"/>
              <a:t>Click the “</a:t>
            </a:r>
            <a:r>
              <a:rPr lang="en-US" sz="1400" b="1" i="1" dirty="0" smtClean="0"/>
              <a:t>Detail</a:t>
            </a:r>
            <a:r>
              <a:rPr lang="en-US" sz="1400" dirty="0" smtClean="0"/>
              <a:t>” button to get more details on the chosen station.</a:t>
            </a:r>
          </a:p>
        </p:txBody>
      </p:sp>
      <p:cxnSp>
        <p:nvCxnSpPr>
          <p:cNvPr id="13" name="Elbow Connector 12"/>
          <p:cNvCxnSpPr>
            <a:stCxn id="11" idx="1"/>
            <a:endCxn id="9" idx="2"/>
          </p:cNvCxnSpPr>
          <p:nvPr/>
        </p:nvCxnSpPr>
        <p:spPr>
          <a:xfrm rot="10800000">
            <a:off x="1573198" y="3920624"/>
            <a:ext cx="2276977" cy="231017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1"/>
            <a:endCxn id="10" idx="0"/>
          </p:cNvCxnSpPr>
          <p:nvPr/>
        </p:nvCxnSpPr>
        <p:spPr>
          <a:xfrm rot="10800000" flipV="1">
            <a:off x="1935705" y="2082893"/>
            <a:ext cx="1465859" cy="494303"/>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3233846" y="178184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16" name="Oval 15"/>
          <p:cNvSpPr>
            <a:spLocks noChangeAspect="1"/>
          </p:cNvSpPr>
          <p:nvPr/>
        </p:nvSpPr>
        <p:spPr>
          <a:xfrm>
            <a:off x="3649904" y="581509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40" name="TextBox 39"/>
          <p:cNvSpPr txBox="1"/>
          <p:nvPr/>
        </p:nvSpPr>
        <p:spPr>
          <a:xfrm>
            <a:off x="8299602" y="2671509"/>
            <a:ext cx="3185945" cy="2246769"/>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If the Coordinator is interested in getting more information on a particular station,  the Coordinator clicks the:</a:t>
            </a:r>
          </a:p>
          <a:p>
            <a:pPr marL="342900" indent="-342900">
              <a:buFont typeface="+mj-lt"/>
              <a:buAutoNum type="arabicPeriod"/>
            </a:pPr>
            <a:r>
              <a:rPr lang="en-US" sz="1400" dirty="0" smtClean="0"/>
              <a:t>Tick box beside the desired Station ID (the entire row will be highlighted in blue) and </a:t>
            </a:r>
          </a:p>
          <a:p>
            <a:pPr marL="342900" indent="-342900">
              <a:buFont typeface="+mj-lt"/>
              <a:buAutoNum type="arabicPeriod"/>
            </a:pPr>
            <a:r>
              <a:rPr lang="en-US" sz="1400" dirty="0" smtClean="0"/>
              <a:t>“</a:t>
            </a:r>
            <a:r>
              <a:rPr lang="en-US" sz="1400" b="1" i="1" dirty="0" smtClean="0"/>
              <a:t>Detail</a:t>
            </a:r>
            <a:r>
              <a:rPr lang="en-US" sz="1400" dirty="0" smtClean="0"/>
              <a:t>” button at the top left.   </a:t>
            </a:r>
          </a:p>
          <a:p>
            <a:pPr marL="342900" indent="-342900">
              <a:buFont typeface="+mj-lt"/>
              <a:buAutoNum type="arabicPeriod"/>
            </a:pPr>
            <a:endParaRPr lang="en-US" sz="1400" dirty="0"/>
          </a:p>
          <a:p>
            <a:r>
              <a:rPr lang="en-US" sz="1400" b="1" dirty="0"/>
              <a:t>Note:</a:t>
            </a:r>
            <a:r>
              <a:rPr lang="en-US" sz="1400" dirty="0"/>
              <a:t> To unselect the station row, click the tick box </a:t>
            </a:r>
            <a:r>
              <a:rPr lang="en-US" sz="1400" dirty="0" smtClean="0"/>
              <a:t>again.</a:t>
            </a:r>
            <a:endParaRPr lang="en-CA" sz="1400" dirty="0"/>
          </a:p>
        </p:txBody>
      </p:sp>
    </p:spTree>
    <p:extLst>
      <p:ext uri="{BB962C8B-B14F-4D97-AF65-F5344CB8AC3E}">
        <p14:creationId xmlns:p14="http://schemas.microsoft.com/office/powerpoint/2010/main" val="216484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61" y="1564303"/>
            <a:ext cx="7629351" cy="3181029"/>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16</a:t>
            </a:fld>
            <a:endParaRPr lang="en-US" dirty="0"/>
          </a:p>
        </p:txBody>
      </p:sp>
      <p:sp>
        <p:nvSpPr>
          <p:cNvPr id="6" name="Title 1"/>
          <p:cNvSpPr>
            <a:spLocks noGrp="1"/>
          </p:cNvSpPr>
          <p:nvPr>
            <p:ph type="title"/>
          </p:nvPr>
        </p:nvSpPr>
        <p:spPr>
          <a:xfrm>
            <a:off x="653537" y="588163"/>
            <a:ext cx="10959008" cy="758957"/>
          </a:xfrm>
        </p:spPr>
        <p:txBody>
          <a:bodyPr/>
          <a:lstStyle/>
          <a:p>
            <a:pPr>
              <a:tabLst>
                <a:tab pos="10692000" algn="r"/>
              </a:tabLst>
            </a:pPr>
            <a:r>
              <a:rPr lang="en-CA" sz="3600" dirty="0" smtClean="0"/>
              <a:t>Airshed Station Details	</a:t>
            </a:r>
            <a:r>
              <a:rPr lang="en-CA" sz="1800" dirty="0" smtClean="0"/>
              <a:t>Coordinator</a:t>
            </a:r>
            <a:endParaRPr lang="en-CA" sz="1800" dirty="0"/>
          </a:p>
        </p:txBody>
      </p:sp>
      <p:sp>
        <p:nvSpPr>
          <p:cNvPr id="7" name="TextBox 6"/>
          <p:cNvSpPr txBox="1"/>
          <p:nvPr/>
        </p:nvSpPr>
        <p:spPr>
          <a:xfrm>
            <a:off x="8816817" y="1735340"/>
            <a:ext cx="2795728" cy="440120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a:t>
            </a:r>
            <a:r>
              <a:rPr lang="en-CA" sz="1400" b="1" i="1" dirty="0" smtClean="0"/>
              <a:t>Airshed Station Details</a:t>
            </a:r>
            <a:r>
              <a:rPr lang="en-CA" sz="1400" dirty="0" smtClean="0"/>
              <a:t>” form where detailed information on a particular station can be derived.  The information here cannot be modified.</a:t>
            </a:r>
          </a:p>
          <a:p>
            <a:endParaRPr lang="en-CA" sz="1400" dirty="0" smtClean="0"/>
          </a:p>
          <a:p>
            <a:r>
              <a:rPr lang="en-CA" sz="1400" dirty="0" smtClean="0"/>
              <a:t>The information provided include:</a:t>
            </a:r>
          </a:p>
          <a:p>
            <a:pPr marL="285750" indent="-285750">
              <a:buFont typeface="Arial" panose="020B0604020202020204" pitchFamily="34" charset="0"/>
              <a:buChar char="•"/>
            </a:pPr>
            <a:r>
              <a:rPr lang="en-CA" sz="1400" dirty="0" smtClean="0"/>
              <a:t>Station ID</a:t>
            </a:r>
          </a:p>
          <a:p>
            <a:pPr marL="285750" indent="-285750">
              <a:buFont typeface="Arial" panose="020B0604020202020204" pitchFamily="34" charset="0"/>
              <a:buChar char="•"/>
            </a:pPr>
            <a:r>
              <a:rPr lang="en-CA" sz="1400" dirty="0" smtClean="0"/>
              <a:t>Station Name</a:t>
            </a:r>
          </a:p>
          <a:p>
            <a:pPr marL="285750" indent="-285750">
              <a:buFont typeface="Arial" panose="020B0604020202020204" pitchFamily="34" charset="0"/>
              <a:buChar char="•"/>
            </a:pPr>
            <a:r>
              <a:rPr lang="en-US" sz="1400" dirty="0" smtClean="0"/>
              <a:t>Alternate Name</a:t>
            </a:r>
            <a:endParaRPr lang="en-CA" sz="1400" dirty="0" smtClean="0"/>
          </a:p>
          <a:p>
            <a:pPr marL="285750" indent="-285750">
              <a:buFont typeface="Arial" panose="020B0604020202020204" pitchFamily="34" charset="0"/>
              <a:buChar char="•"/>
            </a:pPr>
            <a:r>
              <a:rPr lang="en-CA" sz="1400" dirty="0" smtClean="0"/>
              <a:t>Effective Date</a:t>
            </a:r>
          </a:p>
          <a:p>
            <a:pPr marL="285750" indent="-285750">
              <a:buFont typeface="Arial" panose="020B0604020202020204" pitchFamily="34" charset="0"/>
              <a:buChar char="•"/>
            </a:pPr>
            <a:r>
              <a:rPr lang="en-CA" sz="1400" dirty="0" smtClean="0"/>
              <a:t>Termination Date</a:t>
            </a:r>
          </a:p>
          <a:p>
            <a:pPr marL="285750" indent="-285750">
              <a:buFont typeface="Arial" panose="020B0604020202020204" pitchFamily="34" charset="0"/>
              <a:buChar char="•"/>
            </a:pPr>
            <a:r>
              <a:rPr lang="en-US" sz="1400" dirty="0" smtClean="0"/>
              <a:t>Station Type</a:t>
            </a:r>
            <a:endParaRPr lang="en-CA" sz="1400" dirty="0" smtClean="0"/>
          </a:p>
          <a:p>
            <a:pPr marL="285750" indent="-285750">
              <a:buFont typeface="Arial" panose="020B0604020202020204" pitchFamily="34" charset="0"/>
              <a:buChar char="•"/>
            </a:pPr>
            <a:r>
              <a:rPr lang="en-CA" sz="1400" dirty="0" smtClean="0"/>
              <a:t>Longitude (in decimal)</a:t>
            </a:r>
          </a:p>
          <a:p>
            <a:pPr marL="285750" indent="-285750">
              <a:buFont typeface="Arial" panose="020B0604020202020204" pitchFamily="34" charset="0"/>
              <a:buChar char="•"/>
            </a:pPr>
            <a:r>
              <a:rPr lang="en-CA" sz="1400" dirty="0" smtClean="0"/>
              <a:t>Latitude (in decimal)</a:t>
            </a:r>
          </a:p>
          <a:p>
            <a:pPr marL="285750" indent="-285750">
              <a:buFont typeface="Arial" panose="020B0604020202020204" pitchFamily="34" charset="0"/>
              <a:buChar char="•"/>
            </a:pPr>
            <a:r>
              <a:rPr lang="en-CA" sz="1400" dirty="0" smtClean="0"/>
              <a:t>Elevation (in meters above sea level)</a:t>
            </a:r>
          </a:p>
          <a:p>
            <a:r>
              <a:rPr lang="en-CA" sz="1400" dirty="0" smtClean="0"/>
              <a:t>  </a:t>
            </a:r>
          </a:p>
          <a:p>
            <a:r>
              <a:rPr lang="en-CA" sz="1400" dirty="0" smtClean="0"/>
              <a:t>“</a:t>
            </a:r>
            <a:r>
              <a:rPr lang="en-CA" sz="1400" b="1" i="1" dirty="0" smtClean="0"/>
              <a:t>Station Home</a:t>
            </a:r>
            <a:r>
              <a:rPr lang="en-CA" sz="1400" dirty="0" smtClean="0"/>
              <a:t>” button takes you back to the previous screen</a:t>
            </a:r>
            <a:endParaRPr lang="en-CA" sz="1400" dirty="0"/>
          </a:p>
        </p:txBody>
      </p:sp>
      <p:sp>
        <p:nvSpPr>
          <p:cNvPr id="8" name="Rectangle 7"/>
          <p:cNvSpPr/>
          <p:nvPr/>
        </p:nvSpPr>
        <p:spPr>
          <a:xfrm>
            <a:off x="959962" y="4020813"/>
            <a:ext cx="705908" cy="195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408891" y="5269865"/>
            <a:ext cx="3826795" cy="523220"/>
          </a:xfrm>
          <a:prstGeom prst="rect">
            <a:avLst/>
          </a:prstGeom>
          <a:noFill/>
          <a:ln w="25400">
            <a:solidFill>
              <a:srgbClr val="FF0000"/>
            </a:solidFill>
          </a:ln>
        </p:spPr>
        <p:txBody>
          <a:bodyPr wrap="square" rtlCol="0">
            <a:spAutoFit/>
          </a:bodyPr>
          <a:lstStyle/>
          <a:p>
            <a:r>
              <a:rPr lang="en-US" sz="1400" dirty="0" smtClean="0"/>
              <a:t>The Coordinator clicks “</a:t>
            </a:r>
            <a:r>
              <a:rPr lang="en-US" sz="1400" b="1" i="1" dirty="0" smtClean="0"/>
              <a:t>Station Home</a:t>
            </a:r>
            <a:r>
              <a:rPr lang="en-US" sz="1400" dirty="0" smtClean="0"/>
              <a:t>” to get back to the “</a:t>
            </a:r>
            <a:r>
              <a:rPr lang="en-US" sz="1400" b="1" i="1" dirty="0" smtClean="0"/>
              <a:t>Airshed Ambient Station List</a:t>
            </a:r>
            <a:r>
              <a:rPr lang="en-US" sz="1400" dirty="0" smtClean="0"/>
              <a:t>” screen.</a:t>
            </a:r>
            <a:endParaRPr lang="en-CA" sz="1400" dirty="0"/>
          </a:p>
        </p:txBody>
      </p:sp>
      <p:cxnSp>
        <p:nvCxnSpPr>
          <p:cNvPr id="10" name="Elbow Connector 9"/>
          <p:cNvCxnSpPr>
            <a:stCxn id="9" idx="1"/>
            <a:endCxn id="8" idx="3"/>
          </p:cNvCxnSpPr>
          <p:nvPr/>
        </p:nvCxnSpPr>
        <p:spPr>
          <a:xfrm rot="10800000">
            <a:off x="1665871" y="4118687"/>
            <a:ext cx="1743021" cy="141278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25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043" y="905718"/>
            <a:ext cx="10950223" cy="2190716"/>
          </a:xfrm>
        </p:spPr>
        <p:txBody>
          <a:bodyPr/>
          <a:lstStyle/>
          <a:p>
            <a:r>
              <a:rPr lang="en-CA" dirty="0" smtClean="0"/>
              <a:t>Airshed Administration for Station Managers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dirty="0"/>
          </a:p>
        </p:txBody>
      </p:sp>
    </p:spTree>
    <p:extLst>
      <p:ext uri="{BB962C8B-B14F-4D97-AF65-F5344CB8AC3E}">
        <p14:creationId xmlns:p14="http://schemas.microsoft.com/office/powerpoint/2010/main" val="374184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1" y="1518738"/>
            <a:ext cx="7338860" cy="3068085"/>
          </a:xfrm>
          <a:prstGeom prst="rect">
            <a:avLst/>
          </a:prstGeom>
          <a:ln w="25400">
            <a:solidFill>
              <a:srgbClr val="FF0000"/>
            </a:solidFill>
          </a:ln>
        </p:spPr>
      </p:pic>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dirty="0"/>
          </a:p>
        </p:txBody>
      </p:sp>
      <p:sp>
        <p:nvSpPr>
          <p:cNvPr id="5" name="TextBox 4"/>
          <p:cNvSpPr txBox="1"/>
          <p:nvPr/>
        </p:nvSpPr>
        <p:spPr>
          <a:xfrm>
            <a:off x="8368748" y="1961585"/>
            <a:ext cx="3213652" cy="332398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the “</a:t>
            </a:r>
            <a:r>
              <a:rPr lang="en-US" sz="1400" b="1" i="1" dirty="0" smtClean="0"/>
              <a:t>Airshed Administration</a:t>
            </a:r>
            <a:r>
              <a:rPr lang="en-US" sz="1400" dirty="0" smtClean="0"/>
              <a:t>” Screen for the Station Manager.  At the top of the screen in the blue band are 2 choices:</a:t>
            </a:r>
          </a:p>
          <a:p>
            <a:pPr marL="285750" indent="-285750">
              <a:buFont typeface="Arial" panose="020B0604020202020204" pitchFamily="34" charset="0"/>
              <a:buChar char="•"/>
            </a:pPr>
            <a:r>
              <a:rPr lang="en-CA" sz="1400" dirty="0"/>
              <a:t>“</a:t>
            </a:r>
            <a:r>
              <a:rPr lang="en-CA" sz="1400" b="1" i="1" dirty="0"/>
              <a:t>Station Maintenance</a:t>
            </a:r>
            <a:r>
              <a:rPr lang="en-CA" sz="1400" dirty="0"/>
              <a:t>”  - the </a:t>
            </a:r>
            <a:r>
              <a:rPr lang="en-CA" sz="1400" dirty="0" smtClean="0"/>
              <a:t>Station Manager </a:t>
            </a:r>
            <a:r>
              <a:rPr lang="en-CA" sz="1400" dirty="0"/>
              <a:t>maintain information on the </a:t>
            </a:r>
            <a:r>
              <a:rPr lang="en-CA" sz="1400" dirty="0" smtClean="0"/>
              <a:t>stations; </a:t>
            </a:r>
          </a:p>
          <a:p>
            <a:pPr marL="285750" indent="-285750">
              <a:buFont typeface="Arial" panose="020B0604020202020204" pitchFamily="34" charset="0"/>
              <a:buChar char="•"/>
            </a:pPr>
            <a:r>
              <a:rPr lang="en-CA" sz="1400" dirty="0" smtClean="0"/>
              <a:t>“</a:t>
            </a:r>
            <a:r>
              <a:rPr lang="en-CA" sz="1400" b="1" i="1" dirty="0"/>
              <a:t>User Roles</a:t>
            </a:r>
            <a:r>
              <a:rPr lang="en-CA" sz="1400" dirty="0"/>
              <a:t>”  - the </a:t>
            </a:r>
            <a:r>
              <a:rPr lang="en-CA" sz="1400" dirty="0" smtClean="0"/>
              <a:t>Station Manager may view the roles and stations assigned to them by the Coordinator.  </a:t>
            </a:r>
            <a:endParaRPr lang="en-CA" sz="1400" dirty="0"/>
          </a:p>
          <a:p>
            <a:endParaRPr lang="en-US" sz="1400" dirty="0"/>
          </a:p>
          <a:p>
            <a:r>
              <a:rPr lang="en-US" sz="1400" dirty="0" smtClean="0"/>
              <a:t>To access the “</a:t>
            </a:r>
            <a:r>
              <a:rPr lang="en-US" sz="1400" b="1" i="1" dirty="0" smtClean="0"/>
              <a:t>Airshed Administration</a:t>
            </a:r>
            <a:r>
              <a:rPr lang="en-US" sz="1400" dirty="0" smtClean="0"/>
              <a:t>” screen, </a:t>
            </a:r>
            <a:r>
              <a:rPr lang="en-US" sz="1400" u="sng" dirty="0" smtClean="0"/>
              <a:t>the Station Manager</a:t>
            </a:r>
            <a:r>
              <a:rPr lang="en-US" sz="1400" dirty="0" smtClean="0"/>
              <a:t> signs on to ETS, clicks “</a:t>
            </a:r>
            <a:r>
              <a:rPr lang="en-US" sz="1400" b="1" i="1" dirty="0" smtClean="0"/>
              <a:t>Air Data</a:t>
            </a:r>
            <a:r>
              <a:rPr lang="en-US" sz="1400" dirty="0" smtClean="0"/>
              <a:t>” node and clicks the “</a:t>
            </a:r>
            <a:r>
              <a:rPr lang="en-US" sz="1400" b="1" i="1" dirty="0" smtClean="0"/>
              <a:t>Administration</a:t>
            </a:r>
            <a:r>
              <a:rPr lang="en-US" sz="1400" dirty="0" smtClean="0"/>
              <a:t>” sub-node.  </a:t>
            </a:r>
          </a:p>
        </p:txBody>
      </p:sp>
      <p:sp>
        <p:nvSpPr>
          <p:cNvPr id="6" name="Rectangle 5"/>
          <p:cNvSpPr/>
          <p:nvPr/>
        </p:nvSpPr>
        <p:spPr>
          <a:xfrm>
            <a:off x="1530768" y="5139770"/>
            <a:ext cx="5524107" cy="1169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The Station Manager: </a:t>
            </a:r>
          </a:p>
          <a:p>
            <a:pPr marL="342900" indent="-342900">
              <a:buFont typeface="+mj-lt"/>
              <a:buAutoNum type="arabicPeriod"/>
            </a:pPr>
            <a:r>
              <a:rPr lang="en-CA" sz="1400" dirty="0" smtClean="0">
                <a:solidFill>
                  <a:schemeClr val="tx1"/>
                </a:solidFill>
              </a:rPr>
              <a:t>signs on to ETS, </a:t>
            </a:r>
          </a:p>
          <a:p>
            <a:pPr marL="342900" indent="-342900">
              <a:buFont typeface="+mj-lt"/>
              <a:buAutoNum type="arabicPeriod"/>
            </a:pPr>
            <a:r>
              <a:rPr lang="en-CA" sz="1400" dirty="0" smtClean="0">
                <a:solidFill>
                  <a:schemeClr val="tx1"/>
                </a:solidFill>
              </a:rPr>
              <a:t>clicks “</a:t>
            </a:r>
            <a:r>
              <a:rPr lang="en-CA" sz="1400" b="1" i="1" dirty="0" smtClean="0">
                <a:solidFill>
                  <a:schemeClr val="tx1"/>
                </a:solidFill>
              </a:rPr>
              <a:t>Air Data</a:t>
            </a:r>
            <a:r>
              <a:rPr lang="en-CA" sz="1400" dirty="0" smtClean="0">
                <a:solidFill>
                  <a:schemeClr val="tx1"/>
                </a:solidFill>
              </a:rPr>
              <a:t>” node, </a:t>
            </a:r>
          </a:p>
          <a:p>
            <a:pPr marL="342900" indent="-342900">
              <a:buFont typeface="+mj-lt"/>
              <a:buAutoNum type="arabicPeriod"/>
            </a:pPr>
            <a:r>
              <a:rPr lang="en-CA" sz="1400" dirty="0" smtClean="0">
                <a:solidFill>
                  <a:schemeClr val="tx1"/>
                </a:solidFill>
              </a:rPr>
              <a:t>clicks “</a:t>
            </a:r>
            <a:r>
              <a:rPr lang="en-CA" sz="1400" b="1" i="1" dirty="0" smtClean="0">
                <a:solidFill>
                  <a:schemeClr val="tx1"/>
                </a:solidFill>
              </a:rPr>
              <a:t>Administration</a:t>
            </a:r>
            <a:r>
              <a:rPr lang="en-CA" sz="1400" dirty="0" smtClean="0">
                <a:solidFill>
                  <a:schemeClr val="tx1"/>
                </a:solidFill>
              </a:rPr>
              <a:t>” sub-node,</a:t>
            </a:r>
          </a:p>
          <a:p>
            <a:r>
              <a:rPr lang="en-CA" sz="1400" dirty="0" smtClean="0">
                <a:solidFill>
                  <a:schemeClr val="tx1"/>
                </a:solidFill>
              </a:rPr>
              <a:t>to get the “</a:t>
            </a:r>
            <a:r>
              <a:rPr lang="en-CA" sz="1400" b="1" i="1" dirty="0" smtClean="0">
                <a:solidFill>
                  <a:schemeClr val="tx1"/>
                </a:solidFill>
              </a:rPr>
              <a:t>Airshed Administration</a:t>
            </a:r>
            <a:r>
              <a:rPr lang="en-CA" sz="1400" dirty="0" smtClean="0">
                <a:solidFill>
                  <a:schemeClr val="tx1"/>
                </a:solidFill>
              </a:rPr>
              <a:t>” screen shown on above.</a:t>
            </a:r>
            <a:endParaRPr lang="en-CA" sz="1400" dirty="0">
              <a:solidFill>
                <a:schemeClr val="tx1"/>
              </a:solidFill>
            </a:endParaRPr>
          </a:p>
        </p:txBody>
      </p:sp>
      <p:cxnSp>
        <p:nvCxnSpPr>
          <p:cNvPr id="7" name="Elbow Connector 6"/>
          <p:cNvCxnSpPr>
            <a:stCxn id="6" idx="0"/>
            <a:endCxn id="2" idx="2"/>
          </p:cNvCxnSpPr>
          <p:nvPr/>
        </p:nvCxnSpPr>
        <p:spPr>
          <a:xfrm rot="16200000" flipV="1">
            <a:off x="4016349" y="4863296"/>
            <a:ext cx="552947" cy="1"/>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23392" y="588163"/>
            <a:ext cx="10959008" cy="758957"/>
          </a:xfrm>
        </p:spPr>
        <p:txBody>
          <a:bodyPr/>
          <a:lstStyle/>
          <a:p>
            <a:pPr>
              <a:tabLst>
                <a:tab pos="10800000" algn="r"/>
              </a:tabLst>
            </a:pPr>
            <a:r>
              <a:rPr lang="en-CA" sz="3600" dirty="0" smtClean="0"/>
              <a:t>Airshed Administration Screen	</a:t>
            </a:r>
            <a:r>
              <a:rPr lang="en-CA" sz="1800" dirty="0" smtClean="0"/>
              <a:t>Station Manager</a:t>
            </a:r>
            <a:endParaRPr lang="en-CA" sz="1800" dirty="0"/>
          </a:p>
        </p:txBody>
      </p:sp>
    </p:spTree>
    <p:extLst>
      <p:ext uri="{BB962C8B-B14F-4D97-AF65-F5344CB8AC3E}">
        <p14:creationId xmlns:p14="http://schemas.microsoft.com/office/powerpoint/2010/main" val="1472819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56" y="1436838"/>
            <a:ext cx="7875577" cy="4206871"/>
          </a:xfrm>
          <a:prstGeom prst="rect">
            <a:avLst/>
          </a:prstGeom>
        </p:spPr>
      </p:pic>
      <p:sp>
        <p:nvSpPr>
          <p:cNvPr id="2" name="Title 1"/>
          <p:cNvSpPr>
            <a:spLocks noGrp="1"/>
          </p:cNvSpPr>
          <p:nvPr>
            <p:ph type="title"/>
          </p:nvPr>
        </p:nvSpPr>
        <p:spPr/>
        <p:txBody>
          <a:bodyPr/>
          <a:lstStyle/>
          <a:p>
            <a:pPr>
              <a:tabLst>
                <a:tab pos="10800000" algn="r"/>
              </a:tabLst>
            </a:pPr>
            <a:r>
              <a:rPr lang="en-CA" sz="3600" dirty="0" smtClean="0"/>
              <a:t>Airshed Ambient Station List 	</a:t>
            </a:r>
            <a:r>
              <a:rPr lang="en-CA" sz="1800" dirty="0" smtClean="0"/>
              <a:t>Station Manager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19</a:t>
            </a:fld>
            <a:endParaRPr lang="en-US" dirty="0"/>
          </a:p>
        </p:txBody>
      </p:sp>
      <p:sp>
        <p:nvSpPr>
          <p:cNvPr id="5" name="TextBox 4"/>
          <p:cNvSpPr txBox="1"/>
          <p:nvPr/>
        </p:nvSpPr>
        <p:spPr>
          <a:xfrm>
            <a:off x="8934852" y="1810688"/>
            <a:ext cx="3081867" cy="2677656"/>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The “Airshed Ambient Station List” form for a particular Area Operator with:</a:t>
            </a:r>
          </a:p>
          <a:p>
            <a:pPr marL="342900" indent="-342900">
              <a:buFont typeface="+mj-lt"/>
              <a:buAutoNum type="arabicPeriod"/>
            </a:pPr>
            <a:r>
              <a:rPr lang="en-US" sz="1400" dirty="0" smtClean="0"/>
              <a:t>“</a:t>
            </a:r>
            <a:r>
              <a:rPr lang="en-US" sz="1400" b="1" i="1" dirty="0" smtClean="0"/>
              <a:t>Update</a:t>
            </a:r>
            <a:r>
              <a:rPr lang="en-US" sz="1400" dirty="0" smtClean="0"/>
              <a:t>”, “</a:t>
            </a:r>
            <a:r>
              <a:rPr lang="en-US" sz="1400" b="1" i="1" dirty="0" smtClean="0"/>
              <a:t>Assign VVC</a:t>
            </a:r>
            <a:r>
              <a:rPr lang="en-US" sz="1400" dirty="0" smtClean="0"/>
              <a:t>”, and “</a:t>
            </a:r>
            <a:r>
              <a:rPr lang="en-US" sz="1400" b="1" i="1" dirty="0" smtClean="0"/>
              <a:t>Detail</a:t>
            </a:r>
            <a:r>
              <a:rPr lang="en-US" sz="1400" dirty="0" smtClean="0"/>
              <a:t>” buttons, for updating station details, assigning VVCs and viewing detailed data on stations;</a:t>
            </a:r>
          </a:p>
          <a:p>
            <a:pPr marL="342900" indent="-342900">
              <a:buFont typeface="+mj-lt"/>
              <a:buAutoNum type="arabicPeriod"/>
            </a:pPr>
            <a:r>
              <a:rPr lang="en-US" sz="1400" dirty="0" smtClean="0"/>
              <a:t>A list of stations with information on based on the following headers: </a:t>
            </a:r>
          </a:p>
          <a:p>
            <a:pPr marL="742950" lvl="1" indent="-285750">
              <a:buFont typeface="Arial" panose="020B0604020202020204" pitchFamily="34" charset="0"/>
              <a:buChar char="•"/>
            </a:pPr>
            <a:r>
              <a:rPr lang="en-US" sz="1400" dirty="0" smtClean="0"/>
              <a:t>Station ID, </a:t>
            </a:r>
          </a:p>
          <a:p>
            <a:pPr marL="742950" lvl="1" indent="-285750">
              <a:buFont typeface="Arial" panose="020B0604020202020204" pitchFamily="34" charset="0"/>
              <a:buChar char="•"/>
            </a:pPr>
            <a:r>
              <a:rPr lang="en-US" sz="1400" dirty="0" smtClean="0"/>
              <a:t>Station Name,</a:t>
            </a:r>
          </a:p>
          <a:p>
            <a:pPr marL="742950" lvl="1" indent="-285750">
              <a:buFont typeface="Arial" panose="020B0604020202020204" pitchFamily="34" charset="0"/>
              <a:buChar char="•"/>
            </a:pPr>
            <a:r>
              <a:rPr lang="en-US" sz="1400" dirty="0" smtClean="0"/>
              <a:t>Effective Date, and </a:t>
            </a:r>
          </a:p>
          <a:p>
            <a:pPr marL="742950" lvl="1" indent="-285750">
              <a:buFont typeface="Arial" panose="020B0604020202020204" pitchFamily="34" charset="0"/>
              <a:buChar char="•"/>
            </a:pPr>
            <a:r>
              <a:rPr lang="en-US" sz="1400" dirty="0" smtClean="0"/>
              <a:t>Termination Date </a:t>
            </a:r>
          </a:p>
        </p:txBody>
      </p:sp>
      <p:sp>
        <p:nvSpPr>
          <p:cNvPr id="7" name="Rectangle 6"/>
          <p:cNvSpPr/>
          <p:nvPr/>
        </p:nvSpPr>
        <p:spPr>
          <a:xfrm>
            <a:off x="939114" y="2605128"/>
            <a:ext cx="1589902" cy="2438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032158" y="5847117"/>
            <a:ext cx="4610133" cy="307777"/>
          </a:xfrm>
          <a:prstGeom prst="rect">
            <a:avLst/>
          </a:prstGeom>
          <a:solidFill>
            <a:schemeClr val="bg1"/>
          </a:solidFill>
          <a:ln w="25400">
            <a:solidFill>
              <a:srgbClr val="FF0000"/>
            </a:solidFill>
          </a:ln>
        </p:spPr>
        <p:txBody>
          <a:bodyPr wrap="square" rtlCol="0">
            <a:spAutoFit/>
          </a:bodyPr>
          <a:lstStyle/>
          <a:p>
            <a:r>
              <a:rPr lang="en-US" sz="1400" dirty="0" smtClean="0"/>
              <a:t>“</a:t>
            </a:r>
            <a:r>
              <a:rPr lang="en-US" sz="1400" b="1" i="1" dirty="0" smtClean="0"/>
              <a:t>Update</a:t>
            </a:r>
            <a:r>
              <a:rPr lang="en-US" sz="1400" dirty="0" smtClean="0"/>
              <a:t>”,</a:t>
            </a:r>
            <a:r>
              <a:rPr lang="en-US" sz="1400" b="1" i="1" dirty="0" smtClean="0"/>
              <a:t> </a:t>
            </a:r>
            <a:r>
              <a:rPr lang="en-US" sz="1400" dirty="0" smtClean="0"/>
              <a:t>“</a:t>
            </a:r>
            <a:r>
              <a:rPr lang="en-US" sz="1400" b="1" i="1" dirty="0" smtClean="0"/>
              <a:t>Assign VVC</a:t>
            </a:r>
            <a:r>
              <a:rPr lang="en-US" sz="1400" dirty="0" smtClean="0"/>
              <a:t>”, and “</a:t>
            </a:r>
            <a:r>
              <a:rPr lang="en-US" sz="1400" b="1" i="1" dirty="0" smtClean="0"/>
              <a:t>Detail</a:t>
            </a:r>
            <a:r>
              <a:rPr lang="en-US" sz="1400" dirty="0" smtClean="0"/>
              <a:t>” buttons for processing.</a:t>
            </a:r>
          </a:p>
        </p:txBody>
      </p:sp>
      <p:sp>
        <p:nvSpPr>
          <p:cNvPr id="10" name="Oval 9"/>
          <p:cNvSpPr>
            <a:spLocks noChangeAspect="1"/>
          </p:cNvSpPr>
          <p:nvPr/>
        </p:nvSpPr>
        <p:spPr>
          <a:xfrm>
            <a:off x="1408617" y="3197507"/>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3196005" y="3197507"/>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B</a:t>
            </a:r>
            <a:endParaRPr lang="en-CA" sz="1400" dirty="0">
              <a:latin typeface="Arial" panose="020B0604020202020204" pitchFamily="34" charset="0"/>
              <a:cs typeface="Arial" panose="020B0604020202020204" pitchFamily="34" charset="0"/>
            </a:endParaRPr>
          </a:p>
        </p:txBody>
      </p:sp>
      <p:sp>
        <p:nvSpPr>
          <p:cNvPr id="12" name="Oval 11"/>
          <p:cNvSpPr>
            <a:spLocks noChangeAspect="1"/>
          </p:cNvSpPr>
          <p:nvPr/>
        </p:nvSpPr>
        <p:spPr>
          <a:xfrm>
            <a:off x="5058652" y="3197506"/>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C</a:t>
            </a:r>
            <a:endParaRPr lang="en-CA" sz="1400" dirty="0">
              <a:latin typeface="Arial" panose="020B0604020202020204" pitchFamily="34" charset="0"/>
              <a:cs typeface="Arial" panose="020B0604020202020204" pitchFamily="34" charset="0"/>
            </a:endParaRPr>
          </a:p>
        </p:txBody>
      </p:sp>
      <p:sp>
        <p:nvSpPr>
          <p:cNvPr id="13" name="Oval 12"/>
          <p:cNvSpPr>
            <a:spLocks noChangeAspect="1"/>
          </p:cNvSpPr>
          <p:nvPr/>
        </p:nvSpPr>
        <p:spPr>
          <a:xfrm>
            <a:off x="6708656" y="3197506"/>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D</a:t>
            </a:r>
            <a:endParaRPr lang="en-CA" sz="1400" dirty="0">
              <a:latin typeface="Arial" panose="020B0604020202020204" pitchFamily="34" charset="0"/>
              <a:cs typeface="Arial" panose="020B0604020202020204" pitchFamily="34" charset="0"/>
            </a:endParaRPr>
          </a:p>
        </p:txBody>
      </p:sp>
      <p:sp>
        <p:nvSpPr>
          <p:cNvPr id="14" name="Oval 13"/>
          <p:cNvSpPr>
            <a:spLocks noChangeAspect="1"/>
          </p:cNvSpPr>
          <p:nvPr/>
        </p:nvSpPr>
        <p:spPr>
          <a:xfrm>
            <a:off x="9408551" y="3596780"/>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a:t>
            </a:r>
            <a:endParaRPr lang="en-CA" sz="1400" dirty="0">
              <a:latin typeface="Arial" panose="020B0604020202020204" pitchFamily="34" charset="0"/>
              <a:cs typeface="Arial" panose="020B0604020202020204" pitchFamily="34" charset="0"/>
            </a:endParaRPr>
          </a:p>
        </p:txBody>
      </p:sp>
      <p:sp>
        <p:nvSpPr>
          <p:cNvPr id="15" name="Oval 14"/>
          <p:cNvSpPr>
            <a:spLocks noChangeAspect="1"/>
          </p:cNvSpPr>
          <p:nvPr/>
        </p:nvSpPr>
        <p:spPr>
          <a:xfrm>
            <a:off x="9408551" y="3809423"/>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B</a:t>
            </a:r>
            <a:endParaRPr lang="en-CA" sz="1400" dirty="0">
              <a:latin typeface="Arial" panose="020B0604020202020204" pitchFamily="34" charset="0"/>
              <a:cs typeface="Arial" panose="020B0604020202020204" pitchFamily="34" charset="0"/>
            </a:endParaRPr>
          </a:p>
        </p:txBody>
      </p:sp>
      <p:sp>
        <p:nvSpPr>
          <p:cNvPr id="16" name="Oval 15"/>
          <p:cNvSpPr>
            <a:spLocks noChangeAspect="1"/>
          </p:cNvSpPr>
          <p:nvPr/>
        </p:nvSpPr>
        <p:spPr>
          <a:xfrm>
            <a:off x="9408551" y="4024049"/>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C</a:t>
            </a:r>
            <a:endParaRPr lang="en-CA" sz="1400" dirty="0">
              <a:latin typeface="Arial" panose="020B0604020202020204" pitchFamily="34" charset="0"/>
              <a:cs typeface="Arial" panose="020B0604020202020204" pitchFamily="34" charset="0"/>
            </a:endParaRPr>
          </a:p>
        </p:txBody>
      </p:sp>
      <p:sp>
        <p:nvSpPr>
          <p:cNvPr id="17" name="Oval 16"/>
          <p:cNvSpPr>
            <a:spLocks noChangeAspect="1"/>
          </p:cNvSpPr>
          <p:nvPr/>
        </p:nvSpPr>
        <p:spPr>
          <a:xfrm>
            <a:off x="9408551" y="4229167"/>
            <a:ext cx="212643" cy="212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D</a:t>
            </a:r>
            <a:endParaRPr lang="en-CA" sz="1400" dirty="0">
              <a:latin typeface="Arial" panose="020B0604020202020204" pitchFamily="34" charset="0"/>
              <a:cs typeface="Arial" panose="020B0604020202020204" pitchFamily="34" charset="0"/>
            </a:endParaRPr>
          </a:p>
        </p:txBody>
      </p:sp>
      <p:cxnSp>
        <p:nvCxnSpPr>
          <p:cNvPr id="19" name="Elbow Connector 18"/>
          <p:cNvCxnSpPr>
            <a:stCxn id="9" idx="1"/>
            <a:endCxn id="7" idx="1"/>
          </p:cNvCxnSpPr>
          <p:nvPr/>
        </p:nvCxnSpPr>
        <p:spPr>
          <a:xfrm rot="10800000">
            <a:off x="939114" y="2727050"/>
            <a:ext cx="1093044" cy="3273957"/>
          </a:xfrm>
          <a:prstGeom prst="bentConnector3">
            <a:avLst>
              <a:gd name="adj1" fmla="val 120914"/>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1898791" y="569995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22" name="Rectangle 21"/>
          <p:cNvSpPr/>
          <p:nvPr/>
        </p:nvSpPr>
        <p:spPr>
          <a:xfrm>
            <a:off x="1865871" y="1459436"/>
            <a:ext cx="1099752" cy="329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4112709" y="1938605"/>
            <a:ext cx="4501452" cy="307777"/>
          </a:xfrm>
          <a:prstGeom prst="rect">
            <a:avLst/>
          </a:prstGeom>
          <a:solidFill>
            <a:schemeClr val="bg1"/>
          </a:solidFill>
          <a:ln w="25400">
            <a:solidFill>
              <a:srgbClr val="FF0000"/>
            </a:solidFill>
          </a:ln>
        </p:spPr>
        <p:txBody>
          <a:bodyPr wrap="square" rtlCol="0">
            <a:spAutoFit/>
          </a:bodyPr>
          <a:lstStyle/>
          <a:p>
            <a:r>
              <a:rPr lang="en-US" sz="1400" dirty="0" smtClean="0"/>
              <a:t>Click the “</a:t>
            </a:r>
            <a:r>
              <a:rPr lang="en-US" sz="1400" b="1" i="1" dirty="0" smtClean="0"/>
              <a:t>Station Maintenance</a:t>
            </a:r>
            <a:r>
              <a:rPr lang="en-US" sz="1400" dirty="0" smtClean="0"/>
              <a:t>” Option to display this form</a:t>
            </a:r>
          </a:p>
        </p:txBody>
      </p:sp>
      <p:cxnSp>
        <p:nvCxnSpPr>
          <p:cNvPr id="27" name="Elbow Connector 26"/>
          <p:cNvCxnSpPr>
            <a:stCxn id="26" idx="1"/>
            <a:endCxn id="22" idx="2"/>
          </p:cNvCxnSpPr>
          <p:nvPr/>
        </p:nvCxnSpPr>
        <p:spPr>
          <a:xfrm rot="10800000">
            <a:off x="2415747" y="1789434"/>
            <a:ext cx="1696962" cy="30306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8936646" y="227687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0" name="Oval 29"/>
          <p:cNvSpPr>
            <a:spLocks noChangeAspect="1"/>
          </p:cNvSpPr>
          <p:nvPr/>
        </p:nvSpPr>
        <p:spPr>
          <a:xfrm>
            <a:off x="8945166" y="31312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31" name="Oval 30"/>
          <p:cNvSpPr>
            <a:spLocks noChangeAspect="1"/>
          </p:cNvSpPr>
          <p:nvPr/>
        </p:nvSpPr>
        <p:spPr>
          <a:xfrm>
            <a:off x="8086016" y="362925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32" name="Rectangle 31"/>
          <p:cNvSpPr/>
          <p:nvPr/>
        </p:nvSpPr>
        <p:spPr>
          <a:xfrm>
            <a:off x="5859780" y="2579224"/>
            <a:ext cx="2226235" cy="314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2495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Table of Contents</a:t>
            </a:r>
            <a:endParaRPr lang="en-CA" dirty="0"/>
          </a:p>
        </p:txBody>
      </p:sp>
      <p:sp>
        <p:nvSpPr>
          <p:cNvPr id="3" name="Content Placeholder 2"/>
          <p:cNvSpPr>
            <a:spLocks noGrp="1"/>
          </p:cNvSpPr>
          <p:nvPr>
            <p:ph idx="1"/>
          </p:nvPr>
        </p:nvSpPr>
        <p:spPr>
          <a:xfrm>
            <a:off x="1247461" y="1711553"/>
            <a:ext cx="9710869" cy="4233335"/>
          </a:xfrm>
        </p:spPr>
        <p:txBody>
          <a:bodyPr/>
          <a:lstStyle/>
          <a:p>
            <a:pPr marL="457200" indent="-457200">
              <a:buFont typeface="Arial" panose="020B0604020202020204" pitchFamily="34" charset="0"/>
              <a:buChar char="•"/>
            </a:pPr>
            <a:r>
              <a:rPr lang="en-CA" sz="2800" dirty="0" smtClean="0"/>
              <a:t>Airshed Administration Roles</a:t>
            </a:r>
          </a:p>
          <a:p>
            <a:pPr marL="457200" indent="-457200">
              <a:buFont typeface="Arial" panose="020B0604020202020204" pitchFamily="34" charset="0"/>
              <a:buChar char="•"/>
            </a:pPr>
            <a:r>
              <a:rPr lang="en-CA" sz="2800" dirty="0" smtClean="0"/>
              <a:t>Airshed Administration Forms</a:t>
            </a:r>
          </a:p>
          <a:p>
            <a:pPr marL="457200" indent="-457200">
              <a:buFont typeface="Arial" panose="020B0604020202020204" pitchFamily="34" charset="0"/>
              <a:buChar char="•"/>
            </a:pPr>
            <a:r>
              <a:rPr lang="en-CA" sz="2800" dirty="0" smtClean="0"/>
              <a:t>Airshed Administration for Coordinator</a:t>
            </a:r>
          </a:p>
          <a:p>
            <a:pPr marL="457200" indent="-457200">
              <a:buFont typeface="Arial" panose="020B0604020202020204" pitchFamily="34" charset="0"/>
              <a:buChar char="•"/>
            </a:pPr>
            <a:r>
              <a:rPr lang="en-CA" sz="2800" dirty="0" smtClean="0"/>
              <a:t>Airshed Administration for Station Managers</a:t>
            </a:r>
          </a:p>
        </p:txBody>
      </p:sp>
      <p:sp>
        <p:nvSpPr>
          <p:cNvPr id="4" name="Slide Number Placeholder 3"/>
          <p:cNvSpPr>
            <a:spLocks noGrp="1"/>
          </p:cNvSpPr>
          <p:nvPr>
            <p:ph type="sldNum" sz="quarter" idx="4"/>
          </p:nvPr>
        </p:nvSpPr>
        <p:spPr/>
        <p:txBody>
          <a:bodyPr/>
          <a:lstStyle/>
          <a:p>
            <a:fld id="{3A2281A5-0AAD-5C43-9874-F8F3A9F5B29A}" type="slidenum">
              <a:rPr lang="en-US" smtClean="0"/>
              <a:pPr/>
              <a:t>2</a:t>
            </a:fld>
            <a:endParaRPr lang="en-US" dirty="0"/>
          </a:p>
        </p:txBody>
      </p:sp>
    </p:spTree>
    <p:extLst>
      <p:ext uri="{BB962C8B-B14F-4D97-AF65-F5344CB8AC3E}">
        <p14:creationId xmlns:p14="http://schemas.microsoft.com/office/powerpoint/2010/main" val="3310711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830" y="1519848"/>
            <a:ext cx="7674633" cy="4096119"/>
          </a:xfrm>
          <a:prstGeom prst="rect">
            <a:avLst/>
          </a:prstGeom>
        </p:spPr>
      </p:pic>
      <p:sp>
        <p:nvSpPr>
          <p:cNvPr id="2" name="Title 1"/>
          <p:cNvSpPr>
            <a:spLocks noGrp="1"/>
          </p:cNvSpPr>
          <p:nvPr>
            <p:ph type="title"/>
          </p:nvPr>
        </p:nvSpPr>
        <p:spPr/>
        <p:txBody>
          <a:bodyPr/>
          <a:lstStyle/>
          <a:p>
            <a:pPr>
              <a:tabLst>
                <a:tab pos="10692000" algn="r"/>
              </a:tabLst>
            </a:pPr>
            <a:r>
              <a:rPr lang="en-CA" sz="3600" dirty="0" smtClean="0"/>
              <a:t>Airshed Ambient Station List: Update 	</a:t>
            </a:r>
            <a:r>
              <a:rPr lang="en-CA" sz="1800" dirty="0" smtClean="0"/>
              <a:t>Station Manager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20</a:t>
            </a:fld>
            <a:endParaRPr lang="en-US" dirty="0"/>
          </a:p>
        </p:txBody>
      </p:sp>
      <p:sp>
        <p:nvSpPr>
          <p:cNvPr id="32" name="Rectangle 31"/>
          <p:cNvSpPr/>
          <p:nvPr/>
        </p:nvSpPr>
        <p:spPr>
          <a:xfrm>
            <a:off x="6670384" y="2590192"/>
            <a:ext cx="2167252" cy="346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9801225" y="2062941"/>
            <a:ext cx="2109910" cy="289310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If the Station Manager is interested in updating information on a particular </a:t>
            </a:r>
            <a:endParaRPr lang="en-US" sz="1400" dirty="0"/>
          </a:p>
          <a:p>
            <a:r>
              <a:rPr lang="en-US" sz="1400" dirty="0" smtClean="0"/>
              <a:t>station, the Station Manager clicks the:</a:t>
            </a:r>
          </a:p>
          <a:p>
            <a:pPr marL="342900" indent="-342900">
              <a:buFont typeface="+mj-lt"/>
              <a:buAutoNum type="arabicPeriod"/>
            </a:pPr>
            <a:r>
              <a:rPr lang="en-US" sz="1400" dirty="0" smtClean="0"/>
              <a:t>Tick box beside the station (the entire row will be highlighted in blue) and </a:t>
            </a:r>
          </a:p>
          <a:p>
            <a:pPr marL="342900" indent="-342900">
              <a:buFont typeface="+mj-lt"/>
              <a:buAutoNum type="arabicPeriod"/>
            </a:pPr>
            <a:r>
              <a:rPr lang="en-US" sz="1400" dirty="0" smtClean="0"/>
              <a:t>“</a:t>
            </a:r>
            <a:r>
              <a:rPr lang="en-US" sz="1400" b="1" i="1" dirty="0" smtClean="0"/>
              <a:t>Update</a:t>
            </a:r>
            <a:r>
              <a:rPr lang="en-US" sz="1400" dirty="0" smtClean="0"/>
              <a:t>” button at the top left.   </a:t>
            </a:r>
            <a:endParaRPr lang="en-CA" sz="1400" dirty="0"/>
          </a:p>
        </p:txBody>
      </p:sp>
      <p:sp>
        <p:nvSpPr>
          <p:cNvPr id="33" name="Rectangle 32"/>
          <p:cNvSpPr/>
          <p:nvPr/>
        </p:nvSpPr>
        <p:spPr>
          <a:xfrm>
            <a:off x="2102422" y="4352630"/>
            <a:ext cx="116516" cy="110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p:cNvSpPr/>
          <p:nvPr/>
        </p:nvSpPr>
        <p:spPr>
          <a:xfrm>
            <a:off x="1872183" y="2616385"/>
            <a:ext cx="460479" cy="236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a:off x="3177837" y="5786101"/>
            <a:ext cx="3781938" cy="523220"/>
          </a:xfrm>
          <a:prstGeom prst="rect">
            <a:avLst/>
          </a:prstGeom>
          <a:solidFill>
            <a:schemeClr val="bg1"/>
          </a:solidFill>
          <a:ln w="25400">
            <a:solidFill>
              <a:srgbClr val="FF0000"/>
            </a:solidFill>
          </a:ln>
        </p:spPr>
        <p:txBody>
          <a:bodyPr wrap="square" rtlCol="0">
            <a:spAutoFit/>
          </a:bodyPr>
          <a:lstStyle/>
          <a:p>
            <a:r>
              <a:rPr lang="en-US" sz="1400" dirty="0" smtClean="0"/>
              <a:t>Click the tick in box beside the desired Station ID. Click the tick box again to deselect.</a:t>
            </a:r>
          </a:p>
        </p:txBody>
      </p:sp>
      <p:sp>
        <p:nvSpPr>
          <p:cNvPr id="36" name="TextBox 35"/>
          <p:cNvSpPr txBox="1"/>
          <p:nvPr/>
        </p:nvSpPr>
        <p:spPr>
          <a:xfrm>
            <a:off x="187094" y="3599374"/>
            <a:ext cx="1459344" cy="954107"/>
          </a:xfrm>
          <a:prstGeom prst="rect">
            <a:avLst/>
          </a:prstGeom>
          <a:noFill/>
          <a:ln w="25400">
            <a:solidFill>
              <a:srgbClr val="FF0000"/>
            </a:solidFill>
          </a:ln>
        </p:spPr>
        <p:txBody>
          <a:bodyPr wrap="square" rtlCol="0">
            <a:spAutoFit/>
          </a:bodyPr>
          <a:lstStyle/>
          <a:p>
            <a:r>
              <a:rPr lang="en-US" sz="1400" dirty="0" smtClean="0"/>
              <a:t>Click the “</a:t>
            </a:r>
            <a:r>
              <a:rPr lang="en-US" sz="1400" b="1" i="1" dirty="0" smtClean="0"/>
              <a:t>Update</a:t>
            </a:r>
            <a:r>
              <a:rPr lang="en-US" sz="1400" dirty="0" smtClean="0"/>
              <a:t>” button to update the chosen Station ID</a:t>
            </a:r>
          </a:p>
        </p:txBody>
      </p:sp>
      <p:cxnSp>
        <p:nvCxnSpPr>
          <p:cNvPr id="37" name="Elbow Connector 36"/>
          <p:cNvCxnSpPr>
            <a:stCxn id="35" idx="1"/>
            <a:endCxn id="33" idx="2"/>
          </p:cNvCxnSpPr>
          <p:nvPr/>
        </p:nvCxnSpPr>
        <p:spPr>
          <a:xfrm rot="10800000">
            <a:off x="2160681" y="4463411"/>
            <a:ext cx="1017157" cy="158430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6" idx="0"/>
            <a:endCxn id="34" idx="1"/>
          </p:cNvCxnSpPr>
          <p:nvPr/>
        </p:nvCxnSpPr>
        <p:spPr>
          <a:xfrm rot="5400000" flipH="1" flipV="1">
            <a:off x="962216" y="2689408"/>
            <a:ext cx="864517" cy="95541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a:spLocks noChangeAspect="1"/>
          </p:cNvSpPr>
          <p:nvPr/>
        </p:nvSpPr>
        <p:spPr>
          <a:xfrm>
            <a:off x="82723" y="347337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0" name="Oval 39"/>
          <p:cNvSpPr>
            <a:spLocks noChangeAspect="1"/>
          </p:cNvSpPr>
          <p:nvPr/>
        </p:nvSpPr>
        <p:spPr>
          <a:xfrm>
            <a:off x="3032805" y="564866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59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69" y="1589820"/>
            <a:ext cx="6572238" cy="3177417"/>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Airshed Ambient Station: Update Station	</a:t>
            </a:r>
            <a:r>
              <a:rPr lang="en-CA" sz="1800" dirty="0" smtClean="0"/>
              <a:t>Station Manager</a:t>
            </a:r>
            <a:endParaRPr lang="en-CA" sz="1800" dirty="0"/>
          </a:p>
        </p:txBody>
      </p:sp>
      <p:sp>
        <p:nvSpPr>
          <p:cNvPr id="7" name="TextBox 6"/>
          <p:cNvSpPr txBox="1"/>
          <p:nvPr/>
        </p:nvSpPr>
        <p:spPr>
          <a:xfrm>
            <a:off x="7883374" y="1782084"/>
            <a:ext cx="4107442"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a:t>
            </a:r>
            <a:r>
              <a:rPr lang="en-CA" sz="1400" b="1" i="1" dirty="0" smtClean="0"/>
              <a:t>Update Station</a:t>
            </a:r>
            <a:r>
              <a:rPr lang="en-CA" sz="1400" dirty="0" smtClean="0"/>
              <a:t>” form where Station Manager can amend/update information on the station. </a:t>
            </a:r>
          </a:p>
          <a:p>
            <a:endParaRPr lang="en-CA" sz="1400" dirty="0" smtClean="0"/>
          </a:p>
          <a:p>
            <a:r>
              <a:rPr lang="en-CA" sz="1400" dirty="0" smtClean="0"/>
              <a:t>The  following fields can be updated:</a:t>
            </a:r>
          </a:p>
          <a:p>
            <a:pPr marL="285750" indent="-285750">
              <a:buFont typeface="Arial" panose="020B0604020202020204" pitchFamily="34" charset="0"/>
              <a:buChar char="•"/>
            </a:pPr>
            <a:r>
              <a:rPr lang="en-US" sz="1400" dirty="0" smtClean="0"/>
              <a:t>Station Name;</a:t>
            </a:r>
          </a:p>
          <a:p>
            <a:pPr marL="285750" indent="-285750">
              <a:buFont typeface="Arial" panose="020B0604020202020204" pitchFamily="34" charset="0"/>
              <a:buChar char="•"/>
            </a:pPr>
            <a:r>
              <a:rPr lang="en-US" sz="1400" dirty="0" smtClean="0"/>
              <a:t>Alternate Name;</a:t>
            </a:r>
            <a:endParaRPr lang="en-CA" sz="1400" dirty="0" smtClean="0"/>
          </a:p>
          <a:p>
            <a:pPr marL="285750" indent="-285750">
              <a:buFont typeface="Arial" panose="020B0604020202020204" pitchFamily="34" charset="0"/>
              <a:buChar char="•"/>
            </a:pPr>
            <a:r>
              <a:rPr lang="en-CA" sz="1400" dirty="0" smtClean="0"/>
              <a:t>Effective Date;</a:t>
            </a:r>
          </a:p>
          <a:p>
            <a:pPr marL="285750" indent="-285750">
              <a:buFont typeface="Arial" panose="020B0604020202020204" pitchFamily="34" charset="0"/>
              <a:buChar char="•"/>
            </a:pPr>
            <a:r>
              <a:rPr lang="en-CA" sz="1400" dirty="0" smtClean="0"/>
              <a:t>Termination Date;</a:t>
            </a:r>
          </a:p>
          <a:p>
            <a:pPr marL="285750" indent="-285750">
              <a:buFont typeface="Arial" panose="020B0604020202020204" pitchFamily="34" charset="0"/>
              <a:buChar char="•"/>
            </a:pPr>
            <a:r>
              <a:rPr lang="en-CA" sz="1400" dirty="0" smtClean="0"/>
              <a:t>Longitude (in decimal);</a:t>
            </a:r>
          </a:p>
          <a:p>
            <a:pPr marL="285750" indent="-285750">
              <a:buFont typeface="Arial" panose="020B0604020202020204" pitchFamily="34" charset="0"/>
              <a:buChar char="•"/>
            </a:pPr>
            <a:r>
              <a:rPr lang="en-CA" sz="1400" dirty="0" smtClean="0"/>
              <a:t>Latitude (in decimal);</a:t>
            </a:r>
          </a:p>
          <a:p>
            <a:pPr marL="285750" indent="-285750">
              <a:buFont typeface="Arial" panose="020B0604020202020204" pitchFamily="34" charset="0"/>
              <a:buChar char="•"/>
            </a:pPr>
            <a:r>
              <a:rPr lang="en-CA" sz="1400" dirty="0" smtClean="0"/>
              <a:t>Elevation (in meters above sea level).</a:t>
            </a:r>
          </a:p>
          <a:p>
            <a:endParaRPr lang="en-CA" sz="1400" dirty="0"/>
          </a:p>
          <a:p>
            <a:r>
              <a:rPr lang="en-CA" sz="1400" dirty="0"/>
              <a:t>The following </a:t>
            </a:r>
            <a:r>
              <a:rPr lang="en-CA" sz="1400" dirty="0" smtClean="0"/>
              <a:t>fields are greyed-out and cannot be updated:</a:t>
            </a:r>
            <a:endParaRPr lang="en-CA" sz="1400" dirty="0"/>
          </a:p>
          <a:p>
            <a:pPr marL="285750" indent="-285750">
              <a:buFont typeface="Arial" panose="020B0604020202020204" pitchFamily="34" charset="0"/>
              <a:buChar char="•"/>
            </a:pPr>
            <a:r>
              <a:rPr lang="en-CA" sz="1400" dirty="0"/>
              <a:t>Station ID;</a:t>
            </a:r>
          </a:p>
          <a:p>
            <a:pPr marL="285750" indent="-285750">
              <a:buFont typeface="Arial" panose="020B0604020202020204" pitchFamily="34" charset="0"/>
              <a:buChar char="•"/>
            </a:pPr>
            <a:r>
              <a:rPr lang="en-CA" sz="1400" dirty="0" smtClean="0"/>
              <a:t>Station </a:t>
            </a:r>
            <a:r>
              <a:rPr lang="en-CA" sz="1400" dirty="0"/>
              <a:t>Type</a:t>
            </a:r>
          </a:p>
          <a:p>
            <a:endParaRPr lang="en-CA" sz="1400" dirty="0"/>
          </a:p>
          <a:p>
            <a:r>
              <a:rPr lang="en-US" sz="1400" dirty="0"/>
              <a:t>The “</a:t>
            </a:r>
            <a:r>
              <a:rPr lang="en-US" sz="1400" b="1" i="1" dirty="0"/>
              <a:t>Update</a:t>
            </a:r>
            <a:r>
              <a:rPr lang="en-US" sz="1400" dirty="0"/>
              <a:t>” button confirms the amendment where the “</a:t>
            </a:r>
            <a:r>
              <a:rPr lang="en-US" sz="1400" b="1" i="1" dirty="0"/>
              <a:t>Cancel</a:t>
            </a:r>
            <a:r>
              <a:rPr lang="en-US" sz="1400" dirty="0"/>
              <a:t>” button cancel the changes </a:t>
            </a:r>
          </a:p>
          <a:p>
            <a:r>
              <a:rPr lang="en-US" sz="1400" dirty="0"/>
              <a:t>take you back to the previous screen. </a:t>
            </a:r>
            <a:endParaRPr lang="en-CA" sz="1400" dirty="0"/>
          </a:p>
        </p:txBody>
      </p:sp>
      <p:sp>
        <p:nvSpPr>
          <p:cNvPr id="8" name="Rectangle 7"/>
          <p:cNvSpPr/>
          <p:nvPr/>
        </p:nvSpPr>
        <p:spPr>
          <a:xfrm>
            <a:off x="1036524" y="4100626"/>
            <a:ext cx="396491" cy="195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865069" y="5418667"/>
            <a:ext cx="2365033" cy="954107"/>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Cancel</a:t>
            </a:r>
            <a:r>
              <a:rPr lang="en-US" sz="1400" dirty="0" smtClean="0"/>
              <a:t>” button cancels the changes and takes you back to the “</a:t>
            </a:r>
            <a:r>
              <a:rPr lang="en-US" sz="1400" b="1" i="1" dirty="0" smtClean="0"/>
              <a:t>Airshed Ambient Station List</a:t>
            </a:r>
            <a:r>
              <a:rPr lang="en-US" sz="1400" dirty="0" smtClean="0"/>
              <a:t>” screen.</a:t>
            </a:r>
            <a:endParaRPr lang="en-CA" sz="1400" dirty="0"/>
          </a:p>
        </p:txBody>
      </p:sp>
      <p:cxnSp>
        <p:nvCxnSpPr>
          <p:cNvPr id="10" name="Elbow Connector 9"/>
          <p:cNvCxnSpPr>
            <a:stCxn id="9" idx="0"/>
            <a:endCxn id="8" idx="3"/>
          </p:cNvCxnSpPr>
          <p:nvPr/>
        </p:nvCxnSpPr>
        <p:spPr>
          <a:xfrm rot="16200000" flipV="1">
            <a:off x="1130033" y="4501113"/>
            <a:ext cx="1220537" cy="61457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12991" y="4328849"/>
            <a:ext cx="1755983" cy="523220"/>
          </a:xfrm>
          <a:prstGeom prst="rect">
            <a:avLst/>
          </a:prstGeom>
          <a:solidFill>
            <a:schemeClr val="bg1"/>
          </a:solidFill>
          <a:ln w="25400">
            <a:solidFill>
              <a:srgbClr val="FF0000"/>
            </a:solidFill>
          </a:ln>
        </p:spPr>
        <p:txBody>
          <a:bodyPr wrap="square" rtlCol="0">
            <a:spAutoFit/>
          </a:bodyPr>
          <a:lstStyle/>
          <a:p>
            <a:r>
              <a:rPr lang="en-US" sz="1400" dirty="0" smtClean="0"/>
              <a:t>Greyed-out fields </a:t>
            </a:r>
            <a:r>
              <a:rPr lang="en-US" sz="1400" dirty="0"/>
              <a:t>(</a:t>
            </a:r>
            <a:r>
              <a:rPr lang="en-US" sz="1400" dirty="0" smtClean="0"/>
              <a:t>cannot be modified)</a:t>
            </a:r>
            <a:endParaRPr lang="en-CA" sz="1400" dirty="0"/>
          </a:p>
        </p:txBody>
      </p:sp>
      <p:sp>
        <p:nvSpPr>
          <p:cNvPr id="22" name="Rectangle 21"/>
          <p:cNvSpPr/>
          <p:nvPr/>
        </p:nvSpPr>
        <p:spPr>
          <a:xfrm>
            <a:off x="2119038" y="2526280"/>
            <a:ext cx="1589865" cy="198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p:nvSpPr>
        <p:spPr>
          <a:xfrm>
            <a:off x="5298769" y="2526280"/>
            <a:ext cx="1575830" cy="198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5" name="Elbow Connector 24"/>
          <p:cNvCxnSpPr>
            <a:stCxn id="14" idx="0"/>
            <a:endCxn id="23" idx="1"/>
          </p:cNvCxnSpPr>
          <p:nvPr/>
        </p:nvCxnSpPr>
        <p:spPr>
          <a:xfrm rot="5400000" flipH="1" flipV="1">
            <a:off x="3793295" y="2823375"/>
            <a:ext cx="1703162" cy="1307786"/>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4" idx="0"/>
            <a:endCxn id="22" idx="3"/>
          </p:cNvCxnSpPr>
          <p:nvPr/>
        </p:nvCxnSpPr>
        <p:spPr>
          <a:xfrm rot="16200000" flipV="1">
            <a:off x="2998362" y="3336228"/>
            <a:ext cx="1703162" cy="28208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34818" y="4100627"/>
            <a:ext cx="391527" cy="195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4540320" y="5631708"/>
            <a:ext cx="2017550" cy="738664"/>
          </a:xfrm>
          <a:prstGeom prst="rect">
            <a:avLst/>
          </a:prstGeom>
          <a:noFill/>
          <a:ln w="25400">
            <a:solidFill>
              <a:srgbClr val="FF0000"/>
            </a:solidFill>
          </a:ln>
        </p:spPr>
        <p:txBody>
          <a:bodyPr wrap="square" rtlCol="0">
            <a:spAutoFit/>
          </a:bodyPr>
          <a:lstStyle/>
          <a:p>
            <a:r>
              <a:rPr lang="en-US" sz="1400" dirty="0" smtClean="0"/>
              <a:t>The Station Manager clicks “</a:t>
            </a:r>
            <a:r>
              <a:rPr lang="en-US" sz="1400" b="1" i="1" dirty="0" smtClean="0"/>
              <a:t>Update</a:t>
            </a:r>
            <a:r>
              <a:rPr lang="en-US" sz="1400" dirty="0" smtClean="0"/>
              <a:t>” to confirm the changes.  </a:t>
            </a:r>
            <a:endParaRPr lang="en-CA" sz="1400" dirty="0"/>
          </a:p>
        </p:txBody>
      </p:sp>
      <p:cxnSp>
        <p:nvCxnSpPr>
          <p:cNvPr id="18" name="Elbow Connector 17"/>
          <p:cNvCxnSpPr>
            <a:stCxn id="17" idx="0"/>
            <a:endCxn id="16" idx="2"/>
          </p:cNvCxnSpPr>
          <p:nvPr/>
        </p:nvCxnSpPr>
        <p:spPr>
          <a:xfrm rot="5400000" flipH="1" flipV="1">
            <a:off x="5621802" y="4222929"/>
            <a:ext cx="1336073" cy="1481487"/>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251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558660"/>
            <a:ext cx="7899720" cy="3787448"/>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22</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Update Station: Error	</a:t>
            </a:r>
            <a:r>
              <a:rPr lang="en-CA" sz="1800" dirty="0" smtClean="0"/>
              <a:t>Station Manager</a:t>
            </a:r>
            <a:endParaRPr lang="en-CA" sz="1800" dirty="0"/>
          </a:p>
        </p:txBody>
      </p:sp>
      <p:sp>
        <p:nvSpPr>
          <p:cNvPr id="7" name="TextBox 6"/>
          <p:cNvSpPr txBox="1"/>
          <p:nvPr/>
        </p:nvSpPr>
        <p:spPr>
          <a:xfrm>
            <a:off x="8881445" y="2434724"/>
            <a:ext cx="3130646"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typical error message.  In this case, t</a:t>
            </a:r>
            <a:r>
              <a:rPr lang="en-US" sz="1400" dirty="0" smtClean="0"/>
              <a:t>he Longitude field was not filled in resulting in the message “</a:t>
            </a:r>
            <a:r>
              <a:rPr lang="en-US" sz="1400" b="1" i="1" dirty="0" smtClean="0"/>
              <a:t>Longitude is a required field when Station Type is not Mobile</a:t>
            </a:r>
            <a:r>
              <a:rPr lang="en-US" sz="1400" dirty="0" smtClean="0"/>
              <a:t>”.</a:t>
            </a:r>
          </a:p>
          <a:p>
            <a:endParaRPr lang="en-US" sz="1400" dirty="0" smtClean="0"/>
          </a:p>
          <a:p>
            <a:r>
              <a:rPr lang="en-US" sz="1400" b="1" dirty="0"/>
              <a:t>Note: </a:t>
            </a:r>
            <a:r>
              <a:rPr lang="en-US" sz="1400" dirty="0" smtClean="0"/>
              <a:t>Whenever</a:t>
            </a:r>
            <a:r>
              <a:rPr lang="en-US" sz="1400" b="1" dirty="0" smtClean="0"/>
              <a:t> </a:t>
            </a:r>
            <a:r>
              <a:rPr lang="en-US" sz="1400" dirty="0" smtClean="0"/>
              <a:t>the </a:t>
            </a:r>
            <a:r>
              <a:rPr lang="en-US" sz="1400" dirty="0"/>
              <a:t>Station Type is “</a:t>
            </a:r>
            <a:r>
              <a:rPr lang="en-US" sz="1400" i="1" dirty="0"/>
              <a:t>Mobile</a:t>
            </a:r>
            <a:r>
              <a:rPr lang="en-US" sz="1400" dirty="0" smtClean="0"/>
              <a:t>”, </a:t>
            </a:r>
            <a:r>
              <a:rPr lang="en-US" sz="1400" dirty="0"/>
              <a:t>the Longitude and Latitude fields will be greyed out and cannot be filled </a:t>
            </a:r>
            <a:r>
              <a:rPr lang="en-US" sz="1400" dirty="0" smtClean="0"/>
              <a:t>in.  For “</a:t>
            </a:r>
            <a:r>
              <a:rPr lang="en-US" sz="1400" i="1" dirty="0" smtClean="0"/>
              <a:t>Permanent</a:t>
            </a:r>
            <a:r>
              <a:rPr lang="en-US" sz="1400" dirty="0" smtClean="0"/>
              <a:t>” and “</a:t>
            </a:r>
            <a:r>
              <a:rPr lang="en-US" sz="1400" i="1" dirty="0" smtClean="0"/>
              <a:t>Portable</a:t>
            </a:r>
            <a:r>
              <a:rPr lang="en-US" sz="1400" dirty="0" smtClean="0"/>
              <a:t>” </a:t>
            </a:r>
            <a:r>
              <a:rPr lang="en-US" sz="1400" dirty="0"/>
              <a:t>station </a:t>
            </a:r>
            <a:r>
              <a:rPr lang="en-US" sz="1400" dirty="0" smtClean="0"/>
              <a:t>types, the </a:t>
            </a:r>
            <a:r>
              <a:rPr lang="en-US" sz="1400" dirty="0"/>
              <a:t>Longitude and Latitude fields  </a:t>
            </a:r>
            <a:r>
              <a:rPr lang="en-US" sz="1400" u="sng" dirty="0"/>
              <a:t>must </a:t>
            </a:r>
            <a:r>
              <a:rPr lang="en-US" sz="1400" dirty="0"/>
              <a:t>be filled </a:t>
            </a:r>
            <a:r>
              <a:rPr lang="en-US" sz="1400" dirty="0" smtClean="0"/>
              <a:t>in or the error will occur.   </a:t>
            </a:r>
            <a:r>
              <a:rPr lang="en-CA" sz="1400" dirty="0" smtClean="0"/>
              <a:t>When filling in the Longitude and Latitude data, please ensure the information goes to at least 5 decimal places.</a:t>
            </a:r>
            <a:endParaRPr lang="en-CA" sz="1400" dirty="0"/>
          </a:p>
        </p:txBody>
      </p:sp>
      <p:sp>
        <p:nvSpPr>
          <p:cNvPr id="8" name="Rectangle 7"/>
          <p:cNvSpPr/>
          <p:nvPr/>
        </p:nvSpPr>
        <p:spPr>
          <a:xfrm>
            <a:off x="5853869" y="2948299"/>
            <a:ext cx="2153540" cy="538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877139" y="5557648"/>
            <a:ext cx="3515116" cy="738664"/>
          </a:xfrm>
          <a:prstGeom prst="rect">
            <a:avLst/>
          </a:prstGeom>
          <a:solidFill>
            <a:schemeClr val="bg1"/>
          </a:solidFill>
          <a:ln w="25400">
            <a:solidFill>
              <a:srgbClr val="FF0000"/>
            </a:solidFill>
          </a:ln>
        </p:spPr>
        <p:txBody>
          <a:bodyPr wrap="square" rtlCol="0">
            <a:spAutoFit/>
          </a:bodyPr>
          <a:lstStyle/>
          <a:p>
            <a:r>
              <a:rPr lang="en-US" sz="1400" dirty="0" smtClean="0"/>
              <a:t>Clicking the “</a:t>
            </a:r>
            <a:r>
              <a:rPr lang="en-US" sz="1400" b="1" i="1" dirty="0" smtClean="0"/>
              <a:t>Update</a:t>
            </a:r>
            <a:r>
              <a:rPr lang="en-US" sz="1400" dirty="0" smtClean="0"/>
              <a:t>” button creates an error where Longitude data </a:t>
            </a:r>
            <a:r>
              <a:rPr lang="en-US" sz="1400" i="1" u="sng" dirty="0" smtClean="0"/>
              <a:t>must</a:t>
            </a:r>
            <a:r>
              <a:rPr lang="en-US" sz="1400" dirty="0" smtClean="0"/>
              <a:t> be filled in for “</a:t>
            </a:r>
            <a:r>
              <a:rPr lang="en-US" sz="1400" b="1" i="1" dirty="0" smtClean="0"/>
              <a:t>Permanent</a:t>
            </a:r>
            <a:r>
              <a:rPr lang="en-US" sz="1400" dirty="0" smtClean="0"/>
              <a:t>” and “</a:t>
            </a:r>
            <a:r>
              <a:rPr lang="en-US" sz="1400" b="1" i="1" dirty="0" smtClean="0"/>
              <a:t>Portable</a:t>
            </a:r>
            <a:r>
              <a:rPr lang="en-US" sz="1400" dirty="0" smtClean="0"/>
              <a:t>” station types.</a:t>
            </a:r>
            <a:endParaRPr lang="en-CA" sz="1400" dirty="0"/>
          </a:p>
        </p:txBody>
      </p:sp>
      <p:cxnSp>
        <p:nvCxnSpPr>
          <p:cNvPr id="10" name="Elbow Connector 9"/>
          <p:cNvCxnSpPr>
            <a:stCxn id="9" idx="0"/>
            <a:endCxn id="8" idx="1"/>
          </p:cNvCxnSpPr>
          <p:nvPr/>
        </p:nvCxnSpPr>
        <p:spPr>
          <a:xfrm rot="5400000" flipH="1" flipV="1">
            <a:off x="4074205" y="3777984"/>
            <a:ext cx="2340156" cy="1219172"/>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9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75" y="1369811"/>
            <a:ext cx="7151769" cy="3875641"/>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23</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Update Station: Success	</a:t>
            </a:r>
            <a:r>
              <a:rPr lang="en-CA" sz="1800" dirty="0" smtClean="0"/>
              <a:t>Station Manager</a:t>
            </a:r>
            <a:endParaRPr lang="en-CA" sz="1800" dirty="0"/>
          </a:p>
        </p:txBody>
      </p:sp>
      <p:sp>
        <p:nvSpPr>
          <p:cNvPr id="12" name="TextBox 11"/>
          <p:cNvSpPr txBox="1"/>
          <p:nvPr/>
        </p:nvSpPr>
        <p:spPr>
          <a:xfrm>
            <a:off x="8920993" y="3307631"/>
            <a:ext cx="2507471" cy="246221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data is all filled in, the “</a:t>
            </a:r>
            <a:r>
              <a:rPr lang="en-CA" sz="1400" b="1" i="1" dirty="0" smtClean="0"/>
              <a:t>Update</a:t>
            </a:r>
            <a:r>
              <a:rPr lang="en-CA" sz="1400" dirty="0" smtClean="0"/>
              <a:t>” button clicked, and the green bar with the message,  “</a:t>
            </a:r>
            <a:r>
              <a:rPr lang="en-CA" sz="1400" b="1" i="1" dirty="0" smtClean="0"/>
              <a:t>Data has been saved</a:t>
            </a:r>
            <a:r>
              <a:rPr lang="en-CA" sz="1400" dirty="0" smtClean="0"/>
              <a:t>” appears, it indicates success in updating the station information.</a:t>
            </a:r>
          </a:p>
          <a:p>
            <a:endParaRPr lang="en-CA" sz="1400" dirty="0"/>
          </a:p>
          <a:p>
            <a:r>
              <a:rPr lang="en-CA" sz="1400" dirty="0" smtClean="0"/>
              <a:t>To get back to the previous screen, click the “</a:t>
            </a:r>
            <a:r>
              <a:rPr lang="en-CA" sz="1400" b="1" i="1" dirty="0" smtClean="0"/>
              <a:t>Cancel</a:t>
            </a:r>
            <a:r>
              <a:rPr lang="en-CA" sz="1400" dirty="0" smtClean="0"/>
              <a:t>” button.</a:t>
            </a:r>
            <a:endParaRPr lang="en-CA" sz="1400" dirty="0"/>
          </a:p>
        </p:txBody>
      </p:sp>
      <p:sp>
        <p:nvSpPr>
          <p:cNvPr id="13" name="Rectangle 12"/>
          <p:cNvSpPr/>
          <p:nvPr/>
        </p:nvSpPr>
        <p:spPr>
          <a:xfrm>
            <a:off x="891539" y="2311758"/>
            <a:ext cx="6745633" cy="3257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8774349" y="1803332"/>
            <a:ext cx="2942228" cy="1169551"/>
          </a:xfrm>
          <a:prstGeom prst="rect">
            <a:avLst/>
          </a:prstGeom>
          <a:noFill/>
          <a:ln w="25400">
            <a:solidFill>
              <a:srgbClr val="FF0000"/>
            </a:solidFill>
          </a:ln>
        </p:spPr>
        <p:txBody>
          <a:bodyPr wrap="square" rtlCol="0">
            <a:spAutoFit/>
          </a:bodyPr>
          <a:lstStyle/>
          <a:p>
            <a:r>
              <a:rPr lang="en-US" sz="1400" dirty="0" smtClean="0"/>
              <a:t>The green bar with the message, “</a:t>
            </a:r>
            <a:r>
              <a:rPr lang="en-US" sz="1400" b="1" i="1" dirty="0" smtClean="0"/>
              <a:t>Data has been saved</a:t>
            </a:r>
            <a:r>
              <a:rPr lang="en-US" sz="1400" dirty="0" smtClean="0"/>
              <a:t>” indicates success in updating the station information after the “</a:t>
            </a:r>
            <a:r>
              <a:rPr lang="en-US" sz="1400" b="1" i="1" dirty="0" smtClean="0"/>
              <a:t>Update</a:t>
            </a:r>
            <a:r>
              <a:rPr lang="en-US" sz="1400" dirty="0" smtClean="0"/>
              <a:t>” button is clicked.</a:t>
            </a:r>
            <a:endParaRPr lang="en-CA" sz="1400" dirty="0"/>
          </a:p>
        </p:txBody>
      </p:sp>
      <p:cxnSp>
        <p:nvCxnSpPr>
          <p:cNvPr id="15" name="Elbow Connector 14"/>
          <p:cNvCxnSpPr>
            <a:stCxn id="14" idx="1"/>
            <a:endCxn id="13" idx="3"/>
          </p:cNvCxnSpPr>
          <p:nvPr/>
        </p:nvCxnSpPr>
        <p:spPr>
          <a:xfrm rot="10800000" flipV="1">
            <a:off x="7637173" y="2388108"/>
            <a:ext cx="1137177" cy="8654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14399" y="4538736"/>
            <a:ext cx="416991" cy="220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1450704" y="5384040"/>
            <a:ext cx="1435835" cy="954107"/>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Cancel</a:t>
            </a:r>
            <a:r>
              <a:rPr lang="en-US" sz="1400" dirty="0" smtClean="0"/>
              <a:t>” button sends you back to the previous screen</a:t>
            </a:r>
            <a:endParaRPr lang="en-CA" sz="1400" dirty="0"/>
          </a:p>
        </p:txBody>
      </p:sp>
      <p:cxnSp>
        <p:nvCxnSpPr>
          <p:cNvPr id="18" name="Elbow Connector 17"/>
          <p:cNvCxnSpPr>
            <a:stCxn id="17" idx="1"/>
            <a:endCxn id="16" idx="2"/>
          </p:cNvCxnSpPr>
          <p:nvPr/>
        </p:nvCxnSpPr>
        <p:spPr>
          <a:xfrm rot="10800000">
            <a:off x="1122896" y="4758744"/>
            <a:ext cx="327809" cy="110235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88450" y="4554628"/>
            <a:ext cx="433536" cy="188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p:cNvSpPr txBox="1"/>
          <p:nvPr/>
        </p:nvSpPr>
        <p:spPr>
          <a:xfrm>
            <a:off x="5565905" y="5371439"/>
            <a:ext cx="1525559" cy="954107"/>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Update</a:t>
            </a:r>
            <a:r>
              <a:rPr lang="en-US" sz="1400" dirty="0" smtClean="0"/>
              <a:t>” button confirms the changes added.</a:t>
            </a:r>
            <a:endParaRPr lang="en-CA" sz="1400" dirty="0"/>
          </a:p>
        </p:txBody>
      </p:sp>
      <p:cxnSp>
        <p:nvCxnSpPr>
          <p:cNvPr id="21" name="Elbow Connector 20"/>
          <p:cNvCxnSpPr>
            <a:stCxn id="20" idx="3"/>
            <a:endCxn id="19" idx="2"/>
          </p:cNvCxnSpPr>
          <p:nvPr/>
        </p:nvCxnSpPr>
        <p:spPr>
          <a:xfrm flipV="1">
            <a:off x="7091464" y="4742850"/>
            <a:ext cx="313754" cy="1105643"/>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91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30" y="1536754"/>
            <a:ext cx="8396606" cy="4455484"/>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24</a:t>
            </a:fld>
            <a:endParaRPr lang="en-US" dirty="0"/>
          </a:p>
        </p:txBody>
      </p:sp>
      <p:sp>
        <p:nvSpPr>
          <p:cNvPr id="32" name="Rectangle 31"/>
          <p:cNvSpPr/>
          <p:nvPr/>
        </p:nvSpPr>
        <p:spPr>
          <a:xfrm>
            <a:off x="6284778" y="2743201"/>
            <a:ext cx="2268193" cy="334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itle 1"/>
          <p:cNvSpPr>
            <a:spLocks noGrp="1"/>
          </p:cNvSpPr>
          <p:nvPr>
            <p:ph type="title"/>
          </p:nvPr>
        </p:nvSpPr>
        <p:spPr>
          <a:xfrm>
            <a:off x="623392" y="588163"/>
            <a:ext cx="10959008" cy="758957"/>
          </a:xfrm>
        </p:spPr>
        <p:txBody>
          <a:bodyPr/>
          <a:lstStyle/>
          <a:p>
            <a:pPr>
              <a:tabLst>
                <a:tab pos="10768013" algn="r"/>
              </a:tabLst>
            </a:pPr>
            <a:r>
              <a:rPr lang="en-CA" sz="3600" dirty="0" smtClean="0"/>
              <a:t>Airshed Ambient Station List: Assign VVC	</a:t>
            </a:r>
            <a:r>
              <a:rPr lang="en-CA" sz="1800" dirty="0" smtClean="0"/>
              <a:t>Station Manager</a:t>
            </a:r>
            <a:endParaRPr lang="en-CA" sz="1800" dirty="0"/>
          </a:p>
        </p:txBody>
      </p:sp>
      <p:sp>
        <p:nvSpPr>
          <p:cNvPr id="34" name="TextBox 33"/>
          <p:cNvSpPr txBox="1"/>
          <p:nvPr/>
        </p:nvSpPr>
        <p:spPr>
          <a:xfrm>
            <a:off x="9509864" y="1536754"/>
            <a:ext cx="2072536" cy="440120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If the Station Manager is interested in assigning VVCs to a particular station, the Station Manager, clicks the:</a:t>
            </a:r>
          </a:p>
          <a:p>
            <a:pPr marL="342900" indent="-342900">
              <a:buFont typeface="+mj-lt"/>
              <a:buAutoNum type="arabicPeriod"/>
            </a:pPr>
            <a:r>
              <a:rPr lang="en-US" sz="1400" dirty="0" smtClean="0"/>
              <a:t>Tick box beside the station (the entire row will be highlighted in blue) and </a:t>
            </a:r>
          </a:p>
          <a:p>
            <a:pPr marL="342900" indent="-342900">
              <a:buFont typeface="+mj-lt"/>
              <a:buAutoNum type="arabicPeriod"/>
            </a:pPr>
            <a:r>
              <a:rPr lang="en-US" sz="1400" dirty="0" smtClean="0"/>
              <a:t>“</a:t>
            </a:r>
            <a:r>
              <a:rPr lang="en-US" sz="1400" b="1" i="1" dirty="0" smtClean="0"/>
              <a:t>Assign VVC</a:t>
            </a:r>
            <a:r>
              <a:rPr lang="en-US" sz="1400" dirty="0" smtClean="0"/>
              <a:t>” button at the top left.   </a:t>
            </a:r>
          </a:p>
          <a:p>
            <a:endParaRPr lang="en-US" sz="1400" b="1" dirty="0" smtClean="0"/>
          </a:p>
          <a:p>
            <a:r>
              <a:rPr lang="en-US" sz="1400" b="1" dirty="0" smtClean="0"/>
              <a:t>Note: </a:t>
            </a:r>
            <a:r>
              <a:rPr lang="en-US" sz="1400" dirty="0" smtClean="0"/>
              <a:t>Only one station at a time can be assigned VVCs.  </a:t>
            </a:r>
          </a:p>
          <a:p>
            <a:endParaRPr lang="en-US" sz="1400" dirty="0"/>
          </a:p>
          <a:p>
            <a:r>
              <a:rPr lang="en-US" sz="1400" dirty="0" smtClean="0"/>
              <a:t>To </a:t>
            </a:r>
            <a:r>
              <a:rPr lang="en-US" sz="1400" dirty="0"/>
              <a:t>unselect the station row, click the tick box </a:t>
            </a:r>
            <a:r>
              <a:rPr lang="en-US" sz="1400" dirty="0" smtClean="0"/>
              <a:t>a second time.</a:t>
            </a:r>
            <a:endParaRPr lang="en-CA" sz="1400" dirty="0"/>
          </a:p>
        </p:txBody>
      </p:sp>
      <p:sp>
        <p:nvSpPr>
          <p:cNvPr id="35" name="Rectangle 34"/>
          <p:cNvSpPr/>
          <p:nvPr/>
        </p:nvSpPr>
        <p:spPr>
          <a:xfrm>
            <a:off x="1315113" y="4221482"/>
            <a:ext cx="110298" cy="97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p:cNvSpPr/>
          <p:nvPr/>
        </p:nvSpPr>
        <p:spPr>
          <a:xfrm>
            <a:off x="1584182" y="2763585"/>
            <a:ext cx="689785" cy="228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p:cNvSpPr txBox="1"/>
          <p:nvPr/>
        </p:nvSpPr>
        <p:spPr>
          <a:xfrm>
            <a:off x="2841831" y="5194601"/>
            <a:ext cx="4150214" cy="954107"/>
          </a:xfrm>
          <a:prstGeom prst="rect">
            <a:avLst/>
          </a:prstGeom>
          <a:solidFill>
            <a:schemeClr val="bg1"/>
          </a:solidFill>
          <a:ln w="25400">
            <a:solidFill>
              <a:srgbClr val="FF0000"/>
            </a:solidFill>
          </a:ln>
        </p:spPr>
        <p:txBody>
          <a:bodyPr wrap="square" rtlCol="0">
            <a:spAutoFit/>
          </a:bodyPr>
          <a:lstStyle/>
          <a:p>
            <a:r>
              <a:rPr lang="en-US" sz="1400" dirty="0" smtClean="0"/>
              <a:t>Click the tick in the box beside the desired Station ID. Click the tick box again to deselect.</a:t>
            </a:r>
          </a:p>
          <a:p>
            <a:endParaRPr lang="en-US" sz="1400" dirty="0" smtClean="0"/>
          </a:p>
          <a:p>
            <a:r>
              <a:rPr lang="en-US" sz="1400" b="1" dirty="0" smtClean="0"/>
              <a:t>Note: </a:t>
            </a:r>
            <a:r>
              <a:rPr lang="en-US" sz="1400" dirty="0" smtClean="0"/>
              <a:t>Only one station at a time can be assigned VVCs</a:t>
            </a:r>
          </a:p>
        </p:txBody>
      </p:sp>
      <p:sp>
        <p:nvSpPr>
          <p:cNvPr id="38" name="TextBox 37"/>
          <p:cNvSpPr txBox="1"/>
          <p:nvPr/>
        </p:nvSpPr>
        <p:spPr>
          <a:xfrm>
            <a:off x="3591330" y="2002545"/>
            <a:ext cx="5468449" cy="307777"/>
          </a:xfrm>
          <a:prstGeom prst="rect">
            <a:avLst/>
          </a:prstGeom>
          <a:solidFill>
            <a:schemeClr val="bg1"/>
          </a:solidFill>
          <a:ln w="25400">
            <a:solidFill>
              <a:srgbClr val="FF0000"/>
            </a:solidFill>
          </a:ln>
        </p:spPr>
        <p:txBody>
          <a:bodyPr wrap="square" rtlCol="0">
            <a:spAutoFit/>
          </a:bodyPr>
          <a:lstStyle/>
          <a:p>
            <a:r>
              <a:rPr lang="en-US" sz="1400" dirty="0" smtClean="0"/>
              <a:t>Click the “</a:t>
            </a:r>
            <a:r>
              <a:rPr lang="en-US" sz="1400" b="1" i="1" dirty="0" smtClean="0"/>
              <a:t>Assign VVC</a:t>
            </a:r>
            <a:r>
              <a:rPr lang="en-US" sz="1400" dirty="0" smtClean="0"/>
              <a:t>” button to assign VVCs to the selected station</a:t>
            </a:r>
          </a:p>
        </p:txBody>
      </p:sp>
      <p:cxnSp>
        <p:nvCxnSpPr>
          <p:cNvPr id="39" name="Elbow Connector 38"/>
          <p:cNvCxnSpPr>
            <a:stCxn id="37" idx="1"/>
            <a:endCxn id="35" idx="2"/>
          </p:cNvCxnSpPr>
          <p:nvPr/>
        </p:nvCxnSpPr>
        <p:spPr>
          <a:xfrm rot="10800000">
            <a:off x="1370263" y="4318635"/>
            <a:ext cx="1471569" cy="135302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8" idx="1"/>
            <a:endCxn id="36" idx="0"/>
          </p:cNvCxnSpPr>
          <p:nvPr/>
        </p:nvCxnSpPr>
        <p:spPr>
          <a:xfrm rot="10800000" flipV="1">
            <a:off x="1929076" y="2156433"/>
            <a:ext cx="1662255" cy="60715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2655714" y="5068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42" name="Oval 41"/>
          <p:cNvSpPr>
            <a:spLocks noChangeAspect="1"/>
          </p:cNvSpPr>
          <p:nvPr/>
        </p:nvSpPr>
        <p:spPr>
          <a:xfrm>
            <a:off x="3465330" y="183631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42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44" y="1377091"/>
            <a:ext cx="5892784" cy="4274482"/>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25</a:t>
            </a:fld>
            <a:endParaRPr lang="en-US" dirty="0"/>
          </a:p>
        </p:txBody>
      </p:sp>
      <p:sp>
        <p:nvSpPr>
          <p:cNvPr id="3" name="TextBox 2"/>
          <p:cNvSpPr txBox="1"/>
          <p:nvPr/>
        </p:nvSpPr>
        <p:spPr>
          <a:xfrm>
            <a:off x="8199200" y="1420079"/>
            <a:ext cx="3736193"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a:t>
            </a:r>
            <a:r>
              <a:rPr lang="en-CA" sz="1400" b="1" i="1" dirty="0" smtClean="0"/>
              <a:t>Station VVC Assignment</a:t>
            </a:r>
            <a:r>
              <a:rPr lang="en-CA" sz="1400" dirty="0" smtClean="0"/>
              <a:t>” form for a particular Station ID having information on the:</a:t>
            </a:r>
          </a:p>
          <a:p>
            <a:pPr marL="342900" indent="-342900">
              <a:buFont typeface="+mj-lt"/>
              <a:buAutoNum type="arabicPeriod"/>
            </a:pPr>
            <a:r>
              <a:rPr lang="en-CA" sz="1400" dirty="0" smtClean="0"/>
              <a:t>Station ID;</a:t>
            </a:r>
          </a:p>
          <a:p>
            <a:pPr marL="342900" indent="-342900">
              <a:buFont typeface="+mj-lt"/>
              <a:buAutoNum type="arabicPeriod"/>
            </a:pPr>
            <a:r>
              <a:rPr lang="en-CA" sz="1400" dirty="0" smtClean="0"/>
              <a:t>Name of the Station;</a:t>
            </a:r>
          </a:p>
          <a:p>
            <a:pPr marL="342900" indent="-342900">
              <a:buFont typeface="+mj-lt"/>
              <a:buAutoNum type="arabicPeriod"/>
            </a:pPr>
            <a:r>
              <a:rPr lang="en-CA" sz="1400" dirty="0" smtClean="0"/>
              <a:t>Station Effective Date; </a:t>
            </a:r>
          </a:p>
          <a:p>
            <a:pPr marL="342900" indent="-342900">
              <a:buFont typeface="+mj-lt"/>
              <a:buAutoNum type="arabicPeriod"/>
            </a:pPr>
            <a:r>
              <a:rPr lang="en-CA" sz="1400" dirty="0" smtClean="0"/>
              <a:t>Station Termination Date.</a:t>
            </a:r>
          </a:p>
          <a:p>
            <a:endParaRPr lang="en-CA" sz="1400" dirty="0"/>
          </a:p>
          <a:p>
            <a:pPr marL="342900" indent="-342900">
              <a:buFont typeface="+mj-lt"/>
              <a:buAutoNum type="arabicPeriod" startAt="5"/>
            </a:pPr>
            <a:r>
              <a:rPr lang="en-CA" sz="1400" dirty="0" smtClean="0"/>
              <a:t>A list of Station VVCs with detailed information based on the following headers:</a:t>
            </a:r>
          </a:p>
          <a:p>
            <a:pPr marL="800100" lvl="1" indent="-342900">
              <a:buFont typeface="+mj-lt"/>
              <a:buAutoNum type="alphaUcPeriod"/>
            </a:pPr>
            <a:r>
              <a:rPr lang="en-CA" sz="1400" dirty="0" smtClean="0"/>
              <a:t>VVC Code;</a:t>
            </a:r>
          </a:p>
          <a:p>
            <a:pPr marL="800100" lvl="1" indent="-342900">
              <a:buFont typeface="+mj-lt"/>
              <a:buAutoNum type="alphaUcPeriod"/>
            </a:pPr>
            <a:r>
              <a:rPr lang="en-CA" sz="1400" dirty="0" smtClean="0"/>
              <a:t>Collection Type;</a:t>
            </a:r>
          </a:p>
          <a:p>
            <a:pPr marL="800100" lvl="1" indent="-342900">
              <a:buFont typeface="+mj-lt"/>
              <a:buAutoNum type="alphaUcPeriod"/>
            </a:pPr>
            <a:r>
              <a:rPr lang="en-CA" sz="1400" dirty="0" smtClean="0"/>
              <a:t>Parameter;</a:t>
            </a:r>
          </a:p>
          <a:p>
            <a:pPr marL="800100" lvl="1" indent="-342900">
              <a:buFont typeface="+mj-lt"/>
              <a:buAutoNum type="alphaUcPeriod"/>
            </a:pPr>
            <a:r>
              <a:rPr lang="en-CA" sz="1400" dirty="0" smtClean="0"/>
              <a:t>Unit;</a:t>
            </a:r>
          </a:p>
          <a:p>
            <a:pPr marL="800100" lvl="1" indent="-342900">
              <a:buFont typeface="+mj-lt"/>
              <a:buAutoNum type="alphaUcPeriod"/>
            </a:pPr>
            <a:r>
              <a:rPr lang="en-CA" sz="1400" dirty="0" smtClean="0"/>
              <a:t>Time Code;</a:t>
            </a:r>
          </a:p>
          <a:p>
            <a:pPr marL="800100" lvl="1" indent="-342900">
              <a:buFont typeface="+mj-lt"/>
              <a:buAutoNum type="alphaUcPeriod"/>
            </a:pPr>
            <a:r>
              <a:rPr lang="en-CA" sz="1400" dirty="0" smtClean="0"/>
              <a:t>Method;</a:t>
            </a:r>
          </a:p>
          <a:p>
            <a:pPr marL="800100" lvl="1" indent="-342900">
              <a:buFont typeface="+mj-lt"/>
              <a:buAutoNum type="alphaUcPeriod"/>
            </a:pPr>
            <a:r>
              <a:rPr lang="en-CA" sz="1400" dirty="0" smtClean="0"/>
              <a:t>VVC Effective Date;</a:t>
            </a:r>
          </a:p>
          <a:p>
            <a:pPr marL="800100" lvl="1" indent="-342900">
              <a:buFont typeface="+mj-lt"/>
              <a:buAutoNum type="alphaUcPeriod"/>
            </a:pPr>
            <a:r>
              <a:rPr lang="en-CA" sz="1400" dirty="0" smtClean="0"/>
              <a:t>VVC Termination Date.</a:t>
            </a:r>
          </a:p>
          <a:p>
            <a:endParaRPr lang="en-CA" sz="1400" dirty="0" smtClean="0"/>
          </a:p>
          <a:p>
            <a:r>
              <a:rPr lang="en-CA" sz="1400" dirty="0" smtClean="0"/>
              <a:t>The “</a:t>
            </a:r>
            <a:r>
              <a:rPr lang="en-CA" sz="1400" b="1" i="1" dirty="0" smtClean="0"/>
              <a:t>Assign</a:t>
            </a:r>
            <a:r>
              <a:rPr lang="en-CA" sz="1400" dirty="0" smtClean="0"/>
              <a:t>” button assigns VVCs to the selected station and the </a:t>
            </a:r>
            <a:r>
              <a:rPr lang="en-US" sz="1400" dirty="0"/>
              <a:t>“</a:t>
            </a:r>
            <a:r>
              <a:rPr lang="en-US" sz="1400" b="1" i="1" dirty="0"/>
              <a:t>Back to Station List</a:t>
            </a:r>
            <a:r>
              <a:rPr lang="en-US" sz="1400" dirty="0"/>
              <a:t>” button takes you to the previous </a:t>
            </a:r>
            <a:r>
              <a:rPr lang="en-US" sz="1400" dirty="0" smtClean="0"/>
              <a:t>screen.</a:t>
            </a:r>
            <a:endParaRPr lang="en-CA" sz="1400" dirty="0"/>
          </a:p>
        </p:txBody>
      </p:sp>
      <p:sp>
        <p:nvSpPr>
          <p:cNvPr id="9" name="Oval 8"/>
          <p:cNvSpPr>
            <a:spLocks noChangeAspect="1"/>
          </p:cNvSpPr>
          <p:nvPr/>
        </p:nvSpPr>
        <p:spPr>
          <a:xfrm>
            <a:off x="658946" y="2434634"/>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p:txBody>
      </p:sp>
      <p:sp>
        <p:nvSpPr>
          <p:cNvPr id="20" name="Rectangle 19"/>
          <p:cNvSpPr/>
          <p:nvPr/>
        </p:nvSpPr>
        <p:spPr>
          <a:xfrm>
            <a:off x="6046103" y="5460080"/>
            <a:ext cx="350735" cy="155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Box 20"/>
          <p:cNvSpPr txBox="1"/>
          <p:nvPr/>
        </p:nvSpPr>
        <p:spPr>
          <a:xfrm>
            <a:off x="5090219" y="5969192"/>
            <a:ext cx="2262501" cy="523220"/>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Assign</a:t>
            </a:r>
            <a:r>
              <a:rPr lang="en-US" sz="1400" dirty="0" smtClean="0"/>
              <a:t>” button assigns VVCs to the selected station</a:t>
            </a:r>
          </a:p>
        </p:txBody>
      </p:sp>
      <p:cxnSp>
        <p:nvCxnSpPr>
          <p:cNvPr id="22" name="Elbow Connector 21"/>
          <p:cNvCxnSpPr>
            <a:stCxn id="21" idx="0"/>
            <a:endCxn id="20" idx="2"/>
          </p:cNvCxnSpPr>
          <p:nvPr/>
        </p:nvCxnSpPr>
        <p:spPr>
          <a:xfrm rot="5400000" flipH="1" flipV="1">
            <a:off x="6044554" y="5792276"/>
            <a:ext cx="353832" cy="1"/>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658946" y="2638710"/>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2</a:t>
            </a:r>
            <a:endParaRPr lang="en-CA" sz="1200" dirty="0">
              <a:latin typeface="Arial" panose="020B0604020202020204" pitchFamily="34" charset="0"/>
              <a:cs typeface="Arial" panose="020B0604020202020204" pitchFamily="34" charset="0"/>
            </a:endParaRPr>
          </a:p>
        </p:txBody>
      </p:sp>
      <p:sp>
        <p:nvSpPr>
          <p:cNvPr id="34" name="Rectangle 33"/>
          <p:cNvSpPr/>
          <p:nvPr/>
        </p:nvSpPr>
        <p:spPr>
          <a:xfrm>
            <a:off x="794450" y="5460079"/>
            <a:ext cx="733566" cy="161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a:off x="1273014" y="5835704"/>
            <a:ext cx="2388648" cy="738664"/>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Back to Station List</a:t>
            </a:r>
            <a:r>
              <a:rPr lang="en-US" sz="1400" dirty="0" smtClean="0"/>
              <a:t>” button takes you to the previous screen</a:t>
            </a:r>
          </a:p>
        </p:txBody>
      </p:sp>
      <p:cxnSp>
        <p:nvCxnSpPr>
          <p:cNvPr id="36" name="Elbow Connector 35"/>
          <p:cNvCxnSpPr>
            <a:stCxn id="35" idx="1"/>
            <a:endCxn id="34" idx="2"/>
          </p:cNvCxnSpPr>
          <p:nvPr/>
        </p:nvCxnSpPr>
        <p:spPr>
          <a:xfrm rot="10800000">
            <a:off x="1161234" y="5621520"/>
            <a:ext cx="111781" cy="58351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658946" y="2821693"/>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3</a:t>
            </a:r>
            <a:endParaRPr lang="en-CA" sz="1200" dirty="0">
              <a:latin typeface="Arial" panose="020B0604020202020204" pitchFamily="34" charset="0"/>
              <a:cs typeface="Arial" panose="020B0604020202020204" pitchFamily="34" charset="0"/>
            </a:endParaRPr>
          </a:p>
        </p:txBody>
      </p:sp>
      <p:sp>
        <p:nvSpPr>
          <p:cNvPr id="43" name="Oval 42"/>
          <p:cNvSpPr>
            <a:spLocks noChangeAspect="1"/>
          </p:cNvSpPr>
          <p:nvPr/>
        </p:nvSpPr>
        <p:spPr>
          <a:xfrm>
            <a:off x="658946" y="3004517"/>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4</a:t>
            </a:r>
            <a:endParaRPr lang="en-CA" sz="1200" dirty="0">
              <a:latin typeface="Arial" panose="020B0604020202020204" pitchFamily="34" charset="0"/>
              <a:cs typeface="Arial" panose="020B0604020202020204" pitchFamily="34" charset="0"/>
            </a:endParaRPr>
          </a:p>
        </p:txBody>
      </p:sp>
      <p:sp>
        <p:nvSpPr>
          <p:cNvPr id="44" name="Oval 43"/>
          <p:cNvSpPr>
            <a:spLocks noChangeAspect="1"/>
          </p:cNvSpPr>
          <p:nvPr/>
        </p:nvSpPr>
        <p:spPr>
          <a:xfrm>
            <a:off x="8256710" y="1923543"/>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8256710" y="2144727"/>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2</a:t>
            </a:r>
            <a:endParaRPr lang="en-CA" sz="1200" dirty="0">
              <a:latin typeface="Arial" panose="020B0604020202020204" pitchFamily="34" charset="0"/>
              <a:cs typeface="Arial" panose="020B0604020202020204" pitchFamily="34" charset="0"/>
            </a:endParaRPr>
          </a:p>
        </p:txBody>
      </p:sp>
      <p:sp>
        <p:nvSpPr>
          <p:cNvPr id="46" name="Oval 45"/>
          <p:cNvSpPr>
            <a:spLocks noChangeAspect="1"/>
          </p:cNvSpPr>
          <p:nvPr/>
        </p:nvSpPr>
        <p:spPr>
          <a:xfrm>
            <a:off x="8256710" y="2365911"/>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3</a:t>
            </a:r>
            <a:endParaRPr lang="en-CA" sz="1200" dirty="0">
              <a:latin typeface="Arial" panose="020B0604020202020204" pitchFamily="34" charset="0"/>
              <a:cs typeface="Arial" panose="020B0604020202020204" pitchFamily="34" charset="0"/>
            </a:endParaRPr>
          </a:p>
        </p:txBody>
      </p:sp>
      <p:sp>
        <p:nvSpPr>
          <p:cNvPr id="47" name="Oval 46"/>
          <p:cNvSpPr>
            <a:spLocks noChangeAspect="1"/>
          </p:cNvSpPr>
          <p:nvPr/>
        </p:nvSpPr>
        <p:spPr>
          <a:xfrm>
            <a:off x="8256710" y="258709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4</a:t>
            </a:r>
            <a:endParaRPr lang="en-CA" sz="1200" dirty="0">
              <a:latin typeface="Arial" panose="020B0604020202020204" pitchFamily="34" charset="0"/>
              <a:cs typeface="Arial" panose="020B0604020202020204" pitchFamily="34" charset="0"/>
            </a:endParaRPr>
          </a:p>
        </p:txBody>
      </p:sp>
      <p:sp>
        <p:nvSpPr>
          <p:cNvPr id="48" name="Oval 47"/>
          <p:cNvSpPr>
            <a:spLocks noChangeAspect="1"/>
          </p:cNvSpPr>
          <p:nvPr/>
        </p:nvSpPr>
        <p:spPr>
          <a:xfrm>
            <a:off x="1230261" y="3393745"/>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A</a:t>
            </a:r>
            <a:endParaRPr lang="en-CA" sz="1200" dirty="0">
              <a:latin typeface="Arial" panose="020B0604020202020204" pitchFamily="34" charset="0"/>
              <a:cs typeface="Arial" panose="020B0604020202020204" pitchFamily="34" charset="0"/>
            </a:endParaRPr>
          </a:p>
        </p:txBody>
      </p:sp>
      <p:sp>
        <p:nvSpPr>
          <p:cNvPr id="49" name="Oval 48"/>
          <p:cNvSpPr>
            <a:spLocks noChangeAspect="1"/>
          </p:cNvSpPr>
          <p:nvPr/>
        </p:nvSpPr>
        <p:spPr>
          <a:xfrm>
            <a:off x="1964688" y="3393745"/>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B</a:t>
            </a:r>
            <a:endParaRPr lang="en-CA" sz="1200" dirty="0">
              <a:latin typeface="Arial" panose="020B0604020202020204" pitchFamily="34" charset="0"/>
              <a:cs typeface="Arial" panose="020B0604020202020204" pitchFamily="34" charset="0"/>
            </a:endParaRPr>
          </a:p>
        </p:txBody>
      </p:sp>
      <p:sp>
        <p:nvSpPr>
          <p:cNvPr id="50" name="Oval 49"/>
          <p:cNvSpPr>
            <a:spLocks noChangeAspect="1"/>
          </p:cNvSpPr>
          <p:nvPr/>
        </p:nvSpPr>
        <p:spPr>
          <a:xfrm>
            <a:off x="2632589" y="338815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C</a:t>
            </a:r>
            <a:endParaRPr lang="en-CA" sz="1200" dirty="0">
              <a:latin typeface="Arial" panose="020B0604020202020204" pitchFamily="34" charset="0"/>
              <a:cs typeface="Arial" panose="020B0604020202020204" pitchFamily="34" charset="0"/>
            </a:endParaRPr>
          </a:p>
        </p:txBody>
      </p:sp>
      <p:sp>
        <p:nvSpPr>
          <p:cNvPr id="51" name="Oval 50"/>
          <p:cNvSpPr>
            <a:spLocks noChangeAspect="1"/>
          </p:cNvSpPr>
          <p:nvPr/>
        </p:nvSpPr>
        <p:spPr>
          <a:xfrm>
            <a:off x="3343032" y="338815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D</a:t>
            </a:r>
            <a:endParaRPr lang="en-CA" sz="1200" dirty="0">
              <a:latin typeface="Arial" panose="020B0604020202020204" pitchFamily="34" charset="0"/>
              <a:cs typeface="Arial" panose="020B0604020202020204" pitchFamily="34" charset="0"/>
            </a:endParaRPr>
          </a:p>
        </p:txBody>
      </p:sp>
      <p:sp>
        <p:nvSpPr>
          <p:cNvPr id="52" name="Oval 51"/>
          <p:cNvSpPr>
            <a:spLocks noChangeAspect="1"/>
          </p:cNvSpPr>
          <p:nvPr/>
        </p:nvSpPr>
        <p:spPr>
          <a:xfrm>
            <a:off x="3963475" y="338815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E</a:t>
            </a:r>
            <a:endParaRPr lang="en-CA" sz="1200" dirty="0">
              <a:latin typeface="Arial" panose="020B0604020202020204" pitchFamily="34" charset="0"/>
              <a:cs typeface="Arial" panose="020B0604020202020204" pitchFamily="34" charset="0"/>
            </a:endParaRPr>
          </a:p>
        </p:txBody>
      </p:sp>
      <p:sp>
        <p:nvSpPr>
          <p:cNvPr id="53" name="Oval 52"/>
          <p:cNvSpPr>
            <a:spLocks noChangeAspect="1"/>
          </p:cNvSpPr>
          <p:nvPr/>
        </p:nvSpPr>
        <p:spPr>
          <a:xfrm>
            <a:off x="4607526" y="3389168"/>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F</a:t>
            </a:r>
            <a:endParaRPr lang="en-CA" sz="1200" dirty="0">
              <a:latin typeface="Arial" panose="020B0604020202020204" pitchFamily="34" charset="0"/>
              <a:cs typeface="Arial" panose="020B0604020202020204" pitchFamily="34" charset="0"/>
            </a:endParaRPr>
          </a:p>
        </p:txBody>
      </p:sp>
      <p:sp>
        <p:nvSpPr>
          <p:cNvPr id="54" name="Oval 53"/>
          <p:cNvSpPr>
            <a:spLocks noChangeAspect="1"/>
          </p:cNvSpPr>
          <p:nvPr/>
        </p:nvSpPr>
        <p:spPr>
          <a:xfrm>
            <a:off x="5161577" y="338815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G</a:t>
            </a:r>
            <a:endParaRPr lang="en-CA" sz="1200" dirty="0">
              <a:latin typeface="Arial" panose="020B0604020202020204" pitchFamily="34" charset="0"/>
              <a:cs typeface="Arial" panose="020B0604020202020204" pitchFamily="34" charset="0"/>
            </a:endParaRPr>
          </a:p>
        </p:txBody>
      </p:sp>
      <p:sp>
        <p:nvSpPr>
          <p:cNvPr id="55" name="Oval 54"/>
          <p:cNvSpPr>
            <a:spLocks noChangeAspect="1"/>
          </p:cNvSpPr>
          <p:nvPr/>
        </p:nvSpPr>
        <p:spPr>
          <a:xfrm>
            <a:off x="5985870" y="338815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H</a:t>
            </a:r>
            <a:endParaRPr lang="en-CA" sz="1200" dirty="0">
              <a:latin typeface="Arial" panose="020B0604020202020204" pitchFamily="34" charset="0"/>
              <a:cs typeface="Arial" panose="020B0604020202020204" pitchFamily="34" charset="0"/>
            </a:endParaRPr>
          </a:p>
        </p:txBody>
      </p:sp>
      <p:sp>
        <p:nvSpPr>
          <p:cNvPr id="56" name="Oval 55"/>
          <p:cNvSpPr>
            <a:spLocks noChangeAspect="1"/>
          </p:cNvSpPr>
          <p:nvPr/>
        </p:nvSpPr>
        <p:spPr>
          <a:xfrm>
            <a:off x="6517428" y="3988331"/>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5</a:t>
            </a:r>
            <a:endParaRPr lang="en-CA" sz="1200" dirty="0">
              <a:latin typeface="Arial" panose="020B0604020202020204" pitchFamily="34" charset="0"/>
              <a:cs typeface="Arial" panose="020B0604020202020204" pitchFamily="34" charset="0"/>
            </a:endParaRPr>
          </a:p>
        </p:txBody>
      </p:sp>
      <p:sp>
        <p:nvSpPr>
          <p:cNvPr id="61" name="Oval 60"/>
          <p:cNvSpPr>
            <a:spLocks noChangeAspect="1"/>
          </p:cNvSpPr>
          <p:nvPr/>
        </p:nvSpPr>
        <p:spPr>
          <a:xfrm>
            <a:off x="8735216" y="342099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A</a:t>
            </a:r>
            <a:endParaRPr lang="en-CA" sz="1200" dirty="0">
              <a:latin typeface="Arial" panose="020B0604020202020204" pitchFamily="34" charset="0"/>
              <a:cs typeface="Arial" panose="020B0604020202020204" pitchFamily="34" charset="0"/>
            </a:endParaRPr>
          </a:p>
        </p:txBody>
      </p:sp>
      <p:sp>
        <p:nvSpPr>
          <p:cNvPr id="62" name="Oval 61"/>
          <p:cNvSpPr>
            <a:spLocks noChangeAspect="1"/>
          </p:cNvSpPr>
          <p:nvPr/>
        </p:nvSpPr>
        <p:spPr>
          <a:xfrm>
            <a:off x="8735216" y="3634497"/>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B</a:t>
            </a:r>
            <a:endParaRPr lang="en-CA" sz="1200" dirty="0">
              <a:latin typeface="Arial" panose="020B0604020202020204" pitchFamily="34" charset="0"/>
              <a:cs typeface="Arial" panose="020B0604020202020204" pitchFamily="34" charset="0"/>
            </a:endParaRPr>
          </a:p>
        </p:txBody>
      </p:sp>
      <p:sp>
        <p:nvSpPr>
          <p:cNvPr id="63" name="Oval 62"/>
          <p:cNvSpPr>
            <a:spLocks noChangeAspect="1"/>
          </p:cNvSpPr>
          <p:nvPr/>
        </p:nvSpPr>
        <p:spPr>
          <a:xfrm>
            <a:off x="8735216" y="384800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C</a:t>
            </a:r>
            <a:endParaRPr lang="en-CA" sz="1200" dirty="0">
              <a:latin typeface="Arial" panose="020B0604020202020204" pitchFamily="34" charset="0"/>
              <a:cs typeface="Arial" panose="020B0604020202020204" pitchFamily="34" charset="0"/>
            </a:endParaRPr>
          </a:p>
        </p:txBody>
      </p:sp>
      <p:sp>
        <p:nvSpPr>
          <p:cNvPr id="64" name="Oval 63"/>
          <p:cNvSpPr>
            <a:spLocks noChangeAspect="1"/>
          </p:cNvSpPr>
          <p:nvPr/>
        </p:nvSpPr>
        <p:spPr>
          <a:xfrm>
            <a:off x="8735216" y="4061507"/>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D</a:t>
            </a:r>
            <a:endParaRPr lang="en-CA" sz="1200" dirty="0">
              <a:latin typeface="Arial" panose="020B0604020202020204" pitchFamily="34" charset="0"/>
              <a:cs typeface="Arial" panose="020B0604020202020204" pitchFamily="34" charset="0"/>
            </a:endParaRPr>
          </a:p>
        </p:txBody>
      </p:sp>
      <p:sp>
        <p:nvSpPr>
          <p:cNvPr id="65" name="Oval 64"/>
          <p:cNvSpPr>
            <a:spLocks noChangeAspect="1"/>
          </p:cNvSpPr>
          <p:nvPr/>
        </p:nvSpPr>
        <p:spPr>
          <a:xfrm>
            <a:off x="8735216" y="427501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E</a:t>
            </a:r>
            <a:endParaRPr lang="en-CA" sz="1200" dirty="0">
              <a:latin typeface="Arial" panose="020B0604020202020204" pitchFamily="34" charset="0"/>
              <a:cs typeface="Arial" panose="020B0604020202020204" pitchFamily="34" charset="0"/>
            </a:endParaRPr>
          </a:p>
        </p:txBody>
      </p:sp>
      <p:sp>
        <p:nvSpPr>
          <p:cNvPr id="66" name="Oval 65"/>
          <p:cNvSpPr>
            <a:spLocks noChangeAspect="1"/>
          </p:cNvSpPr>
          <p:nvPr/>
        </p:nvSpPr>
        <p:spPr>
          <a:xfrm>
            <a:off x="8735216" y="4488517"/>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F</a:t>
            </a:r>
            <a:endParaRPr lang="en-CA" sz="1200" dirty="0">
              <a:latin typeface="Arial" panose="020B0604020202020204" pitchFamily="34" charset="0"/>
              <a:cs typeface="Arial" panose="020B0604020202020204" pitchFamily="34" charset="0"/>
            </a:endParaRPr>
          </a:p>
        </p:txBody>
      </p:sp>
      <p:sp>
        <p:nvSpPr>
          <p:cNvPr id="67" name="Oval 66"/>
          <p:cNvSpPr>
            <a:spLocks noChangeAspect="1"/>
          </p:cNvSpPr>
          <p:nvPr/>
        </p:nvSpPr>
        <p:spPr>
          <a:xfrm>
            <a:off x="8735216" y="470202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G</a:t>
            </a:r>
            <a:endParaRPr lang="en-CA" sz="1200" dirty="0">
              <a:latin typeface="Arial" panose="020B0604020202020204" pitchFamily="34" charset="0"/>
              <a:cs typeface="Arial" panose="020B0604020202020204" pitchFamily="34" charset="0"/>
            </a:endParaRPr>
          </a:p>
        </p:txBody>
      </p:sp>
      <p:sp>
        <p:nvSpPr>
          <p:cNvPr id="68" name="Oval 67"/>
          <p:cNvSpPr>
            <a:spLocks noChangeAspect="1"/>
          </p:cNvSpPr>
          <p:nvPr/>
        </p:nvSpPr>
        <p:spPr>
          <a:xfrm>
            <a:off x="8735216" y="4915525"/>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H</a:t>
            </a:r>
            <a:endParaRPr lang="en-CA" sz="1200"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8256710" y="2957225"/>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5</a:t>
            </a:r>
            <a:endParaRPr lang="en-CA" sz="1200" dirty="0">
              <a:latin typeface="Arial" panose="020B0604020202020204" pitchFamily="34" charset="0"/>
              <a:cs typeface="Arial" panose="020B0604020202020204" pitchFamily="34" charset="0"/>
            </a:endParaRPr>
          </a:p>
        </p:txBody>
      </p:sp>
      <p:sp>
        <p:nvSpPr>
          <p:cNvPr id="57" name="Title 1"/>
          <p:cNvSpPr>
            <a:spLocks noGrp="1"/>
          </p:cNvSpPr>
          <p:nvPr>
            <p:ph type="title"/>
          </p:nvPr>
        </p:nvSpPr>
        <p:spPr>
          <a:xfrm>
            <a:off x="416459" y="588163"/>
            <a:ext cx="11325886" cy="758957"/>
          </a:xfrm>
        </p:spPr>
        <p:txBody>
          <a:bodyPr/>
          <a:lstStyle/>
          <a:p>
            <a:pPr>
              <a:tabLst>
                <a:tab pos="11026775" algn="r"/>
              </a:tabLst>
            </a:pPr>
            <a:r>
              <a:rPr lang="en-CA" sz="3200" dirty="0" smtClean="0"/>
              <a:t>Airshed Ambient Station: VVC Assignment Screen	</a:t>
            </a:r>
            <a:r>
              <a:rPr lang="en-CA" sz="1800" dirty="0" smtClean="0"/>
              <a:t>Station Manager</a:t>
            </a:r>
            <a:endParaRPr lang="en-CA" sz="1800" dirty="0"/>
          </a:p>
        </p:txBody>
      </p:sp>
      <p:sp>
        <p:nvSpPr>
          <p:cNvPr id="38" name="Rectangle 37"/>
          <p:cNvSpPr/>
          <p:nvPr/>
        </p:nvSpPr>
        <p:spPr>
          <a:xfrm>
            <a:off x="865841" y="3697780"/>
            <a:ext cx="5588519" cy="116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p:cNvSpPr txBox="1"/>
          <p:nvPr/>
        </p:nvSpPr>
        <p:spPr>
          <a:xfrm>
            <a:off x="6810163" y="1569667"/>
            <a:ext cx="1227826" cy="1384995"/>
          </a:xfrm>
          <a:prstGeom prst="rect">
            <a:avLst/>
          </a:prstGeom>
          <a:noFill/>
          <a:ln w="25400">
            <a:solidFill>
              <a:srgbClr val="FF0000"/>
            </a:solidFill>
          </a:ln>
        </p:spPr>
        <p:txBody>
          <a:bodyPr wrap="square" rtlCol="0">
            <a:spAutoFit/>
          </a:bodyPr>
          <a:lstStyle/>
          <a:p>
            <a:r>
              <a:rPr lang="en-CA" sz="1400" b="1" dirty="0" smtClean="0"/>
              <a:t>Tip: </a:t>
            </a:r>
            <a:r>
              <a:rPr lang="en-CA" sz="1400" dirty="0" smtClean="0"/>
              <a:t>Use the search bar to help you search through the VVCs.</a:t>
            </a:r>
            <a:endParaRPr lang="en-US" sz="1400" dirty="0"/>
          </a:p>
        </p:txBody>
      </p:sp>
      <p:cxnSp>
        <p:nvCxnSpPr>
          <p:cNvPr id="6" name="Elbow Connector 5"/>
          <p:cNvCxnSpPr>
            <a:stCxn id="39" idx="2"/>
            <a:endCxn id="38" idx="3"/>
          </p:cNvCxnSpPr>
          <p:nvPr/>
        </p:nvCxnSpPr>
        <p:spPr>
          <a:xfrm rot="5400000">
            <a:off x="6538480" y="2870542"/>
            <a:ext cx="801477" cy="969716"/>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64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9" y="1320970"/>
            <a:ext cx="6255935" cy="4506571"/>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26</a:t>
            </a:fld>
            <a:endParaRPr lang="en-US" dirty="0"/>
          </a:p>
        </p:txBody>
      </p:sp>
      <p:sp>
        <p:nvSpPr>
          <p:cNvPr id="3" name="TextBox 2"/>
          <p:cNvSpPr txBox="1"/>
          <p:nvPr/>
        </p:nvSpPr>
        <p:spPr>
          <a:xfrm>
            <a:off x="8959699" y="2593985"/>
            <a:ext cx="2622701" cy="1815882"/>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To assign VVC(s), the Station </a:t>
            </a:r>
            <a:r>
              <a:rPr lang="en-CA" sz="1400" dirty="0"/>
              <a:t>Manager </a:t>
            </a:r>
            <a:r>
              <a:rPr lang="en-CA" sz="1400" dirty="0" smtClean="0"/>
              <a:t>clicks :</a:t>
            </a:r>
          </a:p>
          <a:p>
            <a:pPr marL="342900" indent="-342900">
              <a:buFont typeface="+mj-lt"/>
              <a:buAutoNum type="arabicPeriod"/>
            </a:pPr>
            <a:r>
              <a:rPr lang="en-CA" sz="1400" dirty="0" smtClean="0"/>
              <a:t>The tick box beside the desired VVC code(s);</a:t>
            </a:r>
          </a:p>
          <a:p>
            <a:pPr marL="342900" indent="-342900">
              <a:buFont typeface="+mj-lt"/>
              <a:buAutoNum type="arabicPeriod"/>
            </a:pPr>
            <a:r>
              <a:rPr lang="en-CA" sz="1400" dirty="0" smtClean="0"/>
              <a:t>The “</a:t>
            </a:r>
            <a:r>
              <a:rPr lang="en-CA" sz="1400" b="1" i="1" dirty="0" smtClean="0"/>
              <a:t>Assign</a:t>
            </a:r>
            <a:r>
              <a:rPr lang="en-CA" sz="1400" dirty="0" smtClean="0"/>
              <a:t>” button</a:t>
            </a:r>
          </a:p>
          <a:p>
            <a:pPr marL="342900" indent="-342900">
              <a:buFont typeface="+mj-lt"/>
              <a:buAutoNum type="arabicPeriod"/>
            </a:pPr>
            <a:endParaRPr lang="en-CA" sz="1400" dirty="0"/>
          </a:p>
          <a:p>
            <a:r>
              <a:rPr lang="en-US" sz="1400" b="1" dirty="0"/>
              <a:t>Note:</a:t>
            </a:r>
            <a:r>
              <a:rPr lang="en-US" sz="1400" dirty="0"/>
              <a:t> To unselect the station row, click the tick box </a:t>
            </a:r>
            <a:r>
              <a:rPr lang="en-US" sz="1400" dirty="0" smtClean="0"/>
              <a:t>twice</a:t>
            </a:r>
            <a:endParaRPr lang="en-CA" sz="1400" dirty="0"/>
          </a:p>
        </p:txBody>
      </p:sp>
      <p:sp>
        <p:nvSpPr>
          <p:cNvPr id="6" name="Rectangle 5"/>
          <p:cNvSpPr/>
          <p:nvPr/>
        </p:nvSpPr>
        <p:spPr>
          <a:xfrm>
            <a:off x="2949296" y="3973191"/>
            <a:ext cx="110298" cy="97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538253" y="1757209"/>
            <a:ext cx="1797541" cy="1384995"/>
          </a:xfrm>
          <a:prstGeom prst="rect">
            <a:avLst/>
          </a:prstGeom>
          <a:noFill/>
          <a:ln w="25400">
            <a:solidFill>
              <a:srgbClr val="FF0000"/>
            </a:solidFill>
          </a:ln>
        </p:spPr>
        <p:txBody>
          <a:bodyPr wrap="square" rtlCol="0">
            <a:spAutoFit/>
          </a:bodyPr>
          <a:lstStyle/>
          <a:p>
            <a:r>
              <a:rPr lang="en-US" sz="1400" dirty="0" smtClean="0"/>
              <a:t>Click the tick in the box beside the desired VVC Code(s).</a:t>
            </a:r>
          </a:p>
          <a:p>
            <a:endParaRPr lang="en-US" sz="1400" dirty="0"/>
          </a:p>
          <a:p>
            <a:r>
              <a:rPr lang="en-US" sz="1400" b="1" dirty="0"/>
              <a:t>Note:</a:t>
            </a:r>
            <a:r>
              <a:rPr lang="en-US" sz="1400" dirty="0"/>
              <a:t> </a:t>
            </a:r>
            <a:r>
              <a:rPr lang="en-US" sz="1400" dirty="0" smtClean="0"/>
              <a:t> Click the tick box again to deselect.</a:t>
            </a:r>
            <a:endParaRPr lang="en-CA" sz="1400" dirty="0"/>
          </a:p>
        </p:txBody>
      </p:sp>
      <p:cxnSp>
        <p:nvCxnSpPr>
          <p:cNvPr id="8" name="Elbow Connector 7"/>
          <p:cNvCxnSpPr>
            <a:stCxn id="7" idx="2"/>
            <a:endCxn id="6" idx="1"/>
          </p:cNvCxnSpPr>
          <p:nvPr/>
        </p:nvCxnSpPr>
        <p:spPr>
          <a:xfrm rot="16200000" flipH="1">
            <a:off x="1753378" y="2825850"/>
            <a:ext cx="879564" cy="1512272"/>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12253" y="159255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3" name="Rectangle 12"/>
          <p:cNvSpPr/>
          <p:nvPr/>
        </p:nvSpPr>
        <p:spPr>
          <a:xfrm>
            <a:off x="2946143" y="4464219"/>
            <a:ext cx="110298" cy="112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Elbow Connector 16"/>
          <p:cNvCxnSpPr>
            <a:stCxn id="7" idx="2"/>
            <a:endCxn id="13" idx="1"/>
          </p:cNvCxnSpPr>
          <p:nvPr/>
        </p:nvCxnSpPr>
        <p:spPr>
          <a:xfrm rot="16200000" flipH="1">
            <a:off x="1502412" y="3076815"/>
            <a:ext cx="1378343" cy="150911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91560" y="5634976"/>
            <a:ext cx="351780" cy="168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Box 20"/>
          <p:cNvSpPr txBox="1"/>
          <p:nvPr/>
        </p:nvSpPr>
        <p:spPr>
          <a:xfrm>
            <a:off x="4316679" y="6047711"/>
            <a:ext cx="3417998" cy="523220"/>
          </a:xfrm>
          <a:prstGeom prst="rect">
            <a:avLst/>
          </a:prstGeom>
          <a:noFill/>
          <a:ln w="25400">
            <a:solidFill>
              <a:srgbClr val="FF0000"/>
            </a:solidFill>
          </a:ln>
        </p:spPr>
        <p:txBody>
          <a:bodyPr wrap="square" rtlCol="0">
            <a:spAutoFit/>
          </a:bodyPr>
          <a:lstStyle/>
          <a:p>
            <a:r>
              <a:rPr lang="en-US" sz="1400" dirty="0" smtClean="0"/>
              <a:t>Click the “</a:t>
            </a:r>
            <a:r>
              <a:rPr lang="en-US" sz="1400" b="1" i="1" dirty="0" smtClean="0"/>
              <a:t>Assign VVC</a:t>
            </a:r>
            <a:r>
              <a:rPr lang="en-US" sz="1400" dirty="0" smtClean="0"/>
              <a:t>” button to assign VVCs to the selected station</a:t>
            </a:r>
          </a:p>
        </p:txBody>
      </p:sp>
      <p:cxnSp>
        <p:nvCxnSpPr>
          <p:cNvPr id="22" name="Elbow Connector 21"/>
          <p:cNvCxnSpPr>
            <a:stCxn id="21" idx="3"/>
            <a:endCxn id="20" idx="2"/>
          </p:cNvCxnSpPr>
          <p:nvPr/>
        </p:nvCxnSpPr>
        <p:spPr>
          <a:xfrm flipV="1">
            <a:off x="7734677" y="5803203"/>
            <a:ext cx="732773" cy="506118"/>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4178267" y="588577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24" name="Rectangle 23"/>
          <p:cNvSpPr/>
          <p:nvPr/>
        </p:nvSpPr>
        <p:spPr>
          <a:xfrm>
            <a:off x="2946468" y="5010078"/>
            <a:ext cx="109646" cy="115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5" name="Elbow Connector 24"/>
          <p:cNvCxnSpPr>
            <a:stCxn id="7" idx="2"/>
            <a:endCxn id="24" idx="1"/>
          </p:cNvCxnSpPr>
          <p:nvPr/>
        </p:nvCxnSpPr>
        <p:spPr>
          <a:xfrm rot="16200000" flipH="1">
            <a:off x="1228897" y="3350331"/>
            <a:ext cx="1925698" cy="150944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623392" y="588163"/>
            <a:ext cx="10959008" cy="758957"/>
          </a:xfrm>
        </p:spPr>
        <p:txBody>
          <a:bodyPr/>
          <a:lstStyle/>
          <a:p>
            <a:pPr>
              <a:tabLst>
                <a:tab pos="10768013" algn="r"/>
              </a:tabLst>
            </a:pPr>
            <a:r>
              <a:rPr lang="en-CA" sz="3600" dirty="0" smtClean="0"/>
              <a:t>VVC Assignment	</a:t>
            </a:r>
            <a:r>
              <a:rPr lang="en-CA" sz="1800" dirty="0" smtClean="0"/>
              <a:t>Station Manager</a:t>
            </a:r>
            <a:endParaRPr lang="en-CA" sz="1800" dirty="0"/>
          </a:p>
        </p:txBody>
      </p:sp>
    </p:spTree>
    <p:extLst>
      <p:ext uri="{BB962C8B-B14F-4D97-AF65-F5344CB8AC3E}">
        <p14:creationId xmlns:p14="http://schemas.microsoft.com/office/powerpoint/2010/main" val="3790843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028" y="1485996"/>
            <a:ext cx="5246031" cy="4288249"/>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27</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VVC Assignment: Success	</a:t>
            </a:r>
            <a:r>
              <a:rPr lang="en-CA" sz="1800" dirty="0" smtClean="0"/>
              <a:t>Station Manager</a:t>
            </a:r>
            <a:endParaRPr lang="en-CA" sz="1800" dirty="0"/>
          </a:p>
        </p:txBody>
      </p:sp>
      <p:sp>
        <p:nvSpPr>
          <p:cNvPr id="7" name="TextBox 6"/>
          <p:cNvSpPr txBox="1"/>
          <p:nvPr/>
        </p:nvSpPr>
        <p:spPr>
          <a:xfrm>
            <a:off x="1408931" y="5670512"/>
            <a:ext cx="8242423" cy="73866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a:t>
            </a:r>
            <a:r>
              <a:rPr lang="en-CA" sz="1400" b="1" i="1" dirty="0" smtClean="0"/>
              <a:t>Assign</a:t>
            </a:r>
            <a:r>
              <a:rPr lang="en-CA" sz="1400" dirty="0" smtClean="0"/>
              <a:t>” button is clicked, the green message bar displays the “</a:t>
            </a:r>
            <a:r>
              <a:rPr lang="en-CA" sz="1400" b="1" i="1" dirty="0" smtClean="0"/>
              <a:t>VVCs have been successfully saved</a:t>
            </a:r>
            <a:r>
              <a:rPr lang="en-CA" sz="1400" dirty="0" smtClean="0"/>
              <a:t>.” indicates success in assign VVCs to the station.   Additional VVCs can be assigned by checking them off and clicking “</a:t>
            </a:r>
            <a:r>
              <a:rPr lang="en-CA" sz="1400" b="1" i="1" dirty="0" smtClean="0"/>
              <a:t>Assign</a:t>
            </a:r>
            <a:r>
              <a:rPr lang="en-CA" sz="1400" dirty="0" smtClean="0"/>
              <a:t>” again.  Click “</a:t>
            </a:r>
            <a:r>
              <a:rPr lang="en-CA" sz="1400" b="1" i="1" dirty="0" smtClean="0"/>
              <a:t>Back to Station List</a:t>
            </a:r>
            <a:r>
              <a:rPr lang="en-CA" sz="1400" dirty="0" smtClean="0"/>
              <a:t>” to go to the previous screen.</a:t>
            </a:r>
          </a:p>
        </p:txBody>
      </p:sp>
      <p:sp>
        <p:nvSpPr>
          <p:cNvPr id="8" name="Rectangle 7"/>
          <p:cNvSpPr/>
          <p:nvPr/>
        </p:nvSpPr>
        <p:spPr>
          <a:xfrm>
            <a:off x="1952865" y="1942584"/>
            <a:ext cx="5118802" cy="221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8421866" y="1942584"/>
            <a:ext cx="3260374" cy="954107"/>
          </a:xfrm>
          <a:prstGeom prst="rect">
            <a:avLst/>
          </a:prstGeom>
          <a:noFill/>
          <a:ln w="25400">
            <a:solidFill>
              <a:srgbClr val="FF0000"/>
            </a:solidFill>
          </a:ln>
        </p:spPr>
        <p:txBody>
          <a:bodyPr wrap="square" rtlCol="0">
            <a:spAutoFit/>
          </a:bodyPr>
          <a:lstStyle/>
          <a:p>
            <a:r>
              <a:rPr lang="en-US" sz="1400" dirty="0" smtClean="0"/>
              <a:t>The green bar with the message, “</a:t>
            </a:r>
            <a:r>
              <a:rPr lang="en-US" sz="1400" b="1" i="1" dirty="0" smtClean="0"/>
              <a:t>VVCs have been successfully saved</a:t>
            </a:r>
            <a:r>
              <a:rPr lang="en-US" sz="1400" dirty="0" smtClean="0"/>
              <a:t>” indicates success in assigning VVC(s) after the “</a:t>
            </a:r>
            <a:r>
              <a:rPr lang="en-US" sz="1400" b="1" i="1" dirty="0" smtClean="0"/>
              <a:t>Assign</a:t>
            </a:r>
            <a:r>
              <a:rPr lang="en-US" sz="1400" dirty="0" smtClean="0"/>
              <a:t>” button is clicked.</a:t>
            </a:r>
            <a:endParaRPr lang="en-CA" sz="1400" dirty="0"/>
          </a:p>
        </p:txBody>
      </p:sp>
      <p:cxnSp>
        <p:nvCxnSpPr>
          <p:cNvPr id="10" name="Elbow Connector 9"/>
          <p:cNvCxnSpPr>
            <a:stCxn id="9" idx="1"/>
            <a:endCxn id="8" idx="3"/>
          </p:cNvCxnSpPr>
          <p:nvPr/>
        </p:nvCxnSpPr>
        <p:spPr>
          <a:xfrm rot="10800000">
            <a:off x="7071668" y="2053236"/>
            <a:ext cx="1350199" cy="366403"/>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29872" y="5404184"/>
            <a:ext cx="652422" cy="164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6275" y="3089556"/>
            <a:ext cx="1850561" cy="738664"/>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Back to Station List</a:t>
            </a:r>
            <a:r>
              <a:rPr lang="en-US" sz="1400" dirty="0" smtClean="0"/>
              <a:t>” button takes you to the previous screen</a:t>
            </a:r>
          </a:p>
        </p:txBody>
      </p:sp>
      <p:cxnSp>
        <p:nvCxnSpPr>
          <p:cNvPr id="13" name="Elbow Connector 12"/>
          <p:cNvCxnSpPr>
            <a:stCxn id="12" idx="2"/>
            <a:endCxn id="11" idx="1"/>
          </p:cNvCxnSpPr>
          <p:nvPr/>
        </p:nvCxnSpPr>
        <p:spPr>
          <a:xfrm rot="16200000" flipH="1">
            <a:off x="681549" y="4138227"/>
            <a:ext cx="1658331" cy="1038316"/>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95309" y="3974958"/>
            <a:ext cx="4861483" cy="1120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a:xfrm>
            <a:off x="8165534" y="4613259"/>
            <a:ext cx="3416866" cy="523220"/>
          </a:xfrm>
          <a:prstGeom prst="rect">
            <a:avLst/>
          </a:prstGeom>
          <a:noFill/>
          <a:ln w="25400">
            <a:solidFill>
              <a:srgbClr val="FF0000"/>
            </a:solidFill>
          </a:ln>
        </p:spPr>
        <p:txBody>
          <a:bodyPr wrap="square" rtlCol="0">
            <a:spAutoFit/>
          </a:bodyPr>
          <a:lstStyle/>
          <a:p>
            <a:r>
              <a:rPr lang="en-US" sz="1400" dirty="0" smtClean="0"/>
              <a:t>Note the selected VVCs are at the top of the list.</a:t>
            </a:r>
          </a:p>
        </p:txBody>
      </p:sp>
      <p:cxnSp>
        <p:nvCxnSpPr>
          <p:cNvPr id="23" name="Elbow Connector 22"/>
          <p:cNvCxnSpPr>
            <a:stCxn id="22" idx="1"/>
            <a:endCxn id="21" idx="3"/>
          </p:cNvCxnSpPr>
          <p:nvPr/>
        </p:nvCxnSpPr>
        <p:spPr>
          <a:xfrm rot="10800000">
            <a:off x="6956792" y="4535393"/>
            <a:ext cx="1208742" cy="339476"/>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38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677" y="1545715"/>
            <a:ext cx="4972236" cy="4347059"/>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28</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Unassigning VVCs 	</a:t>
            </a:r>
            <a:r>
              <a:rPr lang="en-CA" sz="1800" dirty="0" smtClean="0"/>
              <a:t>Station Manager</a:t>
            </a:r>
            <a:endParaRPr lang="en-CA" sz="1800" dirty="0"/>
          </a:p>
        </p:txBody>
      </p:sp>
      <p:sp>
        <p:nvSpPr>
          <p:cNvPr id="7" name="TextBox 6"/>
          <p:cNvSpPr txBox="1"/>
          <p:nvPr/>
        </p:nvSpPr>
        <p:spPr>
          <a:xfrm>
            <a:off x="1408931" y="5670512"/>
            <a:ext cx="8242423" cy="95410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The above screenshot shows success in unassigning VVCs to a particular station.  This is done by deselecting previously selected rows (i.e. ensuring the ticks are removed) and clicking the “</a:t>
            </a:r>
            <a:r>
              <a:rPr lang="en-CA" sz="1400" b="1" i="1" dirty="0" smtClean="0"/>
              <a:t>Assign</a:t>
            </a:r>
            <a:r>
              <a:rPr lang="en-CA" sz="1400" dirty="0" smtClean="0"/>
              <a:t>” button.  More than one VVCs can be unassigned by deselecting them all at once and click the “</a:t>
            </a:r>
            <a:r>
              <a:rPr lang="en-CA" sz="1400" b="1" i="1" dirty="0" smtClean="0"/>
              <a:t>Assign</a:t>
            </a:r>
            <a:r>
              <a:rPr lang="en-CA" sz="1400" dirty="0" smtClean="0"/>
              <a:t>” button.  Clicking the “</a:t>
            </a:r>
            <a:r>
              <a:rPr lang="en-CA" sz="1400" b="1" i="1" dirty="0" smtClean="0"/>
              <a:t>Back to Station List</a:t>
            </a:r>
            <a:r>
              <a:rPr lang="en-CA" sz="1400" dirty="0" smtClean="0"/>
              <a:t>” button takes you back to the previous screen.</a:t>
            </a:r>
          </a:p>
        </p:txBody>
      </p:sp>
      <p:sp>
        <p:nvSpPr>
          <p:cNvPr id="8" name="Rectangle 7"/>
          <p:cNvSpPr/>
          <p:nvPr/>
        </p:nvSpPr>
        <p:spPr>
          <a:xfrm>
            <a:off x="2058756" y="1966713"/>
            <a:ext cx="4868820" cy="221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8421866" y="1942584"/>
            <a:ext cx="3260374" cy="954107"/>
          </a:xfrm>
          <a:prstGeom prst="rect">
            <a:avLst/>
          </a:prstGeom>
          <a:noFill/>
          <a:ln w="25400">
            <a:solidFill>
              <a:srgbClr val="FF0000"/>
            </a:solidFill>
          </a:ln>
        </p:spPr>
        <p:txBody>
          <a:bodyPr wrap="square" rtlCol="0">
            <a:spAutoFit/>
          </a:bodyPr>
          <a:lstStyle/>
          <a:p>
            <a:r>
              <a:rPr lang="en-US" sz="1400" dirty="0" smtClean="0"/>
              <a:t>The green bar with the message, “</a:t>
            </a:r>
            <a:r>
              <a:rPr lang="en-US" sz="1400" b="1" i="1" dirty="0" smtClean="0"/>
              <a:t>VVCs have been successfully saved</a:t>
            </a:r>
            <a:r>
              <a:rPr lang="en-US" sz="1400" dirty="0" smtClean="0"/>
              <a:t>” indicates success in unassigning previously selected VVC(s) after the “</a:t>
            </a:r>
            <a:r>
              <a:rPr lang="en-US" sz="1400" b="1" i="1" dirty="0" smtClean="0"/>
              <a:t>Assign</a:t>
            </a:r>
            <a:r>
              <a:rPr lang="en-US" sz="1400" dirty="0" smtClean="0"/>
              <a:t>” button is clicked.</a:t>
            </a:r>
            <a:endParaRPr lang="en-CA" sz="1400" dirty="0"/>
          </a:p>
        </p:txBody>
      </p:sp>
      <p:cxnSp>
        <p:nvCxnSpPr>
          <p:cNvPr id="10" name="Elbow Connector 9"/>
          <p:cNvCxnSpPr>
            <a:stCxn id="9" idx="1"/>
            <a:endCxn id="8" idx="3"/>
          </p:cNvCxnSpPr>
          <p:nvPr/>
        </p:nvCxnSpPr>
        <p:spPr>
          <a:xfrm rot="10800000">
            <a:off x="6927576" y="2077364"/>
            <a:ext cx="1494290" cy="342274"/>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3599" y="5293895"/>
            <a:ext cx="623191" cy="139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6275" y="3089556"/>
            <a:ext cx="1850561" cy="738664"/>
          </a:xfrm>
          <a:prstGeom prst="rect">
            <a:avLst/>
          </a:prstGeom>
          <a:noFill/>
          <a:ln w="25400">
            <a:solidFill>
              <a:srgbClr val="FF0000"/>
            </a:solidFill>
          </a:ln>
        </p:spPr>
        <p:txBody>
          <a:bodyPr wrap="square" rtlCol="0">
            <a:spAutoFit/>
          </a:bodyPr>
          <a:lstStyle/>
          <a:p>
            <a:r>
              <a:rPr lang="en-US" sz="1400" dirty="0" smtClean="0"/>
              <a:t>The “</a:t>
            </a:r>
            <a:r>
              <a:rPr lang="en-US" sz="1400" b="1" i="1" dirty="0" smtClean="0"/>
              <a:t>Back to Station List</a:t>
            </a:r>
            <a:r>
              <a:rPr lang="en-US" sz="1400" dirty="0" smtClean="0"/>
              <a:t>” button takes you to the previous screen</a:t>
            </a:r>
          </a:p>
        </p:txBody>
      </p:sp>
      <p:cxnSp>
        <p:nvCxnSpPr>
          <p:cNvPr id="13" name="Elbow Connector 12"/>
          <p:cNvCxnSpPr>
            <a:stCxn id="12" idx="2"/>
            <a:endCxn id="11" idx="1"/>
          </p:cNvCxnSpPr>
          <p:nvPr/>
        </p:nvCxnSpPr>
        <p:spPr>
          <a:xfrm rot="16200000" flipH="1">
            <a:off x="794845" y="4024930"/>
            <a:ext cx="1535465" cy="1142043"/>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01779" y="3906253"/>
            <a:ext cx="4632158" cy="1068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a:xfrm>
            <a:off x="8165534" y="4613259"/>
            <a:ext cx="3416866" cy="523220"/>
          </a:xfrm>
          <a:prstGeom prst="rect">
            <a:avLst/>
          </a:prstGeom>
          <a:noFill/>
          <a:ln w="25400">
            <a:solidFill>
              <a:srgbClr val="FF0000"/>
            </a:solidFill>
          </a:ln>
        </p:spPr>
        <p:txBody>
          <a:bodyPr wrap="square" rtlCol="0">
            <a:spAutoFit/>
          </a:bodyPr>
          <a:lstStyle/>
          <a:p>
            <a:r>
              <a:rPr lang="en-US" sz="1400" dirty="0" smtClean="0"/>
              <a:t>Note the previously selected VVCs (i.e. VVC3 and VVC5) no longer have ticks.</a:t>
            </a:r>
          </a:p>
        </p:txBody>
      </p:sp>
      <p:cxnSp>
        <p:nvCxnSpPr>
          <p:cNvPr id="23" name="Elbow Connector 22"/>
          <p:cNvCxnSpPr>
            <a:stCxn id="22" idx="1"/>
            <a:endCxn id="21" idx="3"/>
          </p:cNvCxnSpPr>
          <p:nvPr/>
        </p:nvCxnSpPr>
        <p:spPr>
          <a:xfrm rot="10800000">
            <a:off x="6833938" y="4440485"/>
            <a:ext cx="1331597" cy="434385"/>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753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3" y="1424231"/>
            <a:ext cx="7480262" cy="4044412"/>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29</a:t>
            </a:fld>
            <a:endParaRPr lang="en-US" dirty="0"/>
          </a:p>
        </p:txBody>
      </p:sp>
      <p:sp>
        <p:nvSpPr>
          <p:cNvPr id="32" name="Rectangle 31"/>
          <p:cNvSpPr/>
          <p:nvPr/>
        </p:nvSpPr>
        <p:spPr>
          <a:xfrm>
            <a:off x="5675316" y="2483193"/>
            <a:ext cx="2140619" cy="362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itle 1"/>
          <p:cNvSpPr>
            <a:spLocks noGrp="1"/>
          </p:cNvSpPr>
          <p:nvPr>
            <p:ph type="title"/>
          </p:nvPr>
        </p:nvSpPr>
        <p:spPr>
          <a:xfrm>
            <a:off x="623392" y="588163"/>
            <a:ext cx="10959008" cy="758957"/>
          </a:xfrm>
        </p:spPr>
        <p:txBody>
          <a:bodyPr/>
          <a:lstStyle/>
          <a:p>
            <a:pPr>
              <a:tabLst>
                <a:tab pos="10768013" algn="r"/>
              </a:tabLst>
            </a:pPr>
            <a:r>
              <a:rPr lang="en-CA" sz="3600" dirty="0" smtClean="0"/>
              <a:t>Airshed Ambient Station List: Detail	</a:t>
            </a:r>
            <a:r>
              <a:rPr lang="en-CA" sz="1800" dirty="0" smtClean="0"/>
              <a:t>Station Manager</a:t>
            </a:r>
            <a:endParaRPr lang="en-CA" sz="1800" dirty="0"/>
          </a:p>
        </p:txBody>
      </p:sp>
      <p:sp>
        <p:nvSpPr>
          <p:cNvPr id="34" name="TextBox 33"/>
          <p:cNvSpPr txBox="1"/>
          <p:nvPr/>
        </p:nvSpPr>
        <p:spPr>
          <a:xfrm>
            <a:off x="8275644" y="2926631"/>
            <a:ext cx="3185945" cy="2246769"/>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If the Station Manager is interested in getting more information on a particular station,  the Station Manager clicks the:</a:t>
            </a:r>
          </a:p>
          <a:p>
            <a:pPr marL="342900" indent="-342900">
              <a:buFont typeface="+mj-lt"/>
              <a:buAutoNum type="arabicPeriod"/>
            </a:pPr>
            <a:r>
              <a:rPr lang="en-US" sz="1400" dirty="0" smtClean="0"/>
              <a:t>Tick box beside the desired Station ID (the entire row will be highlighted in blue) and </a:t>
            </a:r>
          </a:p>
          <a:p>
            <a:pPr marL="342900" indent="-342900">
              <a:buFont typeface="+mj-lt"/>
              <a:buAutoNum type="arabicPeriod"/>
            </a:pPr>
            <a:r>
              <a:rPr lang="en-US" sz="1400" dirty="0" smtClean="0"/>
              <a:t>“</a:t>
            </a:r>
            <a:r>
              <a:rPr lang="en-US" sz="1400" b="1" i="1" dirty="0" smtClean="0"/>
              <a:t>Detail</a:t>
            </a:r>
            <a:r>
              <a:rPr lang="en-US" sz="1400" dirty="0" smtClean="0"/>
              <a:t>” button at the top left.   </a:t>
            </a:r>
          </a:p>
          <a:p>
            <a:pPr marL="342900" indent="-342900">
              <a:buFont typeface="+mj-lt"/>
              <a:buAutoNum type="arabicPeriod"/>
            </a:pPr>
            <a:endParaRPr lang="en-US" sz="1400" dirty="0"/>
          </a:p>
          <a:p>
            <a:r>
              <a:rPr lang="en-US" sz="1400" b="1" dirty="0"/>
              <a:t>Note:</a:t>
            </a:r>
            <a:r>
              <a:rPr lang="en-US" sz="1400" dirty="0"/>
              <a:t> To unselect the station row, click the tick box </a:t>
            </a:r>
            <a:r>
              <a:rPr lang="en-US" sz="1400" dirty="0" smtClean="0"/>
              <a:t>a second time.</a:t>
            </a:r>
            <a:endParaRPr lang="en-CA" sz="1400" dirty="0"/>
          </a:p>
        </p:txBody>
      </p:sp>
      <p:sp>
        <p:nvSpPr>
          <p:cNvPr id="35" name="Rectangle 34"/>
          <p:cNvSpPr/>
          <p:nvPr/>
        </p:nvSpPr>
        <p:spPr>
          <a:xfrm>
            <a:off x="1150783" y="4221523"/>
            <a:ext cx="124478" cy="140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p:cNvSpPr/>
          <p:nvPr/>
        </p:nvSpPr>
        <p:spPr>
          <a:xfrm>
            <a:off x="2072370" y="2516720"/>
            <a:ext cx="393476" cy="214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p:cNvSpPr txBox="1"/>
          <p:nvPr/>
        </p:nvSpPr>
        <p:spPr>
          <a:xfrm>
            <a:off x="902505" y="5672245"/>
            <a:ext cx="3610670" cy="523220"/>
          </a:xfrm>
          <a:prstGeom prst="rect">
            <a:avLst/>
          </a:prstGeom>
          <a:noFill/>
          <a:ln w="25400">
            <a:solidFill>
              <a:srgbClr val="FF0000"/>
            </a:solidFill>
          </a:ln>
        </p:spPr>
        <p:txBody>
          <a:bodyPr wrap="square" rtlCol="0">
            <a:spAutoFit/>
          </a:bodyPr>
          <a:lstStyle/>
          <a:p>
            <a:r>
              <a:rPr lang="en-US" sz="1400" dirty="0" smtClean="0"/>
              <a:t>Click the tick in the box beside the desired Station ID. Click the tick box again to deselect. </a:t>
            </a:r>
          </a:p>
        </p:txBody>
      </p:sp>
      <p:sp>
        <p:nvSpPr>
          <p:cNvPr id="38" name="TextBox 37"/>
          <p:cNvSpPr txBox="1"/>
          <p:nvPr/>
        </p:nvSpPr>
        <p:spPr>
          <a:xfrm>
            <a:off x="7325720" y="1833271"/>
            <a:ext cx="3438525" cy="523220"/>
          </a:xfrm>
          <a:prstGeom prst="rect">
            <a:avLst/>
          </a:prstGeom>
          <a:solidFill>
            <a:schemeClr val="bg1"/>
          </a:solidFill>
          <a:ln w="25400">
            <a:solidFill>
              <a:srgbClr val="FF0000"/>
            </a:solidFill>
          </a:ln>
        </p:spPr>
        <p:txBody>
          <a:bodyPr wrap="square" rtlCol="0">
            <a:spAutoFit/>
          </a:bodyPr>
          <a:lstStyle/>
          <a:p>
            <a:r>
              <a:rPr lang="en-US" sz="1400" dirty="0" smtClean="0"/>
              <a:t>Click the “</a:t>
            </a:r>
            <a:r>
              <a:rPr lang="en-US" sz="1400" b="1" i="1" dirty="0" smtClean="0"/>
              <a:t>Detail</a:t>
            </a:r>
            <a:r>
              <a:rPr lang="en-US" sz="1400" dirty="0" smtClean="0"/>
              <a:t>” button to get more details on the station</a:t>
            </a:r>
          </a:p>
        </p:txBody>
      </p:sp>
      <p:cxnSp>
        <p:nvCxnSpPr>
          <p:cNvPr id="39" name="Elbow Connector 38"/>
          <p:cNvCxnSpPr>
            <a:stCxn id="37" idx="0"/>
            <a:endCxn id="35" idx="2"/>
          </p:cNvCxnSpPr>
          <p:nvPr/>
        </p:nvCxnSpPr>
        <p:spPr>
          <a:xfrm rot="16200000" flipV="1">
            <a:off x="1305264" y="4269669"/>
            <a:ext cx="1310335" cy="149481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8" idx="1"/>
            <a:endCxn id="36" idx="0"/>
          </p:cNvCxnSpPr>
          <p:nvPr/>
        </p:nvCxnSpPr>
        <p:spPr>
          <a:xfrm rot="10800000" flipV="1">
            <a:off x="2269108" y="2094880"/>
            <a:ext cx="5056612" cy="42183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7199720" y="171617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2" name="Oval 41"/>
          <p:cNvSpPr>
            <a:spLocks noChangeAspect="1"/>
          </p:cNvSpPr>
          <p:nvPr/>
        </p:nvSpPr>
        <p:spPr>
          <a:xfrm>
            <a:off x="714777" y="552109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50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Airshed Administration Roles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a:t>
            </a:fld>
            <a:endParaRPr lang="en-US" dirty="0"/>
          </a:p>
        </p:txBody>
      </p:sp>
    </p:spTree>
    <p:extLst>
      <p:ext uri="{BB962C8B-B14F-4D97-AF65-F5344CB8AC3E}">
        <p14:creationId xmlns:p14="http://schemas.microsoft.com/office/powerpoint/2010/main" val="3627086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19" y="1512018"/>
            <a:ext cx="8237715" cy="3536536"/>
          </a:xfrm>
          <a:prstGeom prst="rect">
            <a:avLst/>
          </a:prstGeom>
        </p:spPr>
      </p:pic>
      <p:sp>
        <p:nvSpPr>
          <p:cNvPr id="4" name="Slide Number Placeholder 3"/>
          <p:cNvSpPr>
            <a:spLocks noGrp="1"/>
          </p:cNvSpPr>
          <p:nvPr>
            <p:ph type="sldNum" sz="quarter" idx="4"/>
          </p:nvPr>
        </p:nvSpPr>
        <p:spPr/>
        <p:txBody>
          <a:bodyPr/>
          <a:lstStyle/>
          <a:p>
            <a:fld id="{3A2281A5-0AAD-5C43-9874-F8F3A9F5B29A}" type="slidenum">
              <a:rPr lang="en-US" smtClean="0"/>
              <a:pPr/>
              <a:t>30</a:t>
            </a:fld>
            <a:endParaRPr lang="en-US" dirty="0"/>
          </a:p>
        </p:txBody>
      </p:sp>
      <p:sp>
        <p:nvSpPr>
          <p:cNvPr id="6" name="Title 1"/>
          <p:cNvSpPr>
            <a:spLocks noGrp="1"/>
          </p:cNvSpPr>
          <p:nvPr>
            <p:ph type="title"/>
          </p:nvPr>
        </p:nvSpPr>
        <p:spPr>
          <a:xfrm>
            <a:off x="623392" y="588163"/>
            <a:ext cx="10959008" cy="758957"/>
          </a:xfrm>
        </p:spPr>
        <p:txBody>
          <a:bodyPr/>
          <a:lstStyle/>
          <a:p>
            <a:pPr>
              <a:tabLst>
                <a:tab pos="10768013" algn="r"/>
              </a:tabLst>
            </a:pPr>
            <a:r>
              <a:rPr lang="en-CA" sz="3600" dirty="0" smtClean="0"/>
              <a:t>Station Details	</a:t>
            </a:r>
            <a:r>
              <a:rPr lang="en-CA" sz="1800" dirty="0" smtClean="0"/>
              <a:t>Station Manager</a:t>
            </a:r>
            <a:endParaRPr lang="en-CA" sz="1800" dirty="0"/>
          </a:p>
        </p:txBody>
      </p:sp>
      <p:sp>
        <p:nvSpPr>
          <p:cNvPr id="7" name="TextBox 6"/>
          <p:cNvSpPr txBox="1"/>
          <p:nvPr/>
        </p:nvSpPr>
        <p:spPr>
          <a:xfrm>
            <a:off x="9584220" y="1627968"/>
            <a:ext cx="2378209" cy="5047536"/>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a:t>
            </a:r>
            <a:r>
              <a:rPr lang="en-CA" sz="1400" b="1" i="1" dirty="0" smtClean="0"/>
              <a:t>Airshed Station Details</a:t>
            </a:r>
            <a:r>
              <a:rPr lang="en-CA" sz="1400" dirty="0" smtClean="0"/>
              <a:t>” form where detailed information on a particular station can be derived.  The information here cannot be modified.</a:t>
            </a:r>
          </a:p>
          <a:p>
            <a:endParaRPr lang="en-CA" sz="1400" dirty="0" smtClean="0"/>
          </a:p>
          <a:p>
            <a:r>
              <a:rPr lang="en-CA" sz="1400" dirty="0" smtClean="0"/>
              <a:t>The information provided include:</a:t>
            </a:r>
          </a:p>
          <a:p>
            <a:pPr marL="285750" indent="-285750">
              <a:buFont typeface="Arial" panose="020B0604020202020204" pitchFamily="34" charset="0"/>
              <a:buChar char="•"/>
            </a:pPr>
            <a:r>
              <a:rPr lang="en-CA" sz="1400" dirty="0" smtClean="0"/>
              <a:t>Station ID</a:t>
            </a:r>
          </a:p>
          <a:p>
            <a:pPr marL="285750" indent="-285750">
              <a:buFont typeface="Arial" panose="020B0604020202020204" pitchFamily="34" charset="0"/>
              <a:buChar char="•"/>
            </a:pPr>
            <a:r>
              <a:rPr lang="en-CA" sz="1400" dirty="0" smtClean="0"/>
              <a:t>Station Name</a:t>
            </a:r>
          </a:p>
          <a:p>
            <a:pPr marL="285750" indent="-285750">
              <a:buFont typeface="Arial" panose="020B0604020202020204" pitchFamily="34" charset="0"/>
              <a:buChar char="•"/>
            </a:pPr>
            <a:r>
              <a:rPr lang="en-CA" sz="1400" dirty="0" smtClean="0"/>
              <a:t>Alternate Name</a:t>
            </a:r>
          </a:p>
          <a:p>
            <a:pPr marL="285750" indent="-285750">
              <a:buFont typeface="Arial" panose="020B0604020202020204" pitchFamily="34" charset="0"/>
              <a:buChar char="•"/>
            </a:pPr>
            <a:r>
              <a:rPr lang="en-CA" sz="1400" dirty="0" smtClean="0"/>
              <a:t>Effective Date</a:t>
            </a:r>
          </a:p>
          <a:p>
            <a:pPr marL="285750" indent="-285750">
              <a:buFont typeface="Arial" panose="020B0604020202020204" pitchFamily="34" charset="0"/>
              <a:buChar char="•"/>
            </a:pPr>
            <a:r>
              <a:rPr lang="en-CA" sz="1400" dirty="0" smtClean="0"/>
              <a:t>Termination Date</a:t>
            </a:r>
          </a:p>
          <a:p>
            <a:pPr marL="285750" indent="-285750">
              <a:buFont typeface="Arial" panose="020B0604020202020204" pitchFamily="34" charset="0"/>
              <a:buChar char="•"/>
            </a:pPr>
            <a:r>
              <a:rPr lang="en-US" sz="1400" dirty="0" smtClean="0"/>
              <a:t>Station Type</a:t>
            </a:r>
            <a:endParaRPr lang="en-CA" sz="1400" dirty="0" smtClean="0"/>
          </a:p>
          <a:p>
            <a:pPr marL="285750" indent="-285750">
              <a:buFont typeface="Arial" panose="020B0604020202020204" pitchFamily="34" charset="0"/>
              <a:buChar char="•"/>
            </a:pPr>
            <a:r>
              <a:rPr lang="en-CA" sz="1400" dirty="0" smtClean="0"/>
              <a:t>Longitude (in decimal)</a:t>
            </a:r>
          </a:p>
          <a:p>
            <a:pPr marL="285750" indent="-285750">
              <a:buFont typeface="Arial" panose="020B0604020202020204" pitchFamily="34" charset="0"/>
              <a:buChar char="•"/>
            </a:pPr>
            <a:r>
              <a:rPr lang="en-CA" sz="1400" dirty="0" smtClean="0"/>
              <a:t>Latitude (in decimal)</a:t>
            </a:r>
          </a:p>
          <a:p>
            <a:pPr marL="285750" indent="-285750">
              <a:buFont typeface="Arial" panose="020B0604020202020204" pitchFamily="34" charset="0"/>
              <a:buChar char="•"/>
            </a:pPr>
            <a:r>
              <a:rPr lang="en-CA" sz="1400" dirty="0" smtClean="0"/>
              <a:t>Elevation (in meters above sea level)</a:t>
            </a:r>
          </a:p>
          <a:p>
            <a:r>
              <a:rPr lang="en-CA" sz="1400" dirty="0" smtClean="0"/>
              <a:t>  </a:t>
            </a:r>
          </a:p>
          <a:p>
            <a:r>
              <a:rPr lang="en-CA" sz="1400" dirty="0" smtClean="0"/>
              <a:t>“</a:t>
            </a:r>
            <a:r>
              <a:rPr lang="en-CA" sz="1400" b="1" i="1" dirty="0" smtClean="0"/>
              <a:t>Station Home</a:t>
            </a:r>
            <a:r>
              <a:rPr lang="en-CA" sz="1400" dirty="0" smtClean="0"/>
              <a:t>” button takes you back to the previous screen</a:t>
            </a:r>
            <a:endParaRPr lang="en-CA" sz="1400" dirty="0"/>
          </a:p>
        </p:txBody>
      </p:sp>
      <p:sp>
        <p:nvSpPr>
          <p:cNvPr id="8" name="Rectangle 7"/>
          <p:cNvSpPr/>
          <p:nvPr/>
        </p:nvSpPr>
        <p:spPr>
          <a:xfrm>
            <a:off x="1008951" y="4241785"/>
            <a:ext cx="777600" cy="242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35666" y="5634366"/>
            <a:ext cx="3691466" cy="523220"/>
          </a:xfrm>
          <a:prstGeom prst="rect">
            <a:avLst/>
          </a:prstGeom>
          <a:noFill/>
          <a:ln w="25400">
            <a:solidFill>
              <a:srgbClr val="FF0000"/>
            </a:solidFill>
          </a:ln>
        </p:spPr>
        <p:txBody>
          <a:bodyPr wrap="square" rtlCol="0">
            <a:spAutoFit/>
          </a:bodyPr>
          <a:lstStyle/>
          <a:p>
            <a:r>
              <a:rPr lang="en-US" sz="1400" dirty="0" smtClean="0"/>
              <a:t>The Station Manager clicks “</a:t>
            </a:r>
            <a:r>
              <a:rPr lang="en-US" sz="1400" b="1" i="1" dirty="0" smtClean="0"/>
              <a:t>Station Home</a:t>
            </a:r>
            <a:r>
              <a:rPr lang="en-US" sz="1400" dirty="0" smtClean="0"/>
              <a:t>” to get back to the previous screen.</a:t>
            </a:r>
            <a:endParaRPr lang="en-CA" sz="1400" dirty="0"/>
          </a:p>
        </p:txBody>
      </p:sp>
      <p:cxnSp>
        <p:nvCxnSpPr>
          <p:cNvPr id="10" name="Elbow Connector 9"/>
          <p:cNvCxnSpPr>
            <a:stCxn id="9" idx="1"/>
            <a:endCxn id="8" idx="3"/>
          </p:cNvCxnSpPr>
          <p:nvPr/>
        </p:nvCxnSpPr>
        <p:spPr>
          <a:xfrm rot="10800000">
            <a:off x="1786552" y="4363068"/>
            <a:ext cx="2149115" cy="1532909"/>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213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31371" y="356659"/>
            <a:ext cx="7810500" cy="3299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48260" tIns="48260" rIns="48260" bIns="48260" numCol="1" anchor="t" anchorCtr="0" compatLnSpc="1">
            <a:prstTxWarp prst="textNoShape">
              <a:avLst/>
            </a:prstTxWarp>
          </a:bodyPr>
          <a:lstStyle/>
          <a:p>
            <a:pPr algn="ctr" defTabSz="1219170" fontAlgn="base">
              <a:spcBef>
                <a:spcPct val="0"/>
              </a:spcBef>
              <a:spcAft>
                <a:spcPct val="0"/>
              </a:spcAft>
            </a:pPr>
            <a:r>
              <a:rPr lang="en-US" sz="9600" b="1" dirty="0">
                <a:solidFill>
                  <a:schemeClr val="bg1"/>
                </a:solidFill>
                <a:latin typeface="Freestyle Script" pitchFamily="66" charset="0"/>
                <a:cs typeface="Arial" pitchFamily="34" charset="0"/>
              </a:rPr>
              <a:t>Congratulations!</a:t>
            </a:r>
          </a:p>
          <a:p>
            <a:pPr algn="ctr" defTabSz="1219170" fontAlgn="base">
              <a:spcBef>
                <a:spcPct val="0"/>
              </a:spcBef>
              <a:spcAft>
                <a:spcPct val="0"/>
              </a:spcAft>
            </a:pPr>
            <a:r>
              <a:rPr lang="en-US" sz="2133" b="1" dirty="0">
                <a:solidFill>
                  <a:schemeClr val="bg1"/>
                </a:solidFill>
                <a:latin typeface="Arial" pitchFamily="34" charset="0"/>
                <a:cs typeface="Arial" pitchFamily="34" charset="0"/>
              </a:rPr>
              <a:t>You have completed the ETS – </a:t>
            </a:r>
            <a:r>
              <a:rPr lang="en-US" sz="2133" b="1" dirty="0" smtClean="0">
                <a:solidFill>
                  <a:schemeClr val="bg1"/>
                </a:solidFill>
                <a:latin typeface="Arial" pitchFamily="34" charset="0"/>
                <a:cs typeface="Arial" pitchFamily="34" charset="0"/>
              </a:rPr>
              <a:t>Airshed Data Administration Module </a:t>
            </a:r>
            <a:r>
              <a:rPr lang="en-US" sz="2133" b="1" dirty="0">
                <a:solidFill>
                  <a:schemeClr val="bg1"/>
                </a:solidFill>
                <a:latin typeface="Arial" pitchFamily="34" charset="0"/>
                <a:cs typeface="Arial" pitchFamily="34" charset="0"/>
              </a:rPr>
              <a:t>Training Course</a:t>
            </a:r>
          </a:p>
          <a:p>
            <a:pPr algn="ctr" defTabSz="1219170" fontAlgn="base">
              <a:spcBef>
                <a:spcPct val="0"/>
              </a:spcBef>
              <a:spcAft>
                <a:spcPct val="0"/>
              </a:spcAft>
            </a:pPr>
            <a:r>
              <a:rPr lang="en-US" sz="1600" b="1" dirty="0">
                <a:solidFill>
                  <a:schemeClr val="bg1"/>
                </a:solidFill>
                <a:latin typeface="Arial" pitchFamily="34" charset="0"/>
                <a:cs typeface="Arial" pitchFamily="34" charset="0"/>
              </a:rPr>
              <a:t>Please proceed to the subsequent modules detailing the functionality contained within each module of the application.</a:t>
            </a:r>
            <a:endParaRPr lang="en-US" sz="1600"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7309445" y="1124745"/>
            <a:ext cx="4697192" cy="53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p:cNvSpPr>
          <p:nvPr/>
        </p:nvSpPr>
        <p:spPr>
          <a:xfrm>
            <a:off x="719403" y="3487168"/>
            <a:ext cx="6015567" cy="2708434"/>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bg1"/>
                </a:solidFill>
                <a:latin typeface="Arial" pitchFamily="34" charset="0"/>
                <a:cs typeface="Arial" pitchFamily="34" charset="0"/>
              </a:rPr>
              <a:t>For </a:t>
            </a:r>
            <a:r>
              <a:rPr lang="en-CA" sz="1600" b="1" dirty="0">
                <a:solidFill>
                  <a:schemeClr val="bg1"/>
                </a:solidFill>
                <a:latin typeface="Arial" pitchFamily="34" charset="0"/>
                <a:cs typeface="Arial" pitchFamily="34" charset="0"/>
              </a:rPr>
              <a:t>information or help with the different Form Types</a:t>
            </a:r>
            <a:r>
              <a:rPr lang="en-CA" sz="1600" dirty="0">
                <a:solidFill>
                  <a:schemeClr val="bg1"/>
                </a:solidFill>
                <a:latin typeface="Arial" pitchFamily="34" charset="0"/>
                <a:cs typeface="Arial" pitchFamily="34" charset="0"/>
              </a:rPr>
              <a:t>, </a:t>
            </a:r>
          </a:p>
          <a:p>
            <a:r>
              <a:rPr lang="en-CA" sz="1600" dirty="0">
                <a:solidFill>
                  <a:schemeClr val="bg1"/>
                </a:solidFill>
                <a:latin typeface="Arial" pitchFamily="34" charset="0"/>
                <a:cs typeface="Arial" pitchFamily="34" charset="0"/>
              </a:rPr>
              <a:t>please see the Contacts page in the ETS menu. </a:t>
            </a:r>
            <a:br>
              <a:rPr lang="en-CA" sz="1600" dirty="0">
                <a:solidFill>
                  <a:schemeClr val="bg1"/>
                </a:solidFill>
                <a:latin typeface="Arial" pitchFamily="34" charset="0"/>
                <a:cs typeface="Arial" pitchFamily="34" charset="0"/>
              </a:rPr>
            </a:br>
            <a:r>
              <a:rPr lang="en-CA" sz="1600" dirty="0">
                <a:solidFill>
                  <a:schemeClr val="bg1"/>
                </a:solidFill>
                <a:latin typeface="Arial" pitchFamily="34" charset="0"/>
                <a:cs typeface="Arial" pitchFamily="34" charset="0"/>
              </a:rPr>
              <a:t/>
            </a:r>
            <a:br>
              <a:rPr lang="en-CA" sz="1600" dirty="0">
                <a:solidFill>
                  <a:schemeClr val="bg1"/>
                </a:solidFill>
                <a:latin typeface="Arial" pitchFamily="34" charset="0"/>
                <a:cs typeface="Arial" pitchFamily="34" charset="0"/>
              </a:rPr>
            </a:br>
            <a:r>
              <a:rPr lang="en-CA" sz="1600" dirty="0">
                <a:solidFill>
                  <a:schemeClr val="bg1"/>
                </a:solidFill>
                <a:latin typeface="Arial" pitchFamily="34" charset="0"/>
                <a:cs typeface="Arial" pitchFamily="34" charset="0"/>
              </a:rPr>
              <a:t>For </a:t>
            </a:r>
            <a:r>
              <a:rPr lang="en-CA" sz="1600" b="1" dirty="0">
                <a:solidFill>
                  <a:schemeClr val="bg1"/>
                </a:solidFill>
                <a:latin typeface="Arial" pitchFamily="34" charset="0"/>
                <a:cs typeface="Arial" pitchFamily="34" charset="0"/>
              </a:rPr>
              <a:t>information on your ETS account</a:t>
            </a:r>
            <a:r>
              <a:rPr lang="en-CA" sz="1600" dirty="0">
                <a:solidFill>
                  <a:schemeClr val="bg1"/>
                </a:solidFill>
                <a:latin typeface="Arial" pitchFamily="34" charset="0"/>
                <a:cs typeface="Arial" pitchFamily="34" charset="0"/>
              </a:rPr>
              <a:t>, please contact: </a:t>
            </a:r>
            <a:br>
              <a:rPr lang="en-CA" sz="1600" dirty="0">
                <a:solidFill>
                  <a:schemeClr val="bg1"/>
                </a:solidFill>
                <a:latin typeface="Arial" pitchFamily="34" charset="0"/>
                <a:cs typeface="Arial" pitchFamily="34" charset="0"/>
              </a:rPr>
            </a:br>
            <a:endParaRPr lang="en-CA" sz="1600" dirty="0" smtClean="0">
              <a:solidFill>
                <a:schemeClr val="bg1"/>
              </a:solidFill>
              <a:latin typeface="Arial" pitchFamily="34" charset="0"/>
              <a:cs typeface="Arial" pitchFamily="34" charset="0"/>
            </a:endParaRPr>
          </a:p>
          <a:p>
            <a:pPr lvl="1"/>
            <a:r>
              <a:rPr lang="en-US" sz="1600" dirty="0" smtClean="0">
                <a:solidFill>
                  <a:schemeClr val="bg1"/>
                </a:solidFill>
                <a:latin typeface="Arial" pitchFamily="34" charset="0"/>
                <a:cs typeface="Arial" pitchFamily="34" charset="0"/>
              </a:rPr>
              <a:t>ETS </a:t>
            </a:r>
            <a:r>
              <a:rPr lang="en-US" sz="1600" dirty="0">
                <a:solidFill>
                  <a:schemeClr val="bg1"/>
                </a:solidFill>
                <a:latin typeface="Arial" pitchFamily="34" charset="0"/>
                <a:cs typeface="Arial" pitchFamily="34" charset="0"/>
              </a:rPr>
              <a:t>Account Setup and Account Support</a:t>
            </a:r>
            <a:r>
              <a:rPr lang="en-US"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hlinkClick r:id="rId4"/>
              </a:rPr>
              <a:t>ETSAccountSetup@gov.ab.ca</a:t>
            </a:r>
            <a:r>
              <a:rPr lang="en-US" sz="1600" dirty="0" smtClean="0">
                <a:solidFill>
                  <a:schemeClr val="bg1"/>
                </a:solidFill>
                <a:latin typeface="Arial" pitchFamily="34" charset="0"/>
                <a:cs typeface="Arial" pitchFamily="34" charset="0"/>
              </a:rPr>
              <a:t>  </a:t>
            </a:r>
            <a:r>
              <a:rPr lang="en-US" sz="1600" dirty="0">
                <a:solidFill>
                  <a:schemeClr val="bg1"/>
                </a:solidFill>
                <a:latin typeface="Arial" pitchFamily="34" charset="0"/>
                <a:cs typeface="Arial" pitchFamily="34" charset="0"/>
              </a:rPr>
              <a:t>or 780-644-2300, option 4 </a:t>
            </a:r>
          </a:p>
          <a:p>
            <a:endParaRPr lang="en-US" sz="1600" dirty="0">
              <a:solidFill>
                <a:schemeClr val="bg1"/>
              </a:solidFill>
              <a:latin typeface="Arial" pitchFamily="34" charset="0"/>
              <a:cs typeface="Arial" pitchFamily="34" charset="0"/>
            </a:endParaRPr>
          </a:p>
          <a:p>
            <a:pPr lvl="1"/>
            <a:r>
              <a:rPr lang="en-US" sz="1600" dirty="0" smtClean="0">
                <a:solidFill>
                  <a:schemeClr val="bg1"/>
                </a:solidFill>
                <a:latin typeface="Arial" pitchFamily="34" charset="0"/>
                <a:cs typeface="Arial" pitchFamily="34" charset="0"/>
              </a:rPr>
              <a:t>ETS </a:t>
            </a:r>
            <a:r>
              <a:rPr lang="en-US" sz="1600" dirty="0">
                <a:solidFill>
                  <a:schemeClr val="bg1"/>
                </a:solidFill>
                <a:latin typeface="Arial" pitchFamily="34" charset="0"/>
                <a:cs typeface="Arial" pitchFamily="34" charset="0"/>
              </a:rPr>
              <a:t>Technical Support (XML error questions, admin module issues, etc</a:t>
            </a:r>
            <a:r>
              <a:rPr lang="en-US"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hlinkClick r:id="rId5"/>
              </a:rPr>
              <a:t>ETS@gov.ab.ca</a:t>
            </a:r>
            <a:endParaRPr lang="en-CA" sz="1600" dirty="0">
              <a:solidFill>
                <a:schemeClr val="bg1"/>
              </a:solidFill>
              <a:latin typeface="Arial" pitchFamily="34" charset="0"/>
              <a:cs typeface="Arial" pitchFamily="34" charset="0"/>
            </a:endParaRPr>
          </a:p>
          <a:p>
            <a:r>
              <a:rPr lang="en-CA" sz="1600" dirty="0">
                <a:solidFill>
                  <a:schemeClr val="bg1"/>
                </a:solidFill>
                <a:latin typeface="Arial" pitchFamily="34" charset="0"/>
                <a:cs typeface="Arial" pitchFamily="34" charset="0"/>
              </a:rPr>
              <a:t> </a:t>
            </a:r>
            <a:endParaRPr lang="en-US" sz="16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051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a:t>
            </a:fld>
            <a:endParaRPr lang="en-US" dirty="0"/>
          </a:p>
        </p:txBody>
      </p:sp>
      <p:sp>
        <p:nvSpPr>
          <p:cNvPr id="5" name="Content Placeholder 1"/>
          <p:cNvSpPr>
            <a:spLocks noGrp="1"/>
          </p:cNvSpPr>
          <p:nvPr>
            <p:ph idx="1"/>
          </p:nvPr>
        </p:nvSpPr>
        <p:spPr>
          <a:xfrm>
            <a:off x="871969" y="1521178"/>
            <a:ext cx="10177131" cy="5037665"/>
          </a:xfrm>
        </p:spPr>
        <p:txBody>
          <a:bodyPr/>
          <a:lstStyle/>
          <a:p>
            <a:pPr marL="0" indent="0">
              <a:buNone/>
            </a:pPr>
            <a:r>
              <a:rPr lang="en-US" sz="1400" dirty="0"/>
              <a:t>Each C</a:t>
            </a:r>
            <a:r>
              <a:rPr lang="en-US" sz="1400" dirty="0" smtClean="0"/>
              <a:t>lient </a:t>
            </a:r>
            <a:r>
              <a:rPr lang="en-US" sz="1400" dirty="0"/>
              <a:t>Account must be assigned a role </a:t>
            </a:r>
            <a:r>
              <a:rPr lang="en-US" sz="1400" dirty="0" smtClean="0"/>
              <a:t>or roles which </a:t>
            </a:r>
            <a:r>
              <a:rPr lang="en-US" sz="1400" dirty="0"/>
              <a:t>defines the functionality that this account can access while on the </a:t>
            </a:r>
            <a:r>
              <a:rPr lang="en-US" sz="1400" dirty="0" smtClean="0"/>
              <a:t>ETS air data module. </a:t>
            </a:r>
            <a:r>
              <a:rPr lang="en-US" sz="1400" dirty="0"/>
              <a:t>This is designed to allow organizations to delegate specific functionality to certain accounts for different forms in order to maximize the visibility of secure information to those authorized to view that information</a:t>
            </a:r>
            <a:r>
              <a:rPr lang="en-US" sz="1400" dirty="0" smtClean="0"/>
              <a:t>. Multiple roles can be assigned to each Client Account.</a:t>
            </a:r>
            <a:endParaRPr lang="en-US" sz="1400" dirty="0"/>
          </a:p>
          <a:p>
            <a:r>
              <a:rPr lang="en-CA" sz="1400" dirty="0" smtClean="0"/>
              <a:t>The roles available in ETS are:</a:t>
            </a:r>
          </a:p>
          <a:p>
            <a:pPr lvl="1">
              <a:spcBef>
                <a:spcPts val="400"/>
              </a:spcBef>
            </a:pPr>
            <a:r>
              <a:rPr lang="en-CA" sz="1400" b="1" dirty="0"/>
              <a:t>Site Administrator</a:t>
            </a:r>
          </a:p>
          <a:p>
            <a:pPr marL="1169988" lvl="3" indent="0">
              <a:spcBef>
                <a:spcPts val="0"/>
              </a:spcBef>
              <a:buNone/>
            </a:pPr>
            <a:r>
              <a:rPr lang="en-CA" sz="1400" dirty="0" smtClean="0"/>
              <a:t>Create accounts and assign Coordinator </a:t>
            </a:r>
            <a:r>
              <a:rPr lang="en-CA" sz="1400" dirty="0"/>
              <a:t>role for the area operator in ETS account </a:t>
            </a:r>
            <a:r>
              <a:rPr lang="en-CA" sz="1400" dirty="0" smtClean="0"/>
              <a:t>node</a:t>
            </a:r>
          </a:p>
          <a:p>
            <a:pPr lvl="1">
              <a:spcBef>
                <a:spcPts val="400"/>
              </a:spcBef>
            </a:pPr>
            <a:r>
              <a:rPr lang="en-US" sz="1400" b="1" dirty="0" smtClean="0"/>
              <a:t>Coordinator*</a:t>
            </a:r>
          </a:p>
          <a:p>
            <a:pPr marL="1219170" lvl="2" indent="0">
              <a:spcBef>
                <a:spcPts val="0"/>
              </a:spcBef>
              <a:buNone/>
            </a:pPr>
            <a:r>
              <a:rPr lang="en-US" sz="1400" dirty="0" smtClean="0"/>
              <a:t>Can </a:t>
            </a:r>
            <a:r>
              <a:rPr lang="en-US" sz="1400" dirty="0"/>
              <a:t>create stations and assign roles by </a:t>
            </a:r>
            <a:r>
              <a:rPr lang="en-US" sz="1400" dirty="0" smtClean="0"/>
              <a:t>station </a:t>
            </a:r>
            <a:r>
              <a:rPr lang="en-US" sz="1400" dirty="0"/>
              <a:t>within the assigned </a:t>
            </a:r>
            <a:r>
              <a:rPr lang="en-US" sz="1400" dirty="0" smtClean="0"/>
              <a:t>“area operator” in admin module</a:t>
            </a:r>
          </a:p>
          <a:p>
            <a:pPr lvl="1">
              <a:spcBef>
                <a:spcPts val="400"/>
              </a:spcBef>
            </a:pPr>
            <a:r>
              <a:rPr lang="en-US" sz="1400" b="1" dirty="0" smtClean="0"/>
              <a:t>Station Manager*</a:t>
            </a:r>
          </a:p>
          <a:p>
            <a:pPr marL="1219170" lvl="2" indent="0">
              <a:spcBef>
                <a:spcPts val="0"/>
              </a:spcBef>
              <a:buNone/>
            </a:pPr>
            <a:r>
              <a:rPr lang="en-US" sz="1400" dirty="0"/>
              <a:t>C</a:t>
            </a:r>
            <a:r>
              <a:rPr lang="en-US" sz="1400" dirty="0" smtClean="0"/>
              <a:t>an </a:t>
            </a:r>
            <a:r>
              <a:rPr lang="en-US" sz="1400" dirty="0"/>
              <a:t>modify </a:t>
            </a:r>
            <a:r>
              <a:rPr lang="en-US" sz="1400" dirty="0" smtClean="0"/>
              <a:t>ambient station details and </a:t>
            </a:r>
            <a:r>
              <a:rPr lang="en-US" sz="1400" dirty="0"/>
              <a:t>assign reference </a:t>
            </a:r>
            <a:r>
              <a:rPr lang="en-US" sz="1400" dirty="0" smtClean="0"/>
              <a:t>data. Role can </a:t>
            </a:r>
            <a:r>
              <a:rPr lang="en-US" sz="1400" dirty="0"/>
              <a:t>be assigned by </a:t>
            </a:r>
            <a:r>
              <a:rPr lang="en-US" sz="1400" dirty="0" smtClean="0"/>
              <a:t>station.</a:t>
            </a:r>
            <a:endParaRPr lang="en-US" sz="1400" dirty="0"/>
          </a:p>
          <a:p>
            <a:pPr lvl="1">
              <a:spcBef>
                <a:spcPts val="400"/>
              </a:spcBef>
            </a:pPr>
            <a:r>
              <a:rPr lang="en-US" sz="1400" b="1" dirty="0" smtClean="0"/>
              <a:t>Reviewer</a:t>
            </a:r>
          </a:p>
          <a:p>
            <a:pPr marL="1219170" lvl="2" indent="0">
              <a:spcBef>
                <a:spcPts val="0"/>
              </a:spcBef>
              <a:buNone/>
            </a:pPr>
            <a:r>
              <a:rPr lang="en-US" sz="1400" dirty="0" smtClean="0"/>
              <a:t>Can </a:t>
            </a:r>
            <a:r>
              <a:rPr lang="en-US" sz="1400" dirty="0"/>
              <a:t>review </a:t>
            </a:r>
            <a:r>
              <a:rPr lang="en-US" sz="1400" i="1" dirty="0" smtClean="0"/>
              <a:t>Pending Review </a:t>
            </a:r>
            <a:r>
              <a:rPr lang="en-US" sz="1400" dirty="0"/>
              <a:t>submissions of others and pass or fail them, progressing them to </a:t>
            </a:r>
            <a:r>
              <a:rPr lang="en-US" sz="1400" i="1" dirty="0" smtClean="0"/>
              <a:t>Submitted</a:t>
            </a:r>
            <a:r>
              <a:rPr lang="en-US" sz="1400" dirty="0" smtClean="0"/>
              <a:t> </a:t>
            </a:r>
            <a:r>
              <a:rPr lang="en-US" sz="1400" dirty="0"/>
              <a:t>or </a:t>
            </a:r>
            <a:r>
              <a:rPr lang="en-US" sz="1400" i="1" dirty="0"/>
              <a:t>Review </a:t>
            </a:r>
            <a:r>
              <a:rPr lang="en-US" sz="1400" i="1" dirty="0" smtClean="0"/>
              <a:t>Failed </a:t>
            </a:r>
            <a:r>
              <a:rPr lang="en-US" sz="1400" dirty="0" smtClean="0"/>
              <a:t>status. Can </a:t>
            </a:r>
            <a:r>
              <a:rPr lang="en-US" sz="1400" dirty="0"/>
              <a:t>view and edit the submissions of others. </a:t>
            </a:r>
            <a:r>
              <a:rPr lang="en-US" sz="1400" dirty="0" smtClean="0"/>
              <a:t>Role </a:t>
            </a:r>
            <a:r>
              <a:rPr lang="en-US" sz="1400" dirty="0"/>
              <a:t>can be assigned by </a:t>
            </a:r>
            <a:r>
              <a:rPr lang="en-US" sz="1400" dirty="0" smtClean="0"/>
              <a:t>station.</a:t>
            </a:r>
            <a:endParaRPr lang="en-US" sz="1400" dirty="0"/>
          </a:p>
          <a:p>
            <a:pPr lvl="1">
              <a:spcBef>
                <a:spcPts val="400"/>
              </a:spcBef>
            </a:pPr>
            <a:r>
              <a:rPr lang="en-US" sz="1400" b="1" dirty="0" smtClean="0"/>
              <a:t>Submitter</a:t>
            </a:r>
          </a:p>
          <a:p>
            <a:pPr marL="1219170" lvl="2" indent="0">
              <a:spcBef>
                <a:spcPts val="0"/>
              </a:spcBef>
              <a:buNone/>
            </a:pPr>
            <a:r>
              <a:rPr lang="en-US" sz="1400" dirty="0" smtClean="0"/>
              <a:t>Can </a:t>
            </a:r>
            <a:r>
              <a:rPr lang="en-US" sz="1400" dirty="0"/>
              <a:t>create requests and begin the submission process; data will be validated and submission will progress to </a:t>
            </a:r>
            <a:r>
              <a:rPr lang="en-US" sz="1400" i="1" dirty="0" smtClean="0"/>
              <a:t>Pending </a:t>
            </a:r>
            <a:r>
              <a:rPr lang="en-US" sz="1400" i="1" dirty="0"/>
              <a:t>Review </a:t>
            </a:r>
            <a:r>
              <a:rPr lang="en-US" sz="1400" dirty="0"/>
              <a:t>but not to </a:t>
            </a:r>
            <a:r>
              <a:rPr lang="en-US" sz="1400" i="1" dirty="0" smtClean="0"/>
              <a:t>Submitted</a:t>
            </a:r>
            <a:r>
              <a:rPr lang="en-US" sz="1400" dirty="0"/>
              <a:t>.</a:t>
            </a:r>
            <a:r>
              <a:rPr lang="en-US" sz="1400" dirty="0" smtClean="0"/>
              <a:t> Cannot </a:t>
            </a:r>
            <a:r>
              <a:rPr lang="en-US" sz="1400" dirty="0"/>
              <a:t>view submissions of others. </a:t>
            </a:r>
            <a:r>
              <a:rPr lang="en-US" sz="1400" dirty="0" smtClean="0"/>
              <a:t>Role </a:t>
            </a:r>
            <a:r>
              <a:rPr lang="en-US" sz="1400" dirty="0"/>
              <a:t>can be assigned by </a:t>
            </a:r>
            <a:r>
              <a:rPr lang="en-US" sz="1400" dirty="0" smtClean="0"/>
              <a:t>station.</a:t>
            </a:r>
            <a:endParaRPr lang="en-US" sz="1400" dirty="0"/>
          </a:p>
          <a:p>
            <a:pPr lvl="1">
              <a:spcBef>
                <a:spcPts val="400"/>
              </a:spcBef>
            </a:pPr>
            <a:r>
              <a:rPr lang="en-US" sz="1400" b="1" dirty="0" smtClean="0"/>
              <a:t>Viewer</a:t>
            </a:r>
          </a:p>
          <a:p>
            <a:pPr marL="1219170" lvl="2" indent="0">
              <a:spcBef>
                <a:spcPts val="0"/>
              </a:spcBef>
              <a:buNone/>
            </a:pPr>
            <a:r>
              <a:rPr lang="en-US" sz="1400" dirty="0"/>
              <a:t>C</a:t>
            </a:r>
            <a:r>
              <a:rPr lang="en-US" sz="1400" dirty="0" smtClean="0"/>
              <a:t>an </a:t>
            </a:r>
            <a:r>
              <a:rPr lang="en-US" sz="1400" dirty="0"/>
              <a:t>view the submissions of other </a:t>
            </a:r>
            <a:r>
              <a:rPr lang="en-US" sz="1400" dirty="0" smtClean="0"/>
              <a:t>users and view station information. Role </a:t>
            </a:r>
            <a:r>
              <a:rPr lang="en-US" sz="1400" dirty="0"/>
              <a:t>can be assigned by </a:t>
            </a:r>
            <a:r>
              <a:rPr lang="en-US" sz="1400" dirty="0" smtClean="0"/>
              <a:t>station.</a:t>
            </a:r>
          </a:p>
          <a:p>
            <a:pPr marL="1219170" lvl="2" indent="0">
              <a:spcBef>
                <a:spcPts val="0"/>
              </a:spcBef>
              <a:buNone/>
            </a:pPr>
            <a:endParaRPr lang="en-US" sz="1400" dirty="0"/>
          </a:p>
          <a:p>
            <a:pPr marL="152397" indent="0">
              <a:spcBef>
                <a:spcPts val="0"/>
              </a:spcBef>
              <a:buNone/>
            </a:pPr>
            <a:r>
              <a:rPr lang="en-US" sz="1400" dirty="0" smtClean="0"/>
              <a:t>* Functions of these roles will be discussed in this manual</a:t>
            </a:r>
            <a:endParaRPr lang="en-US" sz="1400" dirty="0"/>
          </a:p>
        </p:txBody>
      </p:sp>
    </p:spTree>
    <p:extLst>
      <p:ext uri="{BB962C8B-B14F-4D97-AF65-F5344CB8AC3E}">
        <p14:creationId xmlns:p14="http://schemas.microsoft.com/office/powerpoint/2010/main" val="261387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8697526"/>
              </p:ext>
            </p:extLst>
          </p:nvPr>
        </p:nvGraphicFramePr>
        <p:xfrm>
          <a:off x="1097279" y="1792226"/>
          <a:ext cx="10154490" cy="3819830"/>
        </p:xfrm>
        <a:graphic>
          <a:graphicData uri="http://schemas.openxmlformats.org/drawingml/2006/table">
            <a:tbl>
              <a:tblPr/>
              <a:tblGrid>
                <a:gridCol w="1254035">
                  <a:extLst>
                    <a:ext uri="{9D8B030D-6E8A-4147-A177-3AD203B41FA5}">
                      <a16:colId xmlns:a16="http://schemas.microsoft.com/office/drawing/2014/main" val="2540120627"/>
                    </a:ext>
                  </a:extLst>
                </a:gridCol>
                <a:gridCol w="1165576">
                  <a:extLst>
                    <a:ext uri="{9D8B030D-6E8A-4147-A177-3AD203B41FA5}">
                      <a16:colId xmlns:a16="http://schemas.microsoft.com/office/drawing/2014/main" val="1794485864"/>
                    </a:ext>
                  </a:extLst>
                </a:gridCol>
                <a:gridCol w="1064046">
                  <a:extLst>
                    <a:ext uri="{9D8B030D-6E8A-4147-A177-3AD203B41FA5}">
                      <a16:colId xmlns:a16="http://schemas.microsoft.com/office/drawing/2014/main" val="2147898759"/>
                    </a:ext>
                  </a:extLst>
                </a:gridCol>
                <a:gridCol w="1515900">
                  <a:extLst>
                    <a:ext uri="{9D8B030D-6E8A-4147-A177-3AD203B41FA5}">
                      <a16:colId xmlns:a16="http://schemas.microsoft.com/office/drawing/2014/main" val="3659743227"/>
                    </a:ext>
                  </a:extLst>
                </a:gridCol>
                <a:gridCol w="1224381">
                  <a:extLst>
                    <a:ext uri="{9D8B030D-6E8A-4147-A177-3AD203B41FA5}">
                      <a16:colId xmlns:a16="http://schemas.microsoft.com/office/drawing/2014/main" val="1092462743"/>
                    </a:ext>
                  </a:extLst>
                </a:gridCol>
                <a:gridCol w="1253533">
                  <a:extLst>
                    <a:ext uri="{9D8B030D-6E8A-4147-A177-3AD203B41FA5}">
                      <a16:colId xmlns:a16="http://schemas.microsoft.com/office/drawing/2014/main" val="893384930"/>
                    </a:ext>
                  </a:extLst>
                </a:gridCol>
                <a:gridCol w="1375162">
                  <a:extLst>
                    <a:ext uri="{9D8B030D-6E8A-4147-A177-3AD203B41FA5}">
                      <a16:colId xmlns:a16="http://schemas.microsoft.com/office/drawing/2014/main" val="2580451395"/>
                    </a:ext>
                  </a:extLst>
                </a:gridCol>
                <a:gridCol w="1301857">
                  <a:extLst>
                    <a:ext uri="{9D8B030D-6E8A-4147-A177-3AD203B41FA5}">
                      <a16:colId xmlns:a16="http://schemas.microsoft.com/office/drawing/2014/main" val="107593899"/>
                    </a:ext>
                  </a:extLst>
                </a:gridCol>
              </a:tblGrid>
              <a:tr h="1200356">
                <a:tc>
                  <a:txBody>
                    <a:bodyPr/>
                    <a:lstStyle/>
                    <a:p>
                      <a:pPr algn="ctr" fontAlgn="ctr"/>
                      <a:r>
                        <a:rPr lang="en-CA" sz="1700" b="1" i="0" u="none" strike="noStrike" dirty="0">
                          <a:solidFill>
                            <a:srgbClr val="FFFFFF"/>
                          </a:solidFill>
                          <a:effectLst/>
                          <a:latin typeface="Calibri" panose="020F0502020204030204" pitchFamily="34" charset="0"/>
                        </a:rPr>
                        <a:t>Roles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a:solidFill>
                            <a:srgbClr val="FFFFFF"/>
                          </a:solidFill>
                          <a:effectLst/>
                          <a:latin typeface="Calibri" panose="020F0502020204030204" pitchFamily="34" charset="0"/>
                        </a:rPr>
                        <a:t>Role Assignment by </a:t>
                      </a:r>
                      <a:r>
                        <a:rPr lang="en-CA" sz="1700" b="1" i="0" u="none" strike="noStrike" dirty="0" smtClean="0">
                          <a:solidFill>
                            <a:srgbClr val="FFFFFF"/>
                          </a:solidFill>
                          <a:effectLst/>
                          <a:latin typeface="Calibri" panose="020F0502020204030204" pitchFamily="34" charset="0"/>
                        </a:rPr>
                        <a:t>Station</a:t>
                      </a:r>
                      <a:endParaRPr lang="en-CA"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smtClean="0">
                          <a:solidFill>
                            <a:srgbClr val="FFFFFF"/>
                          </a:solidFill>
                          <a:effectLst/>
                          <a:latin typeface="Calibri" panose="020F0502020204030204" pitchFamily="34" charset="0"/>
                        </a:rPr>
                        <a:t>Create Station</a:t>
                      </a:r>
                      <a:endParaRPr lang="en-US"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a:solidFill>
                            <a:srgbClr val="FFFFFF"/>
                          </a:solidFill>
                          <a:effectLst/>
                          <a:latin typeface="Calibri" panose="020F0502020204030204" pitchFamily="34" charset="0"/>
                        </a:rPr>
                        <a:t>Update </a:t>
                      </a:r>
                      <a:r>
                        <a:rPr lang="en-US" sz="1700" b="1" i="0" u="none" strike="noStrike" dirty="0" smtClean="0">
                          <a:solidFill>
                            <a:srgbClr val="FFFFFF"/>
                          </a:solidFill>
                          <a:effectLst/>
                          <a:latin typeface="Calibri" panose="020F0502020204030204" pitchFamily="34" charset="0"/>
                        </a:rPr>
                        <a:t>Ambient </a:t>
                      </a:r>
                      <a:r>
                        <a:rPr lang="en-US" sz="1700" b="1" i="0" u="none" strike="noStrike" dirty="0">
                          <a:solidFill>
                            <a:srgbClr val="FFFFFF"/>
                          </a:solidFill>
                          <a:effectLst/>
                          <a:latin typeface="Calibri" panose="020F0502020204030204" pitchFamily="34" charset="0"/>
                        </a:rPr>
                        <a:t>Station </a:t>
                      </a:r>
                      <a:r>
                        <a:rPr lang="en-US" sz="1700" b="1" i="0" u="none" strike="noStrike" dirty="0" smtClean="0">
                          <a:solidFill>
                            <a:srgbClr val="FFFFFF"/>
                          </a:solidFill>
                          <a:effectLst/>
                          <a:latin typeface="Calibri" panose="020F0502020204030204" pitchFamily="34" charset="0"/>
                        </a:rPr>
                        <a:t>info</a:t>
                      </a:r>
                    </a:p>
                    <a:p>
                      <a:pPr algn="ctr" fontAlgn="ctr"/>
                      <a:r>
                        <a:rPr lang="en-US" sz="1700" b="1" i="0" u="none" strike="noStrike" dirty="0" smtClean="0">
                          <a:solidFill>
                            <a:srgbClr val="FFFFFF"/>
                          </a:solidFill>
                          <a:effectLst/>
                          <a:latin typeface="Calibri" panose="020F0502020204030204" pitchFamily="34" charset="0"/>
                        </a:rPr>
                        <a:t>(includes </a:t>
                      </a:r>
                      <a:r>
                        <a:rPr lang="en-US" sz="1700" b="1" i="0" u="none" strike="noStrike" dirty="0">
                          <a:solidFill>
                            <a:srgbClr val="FFFFFF"/>
                          </a:solidFill>
                          <a:effectLst/>
                          <a:latin typeface="Calibri" panose="020F0502020204030204" pitchFamily="34" charset="0"/>
                        </a:rPr>
                        <a:t>assigning VVC, equipment)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a:solidFill>
                            <a:srgbClr val="FFFFFF"/>
                          </a:solidFill>
                          <a:effectLst/>
                          <a:latin typeface="Calibri" panose="020F0502020204030204" pitchFamily="34" charset="0"/>
                        </a:rPr>
                        <a:t>See </a:t>
                      </a:r>
                      <a:r>
                        <a:rPr lang="en-CA" sz="1700" b="1" i="0" u="none" strike="noStrike" dirty="0" smtClean="0">
                          <a:solidFill>
                            <a:srgbClr val="FFFFFF"/>
                          </a:solidFill>
                          <a:effectLst/>
                          <a:latin typeface="Calibri" panose="020F0502020204030204" pitchFamily="34" charset="0"/>
                        </a:rPr>
                        <a:t>Stations</a:t>
                      </a:r>
                    </a:p>
                    <a:p>
                      <a:pPr algn="ctr" fontAlgn="ctr"/>
                      <a:r>
                        <a:rPr lang="en-CA" sz="1700" b="1" i="0" u="none" strike="noStrike" dirty="0" smtClean="0">
                          <a:solidFill>
                            <a:srgbClr val="FFFFFF"/>
                          </a:solidFill>
                          <a:effectLst/>
                          <a:latin typeface="Calibri" panose="020F0502020204030204" pitchFamily="34" charset="0"/>
                        </a:rPr>
                        <a:t>(read-only</a:t>
                      </a:r>
                      <a:r>
                        <a:rPr lang="en-CA" sz="1700" b="1" i="0" u="none" strike="noStrike" dirty="0">
                          <a:solidFill>
                            <a:srgbClr val="FFFFFF"/>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smtClean="0">
                          <a:solidFill>
                            <a:srgbClr val="FFFFFF"/>
                          </a:solidFill>
                          <a:effectLst/>
                          <a:latin typeface="Calibri" panose="020F0502020204030204" pitchFamily="34" charset="0"/>
                        </a:rPr>
                        <a:t>Submit</a:t>
                      </a:r>
                    </a:p>
                    <a:p>
                      <a:pPr algn="ctr" fontAlgn="ctr"/>
                      <a:r>
                        <a:rPr lang="en-CA" sz="1700" b="1" i="0" u="none" strike="noStrike" dirty="0" smtClean="0">
                          <a:solidFill>
                            <a:srgbClr val="FFFFFF"/>
                          </a:solidFill>
                          <a:effectLst/>
                          <a:latin typeface="Calibri" panose="020F0502020204030204" pitchFamily="34" charset="0"/>
                        </a:rPr>
                        <a:t>(create </a:t>
                      </a:r>
                      <a:r>
                        <a:rPr lang="en-CA" sz="1700" b="1" i="0" u="none" strike="noStrike" dirty="0">
                          <a:solidFill>
                            <a:srgbClr val="FFFFFF"/>
                          </a:solidFill>
                          <a:effectLst/>
                          <a:latin typeface="Calibri" panose="020F0502020204030204" pitchFamily="34" charset="0"/>
                        </a:rPr>
                        <a:t>a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smtClean="0">
                          <a:solidFill>
                            <a:srgbClr val="FFFFFF"/>
                          </a:solidFill>
                          <a:effectLst/>
                          <a:latin typeface="Calibri" panose="020F0502020204030204" pitchFamily="34" charset="0"/>
                        </a:rPr>
                        <a:t>Review</a:t>
                      </a:r>
                    </a:p>
                    <a:p>
                      <a:pPr algn="ctr" fontAlgn="ctr"/>
                      <a:r>
                        <a:rPr lang="en-US" sz="1700" b="1" i="0" u="none" strike="noStrike" dirty="0" smtClean="0">
                          <a:solidFill>
                            <a:srgbClr val="FFFFFF"/>
                          </a:solidFill>
                          <a:effectLst/>
                          <a:latin typeface="Calibri" panose="020F0502020204030204" pitchFamily="34" charset="0"/>
                        </a:rPr>
                        <a:t>(sign </a:t>
                      </a:r>
                      <a:r>
                        <a:rPr lang="en-US" sz="1700" b="1" i="0" u="none" strike="noStrike" dirty="0">
                          <a:solidFill>
                            <a:srgbClr val="FFFFFF"/>
                          </a:solidFill>
                          <a:effectLst/>
                          <a:latin typeface="Calibri" panose="020F0502020204030204" pitchFamily="34" charset="0"/>
                        </a:rPr>
                        <a:t>off on a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smtClean="0">
                          <a:solidFill>
                            <a:srgbClr val="FFFFFF"/>
                          </a:solidFill>
                          <a:effectLst/>
                          <a:latin typeface="Calibri" panose="020F0502020204030204" pitchFamily="34" charset="0"/>
                        </a:rPr>
                        <a:t>View  Submissions (work in progress)</a:t>
                      </a:r>
                      <a:endParaRPr lang="en-US"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73420999"/>
                  </a:ext>
                </a:extLst>
              </a:tr>
              <a:tr h="496805">
                <a:tc>
                  <a:txBody>
                    <a:bodyPr/>
                    <a:lstStyle/>
                    <a:p>
                      <a:pPr algn="ctr" fontAlgn="ctr"/>
                      <a:r>
                        <a:rPr lang="en-CA" sz="1700" b="1" i="0" u="none" strike="noStrike" dirty="0" smtClean="0">
                          <a:solidFill>
                            <a:srgbClr val="000000"/>
                          </a:solidFill>
                          <a:effectLst/>
                          <a:latin typeface="Calibri" panose="020F0502020204030204" pitchFamily="34" charset="0"/>
                        </a:rPr>
                        <a:t>Coordinator*</a:t>
                      </a:r>
                      <a:endParaRPr lang="en-CA" sz="17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54849156"/>
                  </a:ext>
                </a:extLst>
              </a:tr>
              <a:tr h="496805">
                <a:tc>
                  <a:txBody>
                    <a:bodyPr/>
                    <a:lstStyle/>
                    <a:p>
                      <a:pPr algn="ctr" fontAlgn="ctr"/>
                      <a:r>
                        <a:rPr lang="en-CA" sz="1700" b="1" i="0" u="none" strike="noStrike" dirty="0">
                          <a:solidFill>
                            <a:srgbClr val="000000"/>
                          </a:solidFill>
                          <a:effectLst/>
                          <a:latin typeface="Calibri" panose="020F0502020204030204" pitchFamily="34" charset="0"/>
                        </a:rPr>
                        <a:t>Station </a:t>
                      </a:r>
                      <a:r>
                        <a:rPr lang="en-CA" sz="1700" b="1" i="0" u="none" strike="noStrike" dirty="0" smtClean="0">
                          <a:solidFill>
                            <a:srgbClr val="000000"/>
                          </a:solidFill>
                          <a:effectLst/>
                          <a:latin typeface="Calibri" panose="020F0502020204030204" pitchFamily="34" charset="0"/>
                        </a:rPr>
                        <a:t>Manager*</a:t>
                      </a:r>
                      <a:endParaRPr lang="en-CA" sz="17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807636"/>
                  </a:ext>
                </a:extLst>
              </a:tr>
              <a:tr h="496805">
                <a:tc>
                  <a:txBody>
                    <a:bodyPr/>
                    <a:lstStyle/>
                    <a:p>
                      <a:pPr algn="ctr" fontAlgn="ctr"/>
                      <a:r>
                        <a:rPr lang="en-CA" sz="1700" b="1" i="0" u="none" strike="noStrike" dirty="0">
                          <a:solidFill>
                            <a:srgbClr val="000000"/>
                          </a:solidFill>
                          <a:effectLst/>
                          <a:latin typeface="Calibri" panose="020F0502020204030204" pitchFamily="34" charset="0"/>
                        </a:rPr>
                        <a:t>Reviewer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41690886"/>
                  </a:ext>
                </a:extLst>
              </a:tr>
              <a:tr h="496805">
                <a:tc>
                  <a:txBody>
                    <a:bodyPr/>
                    <a:lstStyle/>
                    <a:p>
                      <a:pPr algn="ctr" fontAlgn="ctr"/>
                      <a:r>
                        <a:rPr lang="en-CA" sz="1700" b="1" i="0" u="none" strike="noStrike" dirty="0">
                          <a:solidFill>
                            <a:srgbClr val="000000"/>
                          </a:solidFill>
                          <a:effectLst/>
                          <a:latin typeface="Calibri" panose="020F0502020204030204" pitchFamily="34" charset="0"/>
                        </a:rPr>
                        <a:t>Submitter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smtClean="0">
                          <a:solidFill>
                            <a:srgbClr val="000000"/>
                          </a:solidFill>
                          <a:effectLst/>
                          <a:latin typeface="Calibri" panose="020F0502020204030204" pitchFamily="34" charset="0"/>
                        </a:rPr>
                        <a:t>No</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300527"/>
                  </a:ext>
                </a:extLst>
              </a:tr>
              <a:tr h="496805">
                <a:tc>
                  <a:txBody>
                    <a:bodyPr/>
                    <a:lstStyle/>
                    <a:p>
                      <a:pPr algn="ctr" fontAlgn="ctr"/>
                      <a:r>
                        <a:rPr lang="en-CA" sz="1700" b="1" i="0" u="none" strike="noStrike" dirty="0">
                          <a:solidFill>
                            <a:srgbClr val="000000"/>
                          </a:solidFill>
                          <a:effectLst/>
                          <a:latin typeface="Calibri" panose="020F0502020204030204" pitchFamily="34" charset="0"/>
                        </a:rPr>
                        <a:t>Viewer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18398683"/>
                  </a:ext>
                </a:extLst>
              </a:tr>
            </a:tbl>
          </a:graphicData>
        </a:graphic>
      </p:graphicFrame>
      <p:sp>
        <p:nvSpPr>
          <p:cNvPr id="3" name="Title 2"/>
          <p:cNvSpPr>
            <a:spLocks noGrp="1"/>
          </p:cNvSpPr>
          <p:nvPr>
            <p:ph type="title"/>
          </p:nvPr>
        </p:nvSpPr>
        <p:spPr/>
        <p:txBody>
          <a:bodyPr/>
          <a:lstStyle/>
          <a:p>
            <a:r>
              <a:rPr lang="en-CA" dirty="0" smtClean="0"/>
              <a:t>ETS Role Assignment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a:t>
            </a:fld>
            <a:endParaRPr lang="en-US" dirty="0"/>
          </a:p>
        </p:txBody>
      </p:sp>
      <p:sp>
        <p:nvSpPr>
          <p:cNvPr id="2" name="Rectangle 1"/>
          <p:cNvSpPr/>
          <p:nvPr/>
        </p:nvSpPr>
        <p:spPr>
          <a:xfrm>
            <a:off x="1097279" y="5939989"/>
            <a:ext cx="5741765" cy="369332"/>
          </a:xfrm>
          <a:prstGeom prst="rect">
            <a:avLst/>
          </a:prstGeom>
        </p:spPr>
        <p:txBody>
          <a:bodyPr wrap="none">
            <a:spAutoFit/>
          </a:bodyPr>
          <a:lstStyle/>
          <a:p>
            <a:pPr marL="152397" indent="0">
              <a:spcBef>
                <a:spcPts val="0"/>
              </a:spcBef>
              <a:buNone/>
            </a:pPr>
            <a:r>
              <a:rPr lang="en-US" dirty="0"/>
              <a:t>* Functions of these roles will be discussed in this manual</a:t>
            </a:r>
          </a:p>
        </p:txBody>
      </p:sp>
    </p:spTree>
    <p:extLst>
      <p:ext uri="{BB962C8B-B14F-4D97-AF65-F5344CB8AC3E}">
        <p14:creationId xmlns:p14="http://schemas.microsoft.com/office/powerpoint/2010/main" val="38543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Airshed Administration Form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a:t>
            </a:fld>
            <a:endParaRPr lang="en-US" dirty="0"/>
          </a:p>
        </p:txBody>
      </p:sp>
    </p:spTree>
    <p:extLst>
      <p:ext uri="{BB962C8B-B14F-4D97-AF65-F5344CB8AC3E}">
        <p14:creationId xmlns:p14="http://schemas.microsoft.com/office/powerpoint/2010/main" val="3836430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9"/>
          <a:stretch/>
        </p:blipFill>
        <p:spPr>
          <a:xfrm>
            <a:off x="1167079" y="1455769"/>
            <a:ext cx="7621924" cy="4072949"/>
          </a:xfrm>
          <a:prstGeom prst="rect">
            <a:avLst/>
          </a:prstGeom>
        </p:spPr>
      </p:pic>
      <p:sp>
        <p:nvSpPr>
          <p:cNvPr id="2" name="Title 1"/>
          <p:cNvSpPr>
            <a:spLocks noGrp="1"/>
          </p:cNvSpPr>
          <p:nvPr>
            <p:ph type="title"/>
          </p:nvPr>
        </p:nvSpPr>
        <p:spPr/>
        <p:txBody>
          <a:bodyPr/>
          <a:lstStyle/>
          <a:p>
            <a:r>
              <a:rPr lang="en-CA" sz="3600" dirty="0" smtClean="0"/>
              <a:t>Airshed Administration Processing Form</a:t>
            </a:r>
            <a:endParaRPr lang="en-CA" sz="36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7</a:t>
            </a:fld>
            <a:endParaRPr lang="en-US" dirty="0"/>
          </a:p>
        </p:txBody>
      </p:sp>
      <p:sp>
        <p:nvSpPr>
          <p:cNvPr id="7" name="TextBox 6"/>
          <p:cNvSpPr txBox="1"/>
          <p:nvPr/>
        </p:nvSpPr>
        <p:spPr>
          <a:xfrm>
            <a:off x="9852797" y="2042532"/>
            <a:ext cx="1973127"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a typical form used for updating</a:t>
            </a:r>
            <a:r>
              <a:rPr lang="en-US" sz="1400" dirty="0"/>
              <a:t>, assigning VVCs, and getting detailed information on </a:t>
            </a:r>
            <a:r>
              <a:rPr lang="en-US" sz="1400" dirty="0" smtClean="0"/>
              <a:t>stations when the “</a:t>
            </a:r>
            <a:r>
              <a:rPr lang="en-US" sz="1400" b="1" i="1" dirty="0" smtClean="0"/>
              <a:t>Station Maintenance</a:t>
            </a:r>
            <a:r>
              <a:rPr lang="en-US" sz="1400" dirty="0" smtClean="0"/>
              <a:t>” option is selected.</a:t>
            </a:r>
          </a:p>
          <a:p>
            <a:endParaRPr lang="en-US" sz="1400" dirty="0"/>
          </a:p>
          <a:p>
            <a:r>
              <a:rPr lang="en-US" sz="1400" dirty="0" smtClean="0"/>
              <a:t>The contents in the form will change depending on the selection made and will be identified throughout this document.</a:t>
            </a:r>
          </a:p>
          <a:p>
            <a:endParaRPr lang="en-US" sz="1400" dirty="0"/>
          </a:p>
        </p:txBody>
      </p:sp>
      <p:sp>
        <p:nvSpPr>
          <p:cNvPr id="8" name="Rectangle 7"/>
          <p:cNvSpPr/>
          <p:nvPr/>
        </p:nvSpPr>
        <p:spPr>
          <a:xfrm>
            <a:off x="6180268" y="2528943"/>
            <a:ext cx="2126302" cy="344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1670089" y="3388125"/>
            <a:ext cx="6806935" cy="278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1453873" y="2594107"/>
            <a:ext cx="1546049" cy="220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1472044" y="4535649"/>
            <a:ext cx="637650" cy="147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7067576" y="4509810"/>
            <a:ext cx="1409447" cy="194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5284386" y="5489629"/>
            <a:ext cx="1486322" cy="307777"/>
          </a:xfrm>
          <a:prstGeom prst="rect">
            <a:avLst/>
          </a:prstGeom>
          <a:noFill/>
          <a:ln w="25400">
            <a:solidFill>
              <a:srgbClr val="FF0000"/>
            </a:solidFill>
          </a:ln>
        </p:spPr>
        <p:txBody>
          <a:bodyPr wrap="square" rtlCol="0">
            <a:spAutoFit/>
          </a:bodyPr>
          <a:lstStyle/>
          <a:p>
            <a:r>
              <a:rPr lang="en-US" sz="1400" dirty="0" smtClean="0"/>
              <a:t>Page Navigation </a:t>
            </a:r>
          </a:p>
        </p:txBody>
      </p:sp>
      <p:sp>
        <p:nvSpPr>
          <p:cNvPr id="14" name="TextBox 13"/>
          <p:cNvSpPr txBox="1"/>
          <p:nvPr/>
        </p:nvSpPr>
        <p:spPr>
          <a:xfrm>
            <a:off x="1946480" y="5522008"/>
            <a:ext cx="2498892" cy="307777"/>
          </a:xfrm>
          <a:prstGeom prst="rect">
            <a:avLst/>
          </a:prstGeom>
          <a:noFill/>
          <a:ln w="25400">
            <a:solidFill>
              <a:srgbClr val="FF0000"/>
            </a:solidFill>
          </a:ln>
        </p:spPr>
        <p:txBody>
          <a:bodyPr wrap="square" rtlCol="0">
            <a:spAutoFit/>
          </a:bodyPr>
          <a:lstStyle/>
          <a:p>
            <a:r>
              <a:rPr lang="en-US" sz="1400" dirty="0" smtClean="0"/>
              <a:t>Number of records information</a:t>
            </a:r>
          </a:p>
        </p:txBody>
      </p:sp>
      <p:sp>
        <p:nvSpPr>
          <p:cNvPr id="15" name="TextBox 14"/>
          <p:cNvSpPr txBox="1"/>
          <p:nvPr/>
        </p:nvSpPr>
        <p:spPr>
          <a:xfrm>
            <a:off x="109478" y="3252611"/>
            <a:ext cx="1027827" cy="738664"/>
          </a:xfrm>
          <a:prstGeom prst="rect">
            <a:avLst/>
          </a:prstGeom>
          <a:noFill/>
          <a:ln w="25400">
            <a:solidFill>
              <a:srgbClr val="FF0000"/>
            </a:solidFill>
          </a:ln>
        </p:spPr>
        <p:txBody>
          <a:bodyPr wrap="square" rtlCol="0">
            <a:spAutoFit/>
          </a:bodyPr>
          <a:lstStyle/>
          <a:p>
            <a:r>
              <a:rPr lang="en-US" sz="1400" dirty="0" smtClean="0"/>
              <a:t>Headers with search filters </a:t>
            </a:r>
          </a:p>
        </p:txBody>
      </p:sp>
      <p:sp>
        <p:nvSpPr>
          <p:cNvPr id="16" name="TextBox 15"/>
          <p:cNvSpPr txBox="1"/>
          <p:nvPr/>
        </p:nvSpPr>
        <p:spPr>
          <a:xfrm>
            <a:off x="160864" y="2585169"/>
            <a:ext cx="1002240" cy="523220"/>
          </a:xfrm>
          <a:prstGeom prst="rect">
            <a:avLst/>
          </a:prstGeom>
          <a:noFill/>
          <a:ln w="25400">
            <a:solidFill>
              <a:srgbClr val="FF0000"/>
            </a:solidFill>
          </a:ln>
        </p:spPr>
        <p:txBody>
          <a:bodyPr wrap="square" rtlCol="0">
            <a:spAutoFit/>
          </a:bodyPr>
          <a:lstStyle/>
          <a:p>
            <a:r>
              <a:rPr lang="en-US" sz="1400" dirty="0" smtClean="0"/>
              <a:t>Processing buttons</a:t>
            </a:r>
          </a:p>
        </p:txBody>
      </p:sp>
      <p:cxnSp>
        <p:nvCxnSpPr>
          <p:cNvPr id="17" name="Elbow Connector 16"/>
          <p:cNvCxnSpPr>
            <a:stCxn id="13" idx="0"/>
            <a:endCxn id="12" idx="2"/>
          </p:cNvCxnSpPr>
          <p:nvPr/>
        </p:nvCxnSpPr>
        <p:spPr>
          <a:xfrm rot="5400000" flipH="1" flipV="1">
            <a:off x="6507363" y="4224693"/>
            <a:ext cx="785120" cy="1744753"/>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0"/>
            <a:endCxn id="11" idx="2"/>
          </p:cNvCxnSpPr>
          <p:nvPr/>
        </p:nvCxnSpPr>
        <p:spPr>
          <a:xfrm rot="16200000" flipV="1">
            <a:off x="2073891" y="4399972"/>
            <a:ext cx="839015" cy="1405057"/>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5" idx="3"/>
            <a:endCxn id="9" idx="1"/>
          </p:cNvCxnSpPr>
          <p:nvPr/>
        </p:nvCxnSpPr>
        <p:spPr>
          <a:xfrm flipV="1">
            <a:off x="1137305" y="3527345"/>
            <a:ext cx="532784" cy="9459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3"/>
            <a:endCxn id="10" idx="1"/>
          </p:cNvCxnSpPr>
          <p:nvPr/>
        </p:nvCxnSpPr>
        <p:spPr>
          <a:xfrm flipV="1">
            <a:off x="1163104" y="2704433"/>
            <a:ext cx="290769" cy="142346"/>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39348" y="3180979"/>
            <a:ext cx="1037677" cy="168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24"/>
          <p:cNvSpPr txBox="1"/>
          <p:nvPr/>
        </p:nvSpPr>
        <p:spPr>
          <a:xfrm>
            <a:off x="8708375" y="2641526"/>
            <a:ext cx="930754" cy="738664"/>
          </a:xfrm>
          <a:prstGeom prst="rect">
            <a:avLst/>
          </a:prstGeom>
          <a:noFill/>
          <a:ln w="25400">
            <a:solidFill>
              <a:srgbClr val="FF0000"/>
            </a:solidFill>
          </a:ln>
        </p:spPr>
        <p:txBody>
          <a:bodyPr wrap="square" rtlCol="0">
            <a:spAutoFit/>
          </a:bodyPr>
          <a:lstStyle/>
          <a:p>
            <a:r>
              <a:rPr lang="en-US" sz="1400" dirty="0" smtClean="0"/>
              <a:t>Records display options</a:t>
            </a:r>
          </a:p>
        </p:txBody>
      </p:sp>
      <p:cxnSp>
        <p:nvCxnSpPr>
          <p:cNvPr id="26" name="Elbow Connector 25"/>
          <p:cNvCxnSpPr>
            <a:stCxn id="25" idx="1"/>
            <a:endCxn id="24" idx="3"/>
          </p:cNvCxnSpPr>
          <p:nvPr/>
        </p:nvCxnSpPr>
        <p:spPr>
          <a:xfrm rot="10800000" flipV="1">
            <a:off x="8477025" y="3010858"/>
            <a:ext cx="231350" cy="25415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451394" y="3677408"/>
            <a:ext cx="7025630" cy="811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p:cNvSpPr txBox="1"/>
          <p:nvPr/>
        </p:nvSpPr>
        <p:spPr>
          <a:xfrm>
            <a:off x="8316692" y="5292128"/>
            <a:ext cx="889081" cy="307777"/>
          </a:xfrm>
          <a:prstGeom prst="rect">
            <a:avLst/>
          </a:prstGeom>
          <a:noFill/>
          <a:ln w="25400">
            <a:solidFill>
              <a:srgbClr val="FF0000"/>
            </a:solidFill>
          </a:ln>
        </p:spPr>
        <p:txBody>
          <a:bodyPr wrap="square" rtlCol="0">
            <a:spAutoFit/>
          </a:bodyPr>
          <a:lstStyle/>
          <a:p>
            <a:r>
              <a:rPr lang="en-US" sz="1400" dirty="0" smtClean="0"/>
              <a:t>Data</a:t>
            </a:r>
          </a:p>
        </p:txBody>
      </p:sp>
      <p:cxnSp>
        <p:nvCxnSpPr>
          <p:cNvPr id="32" name="Elbow Connector 31"/>
          <p:cNvCxnSpPr>
            <a:stCxn id="31" idx="0"/>
            <a:endCxn id="30" idx="3"/>
          </p:cNvCxnSpPr>
          <p:nvPr/>
        </p:nvCxnSpPr>
        <p:spPr>
          <a:xfrm rot="16200000" flipV="1">
            <a:off x="8014684" y="4545578"/>
            <a:ext cx="1208890" cy="28420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366681" y="1485817"/>
            <a:ext cx="1822825" cy="323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p:cNvSpPr txBox="1"/>
          <p:nvPr/>
        </p:nvSpPr>
        <p:spPr>
          <a:xfrm>
            <a:off x="143339" y="1780922"/>
            <a:ext cx="1002240" cy="523220"/>
          </a:xfrm>
          <a:prstGeom prst="rect">
            <a:avLst/>
          </a:prstGeom>
          <a:noFill/>
          <a:ln w="25400">
            <a:solidFill>
              <a:srgbClr val="FF0000"/>
            </a:solidFill>
          </a:ln>
        </p:spPr>
        <p:txBody>
          <a:bodyPr wrap="square" rtlCol="0">
            <a:spAutoFit/>
          </a:bodyPr>
          <a:lstStyle/>
          <a:p>
            <a:r>
              <a:rPr lang="en-US" sz="1400" dirty="0" smtClean="0"/>
              <a:t>Select Option</a:t>
            </a:r>
          </a:p>
        </p:txBody>
      </p:sp>
      <p:cxnSp>
        <p:nvCxnSpPr>
          <p:cNvPr id="35" name="Elbow Connector 34"/>
          <p:cNvCxnSpPr>
            <a:stCxn id="34" idx="3"/>
            <a:endCxn id="33" idx="1"/>
          </p:cNvCxnSpPr>
          <p:nvPr/>
        </p:nvCxnSpPr>
        <p:spPr>
          <a:xfrm flipV="1">
            <a:off x="1145579" y="1647349"/>
            <a:ext cx="1221102" cy="395183"/>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328513" y="2232810"/>
            <a:ext cx="2536805" cy="228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p:cNvSpPr txBox="1"/>
          <p:nvPr/>
        </p:nvSpPr>
        <p:spPr>
          <a:xfrm>
            <a:off x="4529798" y="2031599"/>
            <a:ext cx="1002240" cy="307777"/>
          </a:xfrm>
          <a:prstGeom prst="rect">
            <a:avLst/>
          </a:prstGeom>
          <a:solidFill>
            <a:schemeClr val="bg1"/>
          </a:solidFill>
          <a:ln w="25400">
            <a:solidFill>
              <a:srgbClr val="FF0000"/>
            </a:solidFill>
          </a:ln>
        </p:spPr>
        <p:txBody>
          <a:bodyPr wrap="square" rtlCol="0">
            <a:spAutoFit/>
          </a:bodyPr>
          <a:lstStyle/>
          <a:p>
            <a:r>
              <a:rPr lang="en-US" sz="1400" dirty="0" smtClean="0"/>
              <a:t>Form Title</a:t>
            </a:r>
          </a:p>
        </p:txBody>
      </p:sp>
      <p:cxnSp>
        <p:nvCxnSpPr>
          <p:cNvPr id="38" name="Elbow Connector 37"/>
          <p:cNvCxnSpPr>
            <a:stCxn id="37" idx="1"/>
            <a:endCxn id="36" idx="3"/>
          </p:cNvCxnSpPr>
          <p:nvPr/>
        </p:nvCxnSpPr>
        <p:spPr>
          <a:xfrm rot="10800000" flipV="1">
            <a:off x="3865318" y="2185488"/>
            <a:ext cx="664480" cy="16172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34711" y="1878489"/>
            <a:ext cx="1204417" cy="523220"/>
          </a:xfrm>
          <a:prstGeom prst="rect">
            <a:avLst/>
          </a:prstGeom>
          <a:noFill/>
          <a:ln w="25400">
            <a:solidFill>
              <a:srgbClr val="FF0000"/>
            </a:solidFill>
          </a:ln>
        </p:spPr>
        <p:txBody>
          <a:bodyPr wrap="square" rtlCol="0">
            <a:spAutoFit/>
          </a:bodyPr>
          <a:lstStyle/>
          <a:p>
            <a:r>
              <a:rPr lang="en-US" sz="1400" dirty="0" smtClean="0"/>
              <a:t>Area Operator</a:t>
            </a:r>
          </a:p>
        </p:txBody>
      </p:sp>
      <p:cxnSp>
        <p:nvCxnSpPr>
          <p:cNvPr id="40" name="Elbow Connector 39"/>
          <p:cNvCxnSpPr>
            <a:stCxn id="39" idx="1"/>
            <a:endCxn id="8" idx="0"/>
          </p:cNvCxnSpPr>
          <p:nvPr/>
        </p:nvCxnSpPr>
        <p:spPr>
          <a:xfrm rot="10800000" flipV="1">
            <a:off x="7243419" y="2140099"/>
            <a:ext cx="1191292" cy="38884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8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46" y="1487671"/>
            <a:ext cx="8204976" cy="3984079"/>
          </a:xfrm>
          <a:prstGeom prst="rect">
            <a:avLst/>
          </a:prstGeom>
        </p:spPr>
      </p:pic>
      <p:sp>
        <p:nvSpPr>
          <p:cNvPr id="2" name="Title 1"/>
          <p:cNvSpPr>
            <a:spLocks noGrp="1"/>
          </p:cNvSpPr>
          <p:nvPr>
            <p:ph type="title"/>
          </p:nvPr>
        </p:nvSpPr>
        <p:spPr/>
        <p:txBody>
          <a:bodyPr/>
          <a:lstStyle/>
          <a:p>
            <a:r>
              <a:rPr lang="en-CA" sz="3600" dirty="0" smtClean="0"/>
              <a:t>Airshed Administration Create/Update Form</a:t>
            </a:r>
            <a:endParaRPr lang="en-CA" sz="36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8</a:t>
            </a:fld>
            <a:endParaRPr lang="en-US" dirty="0"/>
          </a:p>
        </p:txBody>
      </p:sp>
      <p:sp>
        <p:nvSpPr>
          <p:cNvPr id="7" name="Rectangle 6"/>
          <p:cNvSpPr/>
          <p:nvPr/>
        </p:nvSpPr>
        <p:spPr>
          <a:xfrm>
            <a:off x="1078081" y="4626152"/>
            <a:ext cx="506534" cy="266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894115" y="6114186"/>
            <a:ext cx="1294451" cy="307777"/>
          </a:xfrm>
          <a:prstGeom prst="rect">
            <a:avLst/>
          </a:prstGeom>
          <a:noFill/>
          <a:ln w="25400">
            <a:solidFill>
              <a:srgbClr val="FF0000"/>
            </a:solidFill>
          </a:ln>
        </p:spPr>
        <p:txBody>
          <a:bodyPr wrap="square" rtlCol="0">
            <a:spAutoFit/>
          </a:bodyPr>
          <a:lstStyle/>
          <a:p>
            <a:r>
              <a:rPr lang="en-CA" sz="1400" dirty="0" smtClean="0"/>
              <a:t>Screen Button</a:t>
            </a:r>
            <a:endParaRPr lang="en-CA" sz="1400" dirty="0"/>
          </a:p>
        </p:txBody>
      </p:sp>
      <p:cxnSp>
        <p:nvCxnSpPr>
          <p:cNvPr id="9" name="Elbow Connector 8"/>
          <p:cNvCxnSpPr>
            <a:stCxn id="8" idx="0"/>
            <a:endCxn id="7" idx="2"/>
          </p:cNvCxnSpPr>
          <p:nvPr/>
        </p:nvCxnSpPr>
        <p:spPr>
          <a:xfrm rot="16200000" flipV="1">
            <a:off x="825576" y="5398420"/>
            <a:ext cx="1221539" cy="209993"/>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65975" y="2657855"/>
            <a:ext cx="2114490" cy="289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3265767" y="5137327"/>
            <a:ext cx="3046870" cy="738664"/>
          </a:xfrm>
          <a:prstGeom prst="rect">
            <a:avLst/>
          </a:prstGeom>
          <a:solidFill>
            <a:schemeClr val="bg1"/>
          </a:solidFill>
          <a:ln w="25400">
            <a:solidFill>
              <a:srgbClr val="FF0000"/>
            </a:solidFill>
          </a:ln>
        </p:spPr>
        <p:txBody>
          <a:bodyPr wrap="square" rtlCol="0">
            <a:spAutoFit/>
          </a:bodyPr>
          <a:lstStyle/>
          <a:p>
            <a:r>
              <a:rPr lang="en-US" sz="1400" dirty="0" smtClean="0"/>
              <a:t>Greyed-out fields (cannot be modified).  Note: there are other field that are not greyed-out and cannot be modified</a:t>
            </a:r>
            <a:endParaRPr lang="en-CA" sz="1400" dirty="0"/>
          </a:p>
        </p:txBody>
      </p:sp>
      <p:cxnSp>
        <p:nvCxnSpPr>
          <p:cNvPr id="12" name="Elbow Connector 11"/>
          <p:cNvCxnSpPr>
            <a:stCxn id="11" idx="0"/>
            <a:endCxn id="10" idx="3"/>
          </p:cNvCxnSpPr>
          <p:nvPr/>
        </p:nvCxnSpPr>
        <p:spPr>
          <a:xfrm rot="16200000" flipV="1">
            <a:off x="3467575" y="3815699"/>
            <a:ext cx="2334518" cy="30873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67673" y="1507447"/>
            <a:ext cx="2031541" cy="336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619630" y="1996044"/>
            <a:ext cx="1475679" cy="307777"/>
          </a:xfrm>
          <a:prstGeom prst="rect">
            <a:avLst/>
          </a:prstGeom>
          <a:solidFill>
            <a:schemeClr val="bg1"/>
          </a:solidFill>
          <a:ln w="25400">
            <a:solidFill>
              <a:srgbClr val="FF0000"/>
            </a:solidFill>
          </a:ln>
        </p:spPr>
        <p:txBody>
          <a:bodyPr wrap="square" rtlCol="0">
            <a:spAutoFit/>
          </a:bodyPr>
          <a:lstStyle/>
          <a:p>
            <a:r>
              <a:rPr lang="en-CA" sz="1400" dirty="0" smtClean="0"/>
              <a:t>Selection Options</a:t>
            </a:r>
            <a:endParaRPr lang="en-CA" sz="1400" dirty="0"/>
          </a:p>
        </p:txBody>
      </p:sp>
      <p:cxnSp>
        <p:nvCxnSpPr>
          <p:cNvPr id="15" name="Elbow Connector 14"/>
          <p:cNvCxnSpPr>
            <a:stCxn id="14" idx="1"/>
            <a:endCxn id="13" idx="3"/>
          </p:cNvCxnSpPr>
          <p:nvPr/>
        </p:nvCxnSpPr>
        <p:spPr>
          <a:xfrm rot="10800000">
            <a:off x="4099214" y="1675933"/>
            <a:ext cx="2520416" cy="47400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0578" y="2213422"/>
            <a:ext cx="886123" cy="227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3265767" y="2066302"/>
            <a:ext cx="1000958" cy="307777"/>
          </a:xfrm>
          <a:prstGeom prst="rect">
            <a:avLst/>
          </a:prstGeom>
          <a:solidFill>
            <a:schemeClr val="bg1"/>
          </a:solidFill>
          <a:ln w="25400">
            <a:solidFill>
              <a:srgbClr val="FF0000"/>
            </a:solidFill>
          </a:ln>
        </p:spPr>
        <p:txBody>
          <a:bodyPr wrap="square" rtlCol="0">
            <a:spAutoFit/>
          </a:bodyPr>
          <a:lstStyle/>
          <a:p>
            <a:r>
              <a:rPr lang="en-CA" sz="1400" dirty="0" smtClean="0"/>
              <a:t>Form Title</a:t>
            </a:r>
            <a:endParaRPr lang="en-CA" sz="1400" dirty="0"/>
          </a:p>
        </p:txBody>
      </p:sp>
      <p:cxnSp>
        <p:nvCxnSpPr>
          <p:cNvPr id="18" name="Elbow Connector 17"/>
          <p:cNvCxnSpPr>
            <a:stCxn id="17" idx="1"/>
            <a:endCxn id="16" idx="3"/>
          </p:cNvCxnSpPr>
          <p:nvPr/>
        </p:nvCxnSpPr>
        <p:spPr>
          <a:xfrm rot="10800000" flipV="1">
            <a:off x="1916701" y="2220191"/>
            <a:ext cx="1349066" cy="10673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59237" y="2987799"/>
            <a:ext cx="2042486" cy="10348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p:cNvSpPr txBox="1"/>
          <p:nvPr/>
        </p:nvSpPr>
        <p:spPr>
          <a:xfrm>
            <a:off x="6768426" y="5825783"/>
            <a:ext cx="1224104" cy="307777"/>
          </a:xfrm>
          <a:prstGeom prst="rect">
            <a:avLst/>
          </a:prstGeom>
          <a:noFill/>
          <a:ln w="25400">
            <a:solidFill>
              <a:srgbClr val="FF0000"/>
            </a:solidFill>
          </a:ln>
        </p:spPr>
        <p:txBody>
          <a:bodyPr wrap="square" rtlCol="0">
            <a:spAutoFit/>
          </a:bodyPr>
          <a:lstStyle/>
          <a:p>
            <a:r>
              <a:rPr lang="en-CA" sz="1400" dirty="0" smtClean="0"/>
              <a:t>Filled in area </a:t>
            </a:r>
            <a:endParaRPr lang="en-CA" sz="1400" dirty="0"/>
          </a:p>
        </p:txBody>
      </p:sp>
      <p:cxnSp>
        <p:nvCxnSpPr>
          <p:cNvPr id="21" name="Elbow Connector 20"/>
          <p:cNvCxnSpPr>
            <a:stCxn id="20" idx="0"/>
            <a:endCxn id="19" idx="2"/>
          </p:cNvCxnSpPr>
          <p:nvPr/>
        </p:nvCxnSpPr>
        <p:spPr>
          <a:xfrm rot="5400000" flipH="1" flipV="1">
            <a:off x="6478914" y="4924217"/>
            <a:ext cx="1803131" cy="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87027" y="1747812"/>
            <a:ext cx="2557047" cy="246221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a typical form used  to create, update, and provide details for existing stations when the </a:t>
            </a:r>
            <a:r>
              <a:rPr lang="en-US" sz="1400" dirty="0"/>
              <a:t>“</a:t>
            </a:r>
            <a:r>
              <a:rPr lang="en-US" sz="1400" b="1" i="1" dirty="0"/>
              <a:t>Station Maintenance</a:t>
            </a:r>
            <a:r>
              <a:rPr lang="en-US" sz="1400" dirty="0"/>
              <a:t>” </a:t>
            </a:r>
            <a:r>
              <a:rPr lang="en-US" sz="1400" dirty="0" smtClean="0"/>
              <a:t>option is selected.</a:t>
            </a:r>
          </a:p>
          <a:p>
            <a:endParaRPr lang="en-US" sz="1400" dirty="0"/>
          </a:p>
          <a:p>
            <a:r>
              <a:rPr lang="en-US" sz="1400" dirty="0" smtClean="0"/>
              <a:t>The contents in the form will change depending on the selection made and will be identified throughout this document.</a:t>
            </a:r>
          </a:p>
        </p:txBody>
      </p:sp>
      <p:cxnSp>
        <p:nvCxnSpPr>
          <p:cNvPr id="52" name="Elbow Connector 51"/>
          <p:cNvCxnSpPr>
            <a:stCxn id="11" idx="0"/>
            <a:endCxn id="53" idx="1"/>
          </p:cNvCxnSpPr>
          <p:nvPr/>
        </p:nvCxnSpPr>
        <p:spPr>
          <a:xfrm rot="5400000" flipH="1" flipV="1">
            <a:off x="4406960" y="3185051"/>
            <a:ext cx="2334518" cy="157003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359236" y="2657855"/>
            <a:ext cx="2042485" cy="289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55"/>
          <p:cNvSpPr/>
          <p:nvPr/>
        </p:nvSpPr>
        <p:spPr>
          <a:xfrm>
            <a:off x="2365975" y="2987799"/>
            <a:ext cx="2114490" cy="1351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TextBox 56"/>
          <p:cNvSpPr txBox="1"/>
          <p:nvPr/>
        </p:nvSpPr>
        <p:spPr>
          <a:xfrm>
            <a:off x="116748" y="3686805"/>
            <a:ext cx="1013288" cy="523220"/>
          </a:xfrm>
          <a:prstGeom prst="rect">
            <a:avLst/>
          </a:prstGeom>
          <a:solidFill>
            <a:schemeClr val="bg1"/>
          </a:solidFill>
          <a:ln w="25400">
            <a:solidFill>
              <a:srgbClr val="FF0000"/>
            </a:solidFill>
          </a:ln>
        </p:spPr>
        <p:txBody>
          <a:bodyPr wrap="square" rtlCol="0">
            <a:spAutoFit/>
          </a:bodyPr>
          <a:lstStyle/>
          <a:p>
            <a:r>
              <a:rPr lang="en-CA" sz="1400" dirty="0" smtClean="0"/>
              <a:t>Filled in area </a:t>
            </a:r>
            <a:endParaRPr lang="en-CA" sz="1400" dirty="0"/>
          </a:p>
        </p:txBody>
      </p:sp>
      <p:cxnSp>
        <p:nvCxnSpPr>
          <p:cNvPr id="58" name="Elbow Connector 57"/>
          <p:cNvCxnSpPr>
            <a:stCxn id="57" idx="3"/>
            <a:endCxn id="56" idx="1"/>
          </p:cNvCxnSpPr>
          <p:nvPr/>
        </p:nvCxnSpPr>
        <p:spPr>
          <a:xfrm flipV="1">
            <a:off x="1130036" y="3663649"/>
            <a:ext cx="1235939" cy="284766"/>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312726" y="4630370"/>
            <a:ext cx="503959" cy="262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extBox 80"/>
          <p:cNvSpPr txBox="1"/>
          <p:nvPr/>
        </p:nvSpPr>
        <p:spPr>
          <a:xfrm>
            <a:off x="8463729" y="6082744"/>
            <a:ext cx="1294451" cy="307777"/>
          </a:xfrm>
          <a:prstGeom prst="rect">
            <a:avLst/>
          </a:prstGeom>
          <a:noFill/>
          <a:ln w="25400">
            <a:solidFill>
              <a:srgbClr val="FF0000"/>
            </a:solidFill>
          </a:ln>
        </p:spPr>
        <p:txBody>
          <a:bodyPr wrap="square" rtlCol="0">
            <a:spAutoFit/>
          </a:bodyPr>
          <a:lstStyle/>
          <a:p>
            <a:r>
              <a:rPr lang="en-CA" sz="1400" dirty="0" smtClean="0"/>
              <a:t>Screen Button</a:t>
            </a:r>
            <a:endParaRPr lang="en-CA" sz="1400" dirty="0"/>
          </a:p>
        </p:txBody>
      </p:sp>
      <p:cxnSp>
        <p:nvCxnSpPr>
          <p:cNvPr id="82" name="Elbow Connector 81"/>
          <p:cNvCxnSpPr>
            <a:stCxn id="81" idx="0"/>
            <a:endCxn id="80" idx="2"/>
          </p:cNvCxnSpPr>
          <p:nvPr/>
        </p:nvCxnSpPr>
        <p:spPr>
          <a:xfrm rot="16200000" flipV="1">
            <a:off x="8242783" y="5214571"/>
            <a:ext cx="1190097" cy="546249"/>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037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Airshed Administration for Coordinator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9</a:t>
            </a:fld>
            <a:endParaRPr lang="en-US" dirty="0"/>
          </a:p>
        </p:txBody>
      </p:sp>
    </p:spTree>
    <p:extLst>
      <p:ext uri="{BB962C8B-B14F-4D97-AF65-F5344CB8AC3E}">
        <p14:creationId xmlns:p14="http://schemas.microsoft.com/office/powerpoint/2010/main" val="357084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true</Hide_x0020_Me>
    <Audience1 xmlns="d317fc56-cd2a-4fee-83bf-2acf5d88d7a0"/>
    <EOL_x0020_Thumbnail xmlns="d317fc56-cd2a-4fee-83bf-2acf5d88d7a0">&lt;img alt="" src="/PublishingImages/Pages/Presenation.png" style="BORDER&amp;#58;0px solid;" /&gt;</EOL_x0020_Thumbnail>
    <Order1 xmlns="d317fc56-cd2a-4fee-83bf-2acf5d88d7a0">04</Order1>
    <Course_x0020_Description xmlns="d317fc56-cd2a-4fee-83bf-2acf5d88d7a0">This module offers an overview of how to use the Administration Module for managing airshed air metadata.  (Nov 15, 2019)</Course_x0020_Description>
    <Module xmlns="d317fc56-cd2a-4fee-83bf-2acf5d88d7a0">Module</Module>
    <Area xmlns="d317fc56-cd2a-4fee-83bf-2acf5d88d7a0">Air</Are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C51901-6B89-46D8-A7CF-71685F4F451A}"/>
</file>

<file path=customXml/itemProps2.xml><?xml version="1.0" encoding="utf-8"?>
<ds:datastoreItem xmlns:ds="http://schemas.openxmlformats.org/officeDocument/2006/customXml" ds:itemID="{BE8482AC-C3A6-4E7F-A1DB-2F13C0EB0C98}"/>
</file>

<file path=customXml/itemProps3.xml><?xml version="1.0" encoding="utf-8"?>
<ds:datastoreItem xmlns:ds="http://schemas.openxmlformats.org/officeDocument/2006/customXml" ds:itemID="{6E56EFD1-F9EA-467A-B319-D39E37C3CE28}"/>
</file>

<file path=customXml/itemProps4.xml><?xml version="1.0" encoding="utf-8"?>
<ds:datastoreItem xmlns:ds="http://schemas.openxmlformats.org/officeDocument/2006/customXml" ds:itemID="{DE0979D0-B346-4374-AA34-261F6395E788}"/>
</file>

<file path=docProps/app.xml><?xml version="1.0" encoding="utf-8"?>
<Properties xmlns="http://schemas.openxmlformats.org/officeDocument/2006/extended-properties" xmlns:vt="http://schemas.openxmlformats.org/officeDocument/2006/docPropsVTypes">
  <TotalTime>4881</TotalTime>
  <Words>2975</Words>
  <Application>Microsoft Office PowerPoint</Application>
  <PresentationFormat>Widescreen</PresentationFormat>
  <Paragraphs>446</Paragraphs>
  <Slides>31</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Freestyle Script</vt:lpstr>
      <vt:lpstr>Title Slides</vt:lpstr>
      <vt:lpstr>Body slides</vt:lpstr>
      <vt:lpstr>Airshed Data Administration  Module Training Course</vt:lpstr>
      <vt:lpstr>Table of Contents</vt:lpstr>
      <vt:lpstr>Airshed Administration Roles</vt:lpstr>
      <vt:lpstr>ETS Role Management</vt:lpstr>
      <vt:lpstr>ETS Role Assignment</vt:lpstr>
      <vt:lpstr>Airshed Administration Form Types</vt:lpstr>
      <vt:lpstr>Airshed Administration Processing Form</vt:lpstr>
      <vt:lpstr>Airshed Administration Create/Update Form</vt:lpstr>
      <vt:lpstr>Airshed Administration for Coordinator</vt:lpstr>
      <vt:lpstr>Airshed Administration Screen Coordinator</vt:lpstr>
      <vt:lpstr>Airshed Ambient Station List Screen Coordinator</vt:lpstr>
      <vt:lpstr>Airshed Ambient Station List: Create Coordinator</vt:lpstr>
      <vt:lpstr>Create Station Screen  Coordinator</vt:lpstr>
      <vt:lpstr>Create Station Screen: Success Coordinator</vt:lpstr>
      <vt:lpstr>Airshed Ambient Station List: Detail Coordinator</vt:lpstr>
      <vt:lpstr>Airshed Station Details Coordinator</vt:lpstr>
      <vt:lpstr>Airshed Administration for Station Managers</vt:lpstr>
      <vt:lpstr>Airshed Administration Screen Station Manager</vt:lpstr>
      <vt:lpstr>Airshed Ambient Station List  Station Manager</vt:lpstr>
      <vt:lpstr>Airshed Ambient Station List: Update  Station Manager</vt:lpstr>
      <vt:lpstr>Airshed Ambient Station: Update Station Station Manager</vt:lpstr>
      <vt:lpstr>Update Station: Error Station Manager</vt:lpstr>
      <vt:lpstr>Update Station: Success Station Manager</vt:lpstr>
      <vt:lpstr>Airshed Ambient Station List: Assign VVC Station Manager</vt:lpstr>
      <vt:lpstr>Airshed Ambient Station: VVC Assignment Screen Station Manager</vt:lpstr>
      <vt:lpstr>VVC Assignment Station Manager</vt:lpstr>
      <vt:lpstr>VVC Assignment: Success Station Manager</vt:lpstr>
      <vt:lpstr>Unassigning VVCs  Station Manager</vt:lpstr>
      <vt:lpstr>Airshed Ambient Station List: Detail Station Manager</vt:lpstr>
      <vt:lpstr>Station Details Station Manager</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 Air Data Administration Module Training Manual for Airsheds</dc:title>
  <dc:creator>Salina Fairbank</dc:creator>
  <cp:lastModifiedBy>Amy Thi</cp:lastModifiedBy>
  <cp:revision>321</cp:revision>
  <cp:lastPrinted>2019-11-12T18:19:13Z</cp:lastPrinted>
  <dcterms:created xsi:type="dcterms:W3CDTF">2018-11-01T17:04:00Z</dcterms:created>
  <dcterms:modified xsi:type="dcterms:W3CDTF">2019-11-15T22:12:48Z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ies>
</file>