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69.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7.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36.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70.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54.xml" ContentType="application/vnd.openxmlformats-officedocument.presentationml.slide+xml"/>
  <Override PartName="/ppt/slides/slide58.xml" ContentType="application/vnd.openxmlformats-officedocument.presentationml.slide+xml"/>
  <Override PartName="/ppt/slides/slide52.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53.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7.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0.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52.xml" ContentType="application/vnd.openxmlformats-officedocument.presentationml.notesSlide+xml"/>
  <Override PartName="/ppt/notesSlides/notesSlide64.xml" ContentType="application/vnd.openxmlformats-officedocument.presentationml.notesSlide+xml"/>
  <Override PartName="/ppt/notesSlides/notesSlide46.xml" ContentType="application/vnd.openxmlformats-officedocument.presentationml.notesSlide+xml"/>
  <Override PartName="/ppt/notesSlides/notesSlide65.xml" ContentType="application/vnd.openxmlformats-officedocument.presentationml.notesSlide+xml"/>
  <Override PartName="/ppt/notesSlides/notesSlide58.xml" ContentType="application/vnd.openxmlformats-officedocument.presentationml.notesSlide+xml"/>
  <Override PartName="/ppt/notesSlides/notesSlide66.xml" ContentType="application/vnd.openxmlformats-officedocument.presentationml.notesSlide+xml"/>
  <Override PartName="/ppt/notesSlides/notesSlide59.xml" ContentType="application/vnd.openxmlformats-officedocument.presentationml.notesSlide+xml"/>
  <Override PartName="/ppt/notesSlides/notesSlide47.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51.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57.xml" ContentType="application/vnd.openxmlformats-officedocument.presentationml.notesSlide+xml"/>
  <Override PartName="/ppt/notesSlides/notesSlide67.xml" ContentType="application/vnd.openxmlformats-officedocument.presentationml.notesSlide+xml"/>
  <Override PartName="/ppt/notesSlides/notesSlide53.xml" ContentType="application/vnd.openxmlformats-officedocument.presentationml.notesSlide+xml"/>
  <Override PartName="/ppt/notesSlides/notesSlide42.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41.xml" ContentType="application/vnd.openxmlformats-officedocument.presentationml.notesSlide+xml"/>
  <Override PartName="/ppt/notesSlides/notesSlide56.xml" ContentType="application/vnd.openxmlformats-officedocument.presentationml.notesSlide+xml"/>
  <Override PartName="/ppt/notesSlides/notesSlide45.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6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ink/ink1.xml" ContentType="application/inkml+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73"/>
  </p:notesMasterIdLst>
  <p:handoutMasterIdLst>
    <p:handoutMasterId r:id="rId74"/>
  </p:handoutMasterIdLst>
  <p:sldIdLst>
    <p:sldId id="260" r:id="rId3"/>
    <p:sldId id="261" r:id="rId4"/>
    <p:sldId id="348" r:id="rId5"/>
    <p:sldId id="349" r:id="rId6"/>
    <p:sldId id="374" r:id="rId7"/>
    <p:sldId id="350" r:id="rId8"/>
    <p:sldId id="375" r:id="rId9"/>
    <p:sldId id="376" r:id="rId10"/>
    <p:sldId id="341" r:id="rId11"/>
    <p:sldId id="291" r:id="rId12"/>
    <p:sldId id="413" r:id="rId13"/>
    <p:sldId id="389" r:id="rId14"/>
    <p:sldId id="377" r:id="rId15"/>
    <p:sldId id="378" r:id="rId16"/>
    <p:sldId id="379" r:id="rId17"/>
    <p:sldId id="380" r:id="rId18"/>
    <p:sldId id="264" r:id="rId19"/>
    <p:sldId id="265" r:id="rId20"/>
    <p:sldId id="268" r:id="rId21"/>
    <p:sldId id="301" r:id="rId22"/>
    <p:sldId id="329" r:id="rId23"/>
    <p:sldId id="280" r:id="rId24"/>
    <p:sldId id="398" r:id="rId25"/>
    <p:sldId id="397" r:id="rId26"/>
    <p:sldId id="390" r:id="rId27"/>
    <p:sldId id="391" r:id="rId28"/>
    <p:sldId id="392" r:id="rId29"/>
    <p:sldId id="393" r:id="rId30"/>
    <p:sldId id="402" r:id="rId31"/>
    <p:sldId id="403" r:id="rId32"/>
    <p:sldId id="360" r:id="rId33"/>
    <p:sldId id="361" r:id="rId34"/>
    <p:sldId id="362" r:id="rId35"/>
    <p:sldId id="404" r:id="rId36"/>
    <p:sldId id="275" r:id="rId37"/>
    <p:sldId id="277" r:id="rId38"/>
    <p:sldId id="283" r:id="rId39"/>
    <p:sldId id="358" r:id="rId40"/>
    <p:sldId id="356" r:id="rId41"/>
    <p:sldId id="344" r:id="rId42"/>
    <p:sldId id="412" r:id="rId43"/>
    <p:sldId id="372" r:id="rId44"/>
    <p:sldId id="371" r:id="rId45"/>
    <p:sldId id="346" r:id="rId46"/>
    <p:sldId id="345" r:id="rId47"/>
    <p:sldId id="370" r:id="rId48"/>
    <p:sldId id="410" r:id="rId49"/>
    <p:sldId id="321" r:id="rId50"/>
    <p:sldId id="320" r:id="rId51"/>
    <p:sldId id="306" r:id="rId52"/>
    <p:sldId id="316" r:id="rId53"/>
    <p:sldId id="309" r:id="rId54"/>
    <p:sldId id="323" r:id="rId55"/>
    <p:sldId id="328" r:id="rId56"/>
    <p:sldId id="327" r:id="rId57"/>
    <p:sldId id="326" r:id="rId58"/>
    <p:sldId id="399" r:id="rId59"/>
    <p:sldId id="411" r:id="rId60"/>
    <p:sldId id="400" r:id="rId61"/>
    <p:sldId id="401" r:id="rId62"/>
    <p:sldId id="325" r:id="rId63"/>
    <p:sldId id="368" r:id="rId64"/>
    <p:sldId id="406" r:id="rId65"/>
    <p:sldId id="407" r:id="rId66"/>
    <p:sldId id="414" r:id="rId67"/>
    <p:sldId id="302" r:id="rId68"/>
    <p:sldId id="352" r:id="rId69"/>
    <p:sldId id="353" r:id="rId70"/>
    <p:sldId id="354" r:id="rId71"/>
    <p:sldId id="355" r:id="rId7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ystal Parrell" initials="CP" lastIdx="4" clrIdx="0">
    <p:extLst>
      <p:ext uri="{19B8F6BF-5375-455C-9EA6-DF929625EA0E}">
        <p15:presenceInfo xmlns:p15="http://schemas.microsoft.com/office/powerpoint/2012/main" userId="S-1-5-21-2000478354-963894560-682003330-1138665" providerId="AD"/>
      </p:ext>
    </p:extLst>
  </p:cmAuthor>
  <p:cmAuthor id="2" name="Crystal Parrell" initials="CP [2]" lastIdx="1" clrIdx="1">
    <p:extLst>
      <p:ext uri="{19B8F6BF-5375-455C-9EA6-DF929625EA0E}">
        <p15:presenceInfo xmlns:p15="http://schemas.microsoft.com/office/powerpoint/2012/main" userId="Crystal Parrell" providerId="None"/>
      </p:ext>
    </p:extLst>
  </p:cmAuthor>
  <p:cmAuthor id="3" name="andrew.clayton" initials="a" lastIdx="1" clrIdx="2">
    <p:extLst>
      <p:ext uri="{19B8F6BF-5375-455C-9EA6-DF929625EA0E}">
        <p15:presenceInfo xmlns:p15="http://schemas.microsoft.com/office/powerpoint/2012/main" userId="andrew.clayton" providerId="None"/>
      </p:ext>
    </p:extLst>
  </p:cmAuthor>
  <p:cmAuthor id="4" name="Amy Thi" initials="AT" lastIdx="34" clrIdx="3">
    <p:extLst>
      <p:ext uri="{19B8F6BF-5375-455C-9EA6-DF929625EA0E}">
        <p15:presenceInfo xmlns:p15="http://schemas.microsoft.com/office/powerpoint/2012/main" userId="S-1-5-21-2000478354-963894560-682003330-1641989" providerId="AD"/>
      </p:ext>
    </p:extLst>
  </p:cmAuthor>
  <p:cmAuthor id="5" name="Edmund Arthurton" initials="EA" lastIdx="14" clrIdx="4">
    <p:extLst>
      <p:ext uri="{19B8F6BF-5375-455C-9EA6-DF929625EA0E}">
        <p15:presenceInfo xmlns:p15="http://schemas.microsoft.com/office/powerpoint/2012/main" userId="S-1-5-21-2000478354-963894560-682003330-1414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E5E5"/>
    <a:srgbClr val="FFFFFF"/>
    <a:srgbClr val="0081AB"/>
    <a:srgbClr val="007DAA"/>
    <a:srgbClr val="F6F6F6"/>
    <a:srgbClr val="E4E4E4"/>
    <a:srgbClr val="4A738D"/>
    <a:srgbClr val="14002D"/>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43" autoAdjust="0"/>
    <p:restoredTop sz="83735" autoAdjust="0"/>
  </p:normalViewPr>
  <p:slideViewPr>
    <p:cSldViewPr snapToGrid="0">
      <p:cViewPr varScale="1">
        <p:scale>
          <a:sx n="94" d="100"/>
          <a:sy n="94" d="100"/>
        </p:scale>
        <p:origin x="102" y="558"/>
      </p:cViewPr>
      <p:guideLst>
        <p:guide orient="horz" pos="2160"/>
        <p:guide pos="3840"/>
      </p:guideLst>
    </p:cSldViewPr>
  </p:slideViewPr>
  <p:notesTextViewPr>
    <p:cViewPr>
      <p:scale>
        <a:sx n="3" d="2"/>
        <a:sy n="3" d="2"/>
      </p:scale>
      <p:origin x="0" y="0"/>
    </p:cViewPr>
  </p:notesTextViewPr>
  <p:notesViewPr>
    <p:cSldViewPr snapToGrid="0">
      <p:cViewPr varScale="1">
        <p:scale>
          <a:sx n="80" d="100"/>
          <a:sy n="80" d="100"/>
        </p:scale>
        <p:origin x="315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83"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8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CA" dirty="0"/>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7550F4F7-B7D0-498D-9241-EE05CABB659E}" type="datetimeFigureOut">
              <a:rPr lang="en-CA" smtClean="0"/>
              <a:t>2019-11-15</a:t>
            </a:fld>
            <a:endParaRPr lang="en-CA" dirty="0"/>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A9C7CA2D-B079-4B02-A77A-A3EFDA54D87E}" type="slidenum">
              <a:rPr lang="en-CA" smtClean="0"/>
              <a:t>‹#›</a:t>
            </a:fld>
            <a:endParaRPr lang="en-CA" dirty="0"/>
          </a:p>
        </p:txBody>
      </p:sp>
    </p:spTree>
    <p:extLst>
      <p:ext uri="{BB962C8B-B14F-4D97-AF65-F5344CB8AC3E}">
        <p14:creationId xmlns:p14="http://schemas.microsoft.com/office/powerpoint/2010/main" val="29910906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71.03594" units="1/cm"/>
          <inkml:channelProperty channel="Y" name="resolution" value="35.47297" units="1/cm"/>
          <inkml:channelProperty channel="T" name="resolution" value="1" units="1/dev"/>
        </inkml:channelProperties>
      </inkml:inkSource>
      <inkml:timestamp xml:id="ts0" timeString="2019-10-31T14:45:25.58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F98A3BC-0917-4009-8939-D4ADA6AAA877}" emma:medium="tactile" emma:mode="ink">
          <msink:context xmlns:msink="http://schemas.microsoft.com/ink/2010/main" type="writingRegion" rotatedBoundingBox="17874,16275 17889,16275 17889,16290 17874,16290"/>
        </emma:interpretation>
      </emma:emma>
    </inkml:annotationXML>
    <inkml:traceGroup>
      <inkml:annotationXML>
        <emma:emma xmlns:emma="http://www.w3.org/2003/04/emma" version="1.0">
          <emma:interpretation id="{31BBB573-9F7A-4196-8AF3-89CF2E75B86B}" emma:medium="tactile" emma:mode="ink">
            <msink:context xmlns:msink="http://schemas.microsoft.com/ink/2010/main" type="paragraph" rotatedBoundingBox="17874,16275 17889,16275 17889,16290 17874,16290" alignmentLevel="1"/>
          </emma:interpretation>
        </emma:emma>
      </inkml:annotationXML>
      <inkml:traceGroup>
        <inkml:annotationXML>
          <emma:emma xmlns:emma="http://www.w3.org/2003/04/emma" version="1.0">
            <emma:interpretation id="{E9EDFD2A-340B-4D03-88FF-B99D03C2D45A}" emma:medium="tactile" emma:mode="ink">
              <msink:context xmlns:msink="http://schemas.microsoft.com/ink/2010/main" type="line" rotatedBoundingBox="17874,16275 17889,16275 17889,16290 17874,16290"/>
            </emma:interpretation>
          </emma:emma>
        </inkml:annotationXML>
        <inkml:traceGroup>
          <inkml:annotationXML>
            <emma:emma xmlns:emma="http://www.w3.org/2003/04/emma" version="1.0">
              <emma:interpretation id="{5139D35D-5F8B-48B8-BB6C-40C64E9C3963}" emma:medium="tactile" emma:mode="ink">
                <msink:context xmlns:msink="http://schemas.microsoft.com/ink/2010/main" type="inkWord" rotatedBoundingBox="17874,16275 17889,16275 17889,16290 17874,16290"/>
              </emma:interpretation>
              <emma:one-of disjunction-type="recognition" id="oneOf0">
                <emma:interpretation id="interp0" emma:lang="" emma:confidence="0">
                  <emma:literal>.</emma:literal>
                </emma:interpretation>
                <emma:interpretation id="interp1" emma:lang="" emma:confidence="0">
                  <emma:literal>v</emma:literal>
                </emma:interpretation>
                <emma:interpretation id="interp2" emma:lang="" emma:confidence="0">
                  <emma:literal>}</emma:literal>
                </emma:interpretation>
                <emma:interpretation id="interp3" emma:lang="" emma:confidence="0">
                  <emma:literal>w</emma:literal>
                </emma:interpretation>
                <emma:interpretation id="interp4" emma:lang="" emma:confidence="0">
                  <emma:literal>3</emma:literal>
                </emma:interpretation>
              </emma:one-of>
            </emma:emma>
          </inkml:annotationXML>
          <inkml:trace contextRef="#ctx0" brushRef="#br0">0 0 0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08" tIns="46654" rIns="93308" bIns="46654" rtlCol="0"/>
          <a:lstStyle>
            <a:lvl1pPr algn="l">
              <a:defRPr sz="1200"/>
            </a:lvl1pPr>
          </a:lstStyle>
          <a:p>
            <a:endParaRPr lang="en-CA" dirty="0"/>
          </a:p>
        </p:txBody>
      </p:sp>
      <p:sp>
        <p:nvSpPr>
          <p:cNvPr id="3" name="Date Placeholder 2"/>
          <p:cNvSpPr>
            <a:spLocks noGrp="1"/>
          </p:cNvSpPr>
          <p:nvPr>
            <p:ph type="dt" idx="1"/>
          </p:nvPr>
        </p:nvSpPr>
        <p:spPr>
          <a:xfrm>
            <a:off x="3978133" y="0"/>
            <a:ext cx="3043343" cy="467071"/>
          </a:xfrm>
          <a:prstGeom prst="rect">
            <a:avLst/>
          </a:prstGeom>
        </p:spPr>
        <p:txBody>
          <a:bodyPr vert="horz" lIns="93308" tIns="46654" rIns="93308" bIns="46654" rtlCol="0"/>
          <a:lstStyle>
            <a:lvl1pPr algn="r">
              <a:defRPr sz="1200"/>
            </a:lvl1pPr>
          </a:lstStyle>
          <a:p>
            <a:fld id="{8CDBEA59-F577-4154-9037-6933AF3BD2F1}" type="datetimeFigureOut">
              <a:rPr lang="en-CA" smtClean="0"/>
              <a:t>2019-11-15</a:t>
            </a:fld>
            <a:endParaRPr lang="en-CA"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08" tIns="46654" rIns="93308" bIns="46654" rtlCol="0" anchor="ctr"/>
          <a:lstStyle/>
          <a:p>
            <a:endParaRPr lang="en-CA" dirty="0"/>
          </a:p>
        </p:txBody>
      </p:sp>
      <p:sp>
        <p:nvSpPr>
          <p:cNvPr id="5" name="Notes Placeholder 4"/>
          <p:cNvSpPr>
            <a:spLocks noGrp="1"/>
          </p:cNvSpPr>
          <p:nvPr>
            <p:ph type="body" sz="quarter" idx="3"/>
          </p:nvPr>
        </p:nvSpPr>
        <p:spPr>
          <a:xfrm>
            <a:off x="702310" y="4480005"/>
            <a:ext cx="5618480" cy="3665459"/>
          </a:xfrm>
          <a:prstGeom prst="rect">
            <a:avLst/>
          </a:prstGeom>
        </p:spPr>
        <p:txBody>
          <a:bodyPr vert="horz" lIns="93308" tIns="46654" rIns="93308" bIns="46654"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842030"/>
            <a:ext cx="3043343" cy="467070"/>
          </a:xfrm>
          <a:prstGeom prst="rect">
            <a:avLst/>
          </a:prstGeom>
        </p:spPr>
        <p:txBody>
          <a:bodyPr vert="horz" lIns="93308" tIns="46654" rIns="93308" bIns="46654"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8133" y="8842030"/>
            <a:ext cx="3043343" cy="467070"/>
          </a:xfrm>
          <a:prstGeom prst="rect">
            <a:avLst/>
          </a:prstGeom>
        </p:spPr>
        <p:txBody>
          <a:bodyPr vert="horz" lIns="93308" tIns="46654" rIns="93308" bIns="46654" rtlCol="0" anchor="b"/>
          <a:lstStyle>
            <a:lvl1pPr algn="r">
              <a:defRPr sz="1200"/>
            </a:lvl1pPr>
          </a:lstStyle>
          <a:p>
            <a:fld id="{24877ECC-51D2-4FB1-A27B-9D3C1C97B615}" type="slidenum">
              <a:rPr lang="en-CA" smtClean="0"/>
              <a:t>‹#›</a:t>
            </a:fld>
            <a:endParaRPr lang="en-CA" dirty="0"/>
          </a:p>
        </p:txBody>
      </p:sp>
    </p:spTree>
    <p:extLst>
      <p:ext uri="{BB962C8B-B14F-4D97-AF65-F5344CB8AC3E}">
        <p14:creationId xmlns:p14="http://schemas.microsoft.com/office/powerpoint/2010/main" val="3217038074"/>
      </p:ext>
    </p:extLst>
  </p:cSld>
  <p:clrMap bg1="lt1" tx1="dk1" bg2="lt2" tx2="dk2" accent1="accent1" accent2="accent2" accent3="accent3" accent4="accent4" accent5="accent5" accent6="accent6" hlink="hlink" folHlink="folHlink"/>
  <p:notesStyle>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050" kern="1200">
        <a:solidFill>
          <a:schemeClr val="tx1"/>
        </a:solidFill>
        <a:latin typeface="+mn-lt"/>
        <a:ea typeface="+mn-ea"/>
        <a:cs typeface="+mn-cs"/>
      </a:defRPr>
    </a:lvl2pPr>
    <a:lvl3pPr marL="914400" algn="l" defTabSz="914400" rtl="0" eaLnBrk="1" latinLnBrk="0" hangingPunct="1">
      <a:defRPr sz="1050" kern="1200">
        <a:solidFill>
          <a:schemeClr val="tx1"/>
        </a:solidFill>
        <a:latin typeface="+mn-lt"/>
        <a:ea typeface="+mn-ea"/>
        <a:cs typeface="+mn-cs"/>
      </a:defRPr>
    </a:lvl3pPr>
    <a:lvl4pPr marL="1371600" algn="l" defTabSz="914400" rtl="0" eaLnBrk="1" latinLnBrk="0" hangingPunct="1">
      <a:defRPr sz="1050" kern="1200">
        <a:solidFill>
          <a:schemeClr val="tx1"/>
        </a:solidFill>
        <a:latin typeface="+mn-lt"/>
        <a:ea typeface="+mn-ea"/>
        <a:cs typeface="+mn-cs"/>
      </a:defRPr>
    </a:lvl4pPr>
    <a:lvl5pPr marL="1828800" algn="l" defTabSz="914400" rtl="0" eaLnBrk="1" latinLnBrk="0" hangingPunct="1">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077" fontAlgn="base">
              <a:spcBef>
                <a:spcPct val="0"/>
              </a:spcBef>
              <a:spcAft>
                <a:spcPct val="0"/>
              </a:spcAft>
              <a:defRPr/>
            </a:pPr>
            <a:fld id="{C33E93F5-386D-46C1-AED3-8A7E51F89105}" type="slidenum">
              <a:rPr lang="en-CA">
                <a:solidFill>
                  <a:prstClr val="black"/>
                </a:solidFill>
                <a:latin typeface="Calibri" pitchFamily="34" charset="0"/>
                <a:cs typeface="Arial" charset="0"/>
              </a:rPr>
              <a:pPr defTabSz="933077" fontAlgn="base">
                <a:spcBef>
                  <a:spcPct val="0"/>
                </a:spcBef>
                <a:spcAft>
                  <a:spcPct val="0"/>
                </a:spcAft>
                <a:defRPr/>
              </a:pPr>
              <a:t>1</a:t>
            </a:fld>
            <a:endParaRPr lang="en-CA" dirty="0">
              <a:solidFill>
                <a:prstClr val="black"/>
              </a:solidFill>
              <a:latin typeface="Calibri" pitchFamily="34" charset="0"/>
              <a:cs typeface="Arial" charset="0"/>
            </a:endParaRPr>
          </a:p>
        </p:txBody>
      </p:sp>
    </p:spTree>
    <p:extLst>
      <p:ext uri="{BB962C8B-B14F-4D97-AF65-F5344CB8AC3E}">
        <p14:creationId xmlns:p14="http://schemas.microsoft.com/office/powerpoint/2010/main" val="234404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10</a:t>
            </a:fld>
            <a:endParaRPr lang="en-CA" dirty="0"/>
          </a:p>
        </p:txBody>
      </p:sp>
    </p:spTree>
    <p:extLst>
      <p:ext uri="{BB962C8B-B14F-4D97-AF65-F5344CB8AC3E}">
        <p14:creationId xmlns:p14="http://schemas.microsoft.com/office/powerpoint/2010/main" val="251884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11</a:t>
            </a:fld>
            <a:endParaRPr lang="en-CA" dirty="0"/>
          </a:p>
        </p:txBody>
      </p:sp>
    </p:spTree>
    <p:extLst>
      <p:ext uri="{BB962C8B-B14F-4D97-AF65-F5344CB8AC3E}">
        <p14:creationId xmlns:p14="http://schemas.microsoft.com/office/powerpoint/2010/main" val="408779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12</a:t>
            </a:fld>
            <a:endParaRPr lang="en-CA" dirty="0"/>
          </a:p>
        </p:txBody>
      </p:sp>
    </p:spTree>
    <p:extLst>
      <p:ext uri="{BB962C8B-B14F-4D97-AF65-F5344CB8AC3E}">
        <p14:creationId xmlns:p14="http://schemas.microsoft.com/office/powerpoint/2010/main" val="1560433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4877ECC-51D2-4FB1-A27B-9D3C1C97B615}" type="slidenum">
              <a:rPr lang="en-CA" smtClean="0"/>
              <a:t>13</a:t>
            </a:fld>
            <a:endParaRPr lang="en-CA" dirty="0"/>
          </a:p>
        </p:txBody>
      </p:sp>
    </p:spTree>
    <p:extLst>
      <p:ext uri="{BB962C8B-B14F-4D97-AF65-F5344CB8AC3E}">
        <p14:creationId xmlns:p14="http://schemas.microsoft.com/office/powerpoint/2010/main" val="305024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14</a:t>
            </a:fld>
            <a:endParaRPr lang="en-CA" dirty="0"/>
          </a:p>
        </p:txBody>
      </p:sp>
    </p:spTree>
    <p:extLst>
      <p:ext uri="{BB962C8B-B14F-4D97-AF65-F5344CB8AC3E}">
        <p14:creationId xmlns:p14="http://schemas.microsoft.com/office/powerpoint/2010/main" val="423687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15</a:t>
            </a:fld>
            <a:endParaRPr lang="en-CA" dirty="0"/>
          </a:p>
        </p:txBody>
      </p:sp>
    </p:spTree>
    <p:extLst>
      <p:ext uri="{BB962C8B-B14F-4D97-AF65-F5344CB8AC3E}">
        <p14:creationId xmlns:p14="http://schemas.microsoft.com/office/powerpoint/2010/main" val="3372069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16</a:t>
            </a:fld>
            <a:endParaRPr lang="en-CA" dirty="0"/>
          </a:p>
        </p:txBody>
      </p:sp>
    </p:spTree>
    <p:extLst>
      <p:ext uri="{BB962C8B-B14F-4D97-AF65-F5344CB8AC3E}">
        <p14:creationId xmlns:p14="http://schemas.microsoft.com/office/powerpoint/2010/main" val="974763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17</a:t>
            </a:fld>
            <a:endParaRPr lang="en-CA" dirty="0"/>
          </a:p>
        </p:txBody>
      </p:sp>
    </p:spTree>
    <p:extLst>
      <p:ext uri="{BB962C8B-B14F-4D97-AF65-F5344CB8AC3E}">
        <p14:creationId xmlns:p14="http://schemas.microsoft.com/office/powerpoint/2010/main" val="4127016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18</a:t>
            </a:fld>
            <a:endParaRPr lang="en-CA" dirty="0"/>
          </a:p>
        </p:txBody>
      </p:sp>
    </p:spTree>
    <p:extLst>
      <p:ext uri="{BB962C8B-B14F-4D97-AF65-F5344CB8AC3E}">
        <p14:creationId xmlns:p14="http://schemas.microsoft.com/office/powerpoint/2010/main" val="3508381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19</a:t>
            </a:fld>
            <a:endParaRPr lang="en-CA" dirty="0"/>
          </a:p>
        </p:txBody>
      </p:sp>
    </p:spTree>
    <p:extLst>
      <p:ext uri="{BB962C8B-B14F-4D97-AF65-F5344CB8AC3E}">
        <p14:creationId xmlns:p14="http://schemas.microsoft.com/office/powerpoint/2010/main" val="337209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2</a:t>
            </a:fld>
            <a:endParaRPr lang="en-CA" dirty="0"/>
          </a:p>
        </p:txBody>
      </p:sp>
    </p:spTree>
    <p:extLst>
      <p:ext uri="{BB962C8B-B14F-4D97-AF65-F5344CB8AC3E}">
        <p14:creationId xmlns:p14="http://schemas.microsoft.com/office/powerpoint/2010/main" val="3299793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20</a:t>
            </a:fld>
            <a:endParaRPr lang="en-CA" dirty="0"/>
          </a:p>
        </p:txBody>
      </p:sp>
    </p:spTree>
    <p:extLst>
      <p:ext uri="{BB962C8B-B14F-4D97-AF65-F5344CB8AC3E}">
        <p14:creationId xmlns:p14="http://schemas.microsoft.com/office/powerpoint/2010/main" val="532006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21</a:t>
            </a:fld>
            <a:endParaRPr lang="en-CA" dirty="0"/>
          </a:p>
        </p:txBody>
      </p:sp>
    </p:spTree>
    <p:extLst>
      <p:ext uri="{BB962C8B-B14F-4D97-AF65-F5344CB8AC3E}">
        <p14:creationId xmlns:p14="http://schemas.microsoft.com/office/powerpoint/2010/main" val="3205630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22</a:t>
            </a:fld>
            <a:endParaRPr lang="en-CA" dirty="0"/>
          </a:p>
        </p:txBody>
      </p:sp>
    </p:spTree>
    <p:extLst>
      <p:ext uri="{BB962C8B-B14F-4D97-AF65-F5344CB8AC3E}">
        <p14:creationId xmlns:p14="http://schemas.microsoft.com/office/powerpoint/2010/main" val="4155927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23</a:t>
            </a:fld>
            <a:endParaRPr lang="en-CA" dirty="0"/>
          </a:p>
        </p:txBody>
      </p:sp>
    </p:spTree>
    <p:extLst>
      <p:ext uri="{BB962C8B-B14F-4D97-AF65-F5344CB8AC3E}">
        <p14:creationId xmlns:p14="http://schemas.microsoft.com/office/powerpoint/2010/main" val="3868635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24</a:t>
            </a:fld>
            <a:endParaRPr lang="en-CA" dirty="0"/>
          </a:p>
        </p:txBody>
      </p:sp>
    </p:spTree>
    <p:extLst>
      <p:ext uri="{BB962C8B-B14F-4D97-AF65-F5344CB8AC3E}">
        <p14:creationId xmlns:p14="http://schemas.microsoft.com/office/powerpoint/2010/main" val="2345703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25</a:t>
            </a:fld>
            <a:endParaRPr lang="en-CA" dirty="0"/>
          </a:p>
        </p:txBody>
      </p:sp>
    </p:spTree>
    <p:extLst>
      <p:ext uri="{BB962C8B-B14F-4D97-AF65-F5344CB8AC3E}">
        <p14:creationId xmlns:p14="http://schemas.microsoft.com/office/powerpoint/2010/main" val="992757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26</a:t>
            </a:fld>
            <a:endParaRPr lang="en-CA" dirty="0"/>
          </a:p>
        </p:txBody>
      </p:sp>
    </p:spTree>
    <p:extLst>
      <p:ext uri="{BB962C8B-B14F-4D97-AF65-F5344CB8AC3E}">
        <p14:creationId xmlns:p14="http://schemas.microsoft.com/office/powerpoint/2010/main" val="2779117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27</a:t>
            </a:fld>
            <a:endParaRPr lang="en-CA" dirty="0"/>
          </a:p>
        </p:txBody>
      </p:sp>
    </p:spTree>
    <p:extLst>
      <p:ext uri="{BB962C8B-B14F-4D97-AF65-F5344CB8AC3E}">
        <p14:creationId xmlns:p14="http://schemas.microsoft.com/office/powerpoint/2010/main" val="864745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28</a:t>
            </a:fld>
            <a:endParaRPr lang="en-CA" dirty="0"/>
          </a:p>
        </p:txBody>
      </p:sp>
    </p:spTree>
    <p:extLst>
      <p:ext uri="{BB962C8B-B14F-4D97-AF65-F5344CB8AC3E}">
        <p14:creationId xmlns:p14="http://schemas.microsoft.com/office/powerpoint/2010/main" val="830608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29</a:t>
            </a:fld>
            <a:endParaRPr lang="en-CA" dirty="0"/>
          </a:p>
        </p:txBody>
      </p:sp>
    </p:spTree>
    <p:extLst>
      <p:ext uri="{BB962C8B-B14F-4D97-AF65-F5344CB8AC3E}">
        <p14:creationId xmlns:p14="http://schemas.microsoft.com/office/powerpoint/2010/main" val="290430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a:t>
            </a:fld>
            <a:endParaRPr lang="en-CA" dirty="0"/>
          </a:p>
        </p:txBody>
      </p:sp>
    </p:spTree>
    <p:extLst>
      <p:ext uri="{BB962C8B-B14F-4D97-AF65-F5344CB8AC3E}">
        <p14:creationId xmlns:p14="http://schemas.microsoft.com/office/powerpoint/2010/main" val="2853982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30</a:t>
            </a:fld>
            <a:endParaRPr lang="en-CA" dirty="0"/>
          </a:p>
        </p:txBody>
      </p:sp>
    </p:spTree>
    <p:extLst>
      <p:ext uri="{BB962C8B-B14F-4D97-AF65-F5344CB8AC3E}">
        <p14:creationId xmlns:p14="http://schemas.microsoft.com/office/powerpoint/2010/main" val="3542741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31</a:t>
            </a:fld>
            <a:endParaRPr lang="en-CA" dirty="0"/>
          </a:p>
        </p:txBody>
      </p:sp>
    </p:spTree>
    <p:extLst>
      <p:ext uri="{BB962C8B-B14F-4D97-AF65-F5344CB8AC3E}">
        <p14:creationId xmlns:p14="http://schemas.microsoft.com/office/powerpoint/2010/main" val="3006406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32</a:t>
            </a:fld>
            <a:endParaRPr lang="en-CA" dirty="0"/>
          </a:p>
        </p:txBody>
      </p:sp>
    </p:spTree>
    <p:extLst>
      <p:ext uri="{BB962C8B-B14F-4D97-AF65-F5344CB8AC3E}">
        <p14:creationId xmlns:p14="http://schemas.microsoft.com/office/powerpoint/2010/main" val="1882080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33</a:t>
            </a:fld>
            <a:endParaRPr lang="en-CA" dirty="0"/>
          </a:p>
        </p:txBody>
      </p:sp>
    </p:spTree>
    <p:extLst>
      <p:ext uri="{BB962C8B-B14F-4D97-AF65-F5344CB8AC3E}">
        <p14:creationId xmlns:p14="http://schemas.microsoft.com/office/powerpoint/2010/main" val="905990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34</a:t>
            </a:fld>
            <a:endParaRPr lang="en-CA" dirty="0"/>
          </a:p>
        </p:txBody>
      </p:sp>
    </p:spTree>
    <p:extLst>
      <p:ext uri="{BB962C8B-B14F-4D97-AF65-F5344CB8AC3E}">
        <p14:creationId xmlns:p14="http://schemas.microsoft.com/office/powerpoint/2010/main" val="2724543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35</a:t>
            </a:fld>
            <a:endParaRPr lang="en-CA" dirty="0"/>
          </a:p>
        </p:txBody>
      </p:sp>
    </p:spTree>
    <p:extLst>
      <p:ext uri="{BB962C8B-B14F-4D97-AF65-F5344CB8AC3E}">
        <p14:creationId xmlns:p14="http://schemas.microsoft.com/office/powerpoint/2010/main" val="565494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36</a:t>
            </a:fld>
            <a:endParaRPr lang="en-CA" dirty="0"/>
          </a:p>
        </p:txBody>
      </p:sp>
    </p:spTree>
    <p:extLst>
      <p:ext uri="{BB962C8B-B14F-4D97-AF65-F5344CB8AC3E}">
        <p14:creationId xmlns:p14="http://schemas.microsoft.com/office/powerpoint/2010/main" val="458551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37</a:t>
            </a:fld>
            <a:endParaRPr lang="en-CA" dirty="0"/>
          </a:p>
        </p:txBody>
      </p:sp>
    </p:spTree>
    <p:extLst>
      <p:ext uri="{BB962C8B-B14F-4D97-AF65-F5344CB8AC3E}">
        <p14:creationId xmlns:p14="http://schemas.microsoft.com/office/powerpoint/2010/main" val="3869139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38</a:t>
            </a:fld>
            <a:endParaRPr lang="en-CA" dirty="0"/>
          </a:p>
        </p:txBody>
      </p:sp>
    </p:spTree>
    <p:extLst>
      <p:ext uri="{BB962C8B-B14F-4D97-AF65-F5344CB8AC3E}">
        <p14:creationId xmlns:p14="http://schemas.microsoft.com/office/powerpoint/2010/main" val="3849969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39</a:t>
            </a:fld>
            <a:endParaRPr lang="en-CA" dirty="0"/>
          </a:p>
        </p:txBody>
      </p:sp>
    </p:spTree>
    <p:extLst>
      <p:ext uri="{BB962C8B-B14F-4D97-AF65-F5344CB8AC3E}">
        <p14:creationId xmlns:p14="http://schemas.microsoft.com/office/powerpoint/2010/main" val="317426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a:t>
            </a:fld>
            <a:endParaRPr lang="en-CA" dirty="0"/>
          </a:p>
        </p:txBody>
      </p:sp>
    </p:spTree>
    <p:extLst>
      <p:ext uri="{BB962C8B-B14F-4D97-AF65-F5344CB8AC3E}">
        <p14:creationId xmlns:p14="http://schemas.microsoft.com/office/powerpoint/2010/main" val="41355477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40</a:t>
            </a:fld>
            <a:endParaRPr lang="en-CA" dirty="0"/>
          </a:p>
        </p:txBody>
      </p:sp>
    </p:spTree>
    <p:extLst>
      <p:ext uri="{BB962C8B-B14F-4D97-AF65-F5344CB8AC3E}">
        <p14:creationId xmlns:p14="http://schemas.microsoft.com/office/powerpoint/2010/main" val="2164332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41</a:t>
            </a:fld>
            <a:endParaRPr lang="en-CA" dirty="0"/>
          </a:p>
        </p:txBody>
      </p:sp>
    </p:spTree>
    <p:extLst>
      <p:ext uri="{BB962C8B-B14F-4D97-AF65-F5344CB8AC3E}">
        <p14:creationId xmlns:p14="http://schemas.microsoft.com/office/powerpoint/2010/main" val="2715875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42</a:t>
            </a:fld>
            <a:endParaRPr lang="en-CA" dirty="0"/>
          </a:p>
        </p:txBody>
      </p:sp>
    </p:spTree>
    <p:extLst>
      <p:ext uri="{BB962C8B-B14F-4D97-AF65-F5344CB8AC3E}">
        <p14:creationId xmlns:p14="http://schemas.microsoft.com/office/powerpoint/2010/main" val="791366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43</a:t>
            </a:fld>
            <a:endParaRPr lang="en-CA" dirty="0"/>
          </a:p>
        </p:txBody>
      </p:sp>
    </p:spTree>
    <p:extLst>
      <p:ext uri="{BB962C8B-B14F-4D97-AF65-F5344CB8AC3E}">
        <p14:creationId xmlns:p14="http://schemas.microsoft.com/office/powerpoint/2010/main" val="893909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44</a:t>
            </a:fld>
            <a:endParaRPr lang="en-CA" dirty="0"/>
          </a:p>
        </p:txBody>
      </p:sp>
    </p:spTree>
    <p:extLst>
      <p:ext uri="{BB962C8B-B14F-4D97-AF65-F5344CB8AC3E}">
        <p14:creationId xmlns:p14="http://schemas.microsoft.com/office/powerpoint/2010/main" val="18354523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45</a:t>
            </a:fld>
            <a:endParaRPr lang="en-CA" dirty="0"/>
          </a:p>
        </p:txBody>
      </p:sp>
    </p:spTree>
    <p:extLst>
      <p:ext uri="{BB962C8B-B14F-4D97-AF65-F5344CB8AC3E}">
        <p14:creationId xmlns:p14="http://schemas.microsoft.com/office/powerpoint/2010/main" val="24817323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46</a:t>
            </a:fld>
            <a:endParaRPr lang="en-CA" dirty="0"/>
          </a:p>
        </p:txBody>
      </p:sp>
    </p:spTree>
    <p:extLst>
      <p:ext uri="{BB962C8B-B14F-4D97-AF65-F5344CB8AC3E}">
        <p14:creationId xmlns:p14="http://schemas.microsoft.com/office/powerpoint/2010/main" val="10970407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47</a:t>
            </a:fld>
            <a:endParaRPr lang="en-CA" dirty="0"/>
          </a:p>
        </p:txBody>
      </p:sp>
    </p:spTree>
    <p:extLst>
      <p:ext uri="{BB962C8B-B14F-4D97-AF65-F5344CB8AC3E}">
        <p14:creationId xmlns:p14="http://schemas.microsoft.com/office/powerpoint/2010/main" val="736221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48</a:t>
            </a:fld>
            <a:endParaRPr lang="en-CA" dirty="0"/>
          </a:p>
        </p:txBody>
      </p:sp>
    </p:spTree>
    <p:extLst>
      <p:ext uri="{BB962C8B-B14F-4D97-AF65-F5344CB8AC3E}">
        <p14:creationId xmlns:p14="http://schemas.microsoft.com/office/powerpoint/2010/main" val="27153199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49</a:t>
            </a:fld>
            <a:endParaRPr lang="en-CA" dirty="0"/>
          </a:p>
        </p:txBody>
      </p:sp>
    </p:spTree>
    <p:extLst>
      <p:ext uri="{BB962C8B-B14F-4D97-AF65-F5344CB8AC3E}">
        <p14:creationId xmlns:p14="http://schemas.microsoft.com/office/powerpoint/2010/main" val="44764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a:t>
            </a:fld>
            <a:endParaRPr lang="en-CA" dirty="0"/>
          </a:p>
        </p:txBody>
      </p:sp>
    </p:spTree>
    <p:extLst>
      <p:ext uri="{BB962C8B-B14F-4D97-AF65-F5344CB8AC3E}">
        <p14:creationId xmlns:p14="http://schemas.microsoft.com/office/powerpoint/2010/main" val="29087870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50</a:t>
            </a:fld>
            <a:endParaRPr lang="en-CA" dirty="0"/>
          </a:p>
        </p:txBody>
      </p:sp>
    </p:spTree>
    <p:extLst>
      <p:ext uri="{BB962C8B-B14F-4D97-AF65-F5344CB8AC3E}">
        <p14:creationId xmlns:p14="http://schemas.microsoft.com/office/powerpoint/2010/main" val="34051854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51</a:t>
            </a:fld>
            <a:endParaRPr lang="en-CA" dirty="0"/>
          </a:p>
        </p:txBody>
      </p:sp>
    </p:spTree>
    <p:extLst>
      <p:ext uri="{BB962C8B-B14F-4D97-AF65-F5344CB8AC3E}">
        <p14:creationId xmlns:p14="http://schemas.microsoft.com/office/powerpoint/2010/main" val="35974853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52</a:t>
            </a:fld>
            <a:endParaRPr lang="en-CA" dirty="0"/>
          </a:p>
        </p:txBody>
      </p:sp>
    </p:spTree>
    <p:extLst>
      <p:ext uri="{BB962C8B-B14F-4D97-AF65-F5344CB8AC3E}">
        <p14:creationId xmlns:p14="http://schemas.microsoft.com/office/powerpoint/2010/main" val="18931684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53</a:t>
            </a:fld>
            <a:endParaRPr lang="en-CA" dirty="0"/>
          </a:p>
        </p:txBody>
      </p:sp>
    </p:spTree>
    <p:extLst>
      <p:ext uri="{BB962C8B-B14F-4D97-AF65-F5344CB8AC3E}">
        <p14:creationId xmlns:p14="http://schemas.microsoft.com/office/powerpoint/2010/main" val="14673824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54</a:t>
            </a:fld>
            <a:endParaRPr lang="en-CA" dirty="0"/>
          </a:p>
        </p:txBody>
      </p:sp>
    </p:spTree>
    <p:extLst>
      <p:ext uri="{BB962C8B-B14F-4D97-AF65-F5344CB8AC3E}">
        <p14:creationId xmlns:p14="http://schemas.microsoft.com/office/powerpoint/2010/main" val="21106632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55</a:t>
            </a:fld>
            <a:endParaRPr lang="en-CA" dirty="0"/>
          </a:p>
        </p:txBody>
      </p:sp>
    </p:spTree>
    <p:extLst>
      <p:ext uri="{BB962C8B-B14F-4D97-AF65-F5344CB8AC3E}">
        <p14:creationId xmlns:p14="http://schemas.microsoft.com/office/powerpoint/2010/main" val="26906066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56</a:t>
            </a:fld>
            <a:endParaRPr lang="en-CA" dirty="0"/>
          </a:p>
        </p:txBody>
      </p:sp>
    </p:spTree>
    <p:extLst>
      <p:ext uri="{BB962C8B-B14F-4D97-AF65-F5344CB8AC3E}">
        <p14:creationId xmlns:p14="http://schemas.microsoft.com/office/powerpoint/2010/main" val="3654192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57</a:t>
            </a:fld>
            <a:endParaRPr lang="en-CA" dirty="0"/>
          </a:p>
        </p:txBody>
      </p:sp>
    </p:spTree>
    <p:extLst>
      <p:ext uri="{BB962C8B-B14F-4D97-AF65-F5344CB8AC3E}">
        <p14:creationId xmlns:p14="http://schemas.microsoft.com/office/powerpoint/2010/main" val="4261381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58</a:t>
            </a:fld>
            <a:endParaRPr lang="en-CA" dirty="0"/>
          </a:p>
        </p:txBody>
      </p:sp>
    </p:spTree>
    <p:extLst>
      <p:ext uri="{BB962C8B-B14F-4D97-AF65-F5344CB8AC3E}">
        <p14:creationId xmlns:p14="http://schemas.microsoft.com/office/powerpoint/2010/main" val="10613424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59</a:t>
            </a:fld>
            <a:endParaRPr lang="en-CA" dirty="0"/>
          </a:p>
        </p:txBody>
      </p:sp>
    </p:spTree>
    <p:extLst>
      <p:ext uri="{BB962C8B-B14F-4D97-AF65-F5344CB8AC3E}">
        <p14:creationId xmlns:p14="http://schemas.microsoft.com/office/powerpoint/2010/main" val="300410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a:t>
            </a:fld>
            <a:endParaRPr lang="en-CA" dirty="0"/>
          </a:p>
        </p:txBody>
      </p:sp>
    </p:spTree>
    <p:extLst>
      <p:ext uri="{BB962C8B-B14F-4D97-AF65-F5344CB8AC3E}">
        <p14:creationId xmlns:p14="http://schemas.microsoft.com/office/powerpoint/2010/main" val="33230907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60</a:t>
            </a:fld>
            <a:endParaRPr lang="en-CA" dirty="0"/>
          </a:p>
        </p:txBody>
      </p:sp>
    </p:spTree>
    <p:extLst>
      <p:ext uri="{BB962C8B-B14F-4D97-AF65-F5344CB8AC3E}">
        <p14:creationId xmlns:p14="http://schemas.microsoft.com/office/powerpoint/2010/main" val="37581486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61</a:t>
            </a:fld>
            <a:endParaRPr lang="en-CA" dirty="0"/>
          </a:p>
        </p:txBody>
      </p:sp>
    </p:spTree>
    <p:extLst>
      <p:ext uri="{BB962C8B-B14F-4D97-AF65-F5344CB8AC3E}">
        <p14:creationId xmlns:p14="http://schemas.microsoft.com/office/powerpoint/2010/main" val="15492057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62</a:t>
            </a:fld>
            <a:endParaRPr lang="en-CA" dirty="0"/>
          </a:p>
        </p:txBody>
      </p:sp>
    </p:spTree>
    <p:extLst>
      <p:ext uri="{BB962C8B-B14F-4D97-AF65-F5344CB8AC3E}">
        <p14:creationId xmlns:p14="http://schemas.microsoft.com/office/powerpoint/2010/main" val="4628707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63</a:t>
            </a:fld>
            <a:endParaRPr lang="en-CA" dirty="0"/>
          </a:p>
        </p:txBody>
      </p:sp>
    </p:spTree>
    <p:extLst>
      <p:ext uri="{BB962C8B-B14F-4D97-AF65-F5344CB8AC3E}">
        <p14:creationId xmlns:p14="http://schemas.microsoft.com/office/powerpoint/2010/main" val="35654400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64</a:t>
            </a:fld>
            <a:endParaRPr lang="en-CA" dirty="0"/>
          </a:p>
        </p:txBody>
      </p:sp>
    </p:spTree>
    <p:extLst>
      <p:ext uri="{BB962C8B-B14F-4D97-AF65-F5344CB8AC3E}">
        <p14:creationId xmlns:p14="http://schemas.microsoft.com/office/powerpoint/2010/main" val="1992160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65</a:t>
            </a:fld>
            <a:endParaRPr lang="en-CA" dirty="0"/>
          </a:p>
        </p:txBody>
      </p:sp>
    </p:spTree>
    <p:extLst>
      <p:ext uri="{BB962C8B-B14F-4D97-AF65-F5344CB8AC3E}">
        <p14:creationId xmlns:p14="http://schemas.microsoft.com/office/powerpoint/2010/main" val="27686904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66</a:t>
            </a:fld>
            <a:endParaRPr lang="en-CA" dirty="0"/>
          </a:p>
        </p:txBody>
      </p:sp>
    </p:spTree>
    <p:extLst>
      <p:ext uri="{BB962C8B-B14F-4D97-AF65-F5344CB8AC3E}">
        <p14:creationId xmlns:p14="http://schemas.microsoft.com/office/powerpoint/2010/main" val="16736772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67</a:t>
            </a:fld>
            <a:endParaRPr lang="en-CA" dirty="0"/>
          </a:p>
        </p:txBody>
      </p:sp>
    </p:spTree>
    <p:extLst>
      <p:ext uri="{BB962C8B-B14F-4D97-AF65-F5344CB8AC3E}">
        <p14:creationId xmlns:p14="http://schemas.microsoft.com/office/powerpoint/2010/main" val="34336485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68</a:t>
            </a:fld>
            <a:endParaRPr lang="en-CA" dirty="0"/>
          </a:p>
        </p:txBody>
      </p:sp>
    </p:spTree>
    <p:extLst>
      <p:ext uri="{BB962C8B-B14F-4D97-AF65-F5344CB8AC3E}">
        <p14:creationId xmlns:p14="http://schemas.microsoft.com/office/powerpoint/2010/main" val="18087668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69</a:t>
            </a:fld>
            <a:endParaRPr lang="en-CA" dirty="0"/>
          </a:p>
        </p:txBody>
      </p:sp>
    </p:spTree>
    <p:extLst>
      <p:ext uri="{BB962C8B-B14F-4D97-AF65-F5344CB8AC3E}">
        <p14:creationId xmlns:p14="http://schemas.microsoft.com/office/powerpoint/2010/main" val="233963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7</a:t>
            </a:fld>
            <a:endParaRPr lang="en-CA" dirty="0"/>
          </a:p>
        </p:txBody>
      </p:sp>
    </p:spTree>
    <p:extLst>
      <p:ext uri="{BB962C8B-B14F-4D97-AF65-F5344CB8AC3E}">
        <p14:creationId xmlns:p14="http://schemas.microsoft.com/office/powerpoint/2010/main" val="7163892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70</a:t>
            </a:fld>
            <a:endParaRPr lang="en-CA" dirty="0"/>
          </a:p>
        </p:txBody>
      </p:sp>
    </p:spTree>
    <p:extLst>
      <p:ext uri="{BB962C8B-B14F-4D97-AF65-F5344CB8AC3E}">
        <p14:creationId xmlns:p14="http://schemas.microsoft.com/office/powerpoint/2010/main" val="18102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8</a:t>
            </a:fld>
            <a:endParaRPr lang="en-CA" dirty="0"/>
          </a:p>
        </p:txBody>
      </p:sp>
    </p:spTree>
    <p:extLst>
      <p:ext uri="{BB962C8B-B14F-4D97-AF65-F5344CB8AC3E}">
        <p14:creationId xmlns:p14="http://schemas.microsoft.com/office/powerpoint/2010/main" val="1994702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9</a:t>
            </a:fld>
            <a:endParaRPr lang="en-CA" dirty="0"/>
          </a:p>
        </p:txBody>
      </p:sp>
    </p:spTree>
    <p:extLst>
      <p:ext uri="{BB962C8B-B14F-4D97-AF65-F5344CB8AC3E}">
        <p14:creationId xmlns:p14="http://schemas.microsoft.com/office/powerpoint/2010/main" val="192505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9" name="Rectangle 8">
            <a:extLst>
              <a:ext uri="{FF2B5EF4-FFF2-40B4-BE49-F238E27FC236}">
                <a16:creationId xmlns:a16="http://schemas.microsoft.com/office/drawing/2014/main" id="{AB7099E1-DF10-2B41-8532-CAA5267F1F05}"/>
              </a:ext>
            </a:extLst>
          </p:cNvPr>
          <p:cNvSpPr/>
          <p:nvPr userDrawn="1"/>
        </p:nvSpPr>
        <p:spPr>
          <a:xfrm>
            <a:off x="740605" y="3315331"/>
            <a:ext cx="1995023" cy="106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25" name="Subtitle 2"/>
          <p:cNvSpPr>
            <a:spLocks noGrp="1"/>
          </p:cNvSpPr>
          <p:nvPr>
            <p:ph type="subTitle" idx="1" hasCustomPrompt="1"/>
          </p:nvPr>
        </p:nvSpPr>
        <p:spPr>
          <a:xfrm>
            <a:off x="644595" y="3785779"/>
            <a:ext cx="11141005" cy="603328"/>
          </a:xfrm>
        </p:spPr>
        <p:txBody>
          <a:bodyPr>
            <a:normAutofit/>
          </a:bodyPr>
          <a:lstStyle>
            <a:lvl1pPr marL="0" indent="0" algn="l">
              <a:spcBef>
                <a:spcPts val="0"/>
              </a:spcBef>
              <a:buNone/>
              <a:defRPr sz="3200" baseline="0">
                <a:solidFill>
                  <a:schemeClr val="bg1"/>
                </a:solidFill>
              </a:defRPr>
            </a:lvl1pPr>
            <a:lvl2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sz="1867">
                <a:solidFill>
                  <a:schemeClr val="bg1"/>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a:p>
            <a:pPr lvl="1"/>
            <a:endParaRPr lang="en-CA" dirty="0"/>
          </a:p>
        </p:txBody>
      </p:sp>
      <p:sp>
        <p:nvSpPr>
          <p:cNvPr id="26" name="Text Placeholder 21"/>
          <p:cNvSpPr>
            <a:spLocks noGrp="1"/>
          </p:cNvSpPr>
          <p:nvPr>
            <p:ph type="body" sz="quarter" idx="12" hasCustomPrompt="1"/>
          </p:nvPr>
        </p:nvSpPr>
        <p:spPr>
          <a:xfrm>
            <a:off x="644595" y="4248381"/>
            <a:ext cx="11141005" cy="812800"/>
          </a:xfrm>
        </p:spPr>
        <p:txBody>
          <a:bodyPr>
            <a:normAutofit/>
          </a:bodyPr>
          <a:lstStyle>
            <a:lvl1pPr marL="0" indent="0">
              <a:buNone/>
              <a:defRPr sz="1867" baseline="0">
                <a:solidFill>
                  <a:schemeClr val="bg1"/>
                </a:solidFill>
              </a:defRPr>
            </a:lvl1pPr>
            <a:lvl2pPr marL="0" indent="0">
              <a:buNone/>
              <a:defRPr sz="1867">
                <a:solidFill>
                  <a:schemeClr val="bg1"/>
                </a:solidFill>
              </a:defRPr>
            </a:lvl2pPr>
          </a:lstStyle>
          <a:p>
            <a:pPr lvl="0"/>
            <a:r>
              <a:rPr lang="en-US" dirty="0"/>
              <a:t>[Presenter Name], [Presenter Title]</a:t>
            </a:r>
          </a:p>
          <a:p>
            <a:pPr lvl="0"/>
            <a:r>
              <a:rPr lang="en-US" dirty="0"/>
              <a:t>[Month] [Day], [Year]</a:t>
            </a:r>
          </a:p>
        </p:txBody>
      </p:sp>
      <p:sp>
        <p:nvSpPr>
          <p:cNvPr id="22" name="Title 1"/>
          <p:cNvSpPr>
            <a:spLocks noGrp="1"/>
          </p:cNvSpPr>
          <p:nvPr>
            <p:ph type="ctrTitle" hasCustomPrompt="1"/>
          </p:nvPr>
        </p:nvSpPr>
        <p:spPr>
          <a:xfrm>
            <a:off x="629344" y="1035394"/>
            <a:ext cx="11131285" cy="2009564"/>
          </a:xfrm>
        </p:spPr>
        <p:txBody>
          <a:bodyPr anchor="b"/>
          <a:lstStyle>
            <a:lvl1pPr algn="l">
              <a:defRPr sz="64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65573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0" name="Rectangle 9"/>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1219200" y="1237960"/>
            <a:ext cx="9753600" cy="4303275"/>
          </a:xfrm>
        </p:spPr>
        <p:txBody>
          <a:bodyPr anchor="ctr"/>
          <a:lstStyle>
            <a:lvl1pPr marL="0" indent="0" algn="ctr">
              <a:buNone/>
              <a:defRPr sz="4267"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3741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07435" y="2006601"/>
            <a:ext cx="10177131" cy="381270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623392" y="588163"/>
            <a:ext cx="10959008" cy="758957"/>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747022" y="1412776"/>
            <a:ext cx="106979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2926694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584200"/>
            <a:ext cx="10972800" cy="53721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4229184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6096000" y="0"/>
            <a:ext cx="6096000" cy="67564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Content Placeholder 2"/>
          <p:cNvSpPr>
            <a:spLocks noGrp="1"/>
          </p:cNvSpPr>
          <p:nvPr>
            <p:ph sz="half" idx="1"/>
          </p:nvPr>
        </p:nvSpPr>
        <p:spPr>
          <a:xfrm>
            <a:off x="623392" y="2047783"/>
            <a:ext cx="4837608" cy="3877495"/>
          </a:xfrm>
        </p:spPr>
        <p:txBody>
          <a:bodyPr/>
          <a:lstStyle>
            <a:lvl1pPr>
              <a:defRPr sz="2400">
                <a:solidFill>
                  <a:schemeClr val="tx1"/>
                </a:solidFill>
              </a:defRPr>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719392" y="2047783"/>
            <a:ext cx="4837608" cy="3877495"/>
          </a:xfrm>
        </p:spPr>
        <p:txBody>
          <a:bodyPr/>
          <a:lstStyle>
            <a:lvl1pPr>
              <a:defRPr sz="2400">
                <a:solidFill>
                  <a:schemeClr val="tx1"/>
                </a:solidFill>
              </a:defRPr>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6719392" y="588163"/>
            <a:ext cx="4837608" cy="758957"/>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6843022" y="1412776"/>
            <a:ext cx="46019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747022" y="1403924"/>
            <a:ext cx="46019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623392" y="585682"/>
            <a:ext cx="4837608" cy="767292"/>
          </a:xfrm>
        </p:spPr>
        <p:txBody>
          <a:bodyPr/>
          <a:lstStyle>
            <a:lvl1pPr marL="0" indent="0">
              <a:buNone/>
              <a:defRPr sz="4267">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1956326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6096000" y="0"/>
            <a:ext cx="6096000" cy="67564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Content Placeholder 2"/>
          <p:cNvSpPr>
            <a:spLocks noGrp="1"/>
          </p:cNvSpPr>
          <p:nvPr>
            <p:ph sz="half" idx="1"/>
          </p:nvPr>
        </p:nvSpPr>
        <p:spPr>
          <a:xfrm>
            <a:off x="623392" y="2047783"/>
            <a:ext cx="4837608" cy="3877495"/>
          </a:xfrm>
        </p:spPr>
        <p:txBody>
          <a:bodyPr/>
          <a:lstStyle>
            <a:lvl1pPr>
              <a:defRPr sz="2400">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719392" y="2047783"/>
            <a:ext cx="4837608" cy="3877495"/>
          </a:xfrm>
        </p:spPr>
        <p:txBody>
          <a:bodyPr/>
          <a:lstStyle>
            <a:lvl1pPr>
              <a:defRPr sz="2400">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6719392" y="588163"/>
            <a:ext cx="4837608" cy="758957"/>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6843022" y="1412776"/>
            <a:ext cx="460195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747022" y="1403924"/>
            <a:ext cx="460195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623392" y="585682"/>
            <a:ext cx="4837608" cy="767292"/>
          </a:xfrm>
        </p:spPr>
        <p:txBody>
          <a:bodyPr/>
          <a:lstStyle>
            <a:lvl1pPr marL="0" indent="0">
              <a:buNone/>
              <a:defRPr sz="4267">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1400571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759923"/>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623392" y="644691"/>
            <a:ext cx="10945216" cy="5472608"/>
          </a:xfrm>
        </p:spPr>
        <p:txBody>
          <a:bodyPr/>
          <a:lstStyle>
            <a:lvl1pPr marL="0" indent="0">
              <a:buNone/>
              <a:defRPr sz="4267">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1812073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0" name="Rectangle 9"/>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6" name="Rectangle 5">
            <a:extLst>
              <a:ext uri="{FF2B5EF4-FFF2-40B4-BE49-F238E27FC236}">
                <a16:creationId xmlns:a16="http://schemas.microsoft.com/office/drawing/2014/main" id="{5FFE8F5B-B518-EC44-A50A-C90EA99081FF}"/>
              </a:ext>
            </a:extLst>
          </p:cNvPr>
          <p:cNvSpPr/>
          <p:nvPr userDrawn="1"/>
        </p:nvSpPr>
        <p:spPr>
          <a:xfrm>
            <a:off x="740605" y="3315331"/>
            <a:ext cx="1995023" cy="106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629344" y="1035394"/>
            <a:ext cx="11131285" cy="2009564"/>
          </a:xfrm>
        </p:spPr>
        <p:txBody>
          <a:bodyPr anchor="b"/>
          <a:lstStyle>
            <a:lvl1pPr algn="l">
              <a:defRPr sz="64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391820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760464"/>
          </a:xfrm>
        </p:spPr>
        <p:txBody>
          <a:bodyPr/>
          <a:lstStyle/>
          <a:p>
            <a:endParaRPr lang="en-CA" dirty="0"/>
          </a:p>
        </p:txBody>
      </p:sp>
      <p:sp>
        <p:nvSpPr>
          <p:cNvPr id="7" name="Rectangle 6"/>
          <p:cNvSpPr/>
          <p:nvPr userDrawn="1"/>
        </p:nvSpPr>
        <p:spPr>
          <a:xfrm>
            <a:off x="0" y="6760464"/>
            <a:ext cx="12192000" cy="97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5" name="Rectangle 14">
            <a:extLst>
              <a:ext uri="{FF2B5EF4-FFF2-40B4-BE49-F238E27FC236}">
                <a16:creationId xmlns:a16="http://schemas.microsoft.com/office/drawing/2014/main" id="{68443C66-28E3-894E-ADFB-0D0E71F3ABFB}"/>
              </a:ext>
            </a:extLst>
          </p:cNvPr>
          <p:cNvSpPr/>
          <p:nvPr userDrawn="1"/>
        </p:nvSpPr>
        <p:spPr>
          <a:xfrm>
            <a:off x="740605" y="3315331"/>
            <a:ext cx="1995023" cy="106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Subtitle 2">
            <a:extLst>
              <a:ext uri="{FF2B5EF4-FFF2-40B4-BE49-F238E27FC236}">
                <a16:creationId xmlns:a16="http://schemas.microsoft.com/office/drawing/2014/main" id="{A940BA24-46BE-EC46-90EA-EE6B28A526BA}"/>
              </a:ext>
            </a:extLst>
          </p:cNvPr>
          <p:cNvSpPr>
            <a:spLocks noGrp="1"/>
          </p:cNvSpPr>
          <p:nvPr>
            <p:ph type="subTitle" idx="1" hasCustomPrompt="1"/>
          </p:nvPr>
        </p:nvSpPr>
        <p:spPr>
          <a:xfrm>
            <a:off x="644595" y="3785779"/>
            <a:ext cx="11141005" cy="603328"/>
          </a:xfrm>
        </p:spPr>
        <p:txBody>
          <a:bodyPr>
            <a:normAutofit/>
          </a:bodyPr>
          <a:lstStyle>
            <a:lvl1pPr marL="0" indent="0" algn="l">
              <a:spcBef>
                <a:spcPts val="0"/>
              </a:spcBef>
              <a:buNone/>
              <a:defRPr sz="3200" baseline="0">
                <a:solidFill>
                  <a:schemeClr val="bg1"/>
                </a:solidFill>
              </a:defRPr>
            </a:lvl1pPr>
            <a:lvl2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sz="1867">
                <a:solidFill>
                  <a:schemeClr val="bg1"/>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a:p>
            <a:pPr lvl="1"/>
            <a:endParaRPr lang="en-CA" dirty="0"/>
          </a:p>
        </p:txBody>
      </p:sp>
      <p:sp>
        <p:nvSpPr>
          <p:cNvPr id="17" name="Text Placeholder 21">
            <a:extLst>
              <a:ext uri="{FF2B5EF4-FFF2-40B4-BE49-F238E27FC236}">
                <a16:creationId xmlns:a16="http://schemas.microsoft.com/office/drawing/2014/main" id="{1F1B8A6B-31F6-D24F-9107-3F874DBA32E7}"/>
              </a:ext>
            </a:extLst>
          </p:cNvPr>
          <p:cNvSpPr>
            <a:spLocks noGrp="1"/>
          </p:cNvSpPr>
          <p:nvPr>
            <p:ph type="body" sz="quarter" idx="12" hasCustomPrompt="1"/>
          </p:nvPr>
        </p:nvSpPr>
        <p:spPr>
          <a:xfrm>
            <a:off x="644595" y="4248381"/>
            <a:ext cx="11141005" cy="812800"/>
          </a:xfrm>
        </p:spPr>
        <p:txBody>
          <a:bodyPr>
            <a:normAutofit/>
          </a:bodyPr>
          <a:lstStyle>
            <a:lvl1pPr marL="0" indent="0">
              <a:buNone/>
              <a:defRPr sz="1867" baseline="0">
                <a:solidFill>
                  <a:schemeClr val="bg1"/>
                </a:solidFill>
              </a:defRPr>
            </a:lvl1pPr>
            <a:lvl2pPr marL="0" indent="0">
              <a:buNone/>
              <a:defRPr sz="1867">
                <a:solidFill>
                  <a:schemeClr val="bg1"/>
                </a:solidFill>
              </a:defRPr>
            </a:lvl2pPr>
          </a:lstStyle>
          <a:p>
            <a:pPr lvl="0"/>
            <a:r>
              <a:rPr lang="en-US" dirty="0"/>
              <a:t>[Presenter Name], [Presenter Title]</a:t>
            </a:r>
          </a:p>
          <a:p>
            <a:pPr lvl="0"/>
            <a:r>
              <a:rPr lang="en-US" dirty="0"/>
              <a:t>[Month] [Day], [Year]</a:t>
            </a:r>
          </a:p>
        </p:txBody>
      </p:sp>
      <p:sp>
        <p:nvSpPr>
          <p:cNvPr id="18" name="Title 1">
            <a:extLst>
              <a:ext uri="{FF2B5EF4-FFF2-40B4-BE49-F238E27FC236}">
                <a16:creationId xmlns:a16="http://schemas.microsoft.com/office/drawing/2014/main" id="{228A715B-9DE5-CE47-9A7C-B601EA34C3A1}"/>
              </a:ext>
            </a:extLst>
          </p:cNvPr>
          <p:cNvSpPr>
            <a:spLocks noGrp="1"/>
          </p:cNvSpPr>
          <p:nvPr>
            <p:ph type="ctrTitle" hasCustomPrompt="1"/>
          </p:nvPr>
        </p:nvSpPr>
        <p:spPr>
          <a:xfrm>
            <a:off x="629344" y="1035394"/>
            <a:ext cx="11131285" cy="2009564"/>
          </a:xfrm>
        </p:spPr>
        <p:txBody>
          <a:bodyPr anchor="b"/>
          <a:lstStyle>
            <a:lvl1pPr algn="l">
              <a:defRPr sz="64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298712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0" name="Rectangle 9"/>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6" name="Rectangle 5">
            <a:extLst>
              <a:ext uri="{FF2B5EF4-FFF2-40B4-BE49-F238E27FC236}">
                <a16:creationId xmlns:a16="http://schemas.microsoft.com/office/drawing/2014/main" id="{5FFE8F5B-B518-EC44-A50A-C90EA99081FF}"/>
              </a:ext>
            </a:extLst>
          </p:cNvPr>
          <p:cNvSpPr/>
          <p:nvPr userDrawn="1"/>
        </p:nvSpPr>
        <p:spPr>
          <a:xfrm>
            <a:off x="740605" y="3315331"/>
            <a:ext cx="1995023" cy="106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629344" y="1035394"/>
            <a:ext cx="11131285" cy="2009564"/>
          </a:xfrm>
        </p:spPr>
        <p:txBody>
          <a:bodyPr anchor="b"/>
          <a:lstStyle>
            <a:lvl1pPr algn="l">
              <a:defRPr sz="64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278130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588163"/>
            <a:ext cx="10959008" cy="758957"/>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871531" y="1892829"/>
            <a:ext cx="9710869" cy="4233335"/>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747022" y="1412776"/>
            <a:ext cx="106979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253108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05718"/>
            <a:ext cx="10363200" cy="2190716"/>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828800" y="3735630"/>
            <a:ext cx="8534400" cy="1752004"/>
          </a:xfrm>
        </p:spPr>
        <p:txBody>
          <a:bodyPr lIns="0" tIns="0" rIns="0" bIns="0"/>
          <a:lstStyle>
            <a:lvl1pPr marL="0" indent="0" algn="ctr">
              <a:buNone/>
              <a:defRPr b="0"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5645250" y="3348852"/>
            <a:ext cx="901501" cy="106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30238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914400" y="905718"/>
            <a:ext cx="10363200" cy="2190716"/>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828800" y="3735630"/>
            <a:ext cx="8534400" cy="1752004"/>
          </a:xfrm>
        </p:spPr>
        <p:txBody>
          <a:bodyPr lIns="0" tIns="0" rIns="0" bIns="0"/>
          <a:lstStyle>
            <a:lvl1pPr marL="0" indent="0" algn="ctr">
              <a:buNone/>
              <a:defRPr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5645250" y="3348852"/>
            <a:ext cx="901501" cy="106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154479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9" name="Rectangle 8"/>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914400" y="905718"/>
            <a:ext cx="10363200" cy="2190716"/>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828800" y="3735630"/>
            <a:ext cx="8534400" cy="1752004"/>
          </a:xfrm>
        </p:spPr>
        <p:txBody>
          <a:bodyPr lIns="0" tIns="0" rIns="0" bIns="0"/>
          <a:lstStyle>
            <a:lvl1pPr marL="0" indent="0" algn="ctr">
              <a:buNone/>
              <a:defRPr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5645250" y="3348852"/>
            <a:ext cx="901501" cy="106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3304133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19200" y="1237960"/>
            <a:ext cx="9753600" cy="4303275"/>
          </a:xfrm>
        </p:spPr>
        <p:txBody>
          <a:bodyPr anchor="ctr"/>
          <a:lstStyle>
            <a:lvl1pPr marL="0" indent="0" algn="ctr">
              <a:buNone/>
              <a:defRPr sz="4267" b="0"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62511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1219200" y="1237960"/>
            <a:ext cx="9753600" cy="4303275"/>
          </a:xfrm>
        </p:spPr>
        <p:txBody>
          <a:bodyPr anchor="ctr"/>
          <a:lstStyle>
            <a:lvl1pPr marL="0" indent="0" algn="ctr">
              <a:buNone/>
              <a:defRPr sz="4267"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1072105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CA" altLang="en-US" dirty="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8" name="Slide Number Placeholder 1">
            <a:extLst>
              <a:ext uri="{FF2B5EF4-FFF2-40B4-BE49-F238E27FC236}">
                <a16:creationId xmlns:a16="http://schemas.microsoft.com/office/drawing/2014/main" id="{FE7B64DD-F595-6A45-AC73-099B6C2C59BD}"/>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509313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rtl="0" eaLnBrk="1" fontAlgn="base" hangingPunct="1">
        <a:spcBef>
          <a:spcPct val="0"/>
        </a:spcBef>
        <a:spcAft>
          <a:spcPct val="0"/>
        </a:spcAft>
        <a:defRPr sz="4267"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5867">
          <a:solidFill>
            <a:srgbClr val="6A737B"/>
          </a:solidFill>
          <a:latin typeface="Arial" charset="0"/>
          <a:cs typeface="Arial" charset="0"/>
        </a:defRPr>
      </a:lvl2pPr>
      <a:lvl3pPr algn="l" rtl="0" eaLnBrk="1" fontAlgn="base" hangingPunct="1">
        <a:spcBef>
          <a:spcPct val="0"/>
        </a:spcBef>
        <a:spcAft>
          <a:spcPct val="0"/>
        </a:spcAft>
        <a:defRPr sz="5867">
          <a:solidFill>
            <a:srgbClr val="6A737B"/>
          </a:solidFill>
          <a:latin typeface="Arial" charset="0"/>
          <a:cs typeface="Arial" charset="0"/>
        </a:defRPr>
      </a:lvl3pPr>
      <a:lvl4pPr algn="l" rtl="0" eaLnBrk="1" fontAlgn="base" hangingPunct="1">
        <a:spcBef>
          <a:spcPct val="0"/>
        </a:spcBef>
        <a:spcAft>
          <a:spcPct val="0"/>
        </a:spcAft>
        <a:defRPr sz="5867">
          <a:solidFill>
            <a:srgbClr val="6A737B"/>
          </a:solidFill>
          <a:latin typeface="Arial" charset="0"/>
          <a:cs typeface="Arial" charset="0"/>
        </a:defRPr>
      </a:lvl4pPr>
      <a:lvl5pPr algn="l" rtl="0" eaLnBrk="1" fontAlgn="base" hangingPunct="1">
        <a:spcBef>
          <a:spcPct val="0"/>
        </a:spcBef>
        <a:spcAft>
          <a:spcPct val="0"/>
        </a:spcAft>
        <a:defRPr sz="5867">
          <a:solidFill>
            <a:srgbClr val="6A737B"/>
          </a:solidFill>
          <a:latin typeface="Arial" charset="0"/>
          <a:cs typeface="Arial" charset="0"/>
        </a:defRPr>
      </a:lvl5pPr>
      <a:lvl6pPr marL="609585" algn="l" rtl="0" eaLnBrk="1" fontAlgn="base" hangingPunct="1">
        <a:spcBef>
          <a:spcPct val="0"/>
        </a:spcBef>
        <a:spcAft>
          <a:spcPct val="0"/>
        </a:spcAft>
        <a:defRPr sz="5867">
          <a:solidFill>
            <a:srgbClr val="6A737B"/>
          </a:solidFill>
          <a:latin typeface="Arial" charset="0"/>
          <a:cs typeface="Arial" charset="0"/>
        </a:defRPr>
      </a:lvl6pPr>
      <a:lvl7pPr marL="1219170" algn="l" rtl="0" eaLnBrk="1" fontAlgn="base" hangingPunct="1">
        <a:spcBef>
          <a:spcPct val="0"/>
        </a:spcBef>
        <a:spcAft>
          <a:spcPct val="0"/>
        </a:spcAft>
        <a:defRPr sz="5867">
          <a:solidFill>
            <a:srgbClr val="6A737B"/>
          </a:solidFill>
          <a:latin typeface="Arial" charset="0"/>
          <a:cs typeface="Arial" charset="0"/>
        </a:defRPr>
      </a:lvl7pPr>
      <a:lvl8pPr marL="1828754" algn="l" rtl="0" eaLnBrk="1" fontAlgn="base" hangingPunct="1">
        <a:spcBef>
          <a:spcPct val="0"/>
        </a:spcBef>
        <a:spcAft>
          <a:spcPct val="0"/>
        </a:spcAft>
        <a:defRPr sz="5867">
          <a:solidFill>
            <a:srgbClr val="6A737B"/>
          </a:solidFill>
          <a:latin typeface="Arial" charset="0"/>
          <a:cs typeface="Arial" charset="0"/>
        </a:defRPr>
      </a:lvl8pPr>
      <a:lvl9pPr marL="2438339" algn="l" rtl="0" eaLnBrk="1" fontAlgn="base" hangingPunct="1">
        <a:spcBef>
          <a:spcPct val="0"/>
        </a:spcBef>
        <a:spcAft>
          <a:spcPct val="0"/>
        </a:spcAft>
        <a:defRPr sz="5867">
          <a:solidFill>
            <a:srgbClr val="6A737B"/>
          </a:solidFill>
          <a:latin typeface="Arial" charset="0"/>
          <a:cs typeface="Arial" charset="0"/>
        </a:defRPr>
      </a:lvl9pPr>
    </p:titleStyle>
    <p:bodyStyle>
      <a:lvl1pPr marL="457189" indent="-457189" algn="l" rtl="0" eaLnBrk="1" fontAlgn="base" hangingPunct="1">
        <a:spcBef>
          <a:spcPct val="20000"/>
        </a:spcBef>
        <a:spcAft>
          <a:spcPct val="0"/>
        </a:spcAft>
        <a:buFont typeface="Arial" charset="0"/>
        <a:buChar char="•"/>
        <a:defRPr sz="3733" kern="1200">
          <a:solidFill>
            <a:srgbClr val="36424A"/>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Font typeface="Arial" charset="0"/>
        <a:buChar char="–"/>
        <a:defRPr sz="3200" kern="1200">
          <a:solidFill>
            <a:srgbClr val="36424A"/>
          </a:solidFill>
          <a:latin typeface="Arial" panose="020B0604020202020204" pitchFamily="34" charset="0"/>
          <a:ea typeface="+mn-ea"/>
          <a:cs typeface="Arial" panose="020B0604020202020204" pitchFamily="34" charset="0"/>
        </a:defRPr>
      </a:lvl2pPr>
      <a:lvl3pPr marL="1523962" indent="-304792"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3pPr>
      <a:lvl4pPr marL="2133547" indent="-304792"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4pPr>
      <a:lvl5pPr marL="2743131" indent="-304792"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6760464"/>
            <a:ext cx="12192000" cy="97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40663681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l" rtl="0" eaLnBrk="0" fontAlgn="base" hangingPunct="0">
        <a:spcBef>
          <a:spcPct val="0"/>
        </a:spcBef>
        <a:spcAft>
          <a:spcPct val="0"/>
        </a:spcAft>
        <a:defRPr sz="4267"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5867">
          <a:solidFill>
            <a:srgbClr val="6A737B"/>
          </a:solidFill>
          <a:latin typeface="Arial" charset="0"/>
          <a:cs typeface="Arial" charset="0"/>
        </a:defRPr>
      </a:lvl2pPr>
      <a:lvl3pPr algn="l" rtl="0" eaLnBrk="0" fontAlgn="base" hangingPunct="0">
        <a:spcBef>
          <a:spcPct val="0"/>
        </a:spcBef>
        <a:spcAft>
          <a:spcPct val="0"/>
        </a:spcAft>
        <a:defRPr sz="5867">
          <a:solidFill>
            <a:srgbClr val="6A737B"/>
          </a:solidFill>
          <a:latin typeface="Arial" charset="0"/>
          <a:cs typeface="Arial" charset="0"/>
        </a:defRPr>
      </a:lvl3pPr>
      <a:lvl4pPr algn="l" rtl="0" eaLnBrk="0" fontAlgn="base" hangingPunct="0">
        <a:spcBef>
          <a:spcPct val="0"/>
        </a:spcBef>
        <a:spcAft>
          <a:spcPct val="0"/>
        </a:spcAft>
        <a:defRPr sz="5867">
          <a:solidFill>
            <a:srgbClr val="6A737B"/>
          </a:solidFill>
          <a:latin typeface="Arial" charset="0"/>
          <a:cs typeface="Arial" charset="0"/>
        </a:defRPr>
      </a:lvl4pPr>
      <a:lvl5pPr algn="l" rtl="0" eaLnBrk="0" fontAlgn="base" hangingPunct="0">
        <a:spcBef>
          <a:spcPct val="0"/>
        </a:spcBef>
        <a:spcAft>
          <a:spcPct val="0"/>
        </a:spcAft>
        <a:defRPr sz="5867">
          <a:solidFill>
            <a:srgbClr val="6A737B"/>
          </a:solidFill>
          <a:latin typeface="Arial" charset="0"/>
          <a:cs typeface="Arial" charset="0"/>
        </a:defRPr>
      </a:lvl5pPr>
      <a:lvl6pPr marL="609585" algn="l" rtl="0" fontAlgn="base">
        <a:spcBef>
          <a:spcPct val="0"/>
        </a:spcBef>
        <a:spcAft>
          <a:spcPct val="0"/>
        </a:spcAft>
        <a:defRPr sz="5867">
          <a:solidFill>
            <a:srgbClr val="6A737B"/>
          </a:solidFill>
          <a:latin typeface="Arial" charset="0"/>
          <a:cs typeface="Arial" charset="0"/>
        </a:defRPr>
      </a:lvl6pPr>
      <a:lvl7pPr marL="1219170" algn="l" rtl="0" fontAlgn="base">
        <a:spcBef>
          <a:spcPct val="0"/>
        </a:spcBef>
        <a:spcAft>
          <a:spcPct val="0"/>
        </a:spcAft>
        <a:defRPr sz="5867">
          <a:solidFill>
            <a:srgbClr val="6A737B"/>
          </a:solidFill>
          <a:latin typeface="Arial" charset="0"/>
          <a:cs typeface="Arial" charset="0"/>
        </a:defRPr>
      </a:lvl7pPr>
      <a:lvl8pPr marL="1828754" algn="l" rtl="0" fontAlgn="base">
        <a:spcBef>
          <a:spcPct val="0"/>
        </a:spcBef>
        <a:spcAft>
          <a:spcPct val="0"/>
        </a:spcAft>
        <a:defRPr sz="5867">
          <a:solidFill>
            <a:srgbClr val="6A737B"/>
          </a:solidFill>
          <a:latin typeface="Arial" charset="0"/>
          <a:cs typeface="Arial" charset="0"/>
        </a:defRPr>
      </a:lvl8pPr>
      <a:lvl9pPr marL="2438339" algn="l" rtl="0" fontAlgn="base">
        <a:spcBef>
          <a:spcPct val="0"/>
        </a:spcBef>
        <a:spcAft>
          <a:spcPct val="0"/>
        </a:spcAft>
        <a:defRPr sz="5867">
          <a:solidFill>
            <a:srgbClr val="6A737B"/>
          </a:solidFill>
          <a:latin typeface="Arial" charset="0"/>
          <a:cs typeface="Arial" charset="0"/>
        </a:defRPr>
      </a:lvl9pPr>
    </p:titleStyle>
    <p:bodyStyle>
      <a:lvl1pPr marL="457189" indent="-457189"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990575" indent="-380990" algn="l" rtl="0" eaLnBrk="0" fontAlgn="base" hangingPunct="0">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2pPr>
      <a:lvl3pPr marL="1523962"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3pPr>
      <a:lvl4pPr marL="2133547"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4pPr>
      <a:lvl5pPr marL="2743131"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hyperlink" Target="https://training.energy.gov.ab.ca/Courses/ETS_account_setup_and_preferences.pdf" TargetMode="External"/><Relationship Id="rId4" Type="http://schemas.openxmlformats.org/officeDocument/2006/relationships/hyperlink" Target="https://training.energy.gov.ab.ca/Courses/ETS_client_account_setup_and_maintenanc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hyperlink" Target="https://training.energy.gov.ab.ca/Courses/ETS_account_setup_and_preferences.pdf" TargetMode="External"/><Relationship Id="rId4" Type="http://schemas.openxmlformats.org/officeDocument/2006/relationships/hyperlink" Target="https://training.energy.gov.ab.ca/Courses/ETS_client_account_setup_and_maintenance.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hyperlink" Target="https://training.energy.gov.ab.ca/Courses/ETS_account_setup_and_preferences.pdf" TargetMode="External"/><Relationship Id="rId4" Type="http://schemas.openxmlformats.org/officeDocument/2006/relationships/hyperlink" Target="https://training.energy.gov.ab.ca/Courses/ETS_client_account_setup_and_maintenance.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hyperlink" Target="https://training.energy.gov.ab.ca/Courses/ETS_account_setup_and_preferences.pdf" TargetMode="External"/><Relationship Id="rId4" Type="http://schemas.openxmlformats.org/officeDocument/2006/relationships/hyperlink" Target="https://training.energy.gov.ab.ca/Courses/ETS_client_account_setup_and_maintenance.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hyperlink" Target="https://www.alberta.ca/assets/documents/ep-epea-approval-acceptable-formats.pdf"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hyperlink" Target="https://www.alberta.ca/assets/documents/ep-epea-approval-industrial-monitoring-documentation-submission-naming-guideline.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alberta.ca/assets/documents/ep-epea-approval-industrial-monitoring-documentation-submission-naming-guideline.pdf"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training.energy.gov.ab.ca/Pages/Air.aspx#Ambient"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5.xml"/><Relationship Id="rId1" Type="http://schemas.openxmlformats.org/officeDocument/2006/relationships/slideLayout" Target="../slideLayouts/slideLayout11.xml"/><Relationship Id="rId5" Type="http://schemas.openxmlformats.org/officeDocument/2006/relationships/image" Target="../media/image38.emf"/><Relationship Id="rId4" Type="http://schemas.openxmlformats.org/officeDocument/2006/relationships/customXml" Target="../ink/ink1.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www.alberta.ca/et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mailto:ETS@gov.ab.ca" TargetMode="External"/><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3.xml"/><Relationship Id="rId1" Type="http://schemas.openxmlformats.org/officeDocument/2006/relationships/slideLayout" Target="../slideLayouts/slideLayout11.xml"/><Relationship Id="rId5" Type="http://schemas.openxmlformats.org/officeDocument/2006/relationships/hyperlink" Target="https://www.alberta.ca/assets/documents/ep-epea-approval-industrial-monitoring-documentation-submission-naming-guideline.pdf" TargetMode="External"/><Relationship Id="rId4" Type="http://schemas.openxmlformats.org/officeDocument/2006/relationships/image" Target="../media/image33.jpg"/></Relationships>
</file>

<file path=ppt/slides/_rels/slide6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4.xml"/><Relationship Id="rId1" Type="http://schemas.openxmlformats.org/officeDocument/2006/relationships/slideLayout" Target="../slideLayouts/slideLayout11.xml"/><Relationship Id="rId4" Type="http://schemas.openxmlformats.org/officeDocument/2006/relationships/image" Target="../media/image36.jpg"/></Relationships>
</file>

<file path=ppt/slides/_rels/slide6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5.xml"/><Relationship Id="rId1" Type="http://schemas.openxmlformats.org/officeDocument/2006/relationships/slideLayout" Target="../slideLayouts/slideLayout11.xml"/><Relationship Id="rId4" Type="http://schemas.openxmlformats.org/officeDocument/2006/relationships/image" Target="../media/image50.jpg"/></Relationships>
</file>

<file path=ppt/slides/_rels/slide6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8" Type="http://schemas.openxmlformats.org/officeDocument/2006/relationships/hyperlink" Target="https://www.alberta.ca/assets/documents/ep-epea-approval-industrial-monitoring-documentation-submission-naming-guideline.pdf" TargetMode="External"/><Relationship Id="rId3" Type="http://schemas.openxmlformats.org/officeDocument/2006/relationships/hyperlink" Target="http://www.alberta.ca/" TargetMode="External"/><Relationship Id="rId7" Type="http://schemas.openxmlformats.org/officeDocument/2006/relationships/hyperlink" Target="https://www.alberta.ca/assets/documents/ep-epea-approval-acceptable-formats.pdf" TargetMode="External"/><Relationship Id="rId2" Type="http://schemas.openxmlformats.org/officeDocument/2006/relationships/notesSlide" Target="../notesSlides/notesSlide68.xml"/><Relationship Id="rId1" Type="http://schemas.openxmlformats.org/officeDocument/2006/relationships/slideLayout" Target="../slideLayouts/slideLayout11.xml"/><Relationship Id="rId6" Type="http://schemas.openxmlformats.org/officeDocument/2006/relationships/hyperlink" Target="https://www.alberta.ca/amd-chapter-9-submissions.aspx" TargetMode="External"/><Relationship Id="rId5" Type="http://schemas.openxmlformats.org/officeDocument/2006/relationships/hyperlink" Target="alberta.ca/ets" TargetMode="External"/><Relationship Id="rId10" Type="http://schemas.openxmlformats.org/officeDocument/2006/relationships/hyperlink" Target="https://training.energy.gov.ab.ca/Pages/Air.aspx" TargetMode="External"/><Relationship Id="rId4" Type="http://schemas.openxmlformats.org/officeDocument/2006/relationships/hyperlink" Target="https://www.alberta.ca/Electronic-transfer-system.aspx" TargetMode="External"/><Relationship Id="rId9" Type="http://schemas.openxmlformats.org/officeDocument/2006/relationships/hyperlink" Target="https://training.energy.gov.ab.ca/Pages/default.aspx"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training.energy.gov.ab.ca/Courses/ETS_client_account_setup_and_maintenance.pdf" TargetMode="External"/><Relationship Id="rId7" Type="http://schemas.openxmlformats.org/officeDocument/2006/relationships/hyperlink" Target="https://training.energy.gov.ab.ca/Pages/Air.aspx" TargetMode="External"/><Relationship Id="rId2" Type="http://schemas.openxmlformats.org/officeDocument/2006/relationships/notesSlide" Target="../notesSlides/notesSlide69.xml"/><Relationship Id="rId1" Type="http://schemas.openxmlformats.org/officeDocument/2006/relationships/slideLayout" Target="../slideLayouts/slideLayout11.xml"/><Relationship Id="rId6" Type="http://schemas.openxmlformats.org/officeDocument/2006/relationships/hyperlink" Target="https://training.energy.gov.ab.ca/Pages/Air.aspx#Ambient" TargetMode="External"/><Relationship Id="rId5" Type="http://schemas.openxmlformats.org/officeDocument/2006/relationships/hyperlink" Target="https://training.energy.gov.ab.ca/Courses/ETS_account_setup_and_preferences.pdf" TargetMode="External"/><Relationship Id="rId4" Type="http://schemas.openxmlformats.org/officeDocument/2006/relationships/hyperlink" Target="https://training.energy.gov.ab.ca/Courses/ETS_password_reset.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Air.Data@gov.ab.ca"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16.xml"/><Relationship Id="rId5" Type="http://schemas.openxmlformats.org/officeDocument/2006/relationships/hyperlink" Target="mailto:ETS@gov.ab.ca" TargetMode="External"/><Relationship Id="rId4" Type="http://schemas.openxmlformats.org/officeDocument/2006/relationships/hyperlink" Target="mailto:ETSAccountSetup@gov.ab.c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ETSAccountSetup@gov.ab.ca"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mailto:ETS@gov.ab.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alberta.ca/Electronic-transfer-system.aspx"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FBFBF5-861A-DA4C-9417-36B30D9E0567}"/>
              </a:ext>
            </a:extLst>
          </p:cNvPr>
          <p:cNvSpPr>
            <a:spLocks noGrp="1"/>
          </p:cNvSpPr>
          <p:nvPr>
            <p:ph type="body" sz="quarter" idx="12"/>
          </p:nvPr>
        </p:nvSpPr>
        <p:spPr>
          <a:xfrm>
            <a:off x="629344" y="3580427"/>
            <a:ext cx="11141005" cy="812800"/>
          </a:xfrm>
        </p:spPr>
        <p:txBody>
          <a:bodyPr>
            <a:normAutofit fontScale="85000" lnSpcReduction="20000"/>
          </a:bodyPr>
          <a:lstStyle/>
          <a:p>
            <a:r>
              <a:rPr lang="en-US" dirty="0"/>
              <a:t>This offers an overview on how to submit </a:t>
            </a:r>
            <a:r>
              <a:rPr lang="en-US" dirty="0" smtClean="0"/>
              <a:t>Airshed </a:t>
            </a:r>
            <a:r>
              <a:rPr lang="en-US" dirty="0"/>
              <a:t>data in ETS</a:t>
            </a:r>
          </a:p>
          <a:p>
            <a:r>
              <a:rPr lang="en-US" dirty="0" smtClean="0"/>
              <a:t>Government of Alberta</a:t>
            </a:r>
          </a:p>
          <a:p>
            <a:r>
              <a:rPr lang="en-US" dirty="0" smtClean="0"/>
              <a:t>November 15, 2019</a:t>
            </a:r>
            <a:endParaRPr lang="en-US" dirty="0"/>
          </a:p>
        </p:txBody>
      </p:sp>
      <p:sp>
        <p:nvSpPr>
          <p:cNvPr id="4" name="Title 3">
            <a:extLst>
              <a:ext uri="{FF2B5EF4-FFF2-40B4-BE49-F238E27FC236}">
                <a16:creationId xmlns:a16="http://schemas.microsoft.com/office/drawing/2014/main" id="{04266AA2-AEFF-B04C-97C3-7CBA51385A93}"/>
              </a:ext>
            </a:extLst>
          </p:cNvPr>
          <p:cNvSpPr>
            <a:spLocks noGrp="1"/>
          </p:cNvSpPr>
          <p:nvPr>
            <p:ph type="ctrTitle"/>
          </p:nvPr>
        </p:nvSpPr>
        <p:spPr>
          <a:xfrm>
            <a:off x="629345" y="1035394"/>
            <a:ext cx="9280200" cy="2009564"/>
          </a:xfrm>
        </p:spPr>
        <p:txBody>
          <a:bodyPr/>
          <a:lstStyle/>
          <a:p>
            <a:r>
              <a:rPr lang="en-US" sz="5400" dirty="0" smtClean="0"/>
              <a:t>ETS - Airshed Data Submission</a:t>
            </a:r>
            <a:r>
              <a:rPr lang="en-US" sz="5400" dirty="0"/>
              <a:t> </a:t>
            </a:r>
            <a:r>
              <a:rPr lang="en-US" sz="5400" dirty="0" smtClean="0"/>
              <a:t>Online Training Course</a:t>
            </a:r>
            <a:endParaRPr lang="en-US" sz="5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2084" y="169762"/>
            <a:ext cx="3664843" cy="5021566"/>
          </a:xfrm>
          <a:prstGeom prst="rect">
            <a:avLst/>
          </a:prstGeom>
        </p:spPr>
      </p:pic>
    </p:spTree>
    <p:extLst>
      <p:ext uri="{BB962C8B-B14F-4D97-AF65-F5344CB8AC3E}">
        <p14:creationId xmlns:p14="http://schemas.microsoft.com/office/powerpoint/2010/main" val="277159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ETS Role Management</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10</a:t>
            </a:fld>
            <a:endParaRPr lang="en-US" dirty="0"/>
          </a:p>
        </p:txBody>
      </p:sp>
      <p:sp>
        <p:nvSpPr>
          <p:cNvPr id="5" name="Content Placeholder 1"/>
          <p:cNvSpPr>
            <a:spLocks noGrp="1"/>
          </p:cNvSpPr>
          <p:nvPr>
            <p:ph idx="1"/>
          </p:nvPr>
        </p:nvSpPr>
        <p:spPr>
          <a:xfrm>
            <a:off x="871969" y="1521178"/>
            <a:ext cx="10177131" cy="5037665"/>
          </a:xfrm>
        </p:spPr>
        <p:txBody>
          <a:bodyPr/>
          <a:lstStyle/>
          <a:p>
            <a:pPr marL="0" indent="0">
              <a:buNone/>
            </a:pPr>
            <a:r>
              <a:rPr lang="en-US" sz="1400" dirty="0"/>
              <a:t>Each C</a:t>
            </a:r>
            <a:r>
              <a:rPr lang="en-US" sz="1400" dirty="0" smtClean="0"/>
              <a:t>lient </a:t>
            </a:r>
            <a:r>
              <a:rPr lang="en-US" sz="1400" dirty="0"/>
              <a:t>Account must be assigned a role which defines the functionality that this account can access while on the web site. This is designed to allow organizations to delegate specific functionality to certain accounts for different forms in order to maximize the visibility of secure information to those authorized to view that information.</a:t>
            </a:r>
          </a:p>
          <a:p>
            <a:r>
              <a:rPr lang="en-CA" sz="1400" dirty="0" smtClean="0"/>
              <a:t>The roles available in ETS are:</a:t>
            </a:r>
          </a:p>
          <a:p>
            <a:pPr lvl="1">
              <a:spcBef>
                <a:spcPts val="400"/>
              </a:spcBef>
            </a:pPr>
            <a:r>
              <a:rPr lang="en-CA" sz="1400" b="1" dirty="0"/>
              <a:t>Site </a:t>
            </a:r>
            <a:r>
              <a:rPr lang="en-CA" sz="1400" b="1" dirty="0" smtClean="0"/>
              <a:t>Administrator*</a:t>
            </a:r>
            <a:endParaRPr lang="en-CA" sz="1400" b="1" dirty="0"/>
          </a:p>
          <a:p>
            <a:pPr marL="1169988" lvl="3" indent="0">
              <a:spcBef>
                <a:spcPts val="0"/>
              </a:spcBef>
              <a:buNone/>
            </a:pPr>
            <a:r>
              <a:rPr lang="en-CA" sz="1400" dirty="0" smtClean="0"/>
              <a:t>Create accounts and assign Coordinator </a:t>
            </a:r>
            <a:r>
              <a:rPr lang="en-CA" sz="1400" dirty="0"/>
              <a:t>role for the area operator in ETS account </a:t>
            </a:r>
            <a:r>
              <a:rPr lang="en-CA" sz="1400" dirty="0" smtClean="0"/>
              <a:t>node</a:t>
            </a:r>
          </a:p>
          <a:p>
            <a:pPr lvl="1">
              <a:spcBef>
                <a:spcPts val="400"/>
              </a:spcBef>
            </a:pPr>
            <a:r>
              <a:rPr lang="en-US" sz="1400" b="1" dirty="0" smtClean="0"/>
              <a:t>Coordinator*</a:t>
            </a:r>
          </a:p>
          <a:p>
            <a:pPr marL="1219170" lvl="2" indent="0">
              <a:spcBef>
                <a:spcPts val="0"/>
              </a:spcBef>
              <a:buNone/>
            </a:pPr>
            <a:r>
              <a:rPr lang="en-US" sz="1400" dirty="0" smtClean="0"/>
              <a:t>Can </a:t>
            </a:r>
            <a:r>
              <a:rPr lang="en-US" sz="1400" dirty="0"/>
              <a:t>create stations and assign roles by </a:t>
            </a:r>
            <a:r>
              <a:rPr lang="en-US" sz="1400" dirty="0" smtClean="0"/>
              <a:t>station </a:t>
            </a:r>
            <a:r>
              <a:rPr lang="en-US" sz="1400" dirty="0"/>
              <a:t>within the assigned </a:t>
            </a:r>
            <a:r>
              <a:rPr lang="en-US" sz="1400" dirty="0" smtClean="0"/>
              <a:t>“area operator”  in admin module</a:t>
            </a:r>
          </a:p>
          <a:p>
            <a:pPr lvl="1">
              <a:spcBef>
                <a:spcPts val="400"/>
              </a:spcBef>
            </a:pPr>
            <a:r>
              <a:rPr lang="en-US" sz="1400" b="1" dirty="0" smtClean="0"/>
              <a:t>Station Manager</a:t>
            </a:r>
          </a:p>
          <a:p>
            <a:pPr marL="1219170" lvl="2" indent="0">
              <a:spcBef>
                <a:spcPts val="0"/>
              </a:spcBef>
              <a:buNone/>
            </a:pPr>
            <a:r>
              <a:rPr lang="en-US" sz="1400" dirty="0"/>
              <a:t>C</a:t>
            </a:r>
            <a:r>
              <a:rPr lang="en-US" sz="1400" dirty="0" smtClean="0"/>
              <a:t>an </a:t>
            </a:r>
            <a:r>
              <a:rPr lang="en-US" sz="1400" dirty="0"/>
              <a:t>modify </a:t>
            </a:r>
            <a:r>
              <a:rPr lang="en-US" sz="1400" dirty="0" smtClean="0"/>
              <a:t>ambient station details and </a:t>
            </a:r>
            <a:r>
              <a:rPr lang="en-US" sz="1400" dirty="0"/>
              <a:t>assign reference </a:t>
            </a:r>
            <a:r>
              <a:rPr lang="en-US" sz="1400" dirty="0" smtClean="0"/>
              <a:t>data. Role can </a:t>
            </a:r>
            <a:r>
              <a:rPr lang="en-US" sz="1400" dirty="0"/>
              <a:t>be assigned by </a:t>
            </a:r>
            <a:r>
              <a:rPr lang="en-US" sz="1400" dirty="0" smtClean="0"/>
              <a:t>station.</a:t>
            </a:r>
            <a:endParaRPr lang="en-US" sz="1400" dirty="0"/>
          </a:p>
          <a:p>
            <a:pPr lvl="1">
              <a:spcBef>
                <a:spcPts val="400"/>
              </a:spcBef>
            </a:pPr>
            <a:r>
              <a:rPr lang="en-US" sz="1400" b="1" dirty="0" smtClean="0"/>
              <a:t>Reviewer*</a:t>
            </a:r>
          </a:p>
          <a:p>
            <a:pPr marL="1219170" lvl="2" indent="0">
              <a:spcBef>
                <a:spcPts val="0"/>
              </a:spcBef>
              <a:buNone/>
            </a:pPr>
            <a:r>
              <a:rPr lang="en-US" sz="1400" dirty="0" smtClean="0"/>
              <a:t>Can </a:t>
            </a:r>
            <a:r>
              <a:rPr lang="en-US" sz="1400" dirty="0"/>
              <a:t>review </a:t>
            </a:r>
            <a:r>
              <a:rPr lang="en-US" sz="1400" i="1" dirty="0" smtClean="0"/>
              <a:t>Pending Review </a:t>
            </a:r>
            <a:r>
              <a:rPr lang="en-US" sz="1400" dirty="0"/>
              <a:t>submissions of others and pass or fail them, progressing them to </a:t>
            </a:r>
            <a:r>
              <a:rPr lang="en-US" sz="1400" i="1" dirty="0" smtClean="0"/>
              <a:t>Submitted</a:t>
            </a:r>
            <a:r>
              <a:rPr lang="en-US" sz="1400" dirty="0" smtClean="0"/>
              <a:t> </a:t>
            </a:r>
            <a:r>
              <a:rPr lang="en-US" sz="1400" dirty="0"/>
              <a:t>or </a:t>
            </a:r>
            <a:r>
              <a:rPr lang="en-US" sz="1400" i="1" dirty="0"/>
              <a:t>Review </a:t>
            </a:r>
            <a:r>
              <a:rPr lang="en-US" sz="1400" i="1" dirty="0" smtClean="0"/>
              <a:t>Failed </a:t>
            </a:r>
            <a:r>
              <a:rPr lang="en-US" sz="1400" dirty="0" smtClean="0"/>
              <a:t>status. Can </a:t>
            </a:r>
            <a:r>
              <a:rPr lang="en-US" sz="1400" dirty="0"/>
              <a:t>view and edit the submissions of others. </a:t>
            </a:r>
            <a:r>
              <a:rPr lang="en-US" sz="1400" dirty="0" smtClean="0"/>
              <a:t>Role </a:t>
            </a:r>
            <a:r>
              <a:rPr lang="en-US" sz="1400" dirty="0"/>
              <a:t>can be assigned by </a:t>
            </a:r>
            <a:r>
              <a:rPr lang="en-US" sz="1400" dirty="0" smtClean="0"/>
              <a:t>station.</a:t>
            </a:r>
            <a:endParaRPr lang="en-US" sz="1400" dirty="0"/>
          </a:p>
          <a:p>
            <a:pPr lvl="1">
              <a:spcBef>
                <a:spcPts val="400"/>
              </a:spcBef>
            </a:pPr>
            <a:r>
              <a:rPr lang="en-US" sz="1400" b="1" dirty="0" smtClean="0"/>
              <a:t>Submitter*</a:t>
            </a:r>
          </a:p>
          <a:p>
            <a:pPr marL="1219170" lvl="2" indent="0">
              <a:spcBef>
                <a:spcPts val="0"/>
              </a:spcBef>
              <a:buNone/>
            </a:pPr>
            <a:r>
              <a:rPr lang="en-US" sz="1400" dirty="0" smtClean="0"/>
              <a:t>Can </a:t>
            </a:r>
            <a:r>
              <a:rPr lang="en-US" sz="1400" dirty="0"/>
              <a:t>create requests and begin the submission process; data will be validated and submission will progress to </a:t>
            </a:r>
            <a:r>
              <a:rPr lang="en-US" sz="1400" i="1" dirty="0" smtClean="0"/>
              <a:t>Pending </a:t>
            </a:r>
            <a:r>
              <a:rPr lang="en-US" sz="1400" i="1" dirty="0"/>
              <a:t>Review </a:t>
            </a:r>
            <a:r>
              <a:rPr lang="en-US" sz="1400" dirty="0"/>
              <a:t>but not to </a:t>
            </a:r>
            <a:r>
              <a:rPr lang="en-US" sz="1400" i="1" dirty="0" smtClean="0"/>
              <a:t>Submitted</a:t>
            </a:r>
            <a:r>
              <a:rPr lang="en-US" sz="1400" dirty="0"/>
              <a:t>.</a:t>
            </a:r>
            <a:r>
              <a:rPr lang="en-US" sz="1400" dirty="0" smtClean="0"/>
              <a:t> Cannot </a:t>
            </a:r>
            <a:r>
              <a:rPr lang="en-US" sz="1400" dirty="0"/>
              <a:t>view submissions of others. </a:t>
            </a:r>
            <a:r>
              <a:rPr lang="en-US" sz="1400" dirty="0" smtClean="0"/>
              <a:t>Role </a:t>
            </a:r>
            <a:r>
              <a:rPr lang="en-US" sz="1400" dirty="0"/>
              <a:t>can be assigned by </a:t>
            </a:r>
            <a:r>
              <a:rPr lang="en-US" sz="1400" dirty="0" smtClean="0"/>
              <a:t>station.</a:t>
            </a:r>
            <a:endParaRPr lang="en-US" sz="1400" dirty="0"/>
          </a:p>
          <a:p>
            <a:pPr lvl="1">
              <a:spcBef>
                <a:spcPts val="400"/>
              </a:spcBef>
            </a:pPr>
            <a:r>
              <a:rPr lang="en-US" sz="1400" b="1" dirty="0" smtClean="0"/>
              <a:t>Viewer*</a:t>
            </a:r>
          </a:p>
          <a:p>
            <a:pPr marL="1219170" lvl="2" indent="0">
              <a:spcBef>
                <a:spcPts val="0"/>
              </a:spcBef>
              <a:buNone/>
            </a:pPr>
            <a:r>
              <a:rPr lang="en-US" sz="1400" dirty="0"/>
              <a:t>C</a:t>
            </a:r>
            <a:r>
              <a:rPr lang="en-US" sz="1400" dirty="0" smtClean="0"/>
              <a:t>an </a:t>
            </a:r>
            <a:r>
              <a:rPr lang="en-US" sz="1400" dirty="0"/>
              <a:t>view the submissions of other </a:t>
            </a:r>
            <a:r>
              <a:rPr lang="en-US" sz="1400" dirty="0" smtClean="0"/>
              <a:t>users and view station information. Role </a:t>
            </a:r>
            <a:r>
              <a:rPr lang="en-US" sz="1400" dirty="0"/>
              <a:t>can be assigned by </a:t>
            </a:r>
            <a:r>
              <a:rPr lang="en-US" sz="1400" dirty="0" smtClean="0"/>
              <a:t>station.</a:t>
            </a:r>
          </a:p>
          <a:p>
            <a:pPr marL="1219170" lvl="2" indent="0">
              <a:spcBef>
                <a:spcPts val="0"/>
              </a:spcBef>
              <a:buNone/>
            </a:pPr>
            <a:endParaRPr lang="en-US" sz="1400" dirty="0"/>
          </a:p>
          <a:p>
            <a:pPr marL="152397" indent="0">
              <a:spcBef>
                <a:spcPts val="0"/>
              </a:spcBef>
              <a:buNone/>
            </a:pPr>
            <a:r>
              <a:rPr lang="en-US" sz="1400" dirty="0" smtClean="0"/>
              <a:t>* These roles will be discussed in this manual</a:t>
            </a:r>
            <a:endParaRPr lang="en-US" sz="1400" dirty="0"/>
          </a:p>
        </p:txBody>
      </p:sp>
    </p:spTree>
    <p:extLst>
      <p:ext uri="{BB962C8B-B14F-4D97-AF65-F5344CB8AC3E}">
        <p14:creationId xmlns:p14="http://schemas.microsoft.com/office/powerpoint/2010/main" val="2004604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097279" y="1792226"/>
          <a:ext cx="10154490" cy="3819830"/>
        </p:xfrm>
        <a:graphic>
          <a:graphicData uri="http://schemas.openxmlformats.org/drawingml/2006/table">
            <a:tbl>
              <a:tblPr/>
              <a:tblGrid>
                <a:gridCol w="1166078">
                  <a:extLst>
                    <a:ext uri="{9D8B030D-6E8A-4147-A177-3AD203B41FA5}">
                      <a16:colId xmlns:a16="http://schemas.microsoft.com/office/drawing/2014/main" val="2540120627"/>
                    </a:ext>
                  </a:extLst>
                </a:gridCol>
                <a:gridCol w="1253533">
                  <a:extLst>
                    <a:ext uri="{9D8B030D-6E8A-4147-A177-3AD203B41FA5}">
                      <a16:colId xmlns:a16="http://schemas.microsoft.com/office/drawing/2014/main" val="1794485864"/>
                    </a:ext>
                  </a:extLst>
                </a:gridCol>
                <a:gridCol w="1064046">
                  <a:extLst>
                    <a:ext uri="{9D8B030D-6E8A-4147-A177-3AD203B41FA5}">
                      <a16:colId xmlns:a16="http://schemas.microsoft.com/office/drawing/2014/main" val="2147898759"/>
                    </a:ext>
                  </a:extLst>
                </a:gridCol>
                <a:gridCol w="1515900">
                  <a:extLst>
                    <a:ext uri="{9D8B030D-6E8A-4147-A177-3AD203B41FA5}">
                      <a16:colId xmlns:a16="http://schemas.microsoft.com/office/drawing/2014/main" val="3659743227"/>
                    </a:ext>
                  </a:extLst>
                </a:gridCol>
                <a:gridCol w="1224381">
                  <a:extLst>
                    <a:ext uri="{9D8B030D-6E8A-4147-A177-3AD203B41FA5}">
                      <a16:colId xmlns:a16="http://schemas.microsoft.com/office/drawing/2014/main" val="1092462743"/>
                    </a:ext>
                  </a:extLst>
                </a:gridCol>
                <a:gridCol w="1253533">
                  <a:extLst>
                    <a:ext uri="{9D8B030D-6E8A-4147-A177-3AD203B41FA5}">
                      <a16:colId xmlns:a16="http://schemas.microsoft.com/office/drawing/2014/main" val="893384930"/>
                    </a:ext>
                  </a:extLst>
                </a:gridCol>
                <a:gridCol w="1375162">
                  <a:extLst>
                    <a:ext uri="{9D8B030D-6E8A-4147-A177-3AD203B41FA5}">
                      <a16:colId xmlns:a16="http://schemas.microsoft.com/office/drawing/2014/main" val="2580451395"/>
                    </a:ext>
                  </a:extLst>
                </a:gridCol>
                <a:gridCol w="1301857">
                  <a:extLst>
                    <a:ext uri="{9D8B030D-6E8A-4147-A177-3AD203B41FA5}">
                      <a16:colId xmlns:a16="http://schemas.microsoft.com/office/drawing/2014/main" val="107593899"/>
                    </a:ext>
                  </a:extLst>
                </a:gridCol>
              </a:tblGrid>
              <a:tr h="1200356">
                <a:tc>
                  <a:txBody>
                    <a:bodyPr/>
                    <a:lstStyle/>
                    <a:p>
                      <a:pPr algn="ctr" fontAlgn="ctr"/>
                      <a:r>
                        <a:rPr lang="en-CA" sz="1700" b="1" i="0" u="none" strike="noStrike" dirty="0">
                          <a:solidFill>
                            <a:srgbClr val="FFFFFF"/>
                          </a:solidFill>
                          <a:effectLst/>
                          <a:latin typeface="Calibri" panose="020F0502020204030204" pitchFamily="34" charset="0"/>
                        </a:rPr>
                        <a:t>Roles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CA" sz="1700" b="1" i="0" u="none" strike="noStrike" dirty="0">
                          <a:solidFill>
                            <a:srgbClr val="FFFFFF"/>
                          </a:solidFill>
                          <a:effectLst/>
                          <a:latin typeface="Calibri" panose="020F0502020204030204" pitchFamily="34" charset="0"/>
                        </a:rPr>
                        <a:t>Role Assignment by </a:t>
                      </a:r>
                      <a:r>
                        <a:rPr lang="en-CA" sz="1700" b="1" i="0" u="none" strike="noStrike" dirty="0" smtClean="0">
                          <a:solidFill>
                            <a:srgbClr val="FFFFFF"/>
                          </a:solidFill>
                          <a:effectLst/>
                          <a:latin typeface="Calibri" panose="020F0502020204030204" pitchFamily="34" charset="0"/>
                        </a:rPr>
                        <a:t>Station</a:t>
                      </a:r>
                      <a:endParaRPr lang="en-CA" sz="17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CA" sz="1700" b="1" i="0" u="none" strike="noStrike" dirty="0" smtClean="0">
                          <a:solidFill>
                            <a:srgbClr val="FFFFFF"/>
                          </a:solidFill>
                          <a:effectLst/>
                          <a:latin typeface="Calibri" panose="020F0502020204030204" pitchFamily="34" charset="0"/>
                        </a:rPr>
                        <a:t>Create Station</a:t>
                      </a:r>
                      <a:endParaRPr lang="en-US" sz="17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700" b="1" i="0" u="none" strike="noStrike" dirty="0">
                          <a:solidFill>
                            <a:srgbClr val="FFFFFF"/>
                          </a:solidFill>
                          <a:effectLst/>
                          <a:latin typeface="Calibri" panose="020F0502020204030204" pitchFamily="34" charset="0"/>
                        </a:rPr>
                        <a:t>Update </a:t>
                      </a:r>
                      <a:r>
                        <a:rPr lang="en-US" sz="1700" b="1" i="0" u="none" strike="noStrike" dirty="0" smtClean="0">
                          <a:solidFill>
                            <a:srgbClr val="FFFFFF"/>
                          </a:solidFill>
                          <a:effectLst/>
                          <a:latin typeface="Calibri" panose="020F0502020204030204" pitchFamily="34" charset="0"/>
                        </a:rPr>
                        <a:t>Ambient </a:t>
                      </a:r>
                      <a:r>
                        <a:rPr lang="en-US" sz="1700" b="1" i="0" u="none" strike="noStrike" dirty="0">
                          <a:solidFill>
                            <a:srgbClr val="FFFFFF"/>
                          </a:solidFill>
                          <a:effectLst/>
                          <a:latin typeface="Calibri" panose="020F0502020204030204" pitchFamily="34" charset="0"/>
                        </a:rPr>
                        <a:t>Station </a:t>
                      </a:r>
                      <a:r>
                        <a:rPr lang="en-US" sz="1700" b="1" i="0" u="none" strike="noStrike" dirty="0" smtClean="0">
                          <a:solidFill>
                            <a:srgbClr val="FFFFFF"/>
                          </a:solidFill>
                          <a:effectLst/>
                          <a:latin typeface="Calibri" panose="020F0502020204030204" pitchFamily="34" charset="0"/>
                        </a:rPr>
                        <a:t>info</a:t>
                      </a:r>
                    </a:p>
                    <a:p>
                      <a:pPr algn="ctr" fontAlgn="ctr"/>
                      <a:r>
                        <a:rPr lang="en-US" sz="1700" b="1" i="0" u="none" strike="noStrike" dirty="0" smtClean="0">
                          <a:solidFill>
                            <a:srgbClr val="FFFFFF"/>
                          </a:solidFill>
                          <a:effectLst/>
                          <a:latin typeface="Calibri" panose="020F0502020204030204" pitchFamily="34" charset="0"/>
                        </a:rPr>
                        <a:t>(includes </a:t>
                      </a:r>
                      <a:r>
                        <a:rPr lang="en-US" sz="1700" b="1" i="0" u="none" strike="noStrike" dirty="0">
                          <a:solidFill>
                            <a:srgbClr val="FFFFFF"/>
                          </a:solidFill>
                          <a:effectLst/>
                          <a:latin typeface="Calibri" panose="020F0502020204030204" pitchFamily="34" charset="0"/>
                        </a:rPr>
                        <a:t>assigning VVC, equipment)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CA" sz="1700" b="1" i="0" u="none" strike="noStrike" dirty="0">
                          <a:solidFill>
                            <a:srgbClr val="FFFFFF"/>
                          </a:solidFill>
                          <a:effectLst/>
                          <a:latin typeface="Calibri" panose="020F0502020204030204" pitchFamily="34" charset="0"/>
                        </a:rPr>
                        <a:t>See </a:t>
                      </a:r>
                      <a:r>
                        <a:rPr lang="en-CA" sz="1700" b="1" i="0" u="none" strike="noStrike" dirty="0" smtClean="0">
                          <a:solidFill>
                            <a:srgbClr val="FFFFFF"/>
                          </a:solidFill>
                          <a:effectLst/>
                          <a:latin typeface="Calibri" panose="020F0502020204030204" pitchFamily="34" charset="0"/>
                        </a:rPr>
                        <a:t>Stations</a:t>
                      </a:r>
                    </a:p>
                    <a:p>
                      <a:pPr algn="ctr" fontAlgn="ctr"/>
                      <a:r>
                        <a:rPr lang="en-CA" sz="1700" b="1" i="0" u="none" strike="noStrike" dirty="0" smtClean="0">
                          <a:solidFill>
                            <a:srgbClr val="FFFFFF"/>
                          </a:solidFill>
                          <a:effectLst/>
                          <a:latin typeface="Calibri" panose="020F0502020204030204" pitchFamily="34" charset="0"/>
                        </a:rPr>
                        <a:t>(read-only</a:t>
                      </a:r>
                      <a:r>
                        <a:rPr lang="en-CA" sz="1700" b="1" i="0" u="none" strike="noStrike" dirty="0">
                          <a:solidFill>
                            <a:srgbClr val="FFFFFF"/>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CA" sz="1700" b="1" i="0" u="none" strike="noStrike" dirty="0" smtClean="0">
                          <a:solidFill>
                            <a:srgbClr val="FFFFFF"/>
                          </a:solidFill>
                          <a:effectLst/>
                          <a:latin typeface="Calibri" panose="020F0502020204030204" pitchFamily="34" charset="0"/>
                        </a:rPr>
                        <a:t>Submit</a:t>
                      </a:r>
                    </a:p>
                    <a:p>
                      <a:pPr algn="ctr" fontAlgn="ctr"/>
                      <a:r>
                        <a:rPr lang="en-CA" sz="1700" b="1" i="0" u="none" strike="noStrike" dirty="0" smtClean="0">
                          <a:solidFill>
                            <a:srgbClr val="FFFFFF"/>
                          </a:solidFill>
                          <a:effectLst/>
                          <a:latin typeface="Calibri" panose="020F0502020204030204" pitchFamily="34" charset="0"/>
                        </a:rPr>
                        <a:t>(create </a:t>
                      </a:r>
                      <a:r>
                        <a:rPr lang="en-CA" sz="1700" b="1" i="0" u="none" strike="noStrike" dirty="0">
                          <a:solidFill>
                            <a:srgbClr val="FFFFFF"/>
                          </a:solidFill>
                          <a:effectLst/>
                          <a:latin typeface="Calibri" panose="020F0502020204030204" pitchFamily="34" charset="0"/>
                        </a:rPr>
                        <a:t>a submission)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700" b="1" i="0" u="none" strike="noStrike" dirty="0" smtClean="0">
                          <a:solidFill>
                            <a:srgbClr val="FFFFFF"/>
                          </a:solidFill>
                          <a:effectLst/>
                          <a:latin typeface="Calibri" panose="020F0502020204030204" pitchFamily="34" charset="0"/>
                        </a:rPr>
                        <a:t>Review</a:t>
                      </a:r>
                    </a:p>
                    <a:p>
                      <a:pPr algn="ctr" fontAlgn="ctr"/>
                      <a:r>
                        <a:rPr lang="en-US" sz="1700" b="1" i="0" u="none" strike="noStrike" dirty="0" smtClean="0">
                          <a:solidFill>
                            <a:srgbClr val="FFFFFF"/>
                          </a:solidFill>
                          <a:effectLst/>
                          <a:latin typeface="Calibri" panose="020F0502020204030204" pitchFamily="34" charset="0"/>
                        </a:rPr>
                        <a:t>(sign </a:t>
                      </a:r>
                      <a:r>
                        <a:rPr lang="en-US" sz="1700" b="1" i="0" u="none" strike="noStrike" dirty="0">
                          <a:solidFill>
                            <a:srgbClr val="FFFFFF"/>
                          </a:solidFill>
                          <a:effectLst/>
                          <a:latin typeface="Calibri" panose="020F0502020204030204" pitchFamily="34" charset="0"/>
                        </a:rPr>
                        <a:t>off on a submission)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700" b="1" i="0" u="none" strike="noStrike" dirty="0" smtClean="0">
                          <a:solidFill>
                            <a:srgbClr val="FFFFFF"/>
                          </a:solidFill>
                          <a:effectLst/>
                          <a:latin typeface="Calibri" panose="020F0502020204030204" pitchFamily="34" charset="0"/>
                        </a:rPr>
                        <a:t>View  Submissions (work in progress)</a:t>
                      </a:r>
                      <a:endParaRPr lang="en-US" sz="1700" b="1"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73420999"/>
                  </a:ext>
                </a:extLst>
              </a:tr>
              <a:tr h="496805">
                <a:tc>
                  <a:txBody>
                    <a:bodyPr/>
                    <a:lstStyle/>
                    <a:p>
                      <a:pPr algn="ctr" fontAlgn="ctr"/>
                      <a:r>
                        <a:rPr lang="en-CA" sz="1700" b="1" i="0" u="none" strike="noStrike" dirty="0">
                          <a:solidFill>
                            <a:srgbClr val="000000"/>
                          </a:solidFill>
                          <a:effectLst/>
                          <a:latin typeface="Calibri" panose="020F0502020204030204" pitchFamily="34" charset="0"/>
                        </a:rPr>
                        <a:t>Coordinator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smtClean="0">
                          <a:solidFill>
                            <a:srgbClr val="000000"/>
                          </a:solidFill>
                          <a:effectLst/>
                          <a:latin typeface="Calibri" panose="020F0502020204030204" pitchFamily="34" charset="0"/>
                        </a:rPr>
                        <a:t>Yes</a:t>
                      </a:r>
                      <a:endParaRPr lang="en-CA" sz="17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CA" sz="1700" b="0" i="0" u="none" strike="noStrike" dirty="0" smtClean="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954849156"/>
                  </a:ext>
                </a:extLst>
              </a:tr>
              <a:tr h="496805">
                <a:tc>
                  <a:txBody>
                    <a:bodyPr/>
                    <a:lstStyle/>
                    <a:p>
                      <a:pPr algn="ctr" fontAlgn="ctr"/>
                      <a:r>
                        <a:rPr lang="en-CA" sz="1700" b="1" i="0" u="none" strike="noStrike" dirty="0">
                          <a:solidFill>
                            <a:srgbClr val="000000"/>
                          </a:solidFill>
                          <a:effectLst/>
                          <a:latin typeface="Calibri" panose="020F0502020204030204" pitchFamily="34" charset="0"/>
                        </a:rPr>
                        <a:t>Station Manager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smtClean="0">
                          <a:solidFill>
                            <a:srgbClr val="000000"/>
                          </a:solidFill>
                          <a:effectLst/>
                          <a:latin typeface="Calibri" panose="020F0502020204030204" pitchFamily="34" charset="0"/>
                        </a:rPr>
                        <a:t>Yes</a:t>
                      </a:r>
                      <a:endParaRPr lang="en-CA" sz="17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CA" sz="1700" b="0" i="0" u="none" strike="noStrike" dirty="0" smtClean="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807636"/>
                  </a:ext>
                </a:extLst>
              </a:tr>
              <a:tr h="496805">
                <a:tc>
                  <a:txBody>
                    <a:bodyPr/>
                    <a:lstStyle/>
                    <a:p>
                      <a:pPr algn="ctr" fontAlgn="ctr"/>
                      <a:r>
                        <a:rPr lang="en-CA" sz="1700" b="1" i="0" u="none" strike="noStrike" dirty="0">
                          <a:solidFill>
                            <a:srgbClr val="000000"/>
                          </a:solidFill>
                          <a:effectLst/>
                          <a:latin typeface="Calibri" panose="020F0502020204030204" pitchFamily="34" charset="0"/>
                        </a:rPr>
                        <a:t>Reviewer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smtClean="0">
                          <a:solidFill>
                            <a:srgbClr val="000000"/>
                          </a:solidFill>
                          <a:effectLst/>
                          <a:latin typeface="Calibri" panose="020F0502020204030204" pitchFamily="34" charset="0"/>
                        </a:rPr>
                        <a:t>Yes</a:t>
                      </a:r>
                      <a:endParaRPr lang="en-CA" sz="17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smtClean="0">
                          <a:solidFill>
                            <a:srgbClr val="000000"/>
                          </a:solidFill>
                          <a:effectLst/>
                          <a:latin typeface="Calibri" panose="020F0502020204030204" pitchFamily="34" charset="0"/>
                        </a:rPr>
                        <a:t>Yes</a:t>
                      </a:r>
                      <a:endParaRPr lang="en-CA" sz="17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41690886"/>
                  </a:ext>
                </a:extLst>
              </a:tr>
              <a:tr h="496805">
                <a:tc>
                  <a:txBody>
                    <a:bodyPr/>
                    <a:lstStyle/>
                    <a:p>
                      <a:pPr algn="ctr" fontAlgn="ctr"/>
                      <a:r>
                        <a:rPr lang="en-CA" sz="1700" b="1" i="0" u="none" strike="noStrike" dirty="0">
                          <a:solidFill>
                            <a:srgbClr val="000000"/>
                          </a:solidFill>
                          <a:effectLst/>
                          <a:latin typeface="Calibri" panose="020F0502020204030204" pitchFamily="34" charset="0"/>
                        </a:rPr>
                        <a:t>Submitter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smtClean="0">
                          <a:solidFill>
                            <a:srgbClr val="000000"/>
                          </a:solidFill>
                          <a:effectLst/>
                          <a:latin typeface="Calibri" panose="020F0502020204030204" pitchFamily="34" charset="0"/>
                        </a:rPr>
                        <a:t>Yes</a:t>
                      </a:r>
                      <a:endParaRPr lang="en-CA" sz="17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700" b="0" i="0" u="none" strike="noStrike" dirty="0" smtClean="0">
                          <a:solidFill>
                            <a:srgbClr val="000000"/>
                          </a:solidFill>
                          <a:effectLst/>
                          <a:latin typeface="Calibri" panose="020F0502020204030204" pitchFamily="34" charset="0"/>
                        </a:rPr>
                        <a:t>No</a:t>
                      </a:r>
                      <a:endParaRPr lang="en-CA" sz="17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7300527"/>
                  </a:ext>
                </a:extLst>
              </a:tr>
              <a:tr h="496805">
                <a:tc>
                  <a:txBody>
                    <a:bodyPr/>
                    <a:lstStyle/>
                    <a:p>
                      <a:pPr algn="ctr" fontAlgn="ctr"/>
                      <a:r>
                        <a:rPr lang="en-CA" sz="1700" b="1" i="0" u="none" strike="noStrike" dirty="0">
                          <a:solidFill>
                            <a:srgbClr val="000000"/>
                          </a:solidFill>
                          <a:effectLst/>
                          <a:latin typeface="Calibri" panose="020F0502020204030204" pitchFamily="34" charset="0"/>
                        </a:rPr>
                        <a:t>Viewer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CA" sz="1700" b="0" i="0" u="none" strike="noStrike" dirty="0">
                          <a:solidFill>
                            <a:srgbClr val="000000"/>
                          </a:solidFill>
                          <a:effectLst/>
                          <a:latin typeface="Calibri" panose="020F050202020403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CA" sz="1700" b="0" i="0" u="none" strike="noStrike" dirty="0" smtClean="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18398683"/>
                  </a:ext>
                </a:extLst>
              </a:tr>
            </a:tbl>
          </a:graphicData>
        </a:graphic>
      </p:graphicFrame>
      <p:sp>
        <p:nvSpPr>
          <p:cNvPr id="3" name="Title 2"/>
          <p:cNvSpPr>
            <a:spLocks noGrp="1"/>
          </p:cNvSpPr>
          <p:nvPr>
            <p:ph type="title"/>
          </p:nvPr>
        </p:nvSpPr>
        <p:spPr/>
        <p:txBody>
          <a:bodyPr/>
          <a:lstStyle/>
          <a:p>
            <a:r>
              <a:rPr lang="en-CA" dirty="0" smtClean="0"/>
              <a:t>ETS Role Assignment</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11</a:t>
            </a:fld>
            <a:endParaRPr lang="en-US" dirty="0"/>
          </a:p>
        </p:txBody>
      </p:sp>
    </p:spTree>
    <p:extLst>
      <p:ext uri="{BB962C8B-B14F-4D97-AF65-F5344CB8AC3E}">
        <p14:creationId xmlns:p14="http://schemas.microsoft.com/office/powerpoint/2010/main" val="2938162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4" y="1424535"/>
            <a:ext cx="3311525" cy="5129129"/>
          </a:xfrm>
          <a:prstGeom prst="rect">
            <a:avLst/>
          </a:prstGeom>
        </p:spPr>
      </p:pic>
      <p:sp>
        <p:nvSpPr>
          <p:cNvPr id="3" name="Title 2"/>
          <p:cNvSpPr>
            <a:spLocks noGrp="1"/>
          </p:cNvSpPr>
          <p:nvPr>
            <p:ph type="title"/>
          </p:nvPr>
        </p:nvSpPr>
        <p:spPr/>
        <p:txBody>
          <a:bodyPr/>
          <a:lstStyle/>
          <a:p>
            <a:r>
              <a:rPr lang="en-CA" dirty="0" smtClean="0"/>
              <a:t>ETS Role Management</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12</a:t>
            </a:fld>
            <a:endParaRPr lang="en-US" dirty="0"/>
          </a:p>
        </p:txBody>
      </p:sp>
      <p:sp>
        <p:nvSpPr>
          <p:cNvPr id="6" name="TextBox 5"/>
          <p:cNvSpPr txBox="1"/>
          <p:nvPr/>
        </p:nvSpPr>
        <p:spPr>
          <a:xfrm>
            <a:off x="5304242" y="1623528"/>
            <a:ext cx="4707860" cy="4401205"/>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Once you signed in to ETS, the “</a:t>
            </a:r>
            <a:r>
              <a:rPr lang="en-CA" sz="1400" b="1" i="1" dirty="0" smtClean="0"/>
              <a:t>Air Data</a:t>
            </a:r>
            <a:r>
              <a:rPr lang="en-CA" sz="1400" dirty="0" smtClean="0"/>
              <a:t>” tree node will appear on the left of the screen.  The “</a:t>
            </a:r>
            <a:r>
              <a:rPr lang="en-CA" sz="1400" b="1" i="1" dirty="0" smtClean="0"/>
              <a:t>Air Data</a:t>
            </a:r>
            <a:r>
              <a:rPr lang="en-CA" sz="1400" dirty="0" smtClean="0"/>
              <a:t>” </a:t>
            </a:r>
            <a:r>
              <a:rPr lang="en-CA" sz="1400" dirty="0"/>
              <a:t>node </a:t>
            </a:r>
            <a:r>
              <a:rPr lang="en-CA" sz="1400" dirty="0" smtClean="0"/>
              <a:t>has 3 sub-nodes (all circled in red).  The </a:t>
            </a:r>
            <a:r>
              <a:rPr lang="en-CA" sz="1400" dirty="0"/>
              <a:t>“</a:t>
            </a:r>
            <a:r>
              <a:rPr lang="en-CA" sz="1400" b="1" i="1" dirty="0"/>
              <a:t>Air Data</a:t>
            </a:r>
            <a:r>
              <a:rPr lang="en-CA" sz="1400" dirty="0"/>
              <a:t>” </a:t>
            </a:r>
            <a:r>
              <a:rPr lang="en-CA" sz="1400" dirty="0" smtClean="0"/>
              <a:t>sub-nodes are:</a:t>
            </a:r>
          </a:p>
          <a:p>
            <a:endParaRPr lang="en-CA" sz="1400" dirty="0" smtClean="0"/>
          </a:p>
          <a:p>
            <a:pPr marL="285750" indent="-285750">
              <a:buFont typeface="Arial" panose="020B0604020202020204" pitchFamily="34" charset="0"/>
              <a:buChar char="•"/>
            </a:pPr>
            <a:r>
              <a:rPr lang="en-CA" sz="1400" dirty="0" smtClean="0"/>
              <a:t>“</a:t>
            </a:r>
            <a:r>
              <a:rPr lang="en-CA" sz="1400" b="1" i="1" dirty="0" smtClean="0"/>
              <a:t>Airshed</a:t>
            </a:r>
            <a:r>
              <a:rPr lang="en-CA" sz="1400" dirty="0" smtClean="0"/>
              <a:t>” – for the Submitter to make data submissions, manage warnings/errors, data resubmissions;</a:t>
            </a:r>
          </a:p>
          <a:p>
            <a:pPr marL="285750" indent="-285750">
              <a:buFont typeface="Arial" panose="020B0604020202020204" pitchFamily="34" charset="0"/>
              <a:buChar char="•"/>
            </a:pPr>
            <a:r>
              <a:rPr lang="en-CA" sz="1400" dirty="0" smtClean="0"/>
              <a:t>“</a:t>
            </a:r>
            <a:r>
              <a:rPr lang="en-CA" sz="1400" b="1" i="1" dirty="0" smtClean="0"/>
              <a:t>Administration</a:t>
            </a:r>
            <a:r>
              <a:rPr lang="en-CA" sz="1400" dirty="0" smtClean="0"/>
              <a:t>” – for the Coordinator to assign roles (i.e. Submitter, Reviewer, Viewer, and Station Manager) to users.  Also, users can identify the roles assigned to them; </a:t>
            </a:r>
          </a:p>
          <a:p>
            <a:pPr marL="285750" indent="-285750">
              <a:buFont typeface="Arial" panose="020B0604020202020204" pitchFamily="34" charset="0"/>
              <a:buChar char="•"/>
            </a:pPr>
            <a:r>
              <a:rPr lang="en-CA" sz="1400" dirty="0" smtClean="0"/>
              <a:t>“</a:t>
            </a:r>
            <a:r>
              <a:rPr lang="en-CA" sz="1400" b="1" i="1" dirty="0" smtClean="0"/>
              <a:t>Work In Progress</a:t>
            </a:r>
            <a:r>
              <a:rPr lang="en-CA" sz="1400" dirty="0" smtClean="0"/>
              <a:t>” – for Submitter, Reviewer, and Viewer to see the status of the data submission.  The Reviewer accesses this node to review submissions requiring accept or reject.</a:t>
            </a:r>
          </a:p>
          <a:p>
            <a:endParaRPr lang="en-CA" sz="1400" dirty="0" smtClean="0"/>
          </a:p>
          <a:p>
            <a:r>
              <a:rPr lang="en-CA" sz="1400" dirty="0" smtClean="0"/>
              <a:t>To access any one </a:t>
            </a:r>
            <a:r>
              <a:rPr lang="en-CA" sz="1400" dirty="0"/>
              <a:t>of the sub-nodes, click on the “</a:t>
            </a:r>
            <a:r>
              <a:rPr lang="en-CA" sz="1400" b="1" i="1" dirty="0"/>
              <a:t>Air Data</a:t>
            </a:r>
            <a:r>
              <a:rPr lang="en-CA" sz="1400" dirty="0"/>
              <a:t>” </a:t>
            </a:r>
            <a:r>
              <a:rPr lang="en-CA" sz="1400" dirty="0" smtClean="0"/>
              <a:t>node.</a:t>
            </a:r>
          </a:p>
          <a:p>
            <a:endParaRPr lang="en-CA" sz="1400" dirty="0"/>
          </a:p>
          <a:p>
            <a:r>
              <a:rPr lang="en-CA" sz="1400" b="1" dirty="0" smtClean="0"/>
              <a:t>NOTE: </a:t>
            </a:r>
            <a:r>
              <a:rPr lang="en-CA" sz="1400" dirty="0" smtClean="0"/>
              <a:t>For you to see the “</a:t>
            </a:r>
            <a:r>
              <a:rPr lang="en-CA" sz="1400" b="1" i="1" dirty="0" smtClean="0"/>
              <a:t>Airshed</a:t>
            </a:r>
            <a:r>
              <a:rPr lang="en-CA" sz="1400" dirty="0" smtClean="0"/>
              <a:t>” sub-node, you </a:t>
            </a:r>
            <a:r>
              <a:rPr lang="en-CA" sz="1400" u="sng" dirty="0" smtClean="0"/>
              <a:t>must</a:t>
            </a:r>
            <a:r>
              <a:rPr lang="en-CA" sz="1400" dirty="0" smtClean="0"/>
              <a:t> be assigned the Submitter role.  If you are not assigned that role, the “</a:t>
            </a:r>
            <a:r>
              <a:rPr lang="en-CA" sz="1400" b="1" i="1" dirty="0" smtClean="0"/>
              <a:t>Airshed</a:t>
            </a:r>
            <a:r>
              <a:rPr lang="en-CA" sz="1400" dirty="0" smtClean="0"/>
              <a:t>” sub-node will not appear.</a:t>
            </a:r>
          </a:p>
        </p:txBody>
      </p:sp>
      <p:sp>
        <p:nvSpPr>
          <p:cNvPr id="7" name="Rectangle 6"/>
          <p:cNvSpPr/>
          <p:nvPr/>
        </p:nvSpPr>
        <p:spPr>
          <a:xfrm>
            <a:off x="1319289" y="3200239"/>
            <a:ext cx="2382921" cy="1030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47867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695" y="1523509"/>
            <a:ext cx="2309238" cy="4785812"/>
          </a:xfrm>
          <a:prstGeom prst="rect">
            <a:avLst/>
          </a:prstGeom>
        </p:spPr>
      </p:pic>
      <p:sp>
        <p:nvSpPr>
          <p:cNvPr id="3" name="Title 2"/>
          <p:cNvSpPr>
            <a:spLocks noGrp="1"/>
          </p:cNvSpPr>
          <p:nvPr>
            <p:ph type="title"/>
          </p:nvPr>
        </p:nvSpPr>
        <p:spPr/>
        <p:txBody>
          <a:bodyPr/>
          <a:lstStyle/>
          <a:p>
            <a:r>
              <a:rPr lang="en-US" dirty="0" smtClean="0"/>
              <a:t>Creating Users						</a:t>
            </a:r>
            <a:r>
              <a:rPr lang="en-US" sz="1800" dirty="0" smtClean="0"/>
              <a:t>Site Administrator</a:t>
            </a:r>
            <a:endParaRPr lang="en-CA" sz="18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13</a:t>
            </a:fld>
            <a:endParaRPr lang="en-US" dirty="0"/>
          </a:p>
        </p:txBody>
      </p:sp>
      <p:sp>
        <p:nvSpPr>
          <p:cNvPr id="5" name="TextBox 4"/>
          <p:cNvSpPr txBox="1"/>
          <p:nvPr/>
        </p:nvSpPr>
        <p:spPr>
          <a:xfrm>
            <a:off x="4846923" y="1523509"/>
            <a:ext cx="6293591" cy="4616648"/>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Before roles can be assigned, users must be created and this is done by the </a:t>
            </a:r>
            <a:r>
              <a:rPr lang="en-CA" sz="1400" u="sng" dirty="0" smtClean="0"/>
              <a:t>Site Administrator only</a:t>
            </a:r>
            <a:r>
              <a:rPr lang="en-CA" sz="1400" dirty="0" smtClean="0"/>
              <a:t>.  </a:t>
            </a:r>
          </a:p>
          <a:p>
            <a:endParaRPr lang="en-CA" sz="1400" dirty="0"/>
          </a:p>
          <a:p>
            <a:r>
              <a:rPr lang="en-CA" sz="1400" dirty="0" smtClean="0"/>
              <a:t>To create the users, the Site Administrator signs in to ETS.  When this screen at left is appears, the Site Administrator clicks on the on the “</a:t>
            </a:r>
            <a:r>
              <a:rPr lang="en-CA" sz="1400" b="1" i="1" dirty="0" smtClean="0"/>
              <a:t>Create Client</a:t>
            </a:r>
            <a:r>
              <a:rPr lang="en-CA" sz="1400" dirty="0" smtClean="0"/>
              <a:t>” sub-node (circled in red).  </a:t>
            </a:r>
          </a:p>
          <a:p>
            <a:endParaRPr lang="en-CA" sz="1400" dirty="0"/>
          </a:p>
          <a:p>
            <a:r>
              <a:rPr lang="en-CA" sz="1400" dirty="0" smtClean="0"/>
              <a:t>To get to “</a:t>
            </a:r>
            <a:r>
              <a:rPr lang="en-CA" sz="1400" b="1" i="1" dirty="0" smtClean="0"/>
              <a:t>Create Client</a:t>
            </a:r>
            <a:r>
              <a:rPr lang="en-CA" sz="1400" dirty="0" smtClean="0"/>
              <a:t>” node the Site Administrator clicks on:</a:t>
            </a:r>
          </a:p>
          <a:p>
            <a:pPr marL="285750" indent="-285750">
              <a:buFont typeface="Arial" panose="020B0604020202020204" pitchFamily="34" charset="0"/>
              <a:buChar char="•"/>
            </a:pPr>
            <a:r>
              <a:rPr lang="en-CA" sz="1400" dirty="0" smtClean="0"/>
              <a:t>“</a:t>
            </a:r>
            <a:r>
              <a:rPr lang="en-CA" sz="1400" b="1" i="1" dirty="0" smtClean="0"/>
              <a:t>Accounts</a:t>
            </a:r>
            <a:r>
              <a:rPr lang="en-CA" sz="1400" dirty="0" smtClean="0"/>
              <a:t>” node and ;</a:t>
            </a:r>
          </a:p>
          <a:p>
            <a:pPr marL="285750" indent="-285750">
              <a:buFont typeface="Arial" panose="020B0604020202020204" pitchFamily="34" charset="0"/>
              <a:buChar char="•"/>
            </a:pPr>
            <a:r>
              <a:rPr lang="en-CA" sz="1400" dirty="0" smtClean="0"/>
              <a:t>“</a:t>
            </a:r>
            <a:r>
              <a:rPr lang="en-CA" sz="1400" b="1" i="1" dirty="0" smtClean="0"/>
              <a:t>Client Accounts</a:t>
            </a:r>
            <a:r>
              <a:rPr lang="en-CA" sz="1400" dirty="0" smtClean="0"/>
              <a:t>” sub-node.</a:t>
            </a:r>
          </a:p>
          <a:p>
            <a:endParaRPr lang="en-CA" sz="1400" dirty="0" smtClean="0"/>
          </a:p>
          <a:p>
            <a:r>
              <a:rPr lang="en-CA" sz="1400" dirty="0" smtClean="0"/>
              <a:t>Once, the Site Administrator coordinator clicks on “</a:t>
            </a:r>
            <a:r>
              <a:rPr lang="en-CA" sz="1400" b="1" i="1" dirty="0" smtClean="0"/>
              <a:t>Create Client</a:t>
            </a:r>
            <a:r>
              <a:rPr lang="en-CA" sz="1400" dirty="0" smtClean="0"/>
              <a:t>” sub-node, the process of creating users will start.</a:t>
            </a:r>
          </a:p>
          <a:p>
            <a:endParaRPr lang="en-US" sz="1400" dirty="0"/>
          </a:p>
          <a:p>
            <a:r>
              <a:rPr lang="en-US" sz="1400" dirty="0" smtClean="0"/>
              <a:t>For more information on:</a:t>
            </a:r>
          </a:p>
          <a:p>
            <a:pPr marL="342900" indent="-342900">
              <a:buFont typeface="+mj-lt"/>
              <a:buAutoNum type="arabicPeriod"/>
            </a:pPr>
            <a:r>
              <a:rPr lang="en-US" sz="1400" dirty="0" smtClean="0"/>
              <a:t>Creating users, refer to “</a:t>
            </a:r>
            <a:r>
              <a:rPr lang="en-US" sz="1400" i="1" dirty="0" smtClean="0"/>
              <a:t>ETS Client Account Setup and Maintenance</a:t>
            </a:r>
            <a:r>
              <a:rPr lang="en-US" sz="1400" dirty="0" smtClean="0"/>
              <a:t>” at </a:t>
            </a:r>
            <a:r>
              <a:rPr lang="en-CA" sz="1400" dirty="0">
                <a:hlinkClick r:id="rId4"/>
              </a:rPr>
              <a:t>https://</a:t>
            </a:r>
            <a:r>
              <a:rPr lang="en-CA" sz="1400" dirty="0" smtClean="0">
                <a:hlinkClick r:id="rId4"/>
              </a:rPr>
              <a:t>training.energy.gov.ab.ca/Courses/ETS_client_account_setup_and_maintenance.pdf</a:t>
            </a:r>
            <a:endParaRPr lang="en-CA" sz="1400" dirty="0" smtClean="0"/>
          </a:p>
          <a:p>
            <a:pPr marL="342900" indent="-342900">
              <a:buFont typeface="+mj-lt"/>
              <a:buAutoNum type="arabicPeriod"/>
            </a:pPr>
            <a:r>
              <a:rPr lang="en-CA" sz="1400" dirty="0" smtClean="0"/>
              <a:t>Site Administrator, refer to “</a:t>
            </a:r>
            <a:r>
              <a:rPr lang="en-CA" sz="1400" i="1" dirty="0" smtClean="0"/>
              <a:t>ETS Account Setup and Preferences</a:t>
            </a:r>
            <a:r>
              <a:rPr lang="en-CA" sz="1400" dirty="0" smtClean="0"/>
              <a:t>” at </a:t>
            </a:r>
            <a:r>
              <a:rPr lang="en-CA" sz="1400" dirty="0">
                <a:hlinkClick r:id="rId5"/>
              </a:rPr>
              <a:t>https://</a:t>
            </a:r>
            <a:r>
              <a:rPr lang="en-CA" sz="1400" dirty="0" smtClean="0">
                <a:hlinkClick r:id="rId5"/>
              </a:rPr>
              <a:t>training.energy.gov.ab.ca/Courses/ETS_account_setup_and_preferences.pdf</a:t>
            </a:r>
            <a:endParaRPr lang="en-CA" sz="1400" dirty="0" smtClean="0"/>
          </a:p>
        </p:txBody>
      </p:sp>
      <p:sp>
        <p:nvSpPr>
          <p:cNvPr id="2" name="TextBox 1"/>
          <p:cNvSpPr txBox="1"/>
          <p:nvPr/>
        </p:nvSpPr>
        <p:spPr>
          <a:xfrm>
            <a:off x="309288" y="3161800"/>
            <a:ext cx="1894407" cy="523220"/>
          </a:xfrm>
          <a:prstGeom prst="rect">
            <a:avLst/>
          </a:prstGeom>
          <a:noFill/>
          <a:ln w="25400">
            <a:solidFill>
              <a:srgbClr val="FF0000"/>
            </a:solidFill>
          </a:ln>
        </p:spPr>
        <p:txBody>
          <a:bodyPr wrap="square" rtlCol="0">
            <a:spAutoFit/>
          </a:bodyPr>
          <a:lstStyle/>
          <a:p>
            <a:r>
              <a:rPr lang="en-US" sz="1400" dirty="0" smtClean="0"/>
              <a:t>The </a:t>
            </a:r>
            <a:r>
              <a:rPr lang="en-US" sz="1400" u="sng" dirty="0" smtClean="0"/>
              <a:t>Site Administrator </a:t>
            </a:r>
            <a:r>
              <a:rPr lang="en-US" sz="1400" dirty="0" smtClean="0"/>
              <a:t>creates client accounts</a:t>
            </a:r>
            <a:endParaRPr lang="en-CA" sz="1400" u="sng" dirty="0"/>
          </a:p>
        </p:txBody>
      </p:sp>
      <p:cxnSp>
        <p:nvCxnSpPr>
          <p:cNvPr id="7" name="Elbow Connector 6"/>
          <p:cNvCxnSpPr>
            <a:stCxn id="2" idx="2"/>
            <a:endCxn id="10" idx="1"/>
          </p:cNvCxnSpPr>
          <p:nvPr/>
        </p:nvCxnSpPr>
        <p:spPr>
          <a:xfrm rot="16200000" flipH="1">
            <a:off x="1664195" y="3277317"/>
            <a:ext cx="658603" cy="1474008"/>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30500" y="4254499"/>
            <a:ext cx="977900" cy="1782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91256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Creating Users</a:t>
            </a:r>
            <a:r>
              <a:rPr lang="en-US" dirty="0">
                <a:solidFill>
                  <a:srgbClr val="00AAD2"/>
                </a:solidFill>
              </a:rPr>
              <a:t>	</a:t>
            </a:r>
            <a:r>
              <a:rPr lang="en-US" dirty="0" smtClean="0">
                <a:solidFill>
                  <a:srgbClr val="00AAD2"/>
                </a:solidFill>
              </a:rPr>
              <a:t>	</a:t>
            </a:r>
            <a:r>
              <a:rPr lang="en-US" dirty="0">
                <a:solidFill>
                  <a:srgbClr val="00AAD2"/>
                </a:solidFill>
              </a:rPr>
              <a:t>				</a:t>
            </a:r>
            <a:r>
              <a:rPr lang="en-US" sz="1800" dirty="0">
                <a:solidFill>
                  <a:srgbClr val="00AAD2"/>
                </a:solidFill>
              </a:rPr>
              <a:t>Site Administrator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14</a:t>
            </a:fld>
            <a:endParaRPr lang="en-US" dirty="0"/>
          </a:p>
        </p:txBody>
      </p:sp>
      <p:pic>
        <p:nvPicPr>
          <p:cNvPr id="2050"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1532622"/>
            <a:ext cx="4365346" cy="440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618892" y="1532622"/>
            <a:ext cx="6293591" cy="4616648"/>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Once, the Site Administrator coordinator clicks on “</a:t>
            </a:r>
            <a:r>
              <a:rPr lang="en-CA" sz="1400" b="1" i="1" dirty="0" smtClean="0"/>
              <a:t>Create Client</a:t>
            </a:r>
            <a:r>
              <a:rPr lang="en-CA" sz="1400" dirty="0" smtClean="0"/>
              <a:t>” sub-node, the “</a:t>
            </a:r>
            <a:r>
              <a:rPr lang="en-CA" sz="1400" b="1" i="1" dirty="0" smtClean="0"/>
              <a:t>Create Client Account</a:t>
            </a:r>
            <a:r>
              <a:rPr lang="en-CA" sz="1400" dirty="0" smtClean="0"/>
              <a:t>” form appears (on left) where the following mandatory information is filled in:</a:t>
            </a:r>
          </a:p>
          <a:p>
            <a:pPr marL="285750" indent="-285750">
              <a:buFont typeface="Arial" panose="020B0604020202020204" pitchFamily="34" charset="0"/>
              <a:buChar char="•"/>
            </a:pPr>
            <a:r>
              <a:rPr lang="en-CA" sz="1400" dirty="0" smtClean="0"/>
              <a:t>Client Account Name;</a:t>
            </a:r>
          </a:p>
          <a:p>
            <a:pPr marL="285750" indent="-285750">
              <a:buFont typeface="Arial" panose="020B0604020202020204" pitchFamily="34" charset="0"/>
              <a:buChar char="•"/>
            </a:pPr>
            <a:r>
              <a:rPr lang="en-CA" sz="1400" dirty="0" smtClean="0"/>
              <a:t>Password – twice (Password and Repeat Password);</a:t>
            </a:r>
          </a:p>
          <a:p>
            <a:pPr marL="285750" indent="-285750">
              <a:buFont typeface="Arial" panose="020B0604020202020204" pitchFamily="34" charset="0"/>
              <a:buChar char="•"/>
            </a:pPr>
            <a:r>
              <a:rPr lang="en-CA" sz="1400" dirty="0" smtClean="0"/>
              <a:t>First Name;</a:t>
            </a:r>
          </a:p>
          <a:p>
            <a:pPr marL="285750" indent="-285750">
              <a:buFont typeface="Arial" panose="020B0604020202020204" pitchFamily="34" charset="0"/>
              <a:buChar char="•"/>
            </a:pPr>
            <a:r>
              <a:rPr lang="en-CA" sz="1400" dirty="0" smtClean="0"/>
              <a:t>Last Name;</a:t>
            </a:r>
          </a:p>
          <a:p>
            <a:pPr marL="285750" indent="-285750">
              <a:buFont typeface="Arial" panose="020B0604020202020204" pitchFamily="34" charset="0"/>
              <a:buChar char="•"/>
            </a:pPr>
            <a:r>
              <a:rPr lang="en-CA" sz="1400" dirty="0" smtClean="0"/>
              <a:t>Phone Number; and </a:t>
            </a:r>
          </a:p>
          <a:p>
            <a:pPr marL="285750" indent="-285750">
              <a:buFont typeface="Arial" panose="020B0604020202020204" pitchFamily="34" charset="0"/>
              <a:buChar char="•"/>
            </a:pPr>
            <a:r>
              <a:rPr lang="en-CA" sz="1400" dirty="0" smtClean="0"/>
              <a:t>Email address – twice.</a:t>
            </a:r>
          </a:p>
          <a:p>
            <a:pPr marL="285750" indent="-285750">
              <a:buFont typeface="Arial" panose="020B0604020202020204" pitchFamily="34" charset="0"/>
              <a:buChar char="•"/>
            </a:pPr>
            <a:endParaRPr lang="en-CA" sz="1400" dirty="0"/>
          </a:p>
          <a:p>
            <a:r>
              <a:rPr lang="en-CA" sz="1400" dirty="0" smtClean="0"/>
              <a:t>The Fax Number and Business Area</a:t>
            </a:r>
            <a:r>
              <a:rPr lang="en-CA" sz="1400" dirty="0"/>
              <a:t> </a:t>
            </a:r>
            <a:r>
              <a:rPr lang="en-CA" sz="1400" dirty="0" smtClean="0"/>
              <a:t>are optional.</a:t>
            </a:r>
          </a:p>
          <a:p>
            <a:endParaRPr lang="en-CA" sz="1400" dirty="0" smtClean="0"/>
          </a:p>
          <a:p>
            <a:r>
              <a:rPr lang="en-CA" sz="1400" dirty="0" smtClean="0"/>
              <a:t>The Site Administrator then clicks the “</a:t>
            </a:r>
            <a:r>
              <a:rPr lang="en-CA" sz="1400" i="1" dirty="0" smtClean="0"/>
              <a:t>Submit</a:t>
            </a:r>
            <a:r>
              <a:rPr lang="en-CA" sz="1400" dirty="0" smtClean="0"/>
              <a:t>” button to create the account.</a:t>
            </a:r>
          </a:p>
          <a:p>
            <a:endParaRPr lang="en-US" sz="1400" dirty="0"/>
          </a:p>
          <a:p>
            <a:r>
              <a:rPr lang="en-US" sz="1400" dirty="0" smtClean="0"/>
              <a:t>For more information on:</a:t>
            </a:r>
          </a:p>
          <a:p>
            <a:pPr marL="342900" indent="-342900">
              <a:buFont typeface="+mj-lt"/>
              <a:buAutoNum type="arabicPeriod"/>
            </a:pPr>
            <a:r>
              <a:rPr lang="en-US" sz="1400" dirty="0" smtClean="0"/>
              <a:t>Creating users, refer to “</a:t>
            </a:r>
            <a:r>
              <a:rPr lang="en-US" sz="1400" i="1" dirty="0" smtClean="0"/>
              <a:t>ETS Client Account Setup and Maintenance</a:t>
            </a:r>
            <a:r>
              <a:rPr lang="en-US" sz="1400" dirty="0" smtClean="0"/>
              <a:t>” at </a:t>
            </a:r>
            <a:r>
              <a:rPr lang="en-CA" sz="1400" dirty="0">
                <a:hlinkClick r:id="rId4"/>
              </a:rPr>
              <a:t>https://</a:t>
            </a:r>
            <a:r>
              <a:rPr lang="en-CA" sz="1400" dirty="0" smtClean="0">
                <a:hlinkClick r:id="rId4"/>
              </a:rPr>
              <a:t>training.energy.gov.ab.ca/Courses/ETS_client_account_setup_and_maintenance.pdf</a:t>
            </a:r>
            <a:endParaRPr lang="en-CA" sz="1400" dirty="0" smtClean="0"/>
          </a:p>
          <a:p>
            <a:pPr marL="342900" indent="-342900">
              <a:buFont typeface="+mj-lt"/>
              <a:buAutoNum type="arabicPeriod"/>
            </a:pPr>
            <a:r>
              <a:rPr lang="en-CA" sz="1400" dirty="0" smtClean="0"/>
              <a:t>Site Administrator, refer to “</a:t>
            </a:r>
            <a:r>
              <a:rPr lang="en-CA" sz="1400" i="1" dirty="0" smtClean="0"/>
              <a:t>ETS Account Setup and Preferences</a:t>
            </a:r>
            <a:r>
              <a:rPr lang="en-CA" sz="1400" dirty="0" smtClean="0"/>
              <a:t>” at </a:t>
            </a:r>
            <a:r>
              <a:rPr lang="en-CA" sz="1400" dirty="0">
                <a:hlinkClick r:id="rId5"/>
              </a:rPr>
              <a:t>https://</a:t>
            </a:r>
            <a:r>
              <a:rPr lang="en-CA" sz="1400" dirty="0" smtClean="0">
                <a:hlinkClick r:id="rId5"/>
              </a:rPr>
              <a:t>training.energy.gov.ab.ca/Courses/ETS_account_setup_and_preferences.pdf</a:t>
            </a:r>
            <a:endParaRPr lang="en-CA" sz="1400" dirty="0" smtClean="0"/>
          </a:p>
        </p:txBody>
      </p:sp>
      <p:sp>
        <p:nvSpPr>
          <p:cNvPr id="2" name="TextBox 1"/>
          <p:cNvSpPr txBox="1"/>
          <p:nvPr/>
        </p:nvSpPr>
        <p:spPr>
          <a:xfrm>
            <a:off x="778933" y="6047711"/>
            <a:ext cx="4209805" cy="523220"/>
          </a:xfrm>
          <a:prstGeom prst="rect">
            <a:avLst/>
          </a:prstGeom>
          <a:noFill/>
          <a:ln w="25400">
            <a:solidFill>
              <a:srgbClr val="FF0000"/>
            </a:solidFill>
          </a:ln>
        </p:spPr>
        <p:txBody>
          <a:bodyPr wrap="square" rtlCol="0">
            <a:spAutoFit/>
          </a:bodyPr>
          <a:lstStyle/>
          <a:p>
            <a:r>
              <a:rPr lang="en-US" sz="1400" dirty="0" smtClean="0"/>
              <a:t>The </a:t>
            </a:r>
            <a:r>
              <a:rPr lang="en-US" sz="1400" u="sng" dirty="0" smtClean="0"/>
              <a:t>Site Administrator </a:t>
            </a:r>
            <a:r>
              <a:rPr lang="en-US" sz="1400" dirty="0" smtClean="0"/>
              <a:t>fills in the “</a:t>
            </a:r>
            <a:r>
              <a:rPr lang="en-US" sz="1400" b="1" i="1" dirty="0" smtClean="0"/>
              <a:t>Create Client Account</a:t>
            </a:r>
            <a:r>
              <a:rPr lang="en-US" sz="1400" dirty="0" smtClean="0"/>
              <a:t>” form</a:t>
            </a:r>
            <a:endParaRPr lang="en-CA" sz="1400" dirty="0"/>
          </a:p>
        </p:txBody>
      </p:sp>
    </p:spTree>
    <p:extLst>
      <p:ext uri="{BB962C8B-B14F-4D97-AF65-F5344CB8AC3E}">
        <p14:creationId xmlns:p14="http://schemas.microsoft.com/office/powerpoint/2010/main" val="1148738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114" y="1648421"/>
            <a:ext cx="2248966" cy="4660900"/>
          </a:xfrm>
          <a:prstGeom prst="rect">
            <a:avLst/>
          </a:prstGeom>
        </p:spPr>
      </p:pic>
      <p:sp>
        <p:nvSpPr>
          <p:cNvPr id="3" name="Title 2"/>
          <p:cNvSpPr>
            <a:spLocks noGrp="1"/>
          </p:cNvSpPr>
          <p:nvPr>
            <p:ph type="title"/>
          </p:nvPr>
        </p:nvSpPr>
        <p:spPr>
          <a:xfrm>
            <a:off x="397043" y="588163"/>
            <a:ext cx="11285620" cy="758957"/>
          </a:xfrm>
        </p:spPr>
        <p:txBody>
          <a:bodyPr/>
          <a:lstStyle/>
          <a:p>
            <a:r>
              <a:rPr lang="en-US" dirty="0" smtClean="0"/>
              <a:t>Assigning a User Coordinator Role	</a:t>
            </a:r>
            <a:r>
              <a:rPr lang="en-US" sz="1800" dirty="0" smtClean="0">
                <a:solidFill>
                  <a:srgbClr val="00AAD2"/>
                </a:solidFill>
              </a:rPr>
              <a:t>Site </a:t>
            </a:r>
            <a:r>
              <a:rPr lang="en-US" sz="1800" dirty="0">
                <a:solidFill>
                  <a:srgbClr val="00AAD2"/>
                </a:solidFill>
              </a:rPr>
              <a:t>Administrator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15</a:t>
            </a:fld>
            <a:endParaRPr lang="en-US" dirty="0"/>
          </a:p>
        </p:txBody>
      </p:sp>
      <p:sp>
        <p:nvSpPr>
          <p:cNvPr id="7" name="TextBox 6"/>
          <p:cNvSpPr txBox="1"/>
          <p:nvPr/>
        </p:nvSpPr>
        <p:spPr>
          <a:xfrm>
            <a:off x="4957000" y="1668415"/>
            <a:ext cx="6293591" cy="3754874"/>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After the users are created, the Site Administrator assigns the Coordinator role. </a:t>
            </a:r>
            <a:r>
              <a:rPr lang="en-CA" sz="1400" u="sng" dirty="0" smtClean="0"/>
              <a:t>Only</a:t>
            </a:r>
            <a:r>
              <a:rPr lang="en-CA" sz="1400" dirty="0"/>
              <a:t> </a:t>
            </a:r>
            <a:r>
              <a:rPr lang="en-CA" sz="1400" dirty="0" smtClean="0"/>
              <a:t>the Site Administrator can assign the Coordinator role. </a:t>
            </a:r>
          </a:p>
          <a:p>
            <a:endParaRPr lang="en-CA" sz="1400" dirty="0"/>
          </a:p>
          <a:p>
            <a:r>
              <a:rPr lang="en-CA" sz="1400" dirty="0" smtClean="0"/>
              <a:t>To assign the Coordinator role, the Site Administrator signs in to ETS.  When this screen at left is appears, the Site Administrator clicks on the on the “</a:t>
            </a:r>
            <a:r>
              <a:rPr lang="en-CA" sz="1400" b="1" i="1" dirty="0" smtClean="0"/>
              <a:t>Assign Roles</a:t>
            </a:r>
            <a:r>
              <a:rPr lang="en-CA" sz="1400" dirty="0" smtClean="0"/>
              <a:t>” sub-node (circled in red).  </a:t>
            </a:r>
          </a:p>
          <a:p>
            <a:endParaRPr lang="en-CA" sz="1400" dirty="0" smtClean="0"/>
          </a:p>
          <a:p>
            <a:r>
              <a:rPr lang="en-CA" sz="1400" dirty="0" smtClean="0"/>
              <a:t>Once, the Site Administrator coordinator clicks on “</a:t>
            </a:r>
            <a:r>
              <a:rPr lang="en-CA" sz="1400" b="1" i="1" dirty="0"/>
              <a:t>Assign Roles</a:t>
            </a:r>
            <a:r>
              <a:rPr lang="en-CA" sz="1400" dirty="0" smtClean="0"/>
              <a:t>” sub-node, the process of assigning the coordinator role will start.</a:t>
            </a:r>
          </a:p>
          <a:p>
            <a:endParaRPr lang="en-US" sz="1400" dirty="0"/>
          </a:p>
          <a:p>
            <a:r>
              <a:rPr lang="en-US" sz="1400" dirty="0" smtClean="0"/>
              <a:t>For more information on:</a:t>
            </a:r>
          </a:p>
          <a:p>
            <a:pPr marL="342900" indent="-342900">
              <a:buFont typeface="+mj-lt"/>
              <a:buAutoNum type="arabicPeriod"/>
            </a:pPr>
            <a:r>
              <a:rPr lang="en-US" sz="1400" dirty="0" smtClean="0"/>
              <a:t>Creating users, refer to “</a:t>
            </a:r>
            <a:r>
              <a:rPr lang="en-US" sz="1400" i="1" dirty="0" smtClean="0"/>
              <a:t>ETS Client Account Setup and Maintenance</a:t>
            </a:r>
            <a:r>
              <a:rPr lang="en-US" sz="1400" dirty="0" smtClean="0"/>
              <a:t>” at </a:t>
            </a:r>
            <a:r>
              <a:rPr lang="en-CA" sz="1400" dirty="0">
                <a:hlinkClick r:id="rId4"/>
              </a:rPr>
              <a:t>https://</a:t>
            </a:r>
            <a:r>
              <a:rPr lang="en-CA" sz="1400" dirty="0" smtClean="0">
                <a:hlinkClick r:id="rId4"/>
              </a:rPr>
              <a:t>training.energy.gov.ab.ca/Courses/ETS_client_account_setup_and_maintenance.pdf</a:t>
            </a:r>
            <a:endParaRPr lang="en-CA" sz="1400" dirty="0" smtClean="0"/>
          </a:p>
          <a:p>
            <a:pPr marL="342900" indent="-342900">
              <a:buFont typeface="+mj-lt"/>
              <a:buAutoNum type="arabicPeriod"/>
            </a:pPr>
            <a:r>
              <a:rPr lang="en-CA" sz="1400" dirty="0" smtClean="0"/>
              <a:t>Site Administrator, refer to “</a:t>
            </a:r>
            <a:r>
              <a:rPr lang="en-CA" sz="1400" i="1" dirty="0" smtClean="0"/>
              <a:t>ETS Account Setup and Preferences</a:t>
            </a:r>
            <a:r>
              <a:rPr lang="en-CA" sz="1400" dirty="0" smtClean="0"/>
              <a:t>” at </a:t>
            </a:r>
            <a:r>
              <a:rPr lang="en-CA" sz="1400" dirty="0">
                <a:hlinkClick r:id="rId5"/>
              </a:rPr>
              <a:t>https://</a:t>
            </a:r>
            <a:r>
              <a:rPr lang="en-CA" sz="1400" dirty="0" smtClean="0">
                <a:hlinkClick r:id="rId5"/>
              </a:rPr>
              <a:t>training.energy.gov.ab.ca/Courses/ETS_account_setup_and_preferences.pdf</a:t>
            </a:r>
            <a:endParaRPr lang="en-CA" sz="1400" dirty="0" smtClean="0"/>
          </a:p>
        </p:txBody>
      </p:sp>
      <p:sp>
        <p:nvSpPr>
          <p:cNvPr id="6" name="TextBox 5"/>
          <p:cNvSpPr txBox="1"/>
          <p:nvPr/>
        </p:nvSpPr>
        <p:spPr>
          <a:xfrm>
            <a:off x="289707" y="3404806"/>
            <a:ext cx="1894407" cy="738664"/>
          </a:xfrm>
          <a:prstGeom prst="rect">
            <a:avLst/>
          </a:prstGeom>
          <a:noFill/>
          <a:ln w="25400">
            <a:solidFill>
              <a:srgbClr val="FF0000"/>
            </a:solidFill>
          </a:ln>
        </p:spPr>
        <p:txBody>
          <a:bodyPr wrap="square" rtlCol="0">
            <a:spAutoFit/>
          </a:bodyPr>
          <a:lstStyle/>
          <a:p>
            <a:r>
              <a:rPr lang="en-US" sz="1400" dirty="0" smtClean="0"/>
              <a:t>The </a:t>
            </a:r>
            <a:r>
              <a:rPr lang="en-US" sz="1400" u="sng" dirty="0" smtClean="0"/>
              <a:t>Site Administrator </a:t>
            </a:r>
            <a:r>
              <a:rPr lang="en-US" sz="1400" dirty="0" smtClean="0"/>
              <a:t>assigns Coordinator role</a:t>
            </a:r>
            <a:endParaRPr lang="en-CA" sz="1400" u="sng" dirty="0"/>
          </a:p>
        </p:txBody>
      </p:sp>
      <p:cxnSp>
        <p:nvCxnSpPr>
          <p:cNvPr id="8" name="Elbow Connector 7"/>
          <p:cNvCxnSpPr>
            <a:stCxn id="6" idx="2"/>
            <a:endCxn id="12" idx="1"/>
          </p:cNvCxnSpPr>
          <p:nvPr/>
        </p:nvCxnSpPr>
        <p:spPr>
          <a:xfrm rot="16200000" flipH="1">
            <a:off x="1690122" y="3690258"/>
            <a:ext cx="409366" cy="1315789"/>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52700" y="4444771"/>
            <a:ext cx="1130300" cy="2161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63469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25" y="1706540"/>
            <a:ext cx="4812208" cy="2942822"/>
          </a:xfrm>
          <a:prstGeom prst="rect">
            <a:avLst/>
          </a:prstGeom>
        </p:spPr>
      </p:pic>
      <p:sp>
        <p:nvSpPr>
          <p:cNvPr id="3" name="Title 2"/>
          <p:cNvSpPr>
            <a:spLocks noGrp="1"/>
          </p:cNvSpPr>
          <p:nvPr>
            <p:ph type="title"/>
          </p:nvPr>
        </p:nvSpPr>
        <p:spPr>
          <a:xfrm>
            <a:off x="336883" y="588163"/>
            <a:ext cx="11514221" cy="758957"/>
          </a:xfrm>
        </p:spPr>
        <p:txBody>
          <a:bodyPr/>
          <a:lstStyle/>
          <a:p>
            <a:r>
              <a:rPr lang="en-US" dirty="0" smtClean="0"/>
              <a:t>Assigning a User Coordinator Role</a:t>
            </a:r>
            <a:r>
              <a:rPr lang="en-US" dirty="0">
                <a:solidFill>
                  <a:srgbClr val="00AAD2"/>
                </a:solidFill>
              </a:rPr>
              <a:t>	</a:t>
            </a:r>
            <a:r>
              <a:rPr lang="en-US" sz="1800" dirty="0" smtClean="0">
                <a:solidFill>
                  <a:srgbClr val="00AAD2"/>
                </a:solidFill>
              </a:rPr>
              <a:t>Site </a:t>
            </a:r>
            <a:r>
              <a:rPr lang="en-US" sz="1800" dirty="0">
                <a:solidFill>
                  <a:srgbClr val="00AAD2"/>
                </a:solidFill>
              </a:rPr>
              <a:t>Administrator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16</a:t>
            </a:fld>
            <a:endParaRPr lang="en-US" dirty="0"/>
          </a:p>
        </p:txBody>
      </p:sp>
      <p:sp>
        <p:nvSpPr>
          <p:cNvPr id="6" name="TextBox 5"/>
          <p:cNvSpPr txBox="1"/>
          <p:nvPr/>
        </p:nvSpPr>
        <p:spPr>
          <a:xfrm>
            <a:off x="5791687" y="1502660"/>
            <a:ext cx="5933468" cy="4616648"/>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Once, the Site Administrator coordinator clicks on “</a:t>
            </a:r>
            <a:r>
              <a:rPr lang="en-CA" sz="1400" b="1" i="1" dirty="0"/>
              <a:t>Assign Roles</a:t>
            </a:r>
            <a:r>
              <a:rPr lang="en-CA" sz="1400" dirty="0" smtClean="0"/>
              <a:t>” sub-node, the “</a:t>
            </a:r>
            <a:r>
              <a:rPr lang="en-CA" sz="1400" b="1" i="1" dirty="0" smtClean="0"/>
              <a:t>Assign Client Roles</a:t>
            </a:r>
            <a:r>
              <a:rPr lang="en-CA" sz="1400" dirty="0" smtClean="0"/>
              <a:t>” form appear.</a:t>
            </a:r>
          </a:p>
          <a:p>
            <a:endParaRPr lang="en-CA" sz="1400" dirty="0"/>
          </a:p>
          <a:p>
            <a:r>
              <a:rPr lang="en-CA" sz="1400" dirty="0" smtClean="0"/>
              <a:t>To assign the Coordinator role to the desired user, the Site Administrator will select from the dropdown list the:</a:t>
            </a:r>
          </a:p>
          <a:p>
            <a:pPr marL="285750" indent="-285750">
              <a:buFont typeface="Arial" panose="020B0604020202020204" pitchFamily="34" charset="0"/>
              <a:buChar char="•"/>
            </a:pPr>
            <a:r>
              <a:rPr lang="en-CA" sz="1400" dirty="0" smtClean="0"/>
              <a:t>“</a:t>
            </a:r>
            <a:r>
              <a:rPr lang="en-CA" sz="1400" b="1" i="1" dirty="0" smtClean="0"/>
              <a:t>Select Client Account</a:t>
            </a:r>
            <a:r>
              <a:rPr lang="en-CA" sz="1400" dirty="0" smtClean="0"/>
              <a:t>”: the user created previously to be assigned to be Coordinator;</a:t>
            </a:r>
          </a:p>
          <a:p>
            <a:pPr marL="285750" indent="-285750">
              <a:buFont typeface="Arial" panose="020B0604020202020204" pitchFamily="34" charset="0"/>
              <a:buChar char="•"/>
            </a:pPr>
            <a:r>
              <a:rPr lang="en-CA" sz="1400" dirty="0" smtClean="0"/>
              <a:t>“</a:t>
            </a:r>
            <a:r>
              <a:rPr lang="en-CA" sz="1400" b="1" i="1" dirty="0" smtClean="0"/>
              <a:t>Select Form Type</a:t>
            </a:r>
            <a:r>
              <a:rPr lang="en-CA" sz="1400" dirty="0" smtClean="0"/>
              <a:t>”: Air Data – Airsheds;</a:t>
            </a:r>
          </a:p>
          <a:p>
            <a:endParaRPr lang="en-US" sz="1400" dirty="0" smtClean="0"/>
          </a:p>
          <a:p>
            <a:r>
              <a:rPr lang="en-US" sz="1400" dirty="0" smtClean="0"/>
              <a:t>Once these fields are filled in, the Site Administrator next create a tick in the box (circled in red) to assign the role of coordinator and click the “</a:t>
            </a:r>
            <a:r>
              <a:rPr lang="en-US" sz="1400" b="1" i="1" dirty="0" smtClean="0"/>
              <a:t>Save</a:t>
            </a:r>
            <a:r>
              <a:rPr lang="en-US" sz="1400" dirty="0" smtClean="0"/>
              <a:t>” button confirming the assignment.  (The Site Administrator has the option of removing the assignment by clicking the tick in the box to remove it).</a:t>
            </a:r>
          </a:p>
          <a:p>
            <a:r>
              <a:rPr lang="en-US" sz="1400" dirty="0" smtClean="0"/>
              <a:t> </a:t>
            </a:r>
            <a:endParaRPr lang="en-US" sz="1400" dirty="0"/>
          </a:p>
          <a:p>
            <a:r>
              <a:rPr lang="en-US" sz="1400" dirty="0" smtClean="0"/>
              <a:t>For more information on:</a:t>
            </a:r>
          </a:p>
          <a:p>
            <a:pPr marL="342900" indent="-342900">
              <a:buFont typeface="+mj-lt"/>
              <a:buAutoNum type="arabicPeriod"/>
            </a:pPr>
            <a:r>
              <a:rPr lang="en-US" sz="1400" dirty="0" smtClean="0"/>
              <a:t>Creating users, refer to “</a:t>
            </a:r>
            <a:r>
              <a:rPr lang="en-US" sz="1400" i="1" dirty="0" smtClean="0"/>
              <a:t>ETS Client Account Setup and Maintenance</a:t>
            </a:r>
            <a:r>
              <a:rPr lang="en-US" sz="1400" dirty="0" smtClean="0"/>
              <a:t>” at </a:t>
            </a:r>
            <a:r>
              <a:rPr lang="en-CA" sz="1400" dirty="0">
                <a:hlinkClick r:id="rId4"/>
              </a:rPr>
              <a:t>https://</a:t>
            </a:r>
            <a:r>
              <a:rPr lang="en-CA" sz="1400" dirty="0" smtClean="0">
                <a:hlinkClick r:id="rId4"/>
              </a:rPr>
              <a:t>training.energy.gov.ab.ca/Courses/ETS_client_account_setup_and_maintenance.pdf</a:t>
            </a:r>
            <a:endParaRPr lang="en-CA" sz="1400" dirty="0" smtClean="0"/>
          </a:p>
          <a:p>
            <a:pPr marL="342900" indent="-342900">
              <a:buFont typeface="+mj-lt"/>
              <a:buAutoNum type="arabicPeriod"/>
            </a:pPr>
            <a:r>
              <a:rPr lang="en-CA" sz="1400" dirty="0" smtClean="0"/>
              <a:t>Site Administrator, refer to “</a:t>
            </a:r>
            <a:r>
              <a:rPr lang="en-CA" sz="1400" i="1" dirty="0" smtClean="0"/>
              <a:t>ETS Account Setup and Preferences</a:t>
            </a:r>
            <a:r>
              <a:rPr lang="en-CA" sz="1400" dirty="0" smtClean="0"/>
              <a:t>” at </a:t>
            </a:r>
            <a:r>
              <a:rPr lang="en-CA" sz="1400" dirty="0">
                <a:hlinkClick r:id="rId5"/>
              </a:rPr>
              <a:t>https://</a:t>
            </a:r>
            <a:r>
              <a:rPr lang="en-CA" sz="1400" dirty="0" smtClean="0">
                <a:hlinkClick r:id="rId5"/>
              </a:rPr>
              <a:t>training.energy.gov.ab.ca/Courses/ETS_account_setup_and_preferences.pdf</a:t>
            </a:r>
            <a:endParaRPr lang="en-CA" sz="1400" dirty="0" smtClean="0"/>
          </a:p>
        </p:txBody>
      </p:sp>
      <p:sp>
        <p:nvSpPr>
          <p:cNvPr id="7" name="TextBox 6"/>
          <p:cNvSpPr txBox="1"/>
          <p:nvPr/>
        </p:nvSpPr>
        <p:spPr>
          <a:xfrm>
            <a:off x="796944" y="4996536"/>
            <a:ext cx="3160889" cy="738664"/>
          </a:xfrm>
          <a:prstGeom prst="rect">
            <a:avLst/>
          </a:prstGeom>
          <a:solidFill>
            <a:schemeClr val="bg1"/>
          </a:solidFill>
          <a:ln w="25400">
            <a:solidFill>
              <a:srgbClr val="FF0000"/>
            </a:solidFill>
          </a:ln>
        </p:spPr>
        <p:txBody>
          <a:bodyPr wrap="square" rtlCol="0">
            <a:spAutoFit/>
          </a:bodyPr>
          <a:lstStyle/>
          <a:p>
            <a:r>
              <a:rPr lang="en-CA" sz="1400" dirty="0" smtClean="0"/>
              <a:t>The </a:t>
            </a:r>
            <a:r>
              <a:rPr lang="en-CA" sz="1400" u="sng" dirty="0" smtClean="0"/>
              <a:t>Site Administrator</a:t>
            </a:r>
            <a:r>
              <a:rPr lang="en-CA" sz="1400" dirty="0" smtClean="0"/>
              <a:t> assigns the Coordinator role to the user by clicking the check box here.</a:t>
            </a:r>
            <a:endParaRPr lang="en-CA" sz="1400" dirty="0"/>
          </a:p>
        </p:txBody>
      </p:sp>
      <p:cxnSp>
        <p:nvCxnSpPr>
          <p:cNvPr id="8" name="Elbow Connector 7"/>
          <p:cNvCxnSpPr>
            <a:stCxn id="7" idx="0"/>
            <a:endCxn id="5" idx="2"/>
          </p:cNvCxnSpPr>
          <p:nvPr/>
        </p:nvCxnSpPr>
        <p:spPr>
          <a:xfrm rot="16200000" flipV="1">
            <a:off x="1107183" y="3726329"/>
            <a:ext cx="1274892" cy="1265521"/>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96233" y="3451237"/>
            <a:ext cx="231270" cy="2704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09685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30" y="1509745"/>
            <a:ext cx="7075885" cy="4799575"/>
          </a:xfrm>
          <a:prstGeom prst="rect">
            <a:avLst/>
          </a:prstGeom>
        </p:spPr>
      </p:pic>
      <p:sp>
        <p:nvSpPr>
          <p:cNvPr id="3" name="Title 2"/>
          <p:cNvSpPr>
            <a:spLocks noGrp="1"/>
          </p:cNvSpPr>
          <p:nvPr>
            <p:ph type="title"/>
          </p:nvPr>
        </p:nvSpPr>
        <p:spPr/>
        <p:txBody>
          <a:bodyPr/>
          <a:lstStyle/>
          <a:p>
            <a:r>
              <a:rPr lang="en-CA" dirty="0" smtClean="0"/>
              <a:t>Assigning Roles</a:t>
            </a:r>
            <a:r>
              <a:rPr lang="en-US" dirty="0">
                <a:solidFill>
                  <a:srgbClr val="00AAD2"/>
                </a:solidFill>
              </a:rPr>
              <a:t>				</a:t>
            </a:r>
            <a:r>
              <a:rPr lang="en-US" dirty="0" smtClean="0">
                <a:solidFill>
                  <a:srgbClr val="00AAD2"/>
                </a:solidFill>
              </a:rPr>
              <a:t>	</a:t>
            </a:r>
            <a:r>
              <a:rPr lang="en-US" dirty="0">
                <a:solidFill>
                  <a:srgbClr val="00AAD2"/>
                </a:solidFill>
              </a:rPr>
              <a:t>	</a:t>
            </a:r>
            <a:r>
              <a:rPr lang="en-US" sz="1800" dirty="0" smtClean="0">
                <a:solidFill>
                  <a:srgbClr val="00AAD2"/>
                </a:solidFill>
              </a:rPr>
              <a:t>Coordinator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17</a:t>
            </a:fld>
            <a:endParaRPr lang="en-US" dirty="0"/>
          </a:p>
        </p:txBody>
      </p:sp>
      <p:sp>
        <p:nvSpPr>
          <p:cNvPr id="2" name="Rounded Rectangle 1"/>
          <p:cNvSpPr/>
          <p:nvPr/>
        </p:nvSpPr>
        <p:spPr>
          <a:xfrm>
            <a:off x="917793" y="2395331"/>
            <a:ext cx="809898" cy="1292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0" name="Elbow Connector 9"/>
          <p:cNvCxnSpPr>
            <a:stCxn id="12" idx="0"/>
            <a:endCxn id="2" idx="3"/>
          </p:cNvCxnSpPr>
          <p:nvPr/>
        </p:nvCxnSpPr>
        <p:spPr>
          <a:xfrm rot="16200000" flipV="1">
            <a:off x="1134234" y="3053393"/>
            <a:ext cx="1957462" cy="770547"/>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02217" y="1691653"/>
            <a:ext cx="4161314" cy="4185761"/>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Once the Coordinator is assigned, the </a:t>
            </a:r>
            <a:r>
              <a:rPr lang="en-CA" sz="1400" dirty="0"/>
              <a:t>Coordinator now has responsibility to assign the </a:t>
            </a:r>
            <a:r>
              <a:rPr lang="en-CA" sz="1400" dirty="0" smtClean="0"/>
              <a:t>roles </a:t>
            </a:r>
            <a:r>
              <a:rPr lang="en-CA" sz="1400" dirty="0"/>
              <a:t>of Submitter, Reviewer, Viewer, and Station </a:t>
            </a:r>
            <a:r>
              <a:rPr lang="en-CA" sz="1400" dirty="0" smtClean="0"/>
              <a:t>Manager to users who were created by the Site Administrator.  </a:t>
            </a:r>
          </a:p>
          <a:p>
            <a:endParaRPr lang="en-CA" sz="1400" dirty="0"/>
          </a:p>
          <a:p>
            <a:r>
              <a:rPr lang="en-CA" sz="1400" dirty="0" smtClean="0"/>
              <a:t>To assign roles, the Coordinator signs in to ETS.  When this screen at left is appears, the Coordinator clicks on the on the “</a:t>
            </a:r>
            <a:r>
              <a:rPr lang="en-CA" sz="1400" b="1" i="1" dirty="0" smtClean="0"/>
              <a:t>Administration</a:t>
            </a:r>
            <a:r>
              <a:rPr lang="en-CA" sz="1400" dirty="0" smtClean="0"/>
              <a:t>” sub-node (circled in red).  </a:t>
            </a:r>
          </a:p>
          <a:p>
            <a:endParaRPr lang="en-CA" sz="1400" dirty="0"/>
          </a:p>
          <a:p>
            <a:r>
              <a:rPr lang="en-CA" sz="1400" dirty="0" smtClean="0"/>
              <a:t>This can be done by clicking on:</a:t>
            </a:r>
          </a:p>
          <a:p>
            <a:pPr marL="285750" indent="-285750">
              <a:buFont typeface="Arial" panose="020B0604020202020204" pitchFamily="34" charset="0"/>
              <a:buChar char="•"/>
            </a:pPr>
            <a:r>
              <a:rPr lang="en-CA" sz="1400" dirty="0" smtClean="0"/>
              <a:t>“</a:t>
            </a:r>
            <a:r>
              <a:rPr lang="en-CA" sz="1400" b="1" i="1" dirty="0" smtClean="0"/>
              <a:t>Air Data</a:t>
            </a:r>
            <a:r>
              <a:rPr lang="en-CA" sz="1400" dirty="0" smtClean="0"/>
              <a:t>” node then ;</a:t>
            </a:r>
          </a:p>
          <a:p>
            <a:pPr marL="285750" indent="-285750">
              <a:buFont typeface="Arial" panose="020B0604020202020204" pitchFamily="34" charset="0"/>
              <a:buChar char="•"/>
            </a:pPr>
            <a:r>
              <a:rPr lang="en-CA" sz="1400" dirty="0" smtClean="0"/>
              <a:t>“</a:t>
            </a:r>
            <a:r>
              <a:rPr lang="en-CA" sz="1400" b="1" i="1" dirty="0"/>
              <a:t>Administration</a:t>
            </a:r>
            <a:r>
              <a:rPr lang="en-CA" sz="1400" dirty="0" smtClean="0"/>
              <a:t>”  sub-node</a:t>
            </a:r>
          </a:p>
          <a:p>
            <a:endParaRPr lang="en-CA" sz="1400" dirty="0" smtClean="0"/>
          </a:p>
          <a:p>
            <a:r>
              <a:rPr lang="en-CA" sz="1400" dirty="0" smtClean="0"/>
              <a:t>Once, the Site Administrator coordinator clicks on “</a:t>
            </a:r>
            <a:r>
              <a:rPr lang="en-CA" sz="1400" b="1" i="1" dirty="0"/>
              <a:t>Administration</a:t>
            </a:r>
            <a:r>
              <a:rPr lang="en-CA" sz="1400" dirty="0" smtClean="0"/>
              <a:t>” sub-node, the assigning roles will start.</a:t>
            </a:r>
          </a:p>
          <a:p>
            <a:endParaRPr lang="en-CA" sz="1400" dirty="0"/>
          </a:p>
          <a:p>
            <a:r>
              <a:rPr lang="en-CA" sz="1400" dirty="0"/>
              <a:t>Note the Coordinator can only see the “</a:t>
            </a:r>
            <a:r>
              <a:rPr lang="en-CA" sz="1400" b="1" i="1" dirty="0"/>
              <a:t>Administration</a:t>
            </a:r>
            <a:r>
              <a:rPr lang="en-CA" sz="1400" dirty="0"/>
              <a:t>” and “</a:t>
            </a:r>
            <a:r>
              <a:rPr lang="en-CA" sz="1400" b="1" i="1" dirty="0"/>
              <a:t>Working In Progress</a:t>
            </a:r>
            <a:r>
              <a:rPr lang="en-CA" sz="1400" dirty="0"/>
              <a:t>” nodes</a:t>
            </a:r>
            <a:r>
              <a:rPr lang="en-CA" sz="1400" dirty="0" smtClean="0"/>
              <a:t>.</a:t>
            </a:r>
            <a:endParaRPr lang="en-CA" sz="1400" dirty="0"/>
          </a:p>
        </p:txBody>
      </p:sp>
      <p:sp>
        <p:nvSpPr>
          <p:cNvPr id="12" name="TextBox 11"/>
          <p:cNvSpPr txBox="1"/>
          <p:nvPr/>
        </p:nvSpPr>
        <p:spPr>
          <a:xfrm>
            <a:off x="917793" y="4417398"/>
            <a:ext cx="3160889" cy="1169551"/>
          </a:xfrm>
          <a:prstGeom prst="rect">
            <a:avLst/>
          </a:prstGeom>
          <a:solidFill>
            <a:schemeClr val="bg1"/>
          </a:solidFill>
          <a:ln w="25400">
            <a:solidFill>
              <a:srgbClr val="FF0000"/>
            </a:solidFill>
          </a:ln>
        </p:spPr>
        <p:txBody>
          <a:bodyPr wrap="square" rtlCol="0">
            <a:spAutoFit/>
          </a:bodyPr>
          <a:lstStyle/>
          <a:p>
            <a:r>
              <a:rPr lang="en-CA" sz="1400" dirty="0" smtClean="0"/>
              <a:t>The </a:t>
            </a:r>
            <a:r>
              <a:rPr lang="en-CA" sz="1400" u="sng" dirty="0" smtClean="0"/>
              <a:t>Coordinator</a:t>
            </a:r>
            <a:r>
              <a:rPr lang="en-CA" sz="1400" dirty="0" smtClean="0"/>
              <a:t> assign roles through the </a:t>
            </a:r>
            <a:r>
              <a:rPr lang="en-CA" sz="1400" b="1" dirty="0" smtClean="0"/>
              <a:t>“</a:t>
            </a:r>
            <a:r>
              <a:rPr lang="en-CA" sz="1400" b="1" i="1" dirty="0" smtClean="0"/>
              <a:t>Administration</a:t>
            </a:r>
            <a:r>
              <a:rPr lang="en-CA" sz="1400" b="1" dirty="0" smtClean="0"/>
              <a:t>” </a:t>
            </a:r>
            <a:r>
              <a:rPr lang="en-CA" sz="1400" dirty="0" smtClean="0"/>
              <a:t>sub-node.</a:t>
            </a:r>
          </a:p>
          <a:p>
            <a:endParaRPr lang="en-CA" sz="1400" dirty="0"/>
          </a:p>
          <a:p>
            <a:r>
              <a:rPr lang="en-CA" sz="1400" b="1" dirty="0" smtClean="0"/>
              <a:t>Note: </a:t>
            </a:r>
            <a:r>
              <a:rPr lang="en-CA" sz="1400" dirty="0" smtClean="0"/>
              <a:t>The Airshed node will </a:t>
            </a:r>
            <a:r>
              <a:rPr lang="en-CA" sz="1400" u="sng" dirty="0" smtClean="0"/>
              <a:t>not</a:t>
            </a:r>
            <a:r>
              <a:rPr lang="en-CA" sz="1400" dirty="0" smtClean="0"/>
              <a:t> be visible to the Coordinator. </a:t>
            </a:r>
            <a:endParaRPr lang="en-CA" sz="1400" dirty="0"/>
          </a:p>
        </p:txBody>
      </p:sp>
    </p:spTree>
    <p:extLst>
      <p:ext uri="{BB962C8B-B14F-4D97-AF65-F5344CB8AC3E}">
        <p14:creationId xmlns:p14="http://schemas.microsoft.com/office/powerpoint/2010/main" val="2869030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1589185"/>
            <a:ext cx="7445032" cy="3687315"/>
          </a:xfrm>
          <a:prstGeom prst="rect">
            <a:avLst/>
          </a:prstGeom>
        </p:spPr>
      </p:pic>
      <p:sp>
        <p:nvSpPr>
          <p:cNvPr id="3" name="Title 2"/>
          <p:cNvSpPr>
            <a:spLocks noGrp="1"/>
          </p:cNvSpPr>
          <p:nvPr>
            <p:ph type="title"/>
          </p:nvPr>
        </p:nvSpPr>
        <p:spPr/>
        <p:txBody>
          <a:bodyPr/>
          <a:lstStyle/>
          <a:p>
            <a:r>
              <a:rPr lang="en-CA" dirty="0" smtClean="0"/>
              <a:t>Assigning Roles</a:t>
            </a:r>
            <a:r>
              <a:rPr lang="en-US" dirty="0">
                <a:solidFill>
                  <a:srgbClr val="00AAD2"/>
                </a:solidFill>
              </a:rPr>
              <a:t>						</a:t>
            </a:r>
            <a:r>
              <a:rPr lang="en-US" sz="1800" dirty="0">
                <a:solidFill>
                  <a:srgbClr val="00AAD2"/>
                </a:solidFill>
              </a:rPr>
              <a:t>Coordinator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18</a:t>
            </a:fld>
            <a:endParaRPr lang="en-US" dirty="0"/>
          </a:p>
        </p:txBody>
      </p:sp>
      <p:sp>
        <p:nvSpPr>
          <p:cNvPr id="10" name="Line Callout 2 9"/>
          <p:cNvSpPr/>
          <p:nvPr/>
        </p:nvSpPr>
        <p:spPr>
          <a:xfrm rot="16200000">
            <a:off x="7451080" y="1640815"/>
            <a:ext cx="260826" cy="746061"/>
          </a:xfrm>
          <a:prstGeom prst="borderCallout2">
            <a:avLst>
              <a:gd name="adj1" fmla="val 53252"/>
              <a:gd name="adj2" fmla="val -8334"/>
              <a:gd name="adj3" fmla="val 54650"/>
              <a:gd name="adj4" fmla="val -731398"/>
              <a:gd name="adj5" fmla="val 54129"/>
              <a:gd name="adj6" fmla="val -436581"/>
            </a:avLst>
          </a:prstGeom>
          <a:noFill/>
          <a:ln w="25400">
            <a:solidFill>
              <a:srgbClr val="FF0000"/>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6160922" y="3922374"/>
            <a:ext cx="2095080" cy="954107"/>
          </a:xfrm>
          <a:prstGeom prst="rect">
            <a:avLst/>
          </a:prstGeom>
          <a:solidFill>
            <a:schemeClr val="bg1"/>
          </a:solidFill>
          <a:ln w="25400">
            <a:solidFill>
              <a:srgbClr val="FF0000"/>
            </a:solidFill>
          </a:ln>
        </p:spPr>
        <p:txBody>
          <a:bodyPr wrap="square" rtlCol="0">
            <a:spAutoFit/>
          </a:bodyPr>
          <a:lstStyle/>
          <a:p>
            <a:r>
              <a:rPr lang="en-CA" sz="1400" dirty="0" smtClean="0"/>
              <a:t>The </a:t>
            </a:r>
            <a:r>
              <a:rPr lang="en-CA" sz="1400" u="sng" dirty="0" smtClean="0"/>
              <a:t>Coordinator</a:t>
            </a:r>
            <a:r>
              <a:rPr lang="en-CA" sz="1400" dirty="0" smtClean="0"/>
              <a:t> clicks on this selection (“</a:t>
            </a:r>
            <a:r>
              <a:rPr lang="en-CA" sz="1400" b="1" i="1" dirty="0" smtClean="0"/>
              <a:t>User Roles</a:t>
            </a:r>
            <a:r>
              <a:rPr lang="en-CA" sz="1400" dirty="0" smtClean="0"/>
              <a:t>”) to assign role(s) to user(s)</a:t>
            </a:r>
            <a:endParaRPr lang="en-CA" sz="1400" dirty="0"/>
          </a:p>
        </p:txBody>
      </p:sp>
      <p:sp>
        <p:nvSpPr>
          <p:cNvPr id="8" name="TextBox 7"/>
          <p:cNvSpPr txBox="1"/>
          <p:nvPr/>
        </p:nvSpPr>
        <p:spPr>
          <a:xfrm>
            <a:off x="8746435" y="1663128"/>
            <a:ext cx="2835965" cy="353943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Once the Coordinator clicks on the “</a:t>
            </a:r>
            <a:r>
              <a:rPr lang="en-CA" sz="1400" b="1" i="1" dirty="0" smtClean="0"/>
              <a:t>Administration</a:t>
            </a:r>
            <a:r>
              <a:rPr lang="en-CA" sz="1400" dirty="0" smtClean="0"/>
              <a:t>” sub-node, the “</a:t>
            </a:r>
            <a:r>
              <a:rPr lang="en-CA" sz="1400" b="1" i="1" dirty="0" smtClean="0"/>
              <a:t>Airshed Administration</a:t>
            </a:r>
            <a:r>
              <a:rPr lang="en-CA" sz="1400" dirty="0" smtClean="0"/>
              <a:t>” screen appears.  </a:t>
            </a:r>
          </a:p>
          <a:p>
            <a:endParaRPr lang="en-CA" sz="1400" dirty="0"/>
          </a:p>
          <a:p>
            <a:r>
              <a:rPr lang="en-CA" sz="1400" dirty="0" smtClean="0"/>
              <a:t>At the top of the screen (blue band) there are 2 choices: </a:t>
            </a:r>
          </a:p>
          <a:p>
            <a:pPr marL="285750" indent="-285750">
              <a:buFont typeface="Arial" panose="020B0604020202020204" pitchFamily="34" charset="0"/>
              <a:buChar char="•"/>
            </a:pPr>
            <a:r>
              <a:rPr lang="en-CA" sz="1400" dirty="0" smtClean="0"/>
              <a:t>“</a:t>
            </a:r>
            <a:r>
              <a:rPr lang="en-CA" sz="1400" b="1" i="1" dirty="0" smtClean="0"/>
              <a:t>Station Maintenance</a:t>
            </a:r>
            <a:r>
              <a:rPr lang="en-CA" sz="1400" dirty="0" smtClean="0"/>
              <a:t>”  - the coordinator maintain information on the stations </a:t>
            </a:r>
          </a:p>
          <a:p>
            <a:pPr marL="285750" indent="-285750">
              <a:buFont typeface="Arial" panose="020B0604020202020204" pitchFamily="34" charset="0"/>
              <a:buChar char="•"/>
            </a:pPr>
            <a:r>
              <a:rPr lang="en-CA" sz="1400" dirty="0" smtClean="0"/>
              <a:t>“</a:t>
            </a:r>
            <a:r>
              <a:rPr lang="en-CA" sz="1400" b="1" i="1" dirty="0" smtClean="0"/>
              <a:t>User Roles</a:t>
            </a:r>
            <a:r>
              <a:rPr lang="en-CA" sz="1400" dirty="0" smtClean="0"/>
              <a:t>”  - the coordinator assign various roles and stations to user(s).  </a:t>
            </a:r>
          </a:p>
          <a:p>
            <a:endParaRPr lang="en-CA" sz="1400" dirty="0" smtClean="0"/>
          </a:p>
          <a:p>
            <a:r>
              <a:rPr lang="en-CA" sz="1400" dirty="0" smtClean="0"/>
              <a:t>To assign role(s) to user, the Coordinator clicks  </a:t>
            </a:r>
            <a:r>
              <a:rPr lang="en-CA" sz="1400" b="1" dirty="0" smtClean="0"/>
              <a:t>“</a:t>
            </a:r>
            <a:r>
              <a:rPr lang="en-CA" sz="1400" b="1" i="1" dirty="0" smtClean="0"/>
              <a:t>User Roles</a:t>
            </a:r>
            <a:r>
              <a:rPr lang="en-CA" sz="1400" b="1" dirty="0" smtClean="0"/>
              <a:t>”</a:t>
            </a:r>
            <a:r>
              <a:rPr lang="en-CA" sz="1400" dirty="0" smtClean="0"/>
              <a:t>;</a:t>
            </a:r>
            <a:endParaRPr lang="en-CA" sz="1400" dirty="0"/>
          </a:p>
        </p:txBody>
      </p:sp>
      <p:sp>
        <p:nvSpPr>
          <p:cNvPr id="11" name="Rounded Rectangle 10"/>
          <p:cNvSpPr/>
          <p:nvPr/>
        </p:nvSpPr>
        <p:spPr>
          <a:xfrm>
            <a:off x="1016710" y="3030948"/>
            <a:ext cx="959942" cy="1566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2" name="Elbow Connector 11"/>
          <p:cNvCxnSpPr>
            <a:stCxn id="13" idx="0"/>
            <a:endCxn id="11" idx="3"/>
          </p:cNvCxnSpPr>
          <p:nvPr/>
        </p:nvCxnSpPr>
        <p:spPr>
          <a:xfrm rot="16200000" flipV="1">
            <a:off x="1801617" y="3284301"/>
            <a:ext cx="2030504" cy="1680434"/>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76641" y="5139770"/>
            <a:ext cx="3160889" cy="1169551"/>
          </a:xfrm>
          <a:prstGeom prst="rect">
            <a:avLst/>
          </a:prstGeom>
          <a:solidFill>
            <a:schemeClr val="bg1"/>
          </a:solidFill>
          <a:ln w="25400">
            <a:solidFill>
              <a:srgbClr val="FF0000"/>
            </a:solidFill>
          </a:ln>
        </p:spPr>
        <p:txBody>
          <a:bodyPr wrap="square" rtlCol="0">
            <a:spAutoFit/>
          </a:bodyPr>
          <a:lstStyle/>
          <a:p>
            <a:r>
              <a:rPr lang="en-CA" sz="1400" dirty="0" smtClean="0"/>
              <a:t>The </a:t>
            </a:r>
            <a:r>
              <a:rPr lang="en-CA" sz="1400" u="sng" dirty="0" smtClean="0"/>
              <a:t>Coordinator</a:t>
            </a:r>
            <a:r>
              <a:rPr lang="en-CA" sz="1400" dirty="0" smtClean="0"/>
              <a:t> assign roles through the </a:t>
            </a:r>
            <a:r>
              <a:rPr lang="en-CA" sz="1400" b="1" dirty="0" smtClean="0"/>
              <a:t>“</a:t>
            </a:r>
            <a:r>
              <a:rPr lang="en-CA" sz="1400" b="1" i="1" dirty="0" smtClean="0"/>
              <a:t>Administration</a:t>
            </a:r>
            <a:r>
              <a:rPr lang="en-CA" sz="1400" b="1" dirty="0" smtClean="0"/>
              <a:t>” </a:t>
            </a:r>
            <a:r>
              <a:rPr lang="en-CA" sz="1400" dirty="0" smtClean="0"/>
              <a:t>sub-node.</a:t>
            </a:r>
          </a:p>
          <a:p>
            <a:endParaRPr lang="en-CA" sz="1400" dirty="0"/>
          </a:p>
          <a:p>
            <a:r>
              <a:rPr lang="en-CA" sz="1400" b="1" dirty="0" smtClean="0"/>
              <a:t>Note: </a:t>
            </a:r>
            <a:r>
              <a:rPr lang="en-CA" sz="1400" dirty="0" smtClean="0"/>
              <a:t>The Airshed node will </a:t>
            </a:r>
            <a:r>
              <a:rPr lang="en-CA" sz="1400" u="sng" dirty="0" smtClean="0"/>
              <a:t>not</a:t>
            </a:r>
            <a:r>
              <a:rPr lang="en-CA" sz="1400" dirty="0" smtClean="0"/>
              <a:t> be visible to the Coordinator. </a:t>
            </a:r>
            <a:endParaRPr lang="en-CA" sz="1400" dirty="0"/>
          </a:p>
        </p:txBody>
      </p:sp>
    </p:spTree>
    <p:extLst>
      <p:ext uri="{BB962C8B-B14F-4D97-AF65-F5344CB8AC3E}">
        <p14:creationId xmlns:p14="http://schemas.microsoft.com/office/powerpoint/2010/main" val="540312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Assigning Roles</a:t>
            </a:r>
            <a:r>
              <a:rPr lang="en-US" dirty="0">
                <a:solidFill>
                  <a:srgbClr val="00AAD2"/>
                </a:solidFill>
              </a:rPr>
              <a:t>						</a:t>
            </a:r>
            <a:r>
              <a:rPr lang="en-US" sz="1800" dirty="0">
                <a:solidFill>
                  <a:srgbClr val="00AAD2"/>
                </a:solidFill>
              </a:rPr>
              <a:t>Coordinator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19</a:t>
            </a:fld>
            <a:endParaRPr lang="en-US" dirty="0"/>
          </a:p>
        </p:txBody>
      </p:sp>
      <p:pic>
        <p:nvPicPr>
          <p:cNvPr id="5" name="Picture 2" descr="C:\Users\EDMUND~1.ART\AppData\Local\Temp\SNAGHTML33854e67.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31"/>
          <a:stretch/>
        </p:blipFill>
        <p:spPr bwMode="auto">
          <a:xfrm>
            <a:off x="710069" y="1886755"/>
            <a:ext cx="7695987" cy="42455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6759" y="2006082"/>
            <a:ext cx="3023119" cy="353943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Once the Roles Maintenance screen appears, the Coordinator can now assign role(s) to the user with the following steps:</a:t>
            </a:r>
          </a:p>
          <a:p>
            <a:pPr marL="342900" indent="-342900">
              <a:buFont typeface="+mj-lt"/>
              <a:buAutoNum type="arabicPeriod"/>
            </a:pPr>
            <a:r>
              <a:rPr lang="en-CA" sz="1400" dirty="0" smtClean="0"/>
              <a:t>Identify and select the user from the “</a:t>
            </a:r>
            <a:r>
              <a:rPr lang="en-CA" sz="1400" i="1" dirty="0" smtClean="0"/>
              <a:t>User</a:t>
            </a:r>
            <a:r>
              <a:rPr lang="en-CA" sz="1400" dirty="0" smtClean="0"/>
              <a:t>” dropdown list;</a:t>
            </a:r>
          </a:p>
          <a:p>
            <a:pPr marL="342900" indent="-342900">
              <a:buFont typeface="+mj-lt"/>
              <a:buAutoNum type="arabicPeriod"/>
            </a:pPr>
            <a:r>
              <a:rPr lang="en-CA" sz="1400" dirty="0" smtClean="0"/>
              <a:t>Select the role for the user in the “</a:t>
            </a:r>
            <a:r>
              <a:rPr lang="en-CA" sz="1400" i="1" dirty="0" smtClean="0"/>
              <a:t>Roles</a:t>
            </a:r>
            <a:r>
              <a:rPr lang="en-CA" sz="1400" dirty="0" smtClean="0"/>
              <a:t>” list;</a:t>
            </a:r>
          </a:p>
          <a:p>
            <a:pPr marL="342900" indent="-342900">
              <a:buFont typeface="+mj-lt"/>
              <a:buAutoNum type="arabicPeriod"/>
            </a:pPr>
            <a:r>
              <a:rPr lang="en-CA" sz="1400" dirty="0" smtClean="0"/>
              <a:t>Select stations from the “</a:t>
            </a:r>
            <a:r>
              <a:rPr lang="en-CA" sz="1400" i="1" dirty="0" smtClean="0"/>
              <a:t>Stations</a:t>
            </a:r>
            <a:r>
              <a:rPr lang="en-CA" sz="1400" dirty="0" smtClean="0"/>
              <a:t>” list that will be assigned to the user;</a:t>
            </a:r>
          </a:p>
          <a:p>
            <a:pPr marL="342900" indent="-342900">
              <a:buFont typeface="+mj-lt"/>
              <a:buAutoNum type="arabicPeriod"/>
            </a:pPr>
            <a:r>
              <a:rPr lang="en-CA" sz="1400" dirty="0" smtClean="0"/>
              <a:t>Click the “</a:t>
            </a:r>
            <a:r>
              <a:rPr lang="en-CA" sz="1400" i="1" dirty="0" smtClean="0"/>
              <a:t>Assign</a:t>
            </a:r>
            <a:r>
              <a:rPr lang="en-CA" sz="1400" dirty="0" smtClean="0"/>
              <a:t>” button;</a:t>
            </a:r>
          </a:p>
          <a:p>
            <a:pPr marL="342900" indent="-342900">
              <a:buFont typeface="+mj-lt"/>
              <a:buAutoNum type="arabicPeriod"/>
            </a:pPr>
            <a:r>
              <a:rPr lang="en-US" sz="1400" dirty="0"/>
              <a:t>Once the transaction is successful, a green “</a:t>
            </a:r>
            <a:r>
              <a:rPr lang="en-US" sz="1400" b="1" dirty="0"/>
              <a:t>Data has been saved</a:t>
            </a:r>
            <a:r>
              <a:rPr lang="en-US" sz="1400" dirty="0"/>
              <a:t>” bar will</a:t>
            </a:r>
            <a:r>
              <a:rPr lang="en-US" sz="1400" dirty="0" smtClean="0"/>
              <a:t> appear (</a:t>
            </a:r>
            <a:r>
              <a:rPr lang="en-US" sz="1400" i="1" dirty="0" smtClean="0"/>
              <a:t>Not shown here</a:t>
            </a:r>
            <a:r>
              <a:rPr lang="en-US" sz="1400" dirty="0" smtClean="0"/>
              <a:t>).  </a:t>
            </a:r>
            <a:endParaRPr lang="en-CA" sz="1400" dirty="0" smtClean="0"/>
          </a:p>
          <a:p>
            <a:r>
              <a:rPr lang="en-CA" sz="1400" dirty="0" smtClean="0"/>
              <a:t>  </a:t>
            </a:r>
            <a:endParaRPr lang="en-CA" sz="1400" dirty="0"/>
          </a:p>
        </p:txBody>
      </p:sp>
      <p:sp>
        <p:nvSpPr>
          <p:cNvPr id="7" name="Oval 6"/>
          <p:cNvSpPr>
            <a:spLocks noChangeAspect="1"/>
          </p:cNvSpPr>
          <p:nvPr/>
        </p:nvSpPr>
        <p:spPr>
          <a:xfrm>
            <a:off x="3909026" y="265808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8" name="Oval 7"/>
          <p:cNvSpPr>
            <a:spLocks noChangeAspect="1"/>
          </p:cNvSpPr>
          <p:nvPr/>
        </p:nvSpPr>
        <p:spPr>
          <a:xfrm>
            <a:off x="6584493" y="291008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9" name="Oval 8"/>
          <p:cNvSpPr>
            <a:spLocks noChangeAspect="1"/>
          </p:cNvSpPr>
          <p:nvPr/>
        </p:nvSpPr>
        <p:spPr>
          <a:xfrm>
            <a:off x="2441470" y="316208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3</a:t>
            </a:r>
            <a:endParaRPr lang="en-CA" sz="1400" dirty="0">
              <a:latin typeface="Arial" panose="020B0604020202020204" pitchFamily="34" charset="0"/>
              <a:cs typeface="Arial" panose="020B0604020202020204" pitchFamily="34" charset="0"/>
            </a:endParaRPr>
          </a:p>
        </p:txBody>
      </p:sp>
      <p:sp>
        <p:nvSpPr>
          <p:cNvPr id="10" name="Oval 9"/>
          <p:cNvSpPr>
            <a:spLocks noChangeAspect="1"/>
          </p:cNvSpPr>
          <p:nvPr/>
        </p:nvSpPr>
        <p:spPr>
          <a:xfrm>
            <a:off x="7532759" y="5511075"/>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4</a:t>
            </a:r>
            <a:endParaRPr lang="en-CA" sz="1400" dirty="0">
              <a:latin typeface="Arial" panose="020B0604020202020204" pitchFamily="34" charset="0"/>
              <a:cs typeface="Arial" panose="020B0604020202020204" pitchFamily="34" charset="0"/>
            </a:endParaRPr>
          </a:p>
        </p:txBody>
      </p:sp>
      <p:sp>
        <p:nvSpPr>
          <p:cNvPr id="11" name="Oval 10"/>
          <p:cNvSpPr>
            <a:spLocks noChangeAspect="1"/>
          </p:cNvSpPr>
          <p:nvPr/>
        </p:nvSpPr>
        <p:spPr>
          <a:xfrm>
            <a:off x="8826759" y="291008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12" name="Oval 11"/>
          <p:cNvSpPr>
            <a:spLocks noChangeAspect="1"/>
          </p:cNvSpPr>
          <p:nvPr/>
        </p:nvSpPr>
        <p:spPr>
          <a:xfrm>
            <a:off x="8826759" y="338691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13" name="Oval 12"/>
          <p:cNvSpPr>
            <a:spLocks noChangeAspect="1"/>
          </p:cNvSpPr>
          <p:nvPr/>
        </p:nvSpPr>
        <p:spPr>
          <a:xfrm>
            <a:off x="8826759" y="3757519"/>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3</a:t>
            </a:r>
            <a:endParaRPr lang="en-CA" sz="1400" dirty="0">
              <a:latin typeface="Arial" panose="020B0604020202020204" pitchFamily="34" charset="0"/>
              <a:cs typeface="Arial" panose="020B0604020202020204" pitchFamily="34" charset="0"/>
            </a:endParaRPr>
          </a:p>
        </p:txBody>
      </p:sp>
      <p:sp>
        <p:nvSpPr>
          <p:cNvPr id="14" name="Oval 13"/>
          <p:cNvSpPr>
            <a:spLocks noChangeAspect="1"/>
          </p:cNvSpPr>
          <p:nvPr/>
        </p:nvSpPr>
        <p:spPr>
          <a:xfrm>
            <a:off x="8826759" y="4388629"/>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4</a:t>
            </a:r>
            <a:endParaRPr lang="en-CA" sz="1400" dirty="0">
              <a:latin typeface="Arial" panose="020B0604020202020204" pitchFamily="34" charset="0"/>
              <a:cs typeface="Arial" panose="020B0604020202020204" pitchFamily="34" charset="0"/>
            </a:endParaRPr>
          </a:p>
        </p:txBody>
      </p:sp>
      <p:sp>
        <p:nvSpPr>
          <p:cNvPr id="38" name="Oval 37"/>
          <p:cNvSpPr>
            <a:spLocks noChangeAspect="1"/>
          </p:cNvSpPr>
          <p:nvPr/>
        </p:nvSpPr>
        <p:spPr>
          <a:xfrm>
            <a:off x="8826759" y="464092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5</a:t>
            </a:r>
            <a:endParaRPr lang="en-CA"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83050" b="49341"/>
          <a:stretch/>
        </p:blipFill>
        <p:spPr>
          <a:xfrm>
            <a:off x="660833" y="1891961"/>
            <a:ext cx="1357640" cy="2168217"/>
          </a:xfrm>
          <a:prstGeom prst="rect">
            <a:avLst/>
          </a:prstGeom>
        </p:spPr>
      </p:pic>
    </p:spTree>
    <p:extLst>
      <p:ext uri="{BB962C8B-B14F-4D97-AF65-F5344CB8AC3E}">
        <p14:creationId xmlns:p14="http://schemas.microsoft.com/office/powerpoint/2010/main" val="2195220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Table of Contents</a:t>
            </a:r>
            <a:endParaRPr lang="en-CA" dirty="0"/>
          </a:p>
        </p:txBody>
      </p:sp>
      <p:sp>
        <p:nvSpPr>
          <p:cNvPr id="3" name="Content Placeholder 2"/>
          <p:cNvSpPr>
            <a:spLocks noGrp="1"/>
          </p:cNvSpPr>
          <p:nvPr>
            <p:ph idx="1"/>
          </p:nvPr>
        </p:nvSpPr>
        <p:spPr>
          <a:xfrm>
            <a:off x="1247461" y="1711553"/>
            <a:ext cx="9710869" cy="4233335"/>
          </a:xfrm>
        </p:spPr>
        <p:txBody>
          <a:bodyPr numCol="1"/>
          <a:lstStyle/>
          <a:p>
            <a:pPr marL="514350" indent="-514350">
              <a:buFont typeface="+mj-lt"/>
              <a:buAutoNum type="arabicPeriod"/>
            </a:pPr>
            <a:r>
              <a:rPr lang="en-CA" sz="2400" dirty="0" smtClean="0"/>
              <a:t>Introduction</a:t>
            </a:r>
          </a:p>
          <a:p>
            <a:pPr marL="514350" indent="-514350">
              <a:buFont typeface="+mj-lt"/>
              <a:buAutoNum type="arabicPeriod"/>
            </a:pPr>
            <a:r>
              <a:rPr lang="en-CA" sz="2400" dirty="0" smtClean="0"/>
              <a:t>Airshed Submissions</a:t>
            </a:r>
          </a:p>
          <a:p>
            <a:pPr marL="514350" indent="-514350">
              <a:buFont typeface="+mj-lt"/>
              <a:buAutoNum type="arabicPeriod"/>
            </a:pPr>
            <a:r>
              <a:rPr lang="en-CA" sz="2400" dirty="0" smtClean="0"/>
              <a:t>ETS and Role Management</a:t>
            </a:r>
          </a:p>
          <a:p>
            <a:pPr marL="514350" indent="-514350">
              <a:buFont typeface="+mj-lt"/>
              <a:buAutoNum type="arabicPeriod"/>
            </a:pPr>
            <a:r>
              <a:rPr lang="en-CA" sz="2400" dirty="0" smtClean="0"/>
              <a:t>Data Submission</a:t>
            </a:r>
          </a:p>
          <a:p>
            <a:pPr marL="514350" indent="-514350">
              <a:buFont typeface="+mj-lt"/>
              <a:buAutoNum type="arabicPeriod"/>
            </a:pPr>
            <a:r>
              <a:rPr lang="en-CA" sz="2400" dirty="0" smtClean="0"/>
              <a:t>Error Types</a:t>
            </a:r>
          </a:p>
          <a:p>
            <a:pPr marL="514350" indent="-514350">
              <a:buFont typeface="+mj-lt"/>
              <a:buAutoNum type="arabicPeriod"/>
            </a:pPr>
            <a:r>
              <a:rPr lang="en-CA" sz="2400" dirty="0" smtClean="0"/>
              <a:t>How to determine your assigned Role?</a:t>
            </a:r>
          </a:p>
        </p:txBody>
      </p:sp>
      <p:sp>
        <p:nvSpPr>
          <p:cNvPr id="4" name="Slide Number Placeholder 3"/>
          <p:cNvSpPr>
            <a:spLocks noGrp="1"/>
          </p:cNvSpPr>
          <p:nvPr>
            <p:ph type="sldNum" sz="quarter" idx="4"/>
          </p:nvPr>
        </p:nvSpPr>
        <p:spPr/>
        <p:txBody>
          <a:bodyPr/>
          <a:lstStyle/>
          <a:p>
            <a:fld id="{3A2281A5-0AAD-5C43-9874-F8F3A9F5B29A}" type="slidenum">
              <a:rPr lang="en-US" smtClean="0"/>
              <a:pPr/>
              <a:t>2</a:t>
            </a:fld>
            <a:endParaRPr lang="en-US" dirty="0"/>
          </a:p>
        </p:txBody>
      </p:sp>
    </p:spTree>
    <p:extLst>
      <p:ext uri="{BB962C8B-B14F-4D97-AF65-F5344CB8AC3E}">
        <p14:creationId xmlns:p14="http://schemas.microsoft.com/office/powerpoint/2010/main" val="3310711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Assigning Roles – Example</a:t>
            </a:r>
            <a:r>
              <a:rPr lang="en-US" dirty="0">
                <a:solidFill>
                  <a:srgbClr val="00AAD2"/>
                </a:solidFill>
              </a:rPr>
              <a:t>			</a:t>
            </a:r>
            <a:r>
              <a:rPr lang="en-US" sz="1800" dirty="0">
                <a:solidFill>
                  <a:srgbClr val="00AAD2"/>
                </a:solidFill>
              </a:rPr>
              <a:t>Coordinator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20</a:t>
            </a:fld>
            <a:endParaRPr lang="en-US" dirty="0"/>
          </a:p>
        </p:txBody>
      </p:sp>
      <p:pic>
        <p:nvPicPr>
          <p:cNvPr id="5" name="Picture 2" descr="C:\Users\EDMUND~1.ART\AppData\Local\Temp\SNAGHTML338797e9.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553"/>
          <a:stretch/>
        </p:blipFill>
        <p:spPr bwMode="auto">
          <a:xfrm>
            <a:off x="2018370" y="1520890"/>
            <a:ext cx="7605132" cy="497152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a:spLocks noChangeAspect="1"/>
          </p:cNvSpPr>
          <p:nvPr/>
        </p:nvSpPr>
        <p:spPr>
          <a:xfrm>
            <a:off x="2362507" y="3021942"/>
            <a:ext cx="300246" cy="3002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8" name="Oval 7"/>
          <p:cNvSpPr>
            <a:spLocks noChangeAspect="1"/>
          </p:cNvSpPr>
          <p:nvPr/>
        </p:nvSpPr>
        <p:spPr>
          <a:xfrm>
            <a:off x="7796511" y="3021943"/>
            <a:ext cx="288124" cy="3002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9" name="Oval 8"/>
          <p:cNvSpPr>
            <a:spLocks noChangeAspect="1"/>
          </p:cNvSpPr>
          <p:nvPr/>
        </p:nvSpPr>
        <p:spPr>
          <a:xfrm>
            <a:off x="2362507" y="4034008"/>
            <a:ext cx="300245" cy="3002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3</a:t>
            </a:r>
            <a:endParaRPr lang="en-CA" sz="1400" dirty="0">
              <a:latin typeface="Arial" panose="020B0604020202020204" pitchFamily="34" charset="0"/>
              <a:cs typeface="Arial" panose="020B0604020202020204" pitchFamily="34" charset="0"/>
            </a:endParaRPr>
          </a:p>
        </p:txBody>
      </p:sp>
      <p:sp>
        <p:nvSpPr>
          <p:cNvPr id="10" name="Oval 9"/>
          <p:cNvSpPr>
            <a:spLocks noChangeAspect="1"/>
          </p:cNvSpPr>
          <p:nvPr/>
        </p:nvSpPr>
        <p:spPr>
          <a:xfrm>
            <a:off x="8776464" y="5913167"/>
            <a:ext cx="300245" cy="3002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4</a:t>
            </a:r>
            <a:endParaRPr lang="en-CA" sz="1400" dirty="0">
              <a:latin typeface="Arial" panose="020B0604020202020204" pitchFamily="34" charset="0"/>
              <a:cs typeface="Arial" panose="020B0604020202020204" pitchFamily="34" charset="0"/>
            </a:endParaRPr>
          </a:p>
        </p:txBody>
      </p:sp>
      <p:sp>
        <p:nvSpPr>
          <p:cNvPr id="11" name="Oval 10"/>
          <p:cNvSpPr>
            <a:spLocks noChangeAspect="1"/>
          </p:cNvSpPr>
          <p:nvPr/>
        </p:nvSpPr>
        <p:spPr>
          <a:xfrm>
            <a:off x="8921398" y="2056338"/>
            <a:ext cx="300245" cy="3002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5</a:t>
            </a:r>
            <a:endParaRPr lang="en-CA" sz="1400" dirty="0">
              <a:latin typeface="Arial" panose="020B0604020202020204" pitchFamily="34" charset="0"/>
              <a:cs typeface="Arial" panose="020B0604020202020204" pitchFamily="34" charset="0"/>
            </a:endParaRPr>
          </a:p>
        </p:txBody>
      </p:sp>
      <p:sp>
        <p:nvSpPr>
          <p:cNvPr id="2" name="TextBox 1"/>
          <p:cNvSpPr txBox="1"/>
          <p:nvPr/>
        </p:nvSpPr>
        <p:spPr>
          <a:xfrm>
            <a:off x="623392" y="2802733"/>
            <a:ext cx="1394978" cy="738664"/>
          </a:xfrm>
          <a:prstGeom prst="rect">
            <a:avLst/>
          </a:prstGeom>
          <a:solidFill>
            <a:schemeClr val="bg1"/>
          </a:solidFill>
          <a:ln>
            <a:solidFill>
              <a:srgbClr val="FF0000"/>
            </a:solidFill>
          </a:ln>
        </p:spPr>
        <p:txBody>
          <a:bodyPr wrap="square" rtlCol="0">
            <a:spAutoFit/>
          </a:bodyPr>
          <a:lstStyle/>
          <a:p>
            <a:r>
              <a:rPr lang="en-CA" sz="1400" dirty="0" smtClean="0"/>
              <a:t>1. Select User from dropdown list</a:t>
            </a:r>
            <a:endParaRPr lang="en-CA" sz="1400" dirty="0"/>
          </a:p>
        </p:txBody>
      </p:sp>
      <p:sp>
        <p:nvSpPr>
          <p:cNvPr id="17" name="TextBox 16"/>
          <p:cNvSpPr txBox="1"/>
          <p:nvPr/>
        </p:nvSpPr>
        <p:spPr>
          <a:xfrm>
            <a:off x="9623502" y="3017213"/>
            <a:ext cx="1527718" cy="738664"/>
          </a:xfrm>
          <a:prstGeom prst="rect">
            <a:avLst/>
          </a:prstGeom>
          <a:solidFill>
            <a:schemeClr val="bg1"/>
          </a:solidFill>
          <a:ln>
            <a:solidFill>
              <a:srgbClr val="FF0000"/>
            </a:solidFill>
          </a:ln>
        </p:spPr>
        <p:txBody>
          <a:bodyPr wrap="square" rtlCol="0">
            <a:spAutoFit/>
          </a:bodyPr>
          <a:lstStyle>
            <a:defPPr>
              <a:defRPr lang="en-US"/>
            </a:defPPr>
            <a:lvl1pPr>
              <a:defRPr sz="1400" b="1"/>
            </a:lvl1pPr>
          </a:lstStyle>
          <a:p>
            <a:r>
              <a:rPr lang="en-CA" b="0" dirty="0"/>
              <a:t>2. Check role(s) to be assigned to user;</a:t>
            </a:r>
          </a:p>
        </p:txBody>
      </p:sp>
      <p:sp>
        <p:nvSpPr>
          <p:cNvPr id="18" name="TextBox 17"/>
          <p:cNvSpPr txBox="1"/>
          <p:nvPr/>
        </p:nvSpPr>
        <p:spPr>
          <a:xfrm>
            <a:off x="487476" y="3897177"/>
            <a:ext cx="1574786" cy="1384995"/>
          </a:xfrm>
          <a:prstGeom prst="rect">
            <a:avLst/>
          </a:prstGeom>
          <a:solidFill>
            <a:schemeClr val="bg1"/>
          </a:solidFill>
          <a:ln>
            <a:solidFill>
              <a:srgbClr val="FF0000"/>
            </a:solidFill>
          </a:ln>
        </p:spPr>
        <p:txBody>
          <a:bodyPr wrap="square" rtlCol="0">
            <a:spAutoFit/>
          </a:bodyPr>
          <a:lstStyle>
            <a:defPPr>
              <a:defRPr lang="en-US"/>
            </a:defPPr>
            <a:lvl1pPr>
              <a:defRPr sz="1400" b="1"/>
            </a:lvl1pPr>
          </a:lstStyle>
          <a:p>
            <a:r>
              <a:rPr lang="en-CA" b="0" dirty="0"/>
              <a:t>3. Check station(s) to be assigned to </a:t>
            </a:r>
            <a:r>
              <a:rPr lang="en-CA" b="0" dirty="0" smtClean="0"/>
              <a:t>user. </a:t>
            </a:r>
          </a:p>
          <a:p>
            <a:r>
              <a:rPr lang="en-CA" dirty="0" smtClean="0"/>
              <a:t>Note: </a:t>
            </a:r>
            <a:r>
              <a:rPr lang="en-CA" b="0" dirty="0" smtClean="0"/>
              <a:t>the stations can be searched/filtered</a:t>
            </a:r>
            <a:endParaRPr lang="en-CA" b="0" dirty="0"/>
          </a:p>
        </p:txBody>
      </p:sp>
      <p:sp>
        <p:nvSpPr>
          <p:cNvPr id="19" name="TextBox 18"/>
          <p:cNvSpPr txBox="1"/>
          <p:nvPr/>
        </p:nvSpPr>
        <p:spPr>
          <a:xfrm>
            <a:off x="9623502" y="5540069"/>
            <a:ext cx="1527718" cy="523220"/>
          </a:xfrm>
          <a:prstGeom prst="rect">
            <a:avLst/>
          </a:prstGeom>
          <a:solidFill>
            <a:schemeClr val="bg1"/>
          </a:solidFill>
          <a:ln>
            <a:solidFill>
              <a:srgbClr val="FF0000"/>
            </a:solidFill>
          </a:ln>
        </p:spPr>
        <p:txBody>
          <a:bodyPr wrap="square" rtlCol="0">
            <a:spAutoFit/>
          </a:bodyPr>
          <a:lstStyle>
            <a:defPPr>
              <a:defRPr lang="en-US"/>
            </a:defPPr>
            <a:lvl1pPr>
              <a:defRPr sz="1400" b="1"/>
            </a:lvl1pPr>
          </a:lstStyle>
          <a:p>
            <a:r>
              <a:rPr lang="en-CA" b="0" dirty="0"/>
              <a:t>4. Click “</a:t>
            </a:r>
            <a:r>
              <a:rPr lang="en-CA" i="1" dirty="0"/>
              <a:t>Assign</a:t>
            </a:r>
            <a:r>
              <a:rPr lang="en-CA" b="0" dirty="0"/>
              <a:t>” Button</a:t>
            </a:r>
          </a:p>
        </p:txBody>
      </p:sp>
      <p:sp>
        <p:nvSpPr>
          <p:cNvPr id="20" name="TextBox 19"/>
          <p:cNvSpPr txBox="1"/>
          <p:nvPr/>
        </p:nvSpPr>
        <p:spPr>
          <a:xfrm>
            <a:off x="9623502" y="1895619"/>
            <a:ext cx="1875031" cy="738664"/>
          </a:xfrm>
          <a:prstGeom prst="rect">
            <a:avLst/>
          </a:prstGeom>
          <a:solidFill>
            <a:schemeClr val="bg1"/>
          </a:solidFill>
          <a:ln>
            <a:solidFill>
              <a:srgbClr val="FF0000"/>
            </a:solidFill>
          </a:ln>
        </p:spPr>
        <p:txBody>
          <a:bodyPr wrap="square" rtlCol="0">
            <a:spAutoFit/>
          </a:bodyPr>
          <a:lstStyle>
            <a:defPPr>
              <a:defRPr lang="en-US"/>
            </a:defPPr>
            <a:lvl1pPr>
              <a:defRPr sz="1400" b="1"/>
            </a:lvl1pPr>
          </a:lstStyle>
          <a:p>
            <a:r>
              <a:rPr lang="en-CA" b="0" dirty="0"/>
              <a:t>5. The message, “</a:t>
            </a:r>
            <a:r>
              <a:rPr lang="en-CA" i="1" dirty="0"/>
              <a:t>Data has been saved</a:t>
            </a:r>
            <a:r>
              <a:rPr lang="en-CA" b="0" dirty="0"/>
              <a:t>” indicates success</a:t>
            </a:r>
          </a:p>
        </p:txBody>
      </p:sp>
      <p:cxnSp>
        <p:nvCxnSpPr>
          <p:cNvPr id="23" name="Straight Arrow Connector 22"/>
          <p:cNvCxnSpPr>
            <a:stCxn id="2" idx="3"/>
            <a:endCxn id="7" idx="2"/>
          </p:cNvCxnSpPr>
          <p:nvPr/>
        </p:nvCxnSpPr>
        <p:spPr>
          <a:xfrm>
            <a:off x="2018370" y="3172065"/>
            <a:ext cx="34413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86539" y="6221096"/>
            <a:ext cx="4690789"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This is an example of a user that has Submitter role assigned.</a:t>
            </a:r>
            <a:endParaRPr lang="en-CA" sz="1400" dirty="0"/>
          </a:p>
        </p:txBody>
      </p:sp>
      <p:cxnSp>
        <p:nvCxnSpPr>
          <p:cNvPr id="13" name="Elbow Connector 12"/>
          <p:cNvCxnSpPr>
            <a:stCxn id="18" idx="3"/>
            <a:endCxn id="9" idx="2"/>
          </p:cNvCxnSpPr>
          <p:nvPr/>
        </p:nvCxnSpPr>
        <p:spPr>
          <a:xfrm flipV="1">
            <a:off x="2062262" y="4184131"/>
            <a:ext cx="300245" cy="405544"/>
          </a:xfrm>
          <a:prstGeom prst="bent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9" idx="1"/>
            <a:endCxn id="10" idx="6"/>
          </p:cNvCxnSpPr>
          <p:nvPr/>
        </p:nvCxnSpPr>
        <p:spPr>
          <a:xfrm rot="10800000" flipV="1">
            <a:off x="9076710" y="5801678"/>
            <a:ext cx="546793" cy="261611"/>
          </a:xfrm>
          <a:prstGeom prst="bent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7" idx="1"/>
            <a:endCxn id="8" idx="6"/>
          </p:cNvCxnSpPr>
          <p:nvPr/>
        </p:nvCxnSpPr>
        <p:spPr>
          <a:xfrm rot="10800000">
            <a:off x="8084636" y="3172067"/>
            <a:ext cx="1538867" cy="214479"/>
          </a:xfrm>
          <a:prstGeom prst="bentConnector3">
            <a:avLst>
              <a:gd name="adj1" fmla="val 18639"/>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0" idx="1"/>
            <a:endCxn id="11" idx="6"/>
          </p:cNvCxnSpPr>
          <p:nvPr/>
        </p:nvCxnSpPr>
        <p:spPr>
          <a:xfrm rot="10800000">
            <a:off x="9221644" y="2206461"/>
            <a:ext cx="401859" cy="58490"/>
          </a:xfrm>
          <a:prstGeom prst="bent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161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Overview</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21</a:t>
            </a:fld>
            <a:endParaRPr lang="en-US" dirty="0"/>
          </a:p>
        </p:txBody>
      </p:sp>
      <p:sp>
        <p:nvSpPr>
          <p:cNvPr id="2" name="TextBox 1"/>
          <p:cNvSpPr txBox="1"/>
          <p:nvPr/>
        </p:nvSpPr>
        <p:spPr>
          <a:xfrm>
            <a:off x="6544449" y="1452790"/>
            <a:ext cx="5193057" cy="4401205"/>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The data submission process comprises of the following stages or status types :</a:t>
            </a:r>
          </a:p>
          <a:p>
            <a:pPr marL="342900" indent="-342900">
              <a:buFont typeface="+mj-lt"/>
              <a:buAutoNum type="arabicPeriod"/>
            </a:pPr>
            <a:r>
              <a:rPr lang="en-CA" sz="1400" i="1" dirty="0" smtClean="0"/>
              <a:t>Work in Progress </a:t>
            </a:r>
            <a:r>
              <a:rPr lang="en-CA" sz="1400" dirty="0" smtClean="0"/>
              <a:t>– new, un-submitted requests;</a:t>
            </a:r>
          </a:p>
          <a:p>
            <a:pPr marL="342900" indent="-342900">
              <a:buFont typeface="+mj-lt"/>
              <a:buAutoNum type="arabicPeriod"/>
            </a:pPr>
            <a:r>
              <a:rPr lang="en-CA" sz="1400" i="1" dirty="0" smtClean="0"/>
              <a:t>Click Submit</a:t>
            </a:r>
            <a:r>
              <a:rPr lang="en-CA" sz="1400" dirty="0" smtClean="0"/>
              <a:t> – the request is submitted for validation;</a:t>
            </a:r>
          </a:p>
          <a:p>
            <a:pPr marL="342900" indent="-342900">
              <a:buFont typeface="+mj-lt"/>
              <a:buAutoNum type="arabicPeriod"/>
            </a:pPr>
            <a:r>
              <a:rPr lang="en-CA" sz="1400" i="1" dirty="0" smtClean="0"/>
              <a:t>Client Cancelled </a:t>
            </a:r>
            <a:r>
              <a:rPr lang="en-CA" sz="1400" dirty="0" smtClean="0"/>
              <a:t>– the client cancels the request by clicking on the delete button preventing further processing;</a:t>
            </a:r>
          </a:p>
          <a:p>
            <a:pPr marL="342900" indent="-342900">
              <a:buFont typeface="+mj-lt"/>
              <a:buAutoNum type="arabicPeriod"/>
            </a:pPr>
            <a:r>
              <a:rPr lang="en-CA" sz="1400" i="1" dirty="0" smtClean="0"/>
              <a:t>Validating</a:t>
            </a:r>
            <a:r>
              <a:rPr lang="en-CA" sz="1400" dirty="0" smtClean="0"/>
              <a:t> – the request is validated after file submission;</a:t>
            </a:r>
          </a:p>
          <a:p>
            <a:pPr marL="342900" indent="-342900">
              <a:buFont typeface="+mj-lt"/>
              <a:buAutoNum type="arabicPeriod"/>
            </a:pPr>
            <a:r>
              <a:rPr lang="en-CA" sz="1400" i="1" dirty="0" smtClean="0"/>
              <a:t>Validation Failed </a:t>
            </a:r>
            <a:r>
              <a:rPr lang="en-CA" sz="1400" dirty="0" smtClean="0"/>
              <a:t>– the request has validation errors;</a:t>
            </a:r>
          </a:p>
          <a:p>
            <a:pPr marL="342900" indent="-342900">
              <a:buFont typeface="+mj-lt"/>
              <a:buAutoNum type="arabicPeriod"/>
            </a:pPr>
            <a:r>
              <a:rPr lang="en-CA" sz="1400" i="1" dirty="0" smtClean="0"/>
              <a:t>Pending Warnings </a:t>
            </a:r>
            <a:r>
              <a:rPr lang="en-CA" sz="1400" dirty="0" smtClean="0"/>
              <a:t>– the request has passed validation</a:t>
            </a:r>
            <a:r>
              <a:rPr lang="en-CA" sz="1400" strike="sngStrike" dirty="0" smtClean="0"/>
              <a:t> </a:t>
            </a:r>
            <a:r>
              <a:rPr lang="en-CA" sz="1400" dirty="0" smtClean="0"/>
              <a:t>but has warning errors;</a:t>
            </a:r>
          </a:p>
          <a:p>
            <a:pPr marL="342900" indent="-342900">
              <a:buFont typeface="+mj-lt"/>
              <a:buAutoNum type="arabicPeriod"/>
            </a:pPr>
            <a:r>
              <a:rPr lang="en-CA" sz="1400" i="1" dirty="0" smtClean="0"/>
              <a:t>Warning Failed </a:t>
            </a:r>
            <a:r>
              <a:rPr lang="en-CA" sz="1400" dirty="0" smtClean="0"/>
              <a:t>– the request cannot proceed  due to being rejected at the Pending Warnings stage;</a:t>
            </a:r>
          </a:p>
          <a:p>
            <a:pPr marL="342900" indent="-342900">
              <a:buFont typeface="+mj-lt"/>
              <a:buAutoNum type="arabicPeriod"/>
            </a:pPr>
            <a:r>
              <a:rPr lang="en-CA" sz="1400" i="1" dirty="0" smtClean="0"/>
              <a:t>Pending Review </a:t>
            </a:r>
            <a:r>
              <a:rPr lang="en-CA" sz="1400" dirty="0" smtClean="0"/>
              <a:t>– the request passed warning process and is reviewed by the Reviewer;</a:t>
            </a:r>
          </a:p>
          <a:p>
            <a:pPr marL="342900" indent="-342900">
              <a:buFont typeface="+mj-lt"/>
              <a:buAutoNum type="arabicPeriod"/>
            </a:pPr>
            <a:r>
              <a:rPr lang="en-CA" sz="1400" i="1" dirty="0" smtClean="0"/>
              <a:t>Review Failed </a:t>
            </a:r>
            <a:r>
              <a:rPr lang="en-CA" sz="1400" dirty="0" smtClean="0"/>
              <a:t>– the request has been rejected by the reviewer;</a:t>
            </a:r>
          </a:p>
          <a:p>
            <a:pPr marL="342900" indent="-342900">
              <a:buFont typeface="+mj-lt"/>
              <a:buAutoNum type="arabicPeriod"/>
            </a:pPr>
            <a:r>
              <a:rPr lang="en-US" sz="1400" i="1" dirty="0" smtClean="0"/>
              <a:t>Review Passed </a:t>
            </a:r>
            <a:r>
              <a:rPr lang="en-US" sz="1400" dirty="0" smtClean="0"/>
              <a:t>– the request has been approved by the reviewer;</a:t>
            </a:r>
          </a:p>
          <a:p>
            <a:pPr marL="342900" indent="-342900">
              <a:buFont typeface="+mj-lt"/>
              <a:buAutoNum type="arabicPeriod"/>
            </a:pPr>
            <a:r>
              <a:rPr lang="en-US" sz="1400" i="1" dirty="0" smtClean="0"/>
              <a:t>Processing</a:t>
            </a:r>
            <a:r>
              <a:rPr lang="en-US" sz="1400" dirty="0" smtClean="0"/>
              <a:t> – the request has been submitted to the department;</a:t>
            </a:r>
            <a:endParaRPr lang="en-CA" sz="1400" dirty="0" smtClean="0"/>
          </a:p>
          <a:p>
            <a:pPr marL="342900" indent="-342900">
              <a:buFont typeface="+mj-lt"/>
              <a:buAutoNum type="arabicPeriod"/>
            </a:pPr>
            <a:r>
              <a:rPr lang="en-CA" sz="1400" i="1" dirty="0" smtClean="0"/>
              <a:t>Completed</a:t>
            </a:r>
            <a:r>
              <a:rPr lang="en-CA" sz="1400" dirty="0" smtClean="0"/>
              <a:t> – the request has been accepted by the department;</a:t>
            </a:r>
          </a:p>
        </p:txBody>
      </p:sp>
      <p:sp>
        <p:nvSpPr>
          <p:cNvPr id="29" name="Rectangle 28"/>
          <p:cNvSpPr/>
          <p:nvPr/>
        </p:nvSpPr>
        <p:spPr>
          <a:xfrm>
            <a:off x="2388060" y="2557822"/>
            <a:ext cx="738962" cy="220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7" name="Group 6"/>
          <p:cNvGrpSpPr/>
          <p:nvPr/>
        </p:nvGrpSpPr>
        <p:grpSpPr>
          <a:xfrm>
            <a:off x="981419" y="1658180"/>
            <a:ext cx="5342263" cy="4651141"/>
            <a:chOff x="838200" y="1474237"/>
            <a:chExt cx="5844822" cy="4910605"/>
          </a:xfrm>
        </p:grpSpPr>
        <p:pic>
          <p:nvPicPr>
            <p:cNvPr id="5" name="Content Placeholder 8"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74237"/>
              <a:ext cx="5844822" cy="491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98644" y="4455268"/>
              <a:ext cx="771099" cy="218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ectangle 29"/>
            <p:cNvSpPr/>
            <p:nvPr/>
          </p:nvSpPr>
          <p:spPr>
            <a:xfrm>
              <a:off x="2388060" y="2114714"/>
              <a:ext cx="738962" cy="2338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p:cNvSpPr/>
            <p:nvPr/>
          </p:nvSpPr>
          <p:spPr>
            <a:xfrm>
              <a:off x="2430393" y="3457020"/>
              <a:ext cx="654295" cy="2474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31"/>
            <p:cNvSpPr/>
            <p:nvPr/>
          </p:nvSpPr>
          <p:spPr>
            <a:xfrm>
              <a:off x="3618550" y="3957950"/>
              <a:ext cx="772829" cy="2302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32"/>
            <p:cNvSpPr/>
            <p:nvPr/>
          </p:nvSpPr>
          <p:spPr>
            <a:xfrm>
              <a:off x="2376771" y="4455269"/>
              <a:ext cx="750251" cy="218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33"/>
            <p:cNvSpPr/>
            <p:nvPr/>
          </p:nvSpPr>
          <p:spPr>
            <a:xfrm>
              <a:off x="4899546" y="4967453"/>
              <a:ext cx="756187" cy="225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Rectangle 34"/>
            <p:cNvSpPr/>
            <p:nvPr/>
          </p:nvSpPr>
          <p:spPr>
            <a:xfrm>
              <a:off x="3618549" y="5513696"/>
              <a:ext cx="772829" cy="218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Rectangle 35"/>
            <p:cNvSpPr/>
            <p:nvPr/>
          </p:nvSpPr>
          <p:spPr>
            <a:xfrm>
              <a:off x="5824181" y="6022075"/>
              <a:ext cx="768529" cy="2149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p:cNvSpPr>
              <a:spLocks noChangeAspect="1"/>
            </p:cNvSpPr>
            <p:nvPr/>
          </p:nvSpPr>
          <p:spPr>
            <a:xfrm>
              <a:off x="2124771" y="243182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38" name="Oval 37"/>
            <p:cNvSpPr>
              <a:spLocks noChangeAspect="1"/>
            </p:cNvSpPr>
            <p:nvPr/>
          </p:nvSpPr>
          <p:spPr>
            <a:xfrm>
              <a:off x="3149882" y="197961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3</a:t>
              </a:r>
              <a:endParaRPr lang="en-CA" sz="1400" dirty="0">
                <a:latin typeface="Arial" panose="020B0604020202020204" pitchFamily="34" charset="0"/>
                <a:cs typeface="Arial" panose="020B0604020202020204" pitchFamily="34" charset="0"/>
              </a:endParaRPr>
            </a:p>
          </p:txBody>
        </p:sp>
        <p:sp>
          <p:nvSpPr>
            <p:cNvPr id="39" name="Oval 38"/>
            <p:cNvSpPr>
              <a:spLocks noChangeAspect="1"/>
            </p:cNvSpPr>
            <p:nvPr/>
          </p:nvSpPr>
          <p:spPr>
            <a:xfrm>
              <a:off x="3149882" y="3402675"/>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4</a:t>
              </a:r>
              <a:endParaRPr lang="en-CA" sz="1400" dirty="0">
                <a:latin typeface="Arial" panose="020B0604020202020204" pitchFamily="34" charset="0"/>
                <a:cs typeface="Arial" panose="020B0604020202020204" pitchFamily="34" charset="0"/>
              </a:endParaRPr>
            </a:p>
          </p:txBody>
        </p:sp>
        <p:sp>
          <p:nvSpPr>
            <p:cNvPr id="40" name="Oval 39"/>
            <p:cNvSpPr>
              <a:spLocks noChangeAspect="1"/>
            </p:cNvSpPr>
            <p:nvPr/>
          </p:nvSpPr>
          <p:spPr>
            <a:xfrm>
              <a:off x="4391378" y="375143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5</a:t>
              </a:r>
              <a:endParaRPr lang="en-CA" sz="1400" dirty="0">
                <a:latin typeface="Arial" panose="020B0604020202020204" pitchFamily="34" charset="0"/>
                <a:cs typeface="Arial" panose="020B0604020202020204" pitchFamily="34" charset="0"/>
              </a:endParaRPr>
            </a:p>
          </p:txBody>
        </p:sp>
        <p:sp>
          <p:nvSpPr>
            <p:cNvPr id="41" name="Oval 40"/>
            <p:cNvSpPr>
              <a:spLocks noChangeAspect="1"/>
            </p:cNvSpPr>
            <p:nvPr/>
          </p:nvSpPr>
          <p:spPr>
            <a:xfrm>
              <a:off x="3149882" y="442160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6</a:t>
              </a:r>
              <a:endParaRPr lang="en-CA" sz="1400" dirty="0">
                <a:latin typeface="Arial" panose="020B0604020202020204" pitchFamily="34" charset="0"/>
                <a:cs typeface="Arial" panose="020B0604020202020204" pitchFamily="34" charset="0"/>
              </a:endParaRPr>
            </a:p>
          </p:txBody>
        </p:sp>
        <p:sp>
          <p:nvSpPr>
            <p:cNvPr id="42" name="Oval 41"/>
            <p:cNvSpPr>
              <a:spLocks noChangeAspect="1"/>
            </p:cNvSpPr>
            <p:nvPr/>
          </p:nvSpPr>
          <p:spPr>
            <a:xfrm>
              <a:off x="5151639" y="4714336"/>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7</a:t>
              </a:r>
              <a:endParaRPr lang="en-CA" sz="1400" dirty="0">
                <a:latin typeface="Arial" panose="020B0604020202020204" pitchFamily="34" charset="0"/>
                <a:cs typeface="Arial" panose="020B0604020202020204" pitchFamily="34" charset="0"/>
              </a:endParaRPr>
            </a:p>
          </p:txBody>
        </p:sp>
        <p:sp>
          <p:nvSpPr>
            <p:cNvPr id="43" name="Oval 42"/>
            <p:cNvSpPr>
              <a:spLocks noChangeAspect="1"/>
            </p:cNvSpPr>
            <p:nvPr/>
          </p:nvSpPr>
          <p:spPr>
            <a:xfrm>
              <a:off x="4411250" y="548006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8</a:t>
              </a:r>
              <a:endParaRPr lang="en-CA" sz="1400" dirty="0">
                <a:latin typeface="Arial" panose="020B0604020202020204" pitchFamily="34" charset="0"/>
                <a:cs typeface="Arial" panose="020B0604020202020204" pitchFamily="34" charset="0"/>
              </a:endParaRPr>
            </a:p>
          </p:txBody>
        </p:sp>
        <p:sp>
          <p:nvSpPr>
            <p:cNvPr id="44" name="Oval 43"/>
            <p:cNvSpPr>
              <a:spLocks noChangeAspect="1"/>
            </p:cNvSpPr>
            <p:nvPr/>
          </p:nvSpPr>
          <p:spPr>
            <a:xfrm>
              <a:off x="6340710" y="574826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9</a:t>
              </a:r>
              <a:endParaRPr lang="en-CA" sz="1400" dirty="0">
                <a:latin typeface="Arial" panose="020B0604020202020204" pitchFamily="34" charset="0"/>
                <a:cs typeface="Arial" panose="020B0604020202020204" pitchFamily="34" charset="0"/>
              </a:endParaRPr>
            </a:p>
          </p:txBody>
        </p:sp>
        <p:sp>
          <p:nvSpPr>
            <p:cNvPr id="45" name="Oval 44"/>
            <p:cNvSpPr>
              <a:spLocks noChangeAspect="1"/>
            </p:cNvSpPr>
            <p:nvPr/>
          </p:nvSpPr>
          <p:spPr>
            <a:xfrm>
              <a:off x="1633708" y="4164606"/>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CA" sz="1100" dirty="0" smtClean="0">
                  <a:latin typeface="Arial" panose="020B0604020202020204" pitchFamily="34" charset="0"/>
                  <a:cs typeface="Arial" panose="020B0604020202020204" pitchFamily="34" charset="0"/>
                </a:rPr>
                <a:t>12</a:t>
              </a:r>
              <a:endParaRPr lang="en-CA" sz="1100" dirty="0">
                <a:latin typeface="Arial" panose="020B0604020202020204" pitchFamily="34" charset="0"/>
                <a:cs typeface="Arial" panose="020B0604020202020204" pitchFamily="34" charset="0"/>
              </a:endParaRPr>
            </a:p>
          </p:txBody>
        </p:sp>
      </p:grpSp>
      <p:sp>
        <p:nvSpPr>
          <p:cNvPr id="25" name="Rectangle 24"/>
          <p:cNvSpPr/>
          <p:nvPr/>
        </p:nvSpPr>
        <p:spPr>
          <a:xfrm>
            <a:off x="2391572" y="5965778"/>
            <a:ext cx="681868" cy="2067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a:spLocks noChangeAspect="1"/>
          </p:cNvSpPr>
          <p:nvPr/>
        </p:nvSpPr>
        <p:spPr>
          <a:xfrm>
            <a:off x="2880628" y="5690474"/>
            <a:ext cx="230332" cy="2386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CA" sz="1100" dirty="0">
                <a:latin typeface="Arial" panose="020B0604020202020204" pitchFamily="34" charset="0"/>
                <a:cs typeface="Arial" panose="020B0604020202020204" pitchFamily="34" charset="0"/>
              </a:rPr>
              <a:t>1</a:t>
            </a:r>
            <a:r>
              <a:rPr lang="en-CA" sz="1100" dirty="0" smtClean="0">
                <a:latin typeface="Arial" panose="020B0604020202020204" pitchFamily="34" charset="0"/>
                <a:cs typeface="Arial" panose="020B0604020202020204" pitchFamily="34" charset="0"/>
              </a:rPr>
              <a:t>0</a:t>
            </a:r>
            <a:endParaRPr lang="en-CA" sz="1100" dirty="0">
              <a:latin typeface="Arial" panose="020B0604020202020204" pitchFamily="34" charset="0"/>
              <a:cs typeface="Arial" panose="020B0604020202020204" pitchFamily="34" charset="0"/>
            </a:endParaRPr>
          </a:p>
        </p:txBody>
      </p:sp>
      <p:sp>
        <p:nvSpPr>
          <p:cNvPr id="27" name="Rectangle 26"/>
          <p:cNvSpPr/>
          <p:nvPr/>
        </p:nvSpPr>
        <p:spPr>
          <a:xfrm>
            <a:off x="1219469" y="5970772"/>
            <a:ext cx="704798" cy="2067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a:spLocks noChangeAspect="1"/>
          </p:cNvSpPr>
          <p:nvPr/>
        </p:nvSpPr>
        <p:spPr>
          <a:xfrm>
            <a:off x="1809100" y="5690474"/>
            <a:ext cx="230332" cy="2386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CA" sz="1100" dirty="0" smtClean="0">
                <a:latin typeface="Arial" panose="020B0604020202020204" pitchFamily="34" charset="0"/>
                <a:cs typeface="Arial" panose="020B0604020202020204" pitchFamily="34" charset="0"/>
              </a:rPr>
              <a:t>11</a:t>
            </a:r>
            <a:endParaRPr lang="en-CA" sz="1100" dirty="0">
              <a:latin typeface="Arial" panose="020B0604020202020204" pitchFamily="34" charset="0"/>
              <a:cs typeface="Arial" panose="020B0604020202020204" pitchFamily="34" charset="0"/>
            </a:endParaRPr>
          </a:p>
        </p:txBody>
      </p:sp>
      <p:sp>
        <p:nvSpPr>
          <p:cNvPr id="46" name="Rectangle 45"/>
          <p:cNvSpPr/>
          <p:nvPr/>
        </p:nvSpPr>
        <p:spPr>
          <a:xfrm>
            <a:off x="2387698" y="3088953"/>
            <a:ext cx="675423" cy="221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a:spLocks noChangeAspect="1"/>
          </p:cNvSpPr>
          <p:nvPr/>
        </p:nvSpPr>
        <p:spPr>
          <a:xfrm>
            <a:off x="3084016" y="2960995"/>
            <a:ext cx="230332" cy="2386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48" name="Rectangle 47"/>
          <p:cNvSpPr/>
          <p:nvPr/>
        </p:nvSpPr>
        <p:spPr>
          <a:xfrm>
            <a:off x="2392612" y="2688190"/>
            <a:ext cx="675423" cy="221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98868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rotWithShape="1">
          <a:blip r:embed="rId3"/>
          <a:srcRect t="1865" r="83000"/>
          <a:stretch/>
        </p:blipFill>
        <p:spPr>
          <a:xfrm>
            <a:off x="944353" y="1484626"/>
            <a:ext cx="2627903" cy="4931293"/>
          </a:xfrm>
          <a:prstGeom prst="rect">
            <a:avLst/>
          </a:prstGeom>
        </p:spPr>
      </p:pic>
      <p:sp>
        <p:nvSpPr>
          <p:cNvPr id="3" name="Title 2"/>
          <p:cNvSpPr>
            <a:spLocks noGrp="1"/>
          </p:cNvSpPr>
          <p:nvPr>
            <p:ph type="title"/>
          </p:nvPr>
        </p:nvSpPr>
        <p:spPr>
          <a:xfrm>
            <a:off x="735029" y="625644"/>
            <a:ext cx="10959008" cy="758957"/>
          </a:xfrm>
        </p:spPr>
        <p:txBody>
          <a:bodyPr/>
          <a:lstStyle/>
          <a:p>
            <a:r>
              <a:rPr lang="en-CA" dirty="0"/>
              <a:t>Signing</a:t>
            </a:r>
            <a:r>
              <a:rPr lang="en-CA" dirty="0" smtClean="0">
                <a:solidFill>
                  <a:srgbClr val="FF0000"/>
                </a:solidFill>
              </a:rPr>
              <a:t> </a:t>
            </a:r>
            <a:r>
              <a:rPr lang="en-CA" dirty="0" smtClean="0"/>
              <a:t>In</a:t>
            </a:r>
            <a:r>
              <a:rPr lang="en-US" dirty="0">
                <a:solidFill>
                  <a:srgbClr val="00AAD2"/>
                </a:solidFill>
              </a:rPr>
              <a:t>						</a:t>
            </a:r>
            <a:r>
              <a:rPr lang="en-US" dirty="0" smtClean="0">
                <a:solidFill>
                  <a:srgbClr val="00AAD2"/>
                </a:solidFill>
              </a:rPr>
              <a:t>		</a:t>
            </a:r>
            <a:r>
              <a:rPr lang="en-US" sz="1800" dirty="0" smtClean="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22</a:t>
            </a:fld>
            <a:endParaRPr lang="en-US" dirty="0"/>
          </a:p>
        </p:txBody>
      </p:sp>
      <p:sp>
        <p:nvSpPr>
          <p:cNvPr id="7" name="Rectangle 6"/>
          <p:cNvSpPr/>
          <p:nvPr/>
        </p:nvSpPr>
        <p:spPr>
          <a:xfrm>
            <a:off x="2431041" y="5217028"/>
            <a:ext cx="6969967" cy="1384995"/>
          </a:xfrm>
          <a:prstGeom prst="rect">
            <a:avLst/>
          </a:prstGeom>
          <a:solidFill>
            <a:schemeClr val="accent4">
              <a:lumMod val="40000"/>
              <a:lumOff val="60000"/>
            </a:schemeClr>
          </a:solidFill>
          <a:ln w="25400">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CA" sz="1400" dirty="0" smtClean="0">
                <a:solidFill>
                  <a:srgbClr val="000000"/>
                </a:solidFill>
                <a:latin typeface="Arial" panose="020B0604020202020204" pitchFamily="34" charset="0"/>
                <a:cs typeface="Arial" panose="020B0604020202020204" pitchFamily="34" charset="0"/>
              </a:rPr>
              <a:t>Only the Submitter makes submissions.</a:t>
            </a:r>
          </a:p>
          <a:p>
            <a:r>
              <a:rPr lang="en-CA" sz="1400" dirty="0" smtClean="0">
                <a:solidFill>
                  <a:srgbClr val="000000"/>
                </a:solidFill>
                <a:latin typeface="Arial" panose="020B0604020202020204" pitchFamily="34" charset="0"/>
                <a:cs typeface="Arial" panose="020B0604020202020204" pitchFamily="34" charset="0"/>
              </a:rPr>
              <a:t>To access the Data Submission </a:t>
            </a:r>
            <a:r>
              <a:rPr lang="en-CA" sz="1400" dirty="0">
                <a:solidFill>
                  <a:srgbClr val="000000"/>
                </a:solidFill>
                <a:latin typeface="Arial" panose="020B0604020202020204" pitchFamily="34" charset="0"/>
                <a:cs typeface="Arial" panose="020B0604020202020204" pitchFamily="34" charset="0"/>
              </a:rPr>
              <a:t>form, </a:t>
            </a:r>
            <a:r>
              <a:rPr lang="en-CA" sz="1400" dirty="0" smtClean="0">
                <a:solidFill>
                  <a:srgbClr val="000000"/>
                </a:solidFill>
                <a:latin typeface="Arial" panose="020B0604020202020204" pitchFamily="34" charset="0"/>
                <a:cs typeface="Arial" panose="020B0604020202020204" pitchFamily="34" charset="0"/>
              </a:rPr>
              <a:t>the </a:t>
            </a:r>
            <a:r>
              <a:rPr lang="en-CA" sz="1400" dirty="0">
                <a:solidFill>
                  <a:srgbClr val="000000"/>
                </a:solidFill>
                <a:latin typeface="Arial" panose="020B0604020202020204" pitchFamily="34" charset="0"/>
                <a:cs typeface="Arial" panose="020B0604020202020204" pitchFamily="34" charset="0"/>
              </a:rPr>
              <a:t>Submitter </a:t>
            </a:r>
            <a:r>
              <a:rPr lang="en-CA" sz="1400" dirty="0" smtClean="0">
                <a:solidFill>
                  <a:srgbClr val="000000"/>
                </a:solidFill>
                <a:latin typeface="Arial" panose="020B0604020202020204" pitchFamily="34" charset="0"/>
                <a:cs typeface="Arial" panose="020B0604020202020204" pitchFamily="34" charset="0"/>
              </a:rPr>
              <a:t>will:</a:t>
            </a:r>
          </a:p>
          <a:p>
            <a:pPr marL="342900" indent="-342900">
              <a:buFont typeface="+mj-lt"/>
              <a:buAutoNum type="arabicPeriod"/>
            </a:pPr>
            <a:r>
              <a:rPr lang="en-CA" sz="1400" dirty="0" smtClean="0">
                <a:solidFill>
                  <a:srgbClr val="000000"/>
                </a:solidFill>
                <a:latin typeface="Arial" panose="020B0604020202020204" pitchFamily="34" charset="0"/>
                <a:cs typeface="Arial" panose="020B0604020202020204" pitchFamily="34" charset="0"/>
              </a:rPr>
              <a:t>Sign in (where the above screen appears); </a:t>
            </a:r>
          </a:p>
          <a:p>
            <a:pPr marL="342900" indent="-342900">
              <a:buFont typeface="+mj-lt"/>
              <a:buAutoNum type="arabicPeriod"/>
            </a:pPr>
            <a:r>
              <a:rPr lang="en-CA" sz="1400" dirty="0" smtClean="0">
                <a:solidFill>
                  <a:srgbClr val="000000"/>
                </a:solidFill>
                <a:latin typeface="Arial" panose="020B0604020202020204" pitchFamily="34" charset="0"/>
                <a:cs typeface="Arial" panose="020B0604020202020204" pitchFamily="34" charset="0"/>
              </a:rPr>
              <a:t>Click on the “</a:t>
            </a:r>
            <a:r>
              <a:rPr lang="en-CA" sz="1400" i="1" dirty="0" smtClean="0">
                <a:solidFill>
                  <a:srgbClr val="000000"/>
                </a:solidFill>
                <a:latin typeface="Arial" panose="020B0604020202020204" pitchFamily="34" charset="0"/>
                <a:cs typeface="Arial" panose="020B0604020202020204" pitchFamily="34" charset="0"/>
              </a:rPr>
              <a:t>Air Data</a:t>
            </a:r>
            <a:r>
              <a:rPr lang="en-CA" sz="1400" dirty="0" smtClean="0">
                <a:solidFill>
                  <a:srgbClr val="000000"/>
                </a:solidFill>
                <a:latin typeface="Arial" panose="020B0604020202020204" pitchFamily="34" charset="0"/>
                <a:cs typeface="Arial" panose="020B0604020202020204" pitchFamily="34" charset="0"/>
              </a:rPr>
              <a:t>” node.  This will expand to the sub-nodes;</a:t>
            </a:r>
          </a:p>
          <a:p>
            <a:pPr marL="342900" indent="-342900">
              <a:buFont typeface="+mj-lt"/>
              <a:buAutoNum type="arabicPeriod"/>
            </a:pPr>
            <a:r>
              <a:rPr lang="en-CA" sz="1400" dirty="0" smtClean="0">
                <a:solidFill>
                  <a:srgbClr val="000000"/>
                </a:solidFill>
                <a:latin typeface="Arial" panose="020B0604020202020204" pitchFamily="34" charset="0"/>
                <a:cs typeface="Arial" panose="020B0604020202020204" pitchFamily="34" charset="0"/>
              </a:rPr>
              <a:t>Click on the “</a:t>
            </a:r>
            <a:r>
              <a:rPr lang="en-CA" sz="1400" i="1" dirty="0" smtClean="0">
                <a:solidFill>
                  <a:srgbClr val="000000"/>
                </a:solidFill>
                <a:latin typeface="Arial" panose="020B0604020202020204" pitchFamily="34" charset="0"/>
                <a:cs typeface="Arial" panose="020B0604020202020204" pitchFamily="34" charset="0"/>
              </a:rPr>
              <a:t>Airshed</a:t>
            </a:r>
            <a:r>
              <a:rPr lang="en-CA" sz="1400" dirty="0" smtClean="0">
                <a:solidFill>
                  <a:srgbClr val="000000"/>
                </a:solidFill>
                <a:latin typeface="Arial" panose="020B0604020202020204" pitchFamily="34" charset="0"/>
                <a:cs typeface="Arial" panose="020B0604020202020204" pitchFamily="34" charset="0"/>
              </a:rPr>
              <a:t>” sub-node;</a:t>
            </a:r>
          </a:p>
          <a:p>
            <a:pPr marL="342900" indent="-342900">
              <a:buFont typeface="+mj-lt"/>
              <a:buAutoNum type="arabicPeriod"/>
            </a:pPr>
            <a:r>
              <a:rPr lang="en-CA" sz="1400" dirty="0" smtClean="0">
                <a:solidFill>
                  <a:srgbClr val="000000"/>
                </a:solidFill>
                <a:latin typeface="Arial" panose="020B0604020202020204" pitchFamily="34" charset="0"/>
                <a:cs typeface="Arial" panose="020B0604020202020204" pitchFamily="34" charset="0"/>
              </a:rPr>
              <a:t>The “Airshed Submission” form appears (right).</a:t>
            </a:r>
          </a:p>
        </p:txBody>
      </p:sp>
      <p:sp>
        <p:nvSpPr>
          <p:cNvPr id="8" name="Rounded Rectangle 7"/>
          <p:cNvSpPr/>
          <p:nvPr/>
        </p:nvSpPr>
        <p:spPr>
          <a:xfrm>
            <a:off x="1335117" y="2938272"/>
            <a:ext cx="923187" cy="2000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377672" y="1912310"/>
            <a:ext cx="2356994" cy="2031325"/>
          </a:xfrm>
          <a:prstGeom prst="rect">
            <a:avLst/>
          </a:prstGeom>
          <a:noFill/>
          <a:ln w="25400">
            <a:solidFill>
              <a:srgbClr val="FF0000"/>
            </a:solidFill>
          </a:ln>
        </p:spPr>
        <p:txBody>
          <a:bodyPr wrap="square" rtlCol="0">
            <a:spAutoFit/>
          </a:bodyPr>
          <a:lstStyle/>
          <a:p>
            <a:r>
              <a:rPr lang="en-CA" sz="1400" dirty="0" smtClean="0"/>
              <a:t>The Submitter clicks on the “</a:t>
            </a:r>
            <a:r>
              <a:rPr lang="en-CA" sz="1400" b="1" i="1" dirty="0" smtClean="0"/>
              <a:t>Airshed</a:t>
            </a:r>
            <a:r>
              <a:rPr lang="en-CA" sz="1400" dirty="0" smtClean="0"/>
              <a:t>” sub-node for the  </a:t>
            </a:r>
          </a:p>
          <a:p>
            <a:r>
              <a:rPr lang="en-CA" sz="1400" dirty="0" smtClean="0"/>
              <a:t>To get to the </a:t>
            </a:r>
            <a:r>
              <a:rPr lang="en-CA" sz="1400" b="1" i="1" dirty="0" smtClean="0"/>
              <a:t>“Airshed”  Submission”</a:t>
            </a:r>
            <a:r>
              <a:rPr lang="en-CA" sz="1400" dirty="0" smtClean="0"/>
              <a:t> screen shown on the right.</a:t>
            </a:r>
          </a:p>
          <a:p>
            <a:endParaRPr lang="en-CA" sz="1400" b="1" dirty="0"/>
          </a:p>
          <a:p>
            <a:r>
              <a:rPr lang="en-CA" sz="1400" b="1" dirty="0" smtClean="0"/>
              <a:t>Note: </a:t>
            </a:r>
            <a:r>
              <a:rPr lang="en-CA" sz="1400" dirty="0" smtClean="0"/>
              <a:t>The “</a:t>
            </a:r>
            <a:r>
              <a:rPr lang="en-CA" sz="1400" b="1" i="1" dirty="0" smtClean="0"/>
              <a:t>Airshed</a:t>
            </a:r>
            <a:r>
              <a:rPr lang="en-CA" sz="1400" dirty="0" smtClean="0"/>
              <a:t>” sub-node is </a:t>
            </a:r>
            <a:r>
              <a:rPr lang="en-CA" sz="1400" u="sng" dirty="0" smtClean="0"/>
              <a:t>only</a:t>
            </a:r>
            <a:r>
              <a:rPr lang="en-CA" sz="1400" dirty="0" smtClean="0"/>
              <a:t> viewable to the Submitter.</a:t>
            </a:r>
            <a:endParaRPr lang="en-CA" sz="1400" dirty="0"/>
          </a:p>
        </p:txBody>
      </p:sp>
      <p:cxnSp>
        <p:nvCxnSpPr>
          <p:cNvPr id="10" name="Elbow Connector 9"/>
          <p:cNvCxnSpPr>
            <a:stCxn id="9" idx="1"/>
            <a:endCxn id="8" idx="3"/>
          </p:cNvCxnSpPr>
          <p:nvPr/>
        </p:nvCxnSpPr>
        <p:spPr>
          <a:xfrm rot="10800000" flipV="1">
            <a:off x="2258304" y="2927972"/>
            <a:ext cx="1119368" cy="110325"/>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618" y="2051701"/>
            <a:ext cx="4704779" cy="2460746"/>
          </a:xfrm>
          <a:prstGeom prst="rect">
            <a:avLst/>
          </a:prstGeom>
          <a:ln w="25400">
            <a:solidFill>
              <a:srgbClr val="FF0000"/>
            </a:solidFill>
          </a:ln>
        </p:spPr>
      </p:pic>
      <p:cxnSp>
        <p:nvCxnSpPr>
          <p:cNvPr id="20" name="Elbow Connector 19"/>
          <p:cNvCxnSpPr>
            <a:stCxn id="9" idx="3"/>
            <a:endCxn id="19" idx="1"/>
          </p:cNvCxnSpPr>
          <p:nvPr/>
        </p:nvCxnSpPr>
        <p:spPr>
          <a:xfrm>
            <a:off x="5734666" y="2927973"/>
            <a:ext cx="1313952" cy="354101"/>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927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178" y="1519502"/>
            <a:ext cx="5472875" cy="2862484"/>
          </a:xfrm>
          <a:prstGeom prst="rect">
            <a:avLst/>
          </a:prstGeom>
        </p:spPr>
      </p:pic>
      <p:sp>
        <p:nvSpPr>
          <p:cNvPr id="3" name="Title 2"/>
          <p:cNvSpPr>
            <a:spLocks noGrp="1"/>
          </p:cNvSpPr>
          <p:nvPr>
            <p:ph type="title"/>
          </p:nvPr>
        </p:nvSpPr>
        <p:spPr/>
        <p:txBody>
          <a:bodyPr/>
          <a:lstStyle/>
          <a:p>
            <a:r>
              <a:rPr lang="en-CA" dirty="0" smtClean="0"/>
              <a:t>Airshed Submission Form</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23</a:t>
            </a:fld>
            <a:endParaRPr lang="en-US" dirty="0"/>
          </a:p>
        </p:txBody>
      </p:sp>
      <p:sp>
        <p:nvSpPr>
          <p:cNvPr id="6" name="Rectangle 5"/>
          <p:cNvSpPr/>
          <p:nvPr/>
        </p:nvSpPr>
        <p:spPr>
          <a:xfrm>
            <a:off x="2503573" y="2938214"/>
            <a:ext cx="1626395" cy="143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517144" y="1591164"/>
            <a:ext cx="1646995" cy="836856"/>
          </a:xfrm>
          <a:prstGeom prst="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smtClean="0">
                <a:solidFill>
                  <a:schemeClr val="tx1"/>
                </a:solidFill>
              </a:rPr>
              <a:t>The Status - “</a:t>
            </a:r>
            <a:r>
              <a:rPr lang="en-CA" sz="1400" b="1" i="1" dirty="0" smtClean="0">
                <a:solidFill>
                  <a:schemeClr val="tx1"/>
                </a:solidFill>
              </a:rPr>
              <a:t>Work in Progress</a:t>
            </a:r>
            <a:r>
              <a:rPr lang="en-CA" sz="1400" dirty="0" smtClean="0">
                <a:solidFill>
                  <a:schemeClr val="tx1"/>
                </a:solidFill>
              </a:rPr>
              <a:t>” at the start of process</a:t>
            </a:r>
          </a:p>
        </p:txBody>
      </p:sp>
      <p:cxnSp>
        <p:nvCxnSpPr>
          <p:cNvPr id="8" name="Elbow Connector 7"/>
          <p:cNvCxnSpPr>
            <a:stCxn id="7" idx="2"/>
            <a:endCxn id="6" idx="1"/>
          </p:cNvCxnSpPr>
          <p:nvPr/>
        </p:nvCxnSpPr>
        <p:spPr>
          <a:xfrm rot="16200000" flipH="1">
            <a:off x="1631217" y="2137444"/>
            <a:ext cx="581780" cy="1162931"/>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00106" y="3198382"/>
            <a:ext cx="1482362" cy="1384995"/>
            <a:chOff x="941575" y="4370493"/>
            <a:chExt cx="3043404" cy="1291217"/>
          </a:xfrm>
        </p:grpSpPr>
        <p:sp>
          <p:nvSpPr>
            <p:cNvPr id="12" name="Rectangle 11"/>
            <p:cNvSpPr/>
            <p:nvPr/>
          </p:nvSpPr>
          <p:spPr>
            <a:xfrm>
              <a:off x="941575" y="4370493"/>
              <a:ext cx="3043404" cy="12912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n-CA" sz="1400" dirty="0" smtClean="0">
                  <a:solidFill>
                    <a:schemeClr val="tx1"/>
                  </a:solidFill>
                </a:rPr>
                <a:t>*This is the list of Airshed file types:</a:t>
              </a:r>
            </a:p>
            <a:p>
              <a:endParaRPr lang="en-CA" sz="1400" dirty="0" smtClean="0">
                <a:solidFill>
                  <a:schemeClr val="tx1"/>
                </a:solidFill>
              </a:endParaRPr>
            </a:p>
            <a:p>
              <a:pPr marL="285750" indent="-285750">
                <a:buFont typeface="Arial" panose="020B0604020202020204" pitchFamily="34" charset="0"/>
                <a:buChar char="•"/>
              </a:pPr>
              <a:endParaRPr lang="en-CA" sz="1400" dirty="0">
                <a:solidFill>
                  <a:schemeClr val="tx1"/>
                </a:solidFill>
              </a:endParaRPr>
            </a:p>
            <a:p>
              <a:endParaRPr lang="en-CA" sz="1400" dirty="0" smtClean="0">
                <a:solidFill>
                  <a:schemeClr val="tx1"/>
                </a:solidFill>
              </a:endParaRPr>
            </a:p>
            <a:p>
              <a:endParaRPr lang="en-CA" sz="1400" dirty="0" smtClean="0">
                <a:solidFill>
                  <a:schemeClr val="tx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206" y="4837071"/>
              <a:ext cx="2436079" cy="780240"/>
            </a:xfrm>
            <a:prstGeom prst="rect">
              <a:avLst/>
            </a:prstGeom>
            <a:ln>
              <a:solidFill>
                <a:srgbClr val="FF0000"/>
              </a:solidFill>
            </a:ln>
          </p:spPr>
        </p:pic>
      </p:grpSp>
      <p:cxnSp>
        <p:nvCxnSpPr>
          <p:cNvPr id="15" name="Elbow Connector 14"/>
          <p:cNvCxnSpPr>
            <a:stCxn id="12" idx="3"/>
            <a:endCxn id="82" idx="2"/>
          </p:cNvCxnSpPr>
          <p:nvPr/>
        </p:nvCxnSpPr>
        <p:spPr>
          <a:xfrm flipV="1">
            <a:off x="1882468" y="3563174"/>
            <a:ext cx="494267" cy="327706"/>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59931" y="5594450"/>
            <a:ext cx="3616334" cy="5331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a:t>
            </a:r>
            <a:r>
              <a:rPr lang="en-CA" sz="1400" b="1" i="1" dirty="0" smtClean="0">
                <a:solidFill>
                  <a:schemeClr val="tx1"/>
                </a:solidFill>
              </a:rPr>
              <a:t>Save</a:t>
            </a:r>
            <a:r>
              <a:rPr lang="en-CA" sz="1400" dirty="0" smtClean="0">
                <a:solidFill>
                  <a:schemeClr val="tx1"/>
                </a:solidFill>
              </a:rPr>
              <a:t>” button is to save the data to ETS where it is stored until it is submitted for review.  </a:t>
            </a:r>
            <a:endParaRPr lang="en-CA" sz="1100" dirty="0" smtClean="0">
              <a:solidFill>
                <a:schemeClr val="tx1"/>
              </a:solidFill>
            </a:endParaRPr>
          </a:p>
        </p:txBody>
      </p:sp>
      <p:cxnSp>
        <p:nvCxnSpPr>
          <p:cNvPr id="23" name="Elbow Connector 22"/>
          <p:cNvCxnSpPr>
            <a:stCxn id="22" idx="3"/>
            <a:endCxn id="25" idx="2"/>
          </p:cNvCxnSpPr>
          <p:nvPr/>
        </p:nvCxnSpPr>
        <p:spPr>
          <a:xfrm flipV="1">
            <a:off x="4076265" y="4264211"/>
            <a:ext cx="621271" cy="1596812"/>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847657" y="4943289"/>
            <a:ext cx="2670631"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n-CA" sz="1400" dirty="0" smtClean="0">
                <a:solidFill>
                  <a:schemeClr val="tx1"/>
                </a:solidFill>
              </a:rPr>
              <a:t>“</a:t>
            </a:r>
            <a:r>
              <a:rPr lang="en-CA" sz="1400" b="1" i="1" dirty="0" smtClean="0">
                <a:solidFill>
                  <a:schemeClr val="tx1"/>
                </a:solidFill>
              </a:rPr>
              <a:t>Close</a:t>
            </a:r>
            <a:r>
              <a:rPr lang="en-CA" sz="1400" dirty="0" smtClean="0">
                <a:solidFill>
                  <a:schemeClr val="tx1"/>
                </a:solidFill>
              </a:rPr>
              <a:t>” button is to go back to the sign in page without saving data</a:t>
            </a:r>
            <a:endParaRPr lang="en-CA" sz="1100" dirty="0" smtClean="0">
              <a:solidFill>
                <a:schemeClr val="tx1"/>
              </a:solidFill>
            </a:endParaRPr>
          </a:p>
        </p:txBody>
      </p:sp>
      <p:sp>
        <p:nvSpPr>
          <p:cNvPr id="25" name="Rectangle 24"/>
          <p:cNvSpPr/>
          <p:nvPr/>
        </p:nvSpPr>
        <p:spPr>
          <a:xfrm>
            <a:off x="4518431" y="4117302"/>
            <a:ext cx="358210" cy="146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p:cNvSpPr/>
          <p:nvPr/>
        </p:nvSpPr>
        <p:spPr>
          <a:xfrm>
            <a:off x="5456790" y="4105110"/>
            <a:ext cx="364977" cy="1591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7" name="Elbow Connector 26"/>
          <p:cNvCxnSpPr>
            <a:stCxn id="24" idx="1"/>
            <a:endCxn id="26" idx="2"/>
          </p:cNvCxnSpPr>
          <p:nvPr/>
        </p:nvCxnSpPr>
        <p:spPr>
          <a:xfrm rot="10800000">
            <a:off x="5639279" y="4264211"/>
            <a:ext cx="208378" cy="940688"/>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965211" y="4104152"/>
            <a:ext cx="403010" cy="1600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p:cNvSpPr/>
          <p:nvPr/>
        </p:nvSpPr>
        <p:spPr>
          <a:xfrm>
            <a:off x="5660026" y="5637078"/>
            <a:ext cx="2670631"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a:t>
            </a:r>
            <a:r>
              <a:rPr lang="en-CA" sz="1400" b="1" i="1" dirty="0" smtClean="0">
                <a:solidFill>
                  <a:schemeClr val="tx1"/>
                </a:solidFill>
              </a:rPr>
              <a:t>Delete</a:t>
            </a:r>
            <a:r>
              <a:rPr lang="en-CA" sz="1400" dirty="0" smtClean="0">
                <a:solidFill>
                  <a:schemeClr val="tx1"/>
                </a:solidFill>
              </a:rPr>
              <a:t>” button cancels the submission request.</a:t>
            </a:r>
            <a:endParaRPr lang="en-CA" sz="1100" dirty="0" smtClean="0">
              <a:solidFill>
                <a:schemeClr val="tx1"/>
              </a:solidFill>
            </a:endParaRPr>
          </a:p>
        </p:txBody>
      </p:sp>
      <p:sp>
        <p:nvSpPr>
          <p:cNvPr id="38" name="Rectangle 37"/>
          <p:cNvSpPr/>
          <p:nvPr/>
        </p:nvSpPr>
        <p:spPr>
          <a:xfrm>
            <a:off x="1930135" y="6290805"/>
            <a:ext cx="8198469" cy="338554"/>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600" b="1" dirty="0" smtClean="0">
                <a:solidFill>
                  <a:schemeClr val="tx1"/>
                </a:solidFill>
              </a:rPr>
              <a:t>REMINDER: </a:t>
            </a:r>
            <a:r>
              <a:rPr lang="en-CA" sz="1600" dirty="0" smtClean="0">
                <a:solidFill>
                  <a:schemeClr val="tx1"/>
                </a:solidFill>
              </a:rPr>
              <a:t>You must be assigned the role of submitter in order to upload and submit data.</a:t>
            </a:r>
          </a:p>
        </p:txBody>
      </p:sp>
      <p:cxnSp>
        <p:nvCxnSpPr>
          <p:cNvPr id="55" name="Elbow Connector 54"/>
          <p:cNvCxnSpPr>
            <a:stCxn id="29" idx="1"/>
            <a:endCxn id="28" idx="2"/>
          </p:cNvCxnSpPr>
          <p:nvPr/>
        </p:nvCxnSpPr>
        <p:spPr>
          <a:xfrm rot="10800000">
            <a:off x="5166716" y="4264212"/>
            <a:ext cx="493310" cy="1634477"/>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47548" y="4990204"/>
            <a:ext cx="3306084"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a:t>
            </a:r>
            <a:r>
              <a:rPr lang="en-CA" sz="1400" b="1" i="1" dirty="0" smtClean="0">
                <a:solidFill>
                  <a:schemeClr val="tx1"/>
                </a:solidFill>
              </a:rPr>
              <a:t>Submit</a:t>
            </a:r>
            <a:r>
              <a:rPr lang="en-CA" sz="1400" dirty="0" smtClean="0">
                <a:solidFill>
                  <a:schemeClr val="tx1"/>
                </a:solidFill>
              </a:rPr>
              <a:t>” button is to submit the file for validation.  </a:t>
            </a:r>
            <a:endParaRPr lang="en-CA" sz="1100" dirty="0" smtClean="0">
              <a:solidFill>
                <a:schemeClr val="tx1"/>
              </a:solidFill>
            </a:endParaRPr>
          </a:p>
        </p:txBody>
      </p:sp>
      <p:cxnSp>
        <p:nvCxnSpPr>
          <p:cNvPr id="45" name="Elbow Connector 44"/>
          <p:cNvCxnSpPr>
            <a:stCxn id="44" idx="3"/>
            <a:endCxn id="46" idx="2"/>
          </p:cNvCxnSpPr>
          <p:nvPr/>
        </p:nvCxnSpPr>
        <p:spPr>
          <a:xfrm flipV="1">
            <a:off x="3753632" y="4264211"/>
            <a:ext cx="451838" cy="987603"/>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981078" y="4104152"/>
            <a:ext cx="448784" cy="1600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Rectangle 52"/>
          <p:cNvSpPr/>
          <p:nvPr/>
        </p:nvSpPr>
        <p:spPr>
          <a:xfrm>
            <a:off x="7855440" y="3940843"/>
            <a:ext cx="1322500" cy="73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a:t>
            </a:r>
            <a:r>
              <a:rPr lang="en-CA" sz="1400" b="1" i="1" dirty="0" smtClean="0">
                <a:solidFill>
                  <a:schemeClr val="tx1"/>
                </a:solidFill>
              </a:rPr>
              <a:t>Upload</a:t>
            </a:r>
            <a:r>
              <a:rPr lang="en-CA" sz="1400" dirty="0" smtClean="0">
                <a:solidFill>
                  <a:schemeClr val="tx1"/>
                </a:solidFill>
              </a:rPr>
              <a:t>” button uploads the file(s)</a:t>
            </a:r>
            <a:endParaRPr lang="en-CA" sz="1100" dirty="0" smtClean="0">
              <a:solidFill>
                <a:schemeClr val="tx1"/>
              </a:solidFill>
            </a:endParaRPr>
          </a:p>
        </p:txBody>
      </p:sp>
      <p:cxnSp>
        <p:nvCxnSpPr>
          <p:cNvPr id="54" name="Elbow Connector 53"/>
          <p:cNvCxnSpPr>
            <a:stCxn id="53" idx="1"/>
            <a:endCxn id="56" idx="3"/>
          </p:cNvCxnSpPr>
          <p:nvPr/>
        </p:nvCxnSpPr>
        <p:spPr>
          <a:xfrm rot="10800000">
            <a:off x="7239388" y="3714833"/>
            <a:ext cx="616053" cy="595343"/>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6793809" y="3634358"/>
            <a:ext cx="445578" cy="1609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Rectangle 61"/>
          <p:cNvSpPr/>
          <p:nvPr/>
        </p:nvSpPr>
        <p:spPr>
          <a:xfrm>
            <a:off x="7832455" y="2032326"/>
            <a:ext cx="1345485" cy="954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a:t>
            </a:r>
            <a:r>
              <a:rPr lang="en-CA" sz="1400" b="1" i="1" dirty="0" smtClean="0">
                <a:solidFill>
                  <a:schemeClr val="tx1"/>
                </a:solidFill>
              </a:rPr>
              <a:t>Browse</a:t>
            </a:r>
            <a:r>
              <a:rPr lang="en-CA" sz="1400" dirty="0" smtClean="0">
                <a:solidFill>
                  <a:schemeClr val="tx1"/>
                </a:solidFill>
              </a:rPr>
              <a:t>” button searches for the file(s) to be uploaded</a:t>
            </a:r>
            <a:endParaRPr lang="en-CA" sz="1100" dirty="0" smtClean="0">
              <a:solidFill>
                <a:schemeClr val="tx1"/>
              </a:solidFill>
            </a:endParaRPr>
          </a:p>
        </p:txBody>
      </p:sp>
      <p:cxnSp>
        <p:nvCxnSpPr>
          <p:cNvPr id="63" name="Elbow Connector 62"/>
          <p:cNvCxnSpPr>
            <a:stCxn id="62" idx="1"/>
            <a:endCxn id="64" idx="0"/>
          </p:cNvCxnSpPr>
          <p:nvPr/>
        </p:nvCxnSpPr>
        <p:spPr>
          <a:xfrm rot="10800000" flipV="1">
            <a:off x="6397021" y="2509380"/>
            <a:ext cx="1435435" cy="1124978"/>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090021" y="3634358"/>
            <a:ext cx="613998" cy="1609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TextBox 74"/>
          <p:cNvSpPr txBox="1"/>
          <p:nvPr/>
        </p:nvSpPr>
        <p:spPr>
          <a:xfrm>
            <a:off x="9352754" y="1679376"/>
            <a:ext cx="2463183" cy="3970318"/>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the Airshed Submission form used </a:t>
            </a:r>
            <a:r>
              <a:rPr lang="en-CA" sz="1400" u="sng" dirty="0" smtClean="0"/>
              <a:t>only</a:t>
            </a:r>
            <a:r>
              <a:rPr lang="en-CA" sz="1400" dirty="0" smtClean="0"/>
              <a:t> by the Submitter.</a:t>
            </a:r>
          </a:p>
          <a:p>
            <a:endParaRPr lang="en-CA" sz="1400" dirty="0"/>
          </a:p>
          <a:p>
            <a:r>
              <a:rPr lang="en-CA" sz="1400" dirty="0" smtClean="0"/>
              <a:t>The following information must be  to be filled before the files can be uploaded and submitted:</a:t>
            </a:r>
          </a:p>
          <a:p>
            <a:pPr marL="342900" indent="-342900">
              <a:buFont typeface="+mj-lt"/>
              <a:buAutoNum type="arabicPeriod"/>
            </a:pPr>
            <a:r>
              <a:rPr lang="en-CA" sz="1400" dirty="0" smtClean="0"/>
              <a:t>“Company Name” (selected from dropdown list);</a:t>
            </a:r>
          </a:p>
          <a:p>
            <a:pPr marL="342900" indent="-342900">
              <a:buFont typeface="+mj-lt"/>
              <a:buAutoNum type="arabicPeriod"/>
            </a:pPr>
            <a:r>
              <a:rPr lang="en-CA" sz="1400" dirty="0" smtClean="0"/>
              <a:t>“Comment” (optional);</a:t>
            </a:r>
          </a:p>
          <a:p>
            <a:pPr marL="342900" indent="-342900">
              <a:buFont typeface="+mj-lt"/>
              <a:buAutoNum type="arabicPeriod"/>
            </a:pPr>
            <a:r>
              <a:rPr lang="en-CA" sz="1400" dirty="0" smtClean="0"/>
              <a:t>“File Type” (selected from dropdown list);</a:t>
            </a:r>
          </a:p>
          <a:p>
            <a:pPr marL="342900" indent="-342900">
              <a:buFont typeface="+mj-lt"/>
              <a:buAutoNum type="arabicPeriod"/>
            </a:pPr>
            <a:r>
              <a:rPr lang="en-CA" sz="1400" dirty="0" smtClean="0"/>
              <a:t>“Choose File(s)” (selected using the “</a:t>
            </a:r>
            <a:r>
              <a:rPr lang="en-CA" sz="1400" i="1" dirty="0" smtClean="0"/>
              <a:t>Browse</a:t>
            </a:r>
            <a:r>
              <a:rPr lang="en-CA" sz="1400" dirty="0" smtClean="0"/>
              <a:t>” button and uploaded clicking the “</a:t>
            </a:r>
            <a:r>
              <a:rPr lang="en-CA" sz="1400" i="1" dirty="0" smtClean="0"/>
              <a:t>Upload</a:t>
            </a:r>
            <a:r>
              <a:rPr lang="en-CA" sz="1400" dirty="0" smtClean="0"/>
              <a:t>” button).  </a:t>
            </a:r>
          </a:p>
        </p:txBody>
      </p:sp>
      <p:sp>
        <p:nvSpPr>
          <p:cNvPr id="76" name="Oval 75"/>
          <p:cNvSpPr>
            <a:spLocks noChangeAspect="1"/>
          </p:cNvSpPr>
          <p:nvPr/>
        </p:nvSpPr>
        <p:spPr>
          <a:xfrm>
            <a:off x="9374348" y="3462336"/>
            <a:ext cx="186496" cy="1864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77" name="Oval 76"/>
          <p:cNvSpPr>
            <a:spLocks noChangeAspect="1"/>
          </p:cNvSpPr>
          <p:nvPr/>
        </p:nvSpPr>
        <p:spPr>
          <a:xfrm>
            <a:off x="9374348" y="4077715"/>
            <a:ext cx="186496" cy="1864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78" name="Oval 77"/>
          <p:cNvSpPr>
            <a:spLocks noChangeAspect="1"/>
          </p:cNvSpPr>
          <p:nvPr/>
        </p:nvSpPr>
        <p:spPr>
          <a:xfrm>
            <a:off x="9374348" y="4310175"/>
            <a:ext cx="186496" cy="1864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3</a:t>
            </a:r>
            <a:endParaRPr lang="en-CA" sz="1400" dirty="0">
              <a:latin typeface="Arial" panose="020B0604020202020204" pitchFamily="34" charset="0"/>
              <a:cs typeface="Arial" panose="020B0604020202020204" pitchFamily="34" charset="0"/>
            </a:endParaRPr>
          </a:p>
        </p:txBody>
      </p:sp>
      <p:sp>
        <p:nvSpPr>
          <p:cNvPr id="79" name="Oval 78"/>
          <p:cNvSpPr>
            <a:spLocks noChangeAspect="1"/>
          </p:cNvSpPr>
          <p:nvPr/>
        </p:nvSpPr>
        <p:spPr>
          <a:xfrm>
            <a:off x="3211202" y="3643074"/>
            <a:ext cx="136349" cy="1363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4</a:t>
            </a:r>
            <a:endParaRPr lang="en-CA" sz="1200" dirty="0">
              <a:latin typeface="Arial" panose="020B0604020202020204" pitchFamily="34" charset="0"/>
              <a:cs typeface="Arial" panose="020B0604020202020204" pitchFamily="34" charset="0"/>
            </a:endParaRPr>
          </a:p>
        </p:txBody>
      </p:sp>
      <p:sp>
        <p:nvSpPr>
          <p:cNvPr id="80" name="Oval 79"/>
          <p:cNvSpPr>
            <a:spLocks noChangeAspect="1"/>
          </p:cNvSpPr>
          <p:nvPr/>
        </p:nvSpPr>
        <p:spPr>
          <a:xfrm>
            <a:off x="2359580" y="2786432"/>
            <a:ext cx="154790" cy="154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1</a:t>
            </a:r>
            <a:endParaRPr lang="en-CA" sz="1200" dirty="0">
              <a:latin typeface="Arial" panose="020B0604020202020204" pitchFamily="34" charset="0"/>
              <a:cs typeface="Arial" panose="020B0604020202020204" pitchFamily="34" charset="0"/>
            </a:endParaRPr>
          </a:p>
        </p:txBody>
      </p:sp>
      <p:sp>
        <p:nvSpPr>
          <p:cNvPr id="81" name="Oval 80"/>
          <p:cNvSpPr>
            <a:spLocks noChangeAspect="1"/>
          </p:cNvSpPr>
          <p:nvPr/>
        </p:nvSpPr>
        <p:spPr>
          <a:xfrm>
            <a:off x="7389514" y="3287811"/>
            <a:ext cx="186496" cy="1864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2</a:t>
            </a:r>
            <a:endParaRPr lang="en-CA" sz="1200" dirty="0">
              <a:latin typeface="Arial" panose="020B0604020202020204" pitchFamily="34" charset="0"/>
              <a:cs typeface="Arial" panose="020B0604020202020204" pitchFamily="34" charset="0"/>
            </a:endParaRPr>
          </a:p>
        </p:txBody>
      </p:sp>
      <p:sp>
        <p:nvSpPr>
          <p:cNvPr id="82" name="Oval 81"/>
          <p:cNvSpPr>
            <a:spLocks noChangeAspect="1"/>
          </p:cNvSpPr>
          <p:nvPr/>
        </p:nvSpPr>
        <p:spPr>
          <a:xfrm>
            <a:off x="2376735" y="348217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3</a:t>
            </a:r>
            <a:endParaRPr lang="en-CA" sz="1200" dirty="0">
              <a:latin typeface="Arial" panose="020B0604020202020204" pitchFamily="34" charset="0"/>
              <a:cs typeface="Arial" panose="020B0604020202020204" pitchFamily="34" charset="0"/>
            </a:endParaRPr>
          </a:p>
        </p:txBody>
      </p:sp>
      <p:sp>
        <p:nvSpPr>
          <p:cNvPr id="83" name="Oval 82"/>
          <p:cNvSpPr>
            <a:spLocks noChangeAspect="1"/>
          </p:cNvSpPr>
          <p:nvPr/>
        </p:nvSpPr>
        <p:spPr>
          <a:xfrm>
            <a:off x="9374348" y="4724356"/>
            <a:ext cx="186496" cy="1864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4</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050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Airshed Submission Form: File Types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24</a:t>
            </a:fld>
            <a:endParaRPr lang="en-US" dirty="0"/>
          </a:p>
        </p:txBody>
      </p:sp>
      <p:sp>
        <p:nvSpPr>
          <p:cNvPr id="6" name="TextBox 5"/>
          <p:cNvSpPr txBox="1"/>
          <p:nvPr/>
        </p:nvSpPr>
        <p:spPr>
          <a:xfrm>
            <a:off x="698020" y="1457224"/>
            <a:ext cx="4436687" cy="400110"/>
          </a:xfrm>
          <a:prstGeom prst="rect">
            <a:avLst/>
          </a:prstGeom>
          <a:noFill/>
        </p:spPr>
        <p:txBody>
          <a:bodyPr wrap="square" rtlCol="0">
            <a:spAutoFit/>
          </a:bodyPr>
          <a:lstStyle/>
          <a:p>
            <a:r>
              <a:rPr lang="en-CA" sz="2000" b="1" dirty="0" smtClean="0">
                <a:solidFill>
                  <a:schemeClr val="accent3"/>
                </a:solidFill>
                <a:latin typeface="Arial" panose="020B0604020202020204" pitchFamily="34" charset="0"/>
                <a:ea typeface="+mj-ea"/>
                <a:cs typeface="Arial" panose="020B0604020202020204" pitchFamily="34" charset="0"/>
              </a:rPr>
              <a:t>Airshed File Types</a:t>
            </a:r>
            <a:endParaRPr lang="en-CA" sz="2000" b="1" dirty="0">
              <a:solidFill>
                <a:schemeClr val="accent3"/>
              </a:solidFill>
              <a:latin typeface="Arial" panose="020B0604020202020204" pitchFamily="34" charset="0"/>
              <a:ea typeface="+mj-ea"/>
              <a:cs typeface="Arial" panose="020B0604020202020204" pitchFamily="34" charset="0"/>
            </a:endParaRPr>
          </a:p>
        </p:txBody>
      </p:sp>
      <p:sp>
        <p:nvSpPr>
          <p:cNvPr id="7" name="TextBox 6"/>
          <p:cNvSpPr txBox="1"/>
          <p:nvPr/>
        </p:nvSpPr>
        <p:spPr>
          <a:xfrm>
            <a:off x="5663681" y="1548768"/>
            <a:ext cx="6247210" cy="4185761"/>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On the left is the list of Airshed file types mentioned from the previous slide.  The files selected for uploading must be in the file type format or an error will result.  </a:t>
            </a:r>
          </a:p>
          <a:p>
            <a:r>
              <a:rPr lang="en-CA" sz="1400" dirty="0" smtClean="0"/>
              <a:t>The formats for the listed file types are:</a:t>
            </a:r>
          </a:p>
          <a:p>
            <a:pPr marL="285750" indent="-285750">
              <a:spcAft>
                <a:spcPts val="0"/>
              </a:spcAft>
              <a:buFont typeface="Arial" panose="020B0604020202020204" pitchFamily="34" charset="0"/>
              <a:buChar char="•"/>
            </a:pPr>
            <a:r>
              <a:rPr lang="en-CA" sz="1400" b="1" dirty="0" smtClean="0">
                <a:effectLst/>
                <a:latin typeface="Calibri" panose="020F0502020204030204" pitchFamily="34" charset="0"/>
                <a:ea typeface="Calibri" panose="020F0502020204030204" pitchFamily="34" charset="0"/>
              </a:rPr>
              <a:t>Ambient data</a:t>
            </a:r>
            <a:r>
              <a:rPr lang="en-CA" sz="1400" dirty="0" smtClean="0">
                <a:effectLst/>
                <a:latin typeface="Calibri" panose="020F0502020204030204" pitchFamily="34" charset="0"/>
                <a:ea typeface="Calibri" panose="020F0502020204030204" pitchFamily="34" charset="0"/>
              </a:rPr>
              <a:t> – ambient schema submissions (XML)</a:t>
            </a:r>
          </a:p>
          <a:p>
            <a:pPr marL="285750" indent="-285750">
              <a:spcAft>
                <a:spcPts val="0"/>
              </a:spcAft>
              <a:buFont typeface="Arial" panose="020B0604020202020204" pitchFamily="34" charset="0"/>
              <a:buChar char="•"/>
            </a:pPr>
            <a:r>
              <a:rPr lang="en-CA" sz="1400" b="1" dirty="0" smtClean="0">
                <a:effectLst/>
                <a:latin typeface="Calibri" panose="020F0502020204030204" pitchFamily="34" charset="0"/>
                <a:ea typeface="Calibri" panose="020F0502020204030204" pitchFamily="34" charset="0"/>
              </a:rPr>
              <a:t>Calibration report</a:t>
            </a:r>
            <a:r>
              <a:rPr lang="en-CA" sz="1400" dirty="0" smtClean="0">
                <a:effectLst/>
                <a:latin typeface="Calibri" panose="020F0502020204030204" pitchFamily="34" charset="0"/>
                <a:ea typeface="Calibri" panose="020F0502020204030204" pitchFamily="34" charset="0"/>
              </a:rPr>
              <a:t> – continuous ambient monitoring, submitted along with ambient XML (PDF)</a:t>
            </a:r>
          </a:p>
          <a:p>
            <a:pPr marL="285750" indent="-285750">
              <a:spcAft>
                <a:spcPts val="0"/>
              </a:spcAft>
              <a:buFont typeface="Arial" panose="020B0604020202020204" pitchFamily="34" charset="0"/>
              <a:buChar char="•"/>
            </a:pPr>
            <a:r>
              <a:rPr lang="en-CA" sz="1400" b="1" dirty="0" smtClean="0">
                <a:effectLst/>
                <a:latin typeface="Calibri" panose="020F0502020204030204" pitchFamily="34" charset="0"/>
                <a:ea typeface="Calibri" panose="020F0502020204030204" pitchFamily="34" charset="0"/>
              </a:rPr>
              <a:t>Lab Report</a:t>
            </a:r>
            <a:r>
              <a:rPr lang="en-CA" sz="1400" dirty="0" smtClean="0">
                <a:effectLst/>
                <a:latin typeface="Calibri" panose="020F0502020204030204" pitchFamily="34" charset="0"/>
                <a:ea typeface="Calibri" panose="020F0502020204030204" pitchFamily="34" charset="0"/>
              </a:rPr>
              <a:t> – passive ambient data report from laboratory, submitted along with ambient XML (PDF)</a:t>
            </a:r>
          </a:p>
          <a:p>
            <a:pPr marL="285750" indent="-285750">
              <a:spcAft>
                <a:spcPts val="0"/>
              </a:spcAft>
              <a:buFont typeface="Arial" panose="020B0604020202020204" pitchFamily="34" charset="0"/>
              <a:buChar char="•"/>
            </a:pPr>
            <a:r>
              <a:rPr lang="en-CA" sz="1400" b="1" dirty="0" smtClean="0">
                <a:latin typeface="Calibri" panose="020F0502020204030204" pitchFamily="34" charset="0"/>
                <a:ea typeface="Calibri" panose="020F0502020204030204" pitchFamily="34" charset="0"/>
              </a:rPr>
              <a:t>Airshed</a:t>
            </a:r>
            <a:r>
              <a:rPr lang="en-CA" sz="1400" b="1" dirty="0" smtClean="0">
                <a:effectLst/>
                <a:latin typeface="Calibri" panose="020F0502020204030204" pitchFamily="34" charset="0"/>
                <a:ea typeface="Calibri" panose="020F0502020204030204" pitchFamily="34" charset="0"/>
              </a:rPr>
              <a:t> Monitoring Plan</a:t>
            </a:r>
            <a:r>
              <a:rPr lang="en-CA" sz="1400" dirty="0" smtClean="0">
                <a:effectLst/>
                <a:latin typeface="Calibri" panose="020F0502020204030204" pitchFamily="34" charset="0"/>
                <a:ea typeface="Calibri" panose="020F0502020204030204" pitchFamily="34" charset="0"/>
              </a:rPr>
              <a:t> – </a:t>
            </a:r>
            <a:r>
              <a:rPr lang="en-US" sz="1400" dirty="0">
                <a:latin typeface="Calibri" panose="020F0502020204030204" pitchFamily="34" charset="0"/>
                <a:ea typeface="Calibri" panose="020F0502020204030204" pitchFamily="34" charset="0"/>
              </a:rPr>
              <a:t>as per AMD Chapter 2 (no longer required; voluntary submission only</a:t>
            </a:r>
            <a:r>
              <a:rPr lang="en-US" sz="1400" dirty="0" smtClean="0">
                <a:latin typeface="Calibri" panose="020F0502020204030204" pitchFamily="34" charset="0"/>
                <a:ea typeface="Calibri" panose="020F0502020204030204" pitchFamily="34" charset="0"/>
              </a:rPr>
              <a:t>) </a:t>
            </a:r>
            <a:r>
              <a:rPr lang="en-CA" sz="1400" dirty="0" smtClean="0">
                <a:effectLst/>
                <a:latin typeface="Calibri" panose="020F0502020204030204" pitchFamily="34" charset="0"/>
                <a:ea typeface="Calibri" panose="020F0502020204030204" pitchFamily="34" charset="0"/>
              </a:rPr>
              <a:t>(PDF)</a:t>
            </a:r>
          </a:p>
          <a:p>
            <a:pPr marL="285750" indent="-285750">
              <a:spcAft>
                <a:spcPts val="0"/>
              </a:spcAft>
              <a:buFont typeface="Arial" panose="020B0604020202020204" pitchFamily="34" charset="0"/>
              <a:buChar char="•"/>
            </a:pPr>
            <a:r>
              <a:rPr lang="en-CA" sz="1400" b="1" dirty="0" smtClean="0">
                <a:effectLst/>
                <a:latin typeface="Calibri" panose="020F0502020204030204" pitchFamily="34" charset="0"/>
                <a:ea typeface="Calibri" panose="020F0502020204030204" pitchFamily="34" charset="0"/>
              </a:rPr>
              <a:t>Airshed Monitoring Report</a:t>
            </a:r>
            <a:r>
              <a:rPr lang="en-CA" sz="1400" dirty="0" smtClean="0">
                <a:effectLst/>
                <a:latin typeface="Calibri" panose="020F0502020204030204" pitchFamily="34" charset="0"/>
                <a:ea typeface="Calibri" panose="020F0502020204030204" pitchFamily="34" charset="0"/>
              </a:rPr>
              <a:t> – monthly and annual submissions (PDF)</a:t>
            </a:r>
          </a:p>
          <a:p>
            <a:pPr marL="285750" indent="-285750">
              <a:spcAft>
                <a:spcPts val="0"/>
              </a:spcAft>
              <a:buFont typeface="Arial" panose="020B0604020202020204" pitchFamily="34" charset="0"/>
              <a:buChar char="•"/>
            </a:pPr>
            <a:r>
              <a:rPr lang="en-CA" sz="1400" b="1" dirty="0" smtClean="0">
                <a:effectLst/>
                <a:latin typeface="Calibri" panose="020F0502020204030204" pitchFamily="34" charset="0"/>
                <a:ea typeface="Calibri" panose="020F0502020204030204" pitchFamily="34" charset="0"/>
              </a:rPr>
              <a:t>Ambient Site Documentation </a:t>
            </a:r>
            <a:r>
              <a:rPr lang="en-CA" sz="1400" dirty="0" smtClean="0">
                <a:effectLst/>
                <a:latin typeface="Calibri" panose="020F0502020204030204" pitchFamily="34" charset="0"/>
                <a:ea typeface="Calibri" panose="020F0502020204030204" pitchFamily="34" charset="0"/>
              </a:rPr>
              <a:t>– </a:t>
            </a:r>
            <a:r>
              <a:rPr lang="en-CA" altLang="en-US" sz="1400" dirty="0">
                <a:latin typeface="Calibri" panose="020F0502020204030204" pitchFamily="34" charset="0"/>
                <a:ea typeface="Calibri" panose="020F0502020204030204" pitchFamily="34" charset="0"/>
              </a:rPr>
              <a:t>as per AMD Chapter 3</a:t>
            </a:r>
            <a:r>
              <a:rPr lang="en-CA" sz="1400" dirty="0">
                <a:latin typeface="Calibri" panose="020F0502020204030204" pitchFamily="34" charset="0"/>
                <a:ea typeface="Calibri" panose="020F0502020204030204" pitchFamily="34" charset="0"/>
              </a:rPr>
              <a:t> </a:t>
            </a:r>
            <a:r>
              <a:rPr lang="en-CA" sz="1400" dirty="0" smtClean="0">
                <a:effectLst/>
                <a:latin typeface="Calibri" panose="020F0502020204030204" pitchFamily="34" charset="0"/>
                <a:ea typeface="Calibri" panose="020F0502020204030204" pitchFamily="34" charset="0"/>
              </a:rPr>
              <a:t>(PDF)</a:t>
            </a:r>
          </a:p>
          <a:p>
            <a:pPr marL="285750" indent="-285750">
              <a:spcAft>
                <a:spcPts val="0"/>
              </a:spcAft>
              <a:buFont typeface="Arial" panose="020B0604020202020204" pitchFamily="34" charset="0"/>
              <a:buChar char="•"/>
            </a:pPr>
            <a:r>
              <a:rPr lang="en-CA" sz="1400" b="1" dirty="0" smtClean="0">
                <a:effectLst/>
                <a:latin typeface="Calibri" panose="020F0502020204030204" pitchFamily="34" charset="0"/>
                <a:ea typeface="Calibri" panose="020F0502020204030204" pitchFamily="34" charset="0"/>
              </a:rPr>
              <a:t>Airshed Ambient Monitoring Notification</a:t>
            </a:r>
            <a:r>
              <a:rPr lang="en-CA" sz="1400" dirty="0" smtClean="0">
                <a:effectLst/>
                <a:latin typeface="Calibri" panose="020F0502020204030204" pitchFamily="34" charset="0"/>
                <a:ea typeface="Calibri" panose="020F0502020204030204" pitchFamily="34" charset="0"/>
              </a:rPr>
              <a:t>– </a:t>
            </a:r>
            <a:r>
              <a:rPr lang="en-CA" altLang="en-US" sz="1400" dirty="0">
                <a:latin typeface="Calibri" panose="020F0502020204030204" pitchFamily="34" charset="0"/>
                <a:ea typeface="Calibri" panose="020F0502020204030204" pitchFamily="34" charset="0"/>
              </a:rPr>
              <a:t>as per AMD Chapter 9 and AMD Notification template</a:t>
            </a:r>
            <a:r>
              <a:rPr lang="en-CA" sz="1400" dirty="0">
                <a:latin typeface="Calibri" panose="020F0502020204030204" pitchFamily="34" charset="0"/>
                <a:ea typeface="Calibri" panose="020F0502020204030204" pitchFamily="34" charset="0"/>
              </a:rPr>
              <a:t> (PDF)</a:t>
            </a:r>
          </a:p>
          <a:p>
            <a:pPr>
              <a:spcAft>
                <a:spcPts val="0"/>
              </a:spcAft>
            </a:pPr>
            <a:endParaRPr lang="en-CA" sz="1400" dirty="0" smtClean="0">
              <a:latin typeface="Calibri" panose="020F0502020204030204" pitchFamily="34" charset="0"/>
              <a:ea typeface="Calibri" panose="020F0502020204030204" pitchFamily="34" charset="0"/>
            </a:endParaRPr>
          </a:p>
          <a:p>
            <a:pPr>
              <a:spcAft>
                <a:spcPts val="0"/>
              </a:spcAft>
            </a:pPr>
            <a:r>
              <a:rPr lang="en-CA" sz="1400" u="sng" dirty="0" smtClean="0">
                <a:latin typeface="Calibri" panose="020F0502020204030204" pitchFamily="34" charset="0"/>
                <a:ea typeface="Calibri" panose="020F0502020204030204" pitchFamily="34" charset="0"/>
              </a:rPr>
              <a:t>Submitters</a:t>
            </a:r>
            <a:r>
              <a:rPr lang="en-CA" sz="1400" dirty="0" smtClean="0">
                <a:latin typeface="Calibri" panose="020F0502020204030204" pitchFamily="34" charset="0"/>
                <a:ea typeface="Calibri" panose="020F0502020204030204" pitchFamily="34" charset="0"/>
              </a:rPr>
              <a:t>, for more information see, “</a:t>
            </a:r>
            <a:r>
              <a:rPr lang="en-CA" sz="1400" i="1" dirty="0" smtClean="0">
                <a:latin typeface="Calibri" panose="020F0502020204030204" pitchFamily="34" charset="0"/>
                <a:ea typeface="Calibri" panose="020F0502020204030204" pitchFamily="34" charset="0"/>
              </a:rPr>
              <a:t>Acceptable Formats for EPEA Approval and Code of Practice Records and Submission Coordinates</a:t>
            </a:r>
            <a:r>
              <a:rPr lang="en-CA" sz="1400" dirty="0">
                <a:latin typeface="Calibri" panose="020F0502020204030204" pitchFamily="34" charset="0"/>
                <a:ea typeface="Calibri" panose="020F0502020204030204" pitchFamily="34" charset="0"/>
              </a:rPr>
              <a:t>” at </a:t>
            </a:r>
            <a:r>
              <a:rPr lang="en-CA" sz="1400" dirty="0">
                <a:latin typeface="Calibri" panose="020F0502020204030204" pitchFamily="34" charset="0"/>
                <a:ea typeface="Calibri" panose="020F0502020204030204" pitchFamily="34" charset="0"/>
                <a:hlinkClick r:id="rId3"/>
              </a:rPr>
              <a:t>https://</a:t>
            </a:r>
            <a:r>
              <a:rPr lang="en-CA" sz="1400" dirty="0" smtClean="0">
                <a:latin typeface="Calibri" panose="020F0502020204030204" pitchFamily="34" charset="0"/>
                <a:ea typeface="Calibri" panose="020F0502020204030204" pitchFamily="34" charset="0"/>
                <a:hlinkClick r:id="rId3"/>
              </a:rPr>
              <a:t>www.alberta.ca/assets/documents/ep-epea-approval-acceptable-formats.pdf</a:t>
            </a:r>
            <a:r>
              <a:rPr lang="en-CA" sz="1400" dirty="0" smtClean="0">
                <a:latin typeface="Calibri" panose="020F0502020204030204" pitchFamily="34" charset="0"/>
                <a:ea typeface="Calibri" panose="020F0502020204030204" pitchFamily="34" charset="0"/>
              </a:rPr>
              <a:t> </a:t>
            </a:r>
            <a:endParaRPr lang="en-CA" sz="1400" dirty="0">
              <a:effectLst/>
              <a:latin typeface="Calibri" panose="020F0502020204030204" pitchFamily="34" charset="0"/>
              <a:ea typeface="Calibri" panose="020F050202020403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91" y="2093160"/>
            <a:ext cx="4168946" cy="2746548"/>
          </a:xfrm>
          <a:prstGeom prst="rect">
            <a:avLst/>
          </a:prstGeom>
          <a:ln>
            <a:noFill/>
          </a:ln>
        </p:spPr>
      </p:pic>
      <p:sp>
        <p:nvSpPr>
          <p:cNvPr id="5" name="TextBox 4"/>
          <p:cNvSpPr txBox="1"/>
          <p:nvPr/>
        </p:nvSpPr>
        <p:spPr>
          <a:xfrm>
            <a:off x="1549514" y="10808932"/>
            <a:ext cx="3188677" cy="646331"/>
          </a:xfrm>
          <a:prstGeom prst="rect">
            <a:avLst/>
          </a:prstGeom>
          <a:noFill/>
        </p:spPr>
        <p:txBody>
          <a:bodyPr wrap="square" rtlCol="0">
            <a:spAutoFit/>
          </a:bodyPr>
          <a:lstStyle/>
          <a:p>
            <a:r>
              <a:rPr lang="en-CA" dirty="0" smtClean="0">
                <a:solidFill>
                  <a:srgbClr val="FF0000"/>
                </a:solidFill>
              </a:rPr>
              <a:t>Please check the description for all these reports</a:t>
            </a:r>
            <a:endParaRPr lang="en-CA" dirty="0">
              <a:solidFill>
                <a:srgbClr val="FF0000"/>
              </a:solidFill>
            </a:endParaRPr>
          </a:p>
        </p:txBody>
      </p:sp>
    </p:spTree>
    <p:extLst>
      <p:ext uri="{BB962C8B-B14F-4D97-AF65-F5344CB8AC3E}">
        <p14:creationId xmlns:p14="http://schemas.microsoft.com/office/powerpoint/2010/main" val="2689559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1527579"/>
            <a:ext cx="5696114" cy="3221430"/>
          </a:xfrm>
          <a:prstGeom prst="rect">
            <a:avLst/>
          </a:prstGeom>
        </p:spPr>
      </p:pic>
      <p:sp>
        <p:nvSpPr>
          <p:cNvPr id="3" name="Title 2"/>
          <p:cNvSpPr>
            <a:spLocks noGrp="1"/>
          </p:cNvSpPr>
          <p:nvPr>
            <p:ph type="title"/>
          </p:nvPr>
        </p:nvSpPr>
        <p:spPr/>
        <p:txBody>
          <a:bodyPr/>
          <a:lstStyle/>
          <a:p>
            <a:r>
              <a:rPr lang="en-CA" sz="3600" dirty="0" smtClean="0"/>
              <a:t>Airshed Submission Form: Naming Guidelines</a:t>
            </a:r>
            <a:endParaRPr lang="en-CA" sz="36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25</a:t>
            </a:fld>
            <a:endParaRPr lang="en-US" dirty="0"/>
          </a:p>
        </p:txBody>
      </p:sp>
      <p:sp>
        <p:nvSpPr>
          <p:cNvPr id="6" name="TextBox 5"/>
          <p:cNvSpPr txBox="1"/>
          <p:nvPr/>
        </p:nvSpPr>
        <p:spPr>
          <a:xfrm>
            <a:off x="6729047" y="1605511"/>
            <a:ext cx="4853353" cy="4401205"/>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When uploading files for submission, note the file naming convention. For example when the Airshed Lab Report is submitted, the supporting file uploaded (highlighted with the red box on the left) is named “</a:t>
            </a:r>
            <a:r>
              <a:rPr lang="en-CA" sz="1400" i="1" dirty="0" smtClean="0"/>
              <a:t>LAB-LICA-201909-Comment.pdf</a:t>
            </a:r>
            <a:r>
              <a:rPr lang="en-CA" sz="1400" dirty="0" smtClean="0"/>
              <a:t>”  in the format of “</a:t>
            </a:r>
            <a:r>
              <a:rPr lang="en-CA" sz="1400" b="1" i="1" dirty="0" smtClean="0"/>
              <a:t>LAB-XXXXXX-YYYYMM-Comments.pdf</a:t>
            </a:r>
            <a:r>
              <a:rPr lang="en-CA" sz="1400" dirty="0" smtClean="0"/>
              <a:t>”, where:</a:t>
            </a:r>
          </a:p>
          <a:p>
            <a:pPr marL="285750" indent="-285750">
              <a:buFont typeface="Arial" panose="020B0604020202020204" pitchFamily="34" charset="0"/>
              <a:buChar char="•"/>
            </a:pPr>
            <a:r>
              <a:rPr lang="en-CA" sz="1400" dirty="0" smtClean="0"/>
              <a:t>“</a:t>
            </a:r>
            <a:r>
              <a:rPr lang="en-CA" sz="1400" i="1" dirty="0" smtClean="0"/>
              <a:t>########</a:t>
            </a:r>
            <a:r>
              <a:rPr lang="en-CA" sz="1400" dirty="0" smtClean="0"/>
              <a:t>” - is the Airshed acronym;</a:t>
            </a:r>
          </a:p>
          <a:p>
            <a:pPr marL="285750" indent="-285750">
              <a:buFont typeface="Arial" panose="020B0604020202020204" pitchFamily="34" charset="0"/>
              <a:buChar char="•"/>
            </a:pPr>
            <a:r>
              <a:rPr lang="en-CA" sz="1400" dirty="0" smtClean="0"/>
              <a:t>“</a:t>
            </a:r>
            <a:r>
              <a:rPr lang="en-CA" sz="1400" i="1" dirty="0" smtClean="0"/>
              <a:t>YYYY</a:t>
            </a:r>
            <a:r>
              <a:rPr lang="en-CA" sz="1400" dirty="0" smtClean="0"/>
              <a:t>” – monitoring year;</a:t>
            </a:r>
          </a:p>
          <a:p>
            <a:pPr marL="285750" indent="-285750">
              <a:buFont typeface="Arial" panose="020B0604020202020204" pitchFamily="34" charset="0"/>
              <a:buChar char="•"/>
            </a:pPr>
            <a:r>
              <a:rPr lang="en-CA" sz="1400" dirty="0" smtClean="0"/>
              <a:t>“</a:t>
            </a:r>
            <a:r>
              <a:rPr lang="en-CA" sz="1400" i="1" dirty="0" smtClean="0"/>
              <a:t>MM</a:t>
            </a:r>
            <a:r>
              <a:rPr lang="en-CA" sz="1400" dirty="0" smtClean="0"/>
              <a:t>” – monitoring month;</a:t>
            </a:r>
          </a:p>
          <a:p>
            <a:pPr marL="285750" indent="-285750">
              <a:buFont typeface="Arial" panose="020B0604020202020204" pitchFamily="34" charset="0"/>
              <a:buChar char="•"/>
            </a:pPr>
            <a:r>
              <a:rPr lang="en-CA" sz="1400" dirty="0" smtClean="0"/>
              <a:t>“</a:t>
            </a:r>
            <a:r>
              <a:rPr lang="en-CA" sz="1400" i="1" dirty="0" smtClean="0"/>
              <a:t>Comments</a:t>
            </a:r>
            <a:r>
              <a:rPr lang="en-CA" sz="1400" dirty="0" smtClean="0"/>
              <a:t>” – additional descriptor (optional).</a:t>
            </a:r>
          </a:p>
          <a:p>
            <a:endParaRPr lang="en-CA" sz="1400" dirty="0"/>
          </a:p>
          <a:p>
            <a:r>
              <a:rPr lang="en-CA" sz="1400" dirty="0" smtClean="0"/>
              <a:t>Each file type has its own naming convention and to get more information on the matter see, “</a:t>
            </a:r>
            <a:r>
              <a:rPr lang="en-US" sz="1400" i="1" dirty="0" smtClean="0"/>
              <a:t>EPEA </a:t>
            </a:r>
            <a:r>
              <a:rPr lang="en-US" sz="1400" i="1" dirty="0"/>
              <a:t>Approval Industrial Monitoring Documentation Submission Naming </a:t>
            </a:r>
            <a:r>
              <a:rPr lang="en-US" sz="1400" i="1" dirty="0" smtClean="0"/>
              <a:t>Guideline</a:t>
            </a:r>
            <a:r>
              <a:rPr lang="en-US" sz="1400" dirty="0" smtClean="0"/>
              <a:t>”, at </a:t>
            </a:r>
            <a:r>
              <a:rPr lang="en-US" sz="1400" dirty="0">
                <a:hlinkClick r:id="rId4"/>
              </a:rPr>
              <a:t>https://</a:t>
            </a:r>
            <a:r>
              <a:rPr lang="en-US" sz="1400" dirty="0" smtClean="0">
                <a:hlinkClick r:id="rId4"/>
              </a:rPr>
              <a:t>www.alberta.ca/assets/documents/ep-epea-approval-industrial-monitoring-documentation-submission-naming-guideline.pdf</a:t>
            </a:r>
            <a:endParaRPr lang="en-CA" sz="1400" dirty="0"/>
          </a:p>
          <a:p>
            <a:endParaRPr lang="en-CA" sz="1400" b="1" dirty="0" smtClean="0"/>
          </a:p>
          <a:p>
            <a:r>
              <a:rPr lang="en-CA" sz="1400" b="1" dirty="0" smtClean="0"/>
              <a:t>Submitters</a:t>
            </a:r>
            <a:r>
              <a:rPr lang="en-CA" sz="1400" b="1" dirty="0"/>
              <a:t>: </a:t>
            </a:r>
            <a:r>
              <a:rPr lang="en-CA" sz="1400" dirty="0" smtClean="0"/>
              <a:t>To avoid errors when uploading, please </a:t>
            </a:r>
            <a:r>
              <a:rPr lang="en-CA" sz="1400" dirty="0"/>
              <a:t>ensure the proper naming convention is adhered to</a:t>
            </a:r>
            <a:r>
              <a:rPr lang="en-CA" sz="1400" dirty="0" smtClean="0"/>
              <a:t>.</a:t>
            </a:r>
            <a:endParaRPr lang="en-CA" sz="1400" dirty="0"/>
          </a:p>
        </p:txBody>
      </p:sp>
      <p:sp>
        <p:nvSpPr>
          <p:cNvPr id="7" name="Rectangle 6"/>
          <p:cNvSpPr/>
          <p:nvPr/>
        </p:nvSpPr>
        <p:spPr>
          <a:xfrm>
            <a:off x="1687862" y="3958937"/>
            <a:ext cx="3944011" cy="365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a:off x="937768" y="5355214"/>
            <a:ext cx="5444197" cy="954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n-CA" sz="1400" dirty="0" smtClean="0">
                <a:solidFill>
                  <a:schemeClr val="tx1"/>
                </a:solidFill>
              </a:rPr>
              <a:t>The naming convention for submitting Airshed Lab Report Data is “</a:t>
            </a:r>
            <a:r>
              <a:rPr lang="en-CA" sz="1400" b="1" i="1" dirty="0" smtClean="0">
                <a:solidFill>
                  <a:schemeClr val="tx1"/>
                </a:solidFill>
              </a:rPr>
              <a:t>LAB-XXXXXXXX-YYYYMM-Comments.pdf”.  </a:t>
            </a:r>
            <a:r>
              <a:rPr lang="en-CA" sz="1400" dirty="0" smtClean="0">
                <a:solidFill>
                  <a:schemeClr val="tx1"/>
                </a:solidFill>
              </a:rPr>
              <a:t>More information: </a:t>
            </a:r>
            <a:r>
              <a:rPr lang="en-US" sz="1400" dirty="0">
                <a:hlinkClick r:id="rId4"/>
              </a:rPr>
              <a:t>https://www.alberta.ca/assets/documents/ep-epea-approval-industrial-monitoring-documentation-submission-naming-guideline.pdf</a:t>
            </a:r>
            <a:endParaRPr lang="en-CA" sz="1400" dirty="0">
              <a:solidFill>
                <a:schemeClr val="tx1"/>
              </a:solidFill>
            </a:endParaRPr>
          </a:p>
        </p:txBody>
      </p:sp>
      <p:cxnSp>
        <p:nvCxnSpPr>
          <p:cNvPr id="10" name="Elbow Connector 9"/>
          <p:cNvCxnSpPr>
            <a:stCxn id="8" idx="0"/>
            <a:endCxn id="7" idx="2"/>
          </p:cNvCxnSpPr>
          <p:nvPr/>
        </p:nvCxnSpPr>
        <p:spPr>
          <a:xfrm rot="5400000" flipH="1" flipV="1">
            <a:off x="3144457" y="4839804"/>
            <a:ext cx="1030821" cy="1"/>
          </a:xfrm>
          <a:prstGeom prst="bent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748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Work in Progress Form</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858" y="1618083"/>
            <a:ext cx="2836395" cy="3970953"/>
          </a:xfrm>
          <a:prstGeom prst="rect">
            <a:avLst/>
          </a:prstGeom>
        </p:spPr>
      </p:pic>
      <p:sp>
        <p:nvSpPr>
          <p:cNvPr id="5" name="TextBox 4"/>
          <p:cNvSpPr txBox="1"/>
          <p:nvPr/>
        </p:nvSpPr>
        <p:spPr>
          <a:xfrm>
            <a:off x="5838481" y="1609980"/>
            <a:ext cx="5458409" cy="2246769"/>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The Work In Progress form is used to find the status of requests submitted. </a:t>
            </a:r>
          </a:p>
          <a:p>
            <a:endParaRPr lang="en-US" sz="1400" dirty="0"/>
          </a:p>
          <a:p>
            <a:r>
              <a:rPr lang="en-US" sz="1400" dirty="0" smtClean="0"/>
              <a:t>To access the Work In Progress form, the Submitter, Reviewer, and Viewer can:</a:t>
            </a:r>
          </a:p>
          <a:p>
            <a:pPr marL="342900" indent="-342900">
              <a:buFont typeface="Arial" panose="020B0604020202020204" pitchFamily="34" charset="0"/>
              <a:buChar char="•"/>
            </a:pPr>
            <a:r>
              <a:rPr lang="en-US" sz="1400" dirty="0" smtClean="0"/>
              <a:t>Sign in; </a:t>
            </a:r>
          </a:p>
          <a:p>
            <a:pPr marL="342900" indent="-342900">
              <a:buFont typeface="Arial" panose="020B0604020202020204" pitchFamily="34" charset="0"/>
              <a:buChar char="•"/>
            </a:pPr>
            <a:r>
              <a:rPr lang="en-US" sz="1400" dirty="0" smtClean="0"/>
              <a:t>Click on the “</a:t>
            </a:r>
            <a:r>
              <a:rPr lang="en-US" sz="1400" b="1" i="1" dirty="0" smtClean="0"/>
              <a:t>Air Data</a:t>
            </a:r>
            <a:r>
              <a:rPr lang="en-US" sz="1400" dirty="0" smtClean="0"/>
              <a:t>” node to expand it;</a:t>
            </a:r>
          </a:p>
          <a:p>
            <a:pPr marL="342900" indent="-342900">
              <a:buFont typeface="Arial" panose="020B0604020202020204" pitchFamily="34" charset="0"/>
              <a:buChar char="•"/>
            </a:pPr>
            <a:r>
              <a:rPr lang="en-US" sz="1400" dirty="0" smtClean="0"/>
              <a:t>Click on “</a:t>
            </a:r>
            <a:r>
              <a:rPr lang="en-US" sz="1400" b="1" i="1" dirty="0" smtClean="0"/>
              <a:t>Work </a:t>
            </a:r>
            <a:r>
              <a:rPr lang="en-US" sz="1400" b="1" i="1" dirty="0"/>
              <a:t>In </a:t>
            </a:r>
            <a:r>
              <a:rPr lang="en-US" sz="1400" b="1" i="1" dirty="0" smtClean="0"/>
              <a:t>Progress”</a:t>
            </a:r>
            <a:r>
              <a:rPr lang="en-US" sz="1400" dirty="0" smtClean="0"/>
              <a:t> sub- node ;</a:t>
            </a:r>
          </a:p>
          <a:p>
            <a:endParaRPr lang="en-US" sz="1400" dirty="0"/>
          </a:p>
          <a:p>
            <a:r>
              <a:rPr lang="en-US" sz="1400" dirty="0" smtClean="0"/>
              <a:t>The “</a:t>
            </a:r>
            <a:r>
              <a:rPr lang="en-US" sz="1400" b="1" i="1" dirty="0" smtClean="0"/>
              <a:t>Work in Progress</a:t>
            </a:r>
            <a:r>
              <a:rPr lang="en-US" sz="1400" dirty="0" smtClean="0"/>
              <a:t>” form appears (below)</a:t>
            </a:r>
            <a:endParaRPr lang="en-US" sz="1400" dirty="0"/>
          </a:p>
        </p:txBody>
      </p:sp>
      <p:sp>
        <p:nvSpPr>
          <p:cNvPr id="7" name="Rectangle 6"/>
          <p:cNvSpPr/>
          <p:nvPr/>
        </p:nvSpPr>
        <p:spPr>
          <a:xfrm>
            <a:off x="1998133" y="3472621"/>
            <a:ext cx="1049867" cy="1849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439706" y="3864925"/>
            <a:ext cx="2144888" cy="738664"/>
          </a:xfrm>
          <a:prstGeom prst="rect">
            <a:avLst/>
          </a:prstGeom>
          <a:solidFill>
            <a:schemeClr val="bg1"/>
          </a:solidFill>
          <a:ln w="25400">
            <a:solidFill>
              <a:srgbClr val="FF0000"/>
            </a:solidFill>
          </a:ln>
        </p:spPr>
        <p:txBody>
          <a:bodyPr wrap="square" rtlCol="0">
            <a:spAutoFit/>
          </a:bodyPr>
          <a:lstStyle/>
          <a:p>
            <a:r>
              <a:rPr lang="en-CA" sz="1400" dirty="0" smtClean="0"/>
              <a:t>Click on this </a:t>
            </a:r>
            <a:r>
              <a:rPr lang="en-CA" sz="1400" i="1" dirty="0" smtClean="0"/>
              <a:t>sub-node</a:t>
            </a:r>
            <a:r>
              <a:rPr lang="en-CA" sz="1400" dirty="0" smtClean="0"/>
              <a:t> to get the “</a:t>
            </a:r>
            <a:r>
              <a:rPr lang="en-CA" sz="1400" b="1" i="1" dirty="0" smtClean="0"/>
              <a:t>Work in Progress</a:t>
            </a:r>
            <a:r>
              <a:rPr lang="en-CA" sz="1400" dirty="0" smtClean="0"/>
              <a:t>” form</a:t>
            </a:r>
            <a:endParaRPr lang="en-CA" sz="1400" dirty="0"/>
          </a:p>
        </p:txBody>
      </p:sp>
      <p:cxnSp>
        <p:nvCxnSpPr>
          <p:cNvPr id="11" name="Elbow Connector 10"/>
          <p:cNvCxnSpPr>
            <a:stCxn id="9" idx="1"/>
            <a:endCxn id="7" idx="3"/>
          </p:cNvCxnSpPr>
          <p:nvPr/>
        </p:nvCxnSpPr>
        <p:spPr>
          <a:xfrm rot="10800000">
            <a:off x="3048000" y="3565111"/>
            <a:ext cx="391706" cy="669146"/>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9" idx="2"/>
            <a:endCxn id="17" idx="1"/>
          </p:cNvCxnSpPr>
          <p:nvPr/>
        </p:nvCxnSpPr>
        <p:spPr>
          <a:xfrm rot="16200000" flipH="1">
            <a:off x="4941595" y="4174143"/>
            <a:ext cx="467441" cy="1326331"/>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481" y="4343359"/>
            <a:ext cx="4459918" cy="1455342"/>
          </a:xfrm>
          <a:prstGeom prst="rect">
            <a:avLst/>
          </a:prstGeom>
          <a:ln w="22225">
            <a:solidFill>
              <a:srgbClr val="FF0000"/>
            </a:solidFill>
          </a:ln>
        </p:spPr>
      </p:pic>
      <p:sp>
        <p:nvSpPr>
          <p:cNvPr id="22" name="Oval 21"/>
          <p:cNvSpPr>
            <a:spLocks noChangeAspect="1"/>
          </p:cNvSpPr>
          <p:nvPr/>
        </p:nvSpPr>
        <p:spPr>
          <a:xfrm>
            <a:off x="3312026" y="3738925"/>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23" name="Rectangle 22"/>
          <p:cNvSpPr/>
          <p:nvPr/>
        </p:nvSpPr>
        <p:spPr>
          <a:xfrm>
            <a:off x="1380511" y="3059670"/>
            <a:ext cx="1049867" cy="1849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extBox 23"/>
          <p:cNvSpPr txBox="1"/>
          <p:nvPr/>
        </p:nvSpPr>
        <p:spPr>
          <a:xfrm>
            <a:off x="3312026" y="1974003"/>
            <a:ext cx="2144888" cy="738664"/>
          </a:xfrm>
          <a:prstGeom prst="rect">
            <a:avLst/>
          </a:prstGeom>
          <a:solidFill>
            <a:schemeClr val="bg1"/>
          </a:solidFill>
          <a:ln w="25400">
            <a:solidFill>
              <a:srgbClr val="FF0000"/>
            </a:solidFill>
          </a:ln>
        </p:spPr>
        <p:txBody>
          <a:bodyPr wrap="square" rtlCol="0">
            <a:spAutoFit/>
          </a:bodyPr>
          <a:lstStyle/>
          <a:p>
            <a:r>
              <a:rPr lang="en-CA" sz="1400" dirty="0" smtClean="0"/>
              <a:t>Sign on and click on  “</a:t>
            </a:r>
            <a:r>
              <a:rPr lang="en-CA" sz="1400" b="1" i="1" dirty="0" smtClean="0"/>
              <a:t>Air Data</a:t>
            </a:r>
            <a:r>
              <a:rPr lang="en-CA" sz="1400" dirty="0" smtClean="0"/>
              <a:t>” node to expand to the sub-nodes</a:t>
            </a:r>
            <a:endParaRPr lang="en-CA" sz="1400" dirty="0"/>
          </a:p>
        </p:txBody>
      </p:sp>
      <p:sp>
        <p:nvSpPr>
          <p:cNvPr id="25" name="Oval 24"/>
          <p:cNvSpPr>
            <a:spLocks noChangeAspect="1"/>
          </p:cNvSpPr>
          <p:nvPr/>
        </p:nvSpPr>
        <p:spPr>
          <a:xfrm>
            <a:off x="3185430" y="1848003"/>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cxnSp>
        <p:nvCxnSpPr>
          <p:cNvPr id="28" name="Elbow Connector 27"/>
          <p:cNvCxnSpPr>
            <a:endCxn id="23" idx="3"/>
          </p:cNvCxnSpPr>
          <p:nvPr/>
        </p:nvCxnSpPr>
        <p:spPr>
          <a:xfrm rot="10800000" flipV="1">
            <a:off x="2430378" y="2327974"/>
            <a:ext cx="881052" cy="824186"/>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469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917" y="1967438"/>
            <a:ext cx="6334125" cy="2066925"/>
          </a:xfrm>
        </p:spPr>
      </p:pic>
      <p:sp>
        <p:nvSpPr>
          <p:cNvPr id="3" name="Title 2"/>
          <p:cNvSpPr>
            <a:spLocks noGrp="1"/>
          </p:cNvSpPr>
          <p:nvPr>
            <p:ph type="title"/>
          </p:nvPr>
        </p:nvSpPr>
        <p:spPr/>
        <p:txBody>
          <a:bodyPr/>
          <a:lstStyle/>
          <a:p>
            <a:r>
              <a:rPr lang="en-CA" dirty="0" smtClean="0"/>
              <a:t>Work in Progress Form</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27</a:t>
            </a:fld>
            <a:endParaRPr lang="en-US" dirty="0"/>
          </a:p>
        </p:txBody>
      </p:sp>
      <p:sp>
        <p:nvSpPr>
          <p:cNvPr id="6" name="TextBox 5"/>
          <p:cNvSpPr txBox="1"/>
          <p:nvPr/>
        </p:nvSpPr>
        <p:spPr>
          <a:xfrm>
            <a:off x="8048978" y="1875013"/>
            <a:ext cx="3725333" cy="2462213"/>
          </a:xfrm>
          <a:prstGeom prst="rect">
            <a:avLst/>
          </a:prstGeom>
          <a:noFill/>
          <a:ln w="22225">
            <a:solidFill>
              <a:srgbClr val="FF0000"/>
            </a:solidFill>
          </a:ln>
        </p:spPr>
        <p:txBody>
          <a:bodyPr wrap="square" rtlCol="0">
            <a:spAutoFit/>
          </a:bodyPr>
          <a:lstStyle/>
          <a:p>
            <a:r>
              <a:rPr lang="en-CA" sz="1400" dirty="0" smtClean="0"/>
              <a:t>To Search and retrieve requests, fill in the “</a:t>
            </a:r>
            <a:r>
              <a:rPr lang="en-CA" sz="1400" b="1" i="1" dirty="0" smtClean="0"/>
              <a:t>Work in Progress</a:t>
            </a:r>
            <a:r>
              <a:rPr lang="en-CA" sz="1400" dirty="0" smtClean="0"/>
              <a:t>” form using one or more of the following search criteria:</a:t>
            </a:r>
          </a:p>
          <a:p>
            <a:pPr marL="800100" lvl="1" indent="-342900">
              <a:buAutoNum type="alphaLcPeriod"/>
            </a:pPr>
            <a:r>
              <a:rPr lang="en-CA" sz="1400" dirty="0" smtClean="0"/>
              <a:t>Status* (drop down list);</a:t>
            </a:r>
          </a:p>
          <a:p>
            <a:pPr marL="800100" lvl="1" indent="-342900">
              <a:buAutoNum type="alphaLcPeriod"/>
            </a:pPr>
            <a:r>
              <a:rPr lang="en-CA" sz="1400" dirty="0" smtClean="0"/>
              <a:t>Request #;</a:t>
            </a:r>
          </a:p>
          <a:p>
            <a:pPr marL="800100" lvl="1" indent="-342900">
              <a:buAutoNum type="alphaLcPeriod"/>
            </a:pPr>
            <a:r>
              <a:rPr lang="en-CA" sz="1400" dirty="0" smtClean="0"/>
              <a:t>Start Date;</a:t>
            </a:r>
          </a:p>
          <a:p>
            <a:pPr marL="800100" lvl="1" indent="-342900">
              <a:buAutoNum type="alphaLcPeriod"/>
            </a:pPr>
            <a:r>
              <a:rPr lang="en-CA" sz="1400" dirty="0" smtClean="0"/>
              <a:t>End Date;</a:t>
            </a:r>
          </a:p>
          <a:p>
            <a:pPr marL="800100" lvl="1" indent="-342900">
              <a:buAutoNum type="alphaLcPeriod"/>
            </a:pPr>
            <a:r>
              <a:rPr lang="en-CA" sz="1400" dirty="0" smtClean="0"/>
              <a:t>Comment entered;</a:t>
            </a:r>
          </a:p>
          <a:p>
            <a:pPr marL="800100" lvl="1" indent="-342900">
              <a:buAutoNum type="alphaLcPeriod"/>
            </a:pPr>
            <a:endParaRPr lang="en-CA" sz="1400" dirty="0"/>
          </a:p>
          <a:p>
            <a:r>
              <a:rPr lang="en-CA" sz="1400" b="1" dirty="0" smtClean="0"/>
              <a:t>NOTE: </a:t>
            </a:r>
            <a:r>
              <a:rPr lang="en-CA" sz="1400" dirty="0" smtClean="0"/>
              <a:t>if no criteria is entered, the result will return all requests under the account.</a:t>
            </a:r>
          </a:p>
        </p:txBody>
      </p:sp>
      <p:sp>
        <p:nvSpPr>
          <p:cNvPr id="7" name="TextBox 6"/>
          <p:cNvSpPr txBox="1"/>
          <p:nvPr/>
        </p:nvSpPr>
        <p:spPr>
          <a:xfrm>
            <a:off x="698021" y="1457224"/>
            <a:ext cx="3941712" cy="400110"/>
          </a:xfrm>
          <a:prstGeom prst="rect">
            <a:avLst/>
          </a:prstGeom>
          <a:noFill/>
        </p:spPr>
        <p:txBody>
          <a:bodyPr wrap="square" rtlCol="0">
            <a:spAutoFit/>
          </a:bodyPr>
          <a:lstStyle/>
          <a:p>
            <a:r>
              <a:rPr lang="en-CA" sz="2000" b="1" dirty="0" smtClean="0">
                <a:solidFill>
                  <a:schemeClr val="accent3"/>
                </a:solidFill>
                <a:latin typeface="Arial" panose="020B0604020202020204" pitchFamily="34" charset="0"/>
                <a:ea typeface="+mj-ea"/>
                <a:cs typeface="Arial" panose="020B0604020202020204" pitchFamily="34" charset="0"/>
              </a:rPr>
              <a:t>A. Search Requests</a:t>
            </a:r>
            <a:endParaRPr lang="en-CA" sz="2000" b="1" dirty="0">
              <a:solidFill>
                <a:schemeClr val="accent3"/>
              </a:solidFill>
              <a:latin typeface="Arial" panose="020B0604020202020204" pitchFamily="34" charset="0"/>
              <a:ea typeface="+mj-ea"/>
              <a:cs typeface="Arial" panose="020B0604020202020204" pitchFamily="34" charset="0"/>
            </a:endParaRPr>
          </a:p>
        </p:txBody>
      </p:sp>
      <p:sp>
        <p:nvSpPr>
          <p:cNvPr id="8" name="Rectangle 7"/>
          <p:cNvSpPr/>
          <p:nvPr/>
        </p:nvSpPr>
        <p:spPr>
          <a:xfrm>
            <a:off x="914399" y="2648919"/>
            <a:ext cx="5761974" cy="8196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4902080" y="4175907"/>
            <a:ext cx="2117747" cy="523220"/>
          </a:xfrm>
          <a:prstGeom prst="rect">
            <a:avLst/>
          </a:prstGeom>
          <a:noFill/>
          <a:ln w="25400">
            <a:solidFill>
              <a:srgbClr val="FF0000"/>
            </a:solidFill>
          </a:ln>
        </p:spPr>
        <p:txBody>
          <a:bodyPr wrap="square" rtlCol="0">
            <a:spAutoFit/>
          </a:bodyPr>
          <a:lstStyle/>
          <a:p>
            <a:r>
              <a:rPr lang="en-CA" sz="1400" dirty="0" smtClean="0"/>
              <a:t>Click on the “</a:t>
            </a:r>
            <a:r>
              <a:rPr lang="en-CA" sz="1400" i="1" dirty="0" smtClean="0"/>
              <a:t>Find</a:t>
            </a:r>
            <a:r>
              <a:rPr lang="en-CA" sz="1400" dirty="0" smtClean="0"/>
              <a:t>” Button to get the search results.</a:t>
            </a:r>
            <a:endParaRPr lang="en-CA" sz="1400" dirty="0"/>
          </a:p>
        </p:txBody>
      </p:sp>
      <p:sp>
        <p:nvSpPr>
          <p:cNvPr id="10" name="TextBox 9"/>
          <p:cNvSpPr txBox="1"/>
          <p:nvPr/>
        </p:nvSpPr>
        <p:spPr>
          <a:xfrm>
            <a:off x="4157834" y="6001544"/>
            <a:ext cx="6017329"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b="1" dirty="0" smtClean="0"/>
              <a:t>*</a:t>
            </a:r>
            <a:r>
              <a:rPr lang="en-CA" sz="1400" dirty="0" smtClean="0"/>
              <a:t> The types of status was discussed in the Data Submission Overview. </a:t>
            </a:r>
            <a:endParaRPr lang="en-CA" sz="1400" dirty="0"/>
          </a:p>
        </p:txBody>
      </p:sp>
      <p:grpSp>
        <p:nvGrpSpPr>
          <p:cNvPr id="13" name="Group 12"/>
          <p:cNvGrpSpPr/>
          <p:nvPr/>
        </p:nvGrpSpPr>
        <p:grpSpPr>
          <a:xfrm>
            <a:off x="593535" y="4310958"/>
            <a:ext cx="2577635" cy="2246769"/>
            <a:chOff x="8048978" y="4002700"/>
            <a:chExt cx="2577635" cy="2246769"/>
          </a:xfrm>
          <a:solidFill>
            <a:schemeClr val="accent4">
              <a:lumMod val="40000"/>
              <a:lumOff val="60000"/>
            </a:schemeClr>
          </a:solidFill>
        </p:grpSpPr>
        <p:sp>
          <p:nvSpPr>
            <p:cNvPr id="12" name="TextBox 11"/>
            <p:cNvSpPr txBox="1"/>
            <p:nvPr/>
          </p:nvSpPr>
          <p:spPr>
            <a:xfrm>
              <a:off x="8048978" y="4002700"/>
              <a:ext cx="2577635" cy="2246769"/>
            </a:xfrm>
            <a:prstGeom prst="rect">
              <a:avLst/>
            </a:prstGeom>
            <a:grpFill/>
            <a:ln w="25400">
              <a:solidFill>
                <a:schemeClr val="accent3">
                  <a:lumMod val="40000"/>
                  <a:lumOff val="60000"/>
                </a:schemeClr>
              </a:solidFill>
            </a:ln>
          </p:spPr>
          <p:txBody>
            <a:bodyPr wrap="square" rtlCol="0">
              <a:spAutoFit/>
            </a:bodyPr>
            <a:lstStyle/>
            <a:p>
              <a:r>
                <a:rPr lang="en-CA" sz="1400" b="1" dirty="0" smtClean="0"/>
                <a:t>*This is the list of Status types:</a:t>
              </a:r>
            </a:p>
            <a:p>
              <a:endParaRPr lang="en-CA" sz="1400" dirty="0" smtClean="0"/>
            </a:p>
            <a:p>
              <a:endParaRPr lang="en-CA" sz="1400" dirty="0"/>
            </a:p>
            <a:p>
              <a:endParaRPr lang="en-CA" sz="1400" dirty="0" smtClean="0"/>
            </a:p>
            <a:p>
              <a:endParaRPr lang="en-US" sz="1400" dirty="0" smtClean="0"/>
            </a:p>
            <a:p>
              <a:endParaRPr lang="en-CA" sz="1400" dirty="0"/>
            </a:p>
            <a:p>
              <a:endParaRPr lang="en-CA" sz="1400" dirty="0" smtClean="0"/>
            </a:p>
            <a:p>
              <a:endParaRPr lang="en-CA" sz="1400" dirty="0"/>
            </a:p>
            <a:p>
              <a:endParaRPr lang="en-CA" sz="1400" dirty="0" smtClean="0"/>
            </a:p>
            <a:p>
              <a:endParaRPr lang="en-CA" sz="14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866" y="4279296"/>
              <a:ext cx="1310215" cy="1765934"/>
            </a:xfrm>
            <a:prstGeom prst="rect">
              <a:avLst/>
            </a:prstGeom>
            <a:grpFill/>
            <a:ln w="25400">
              <a:solidFill>
                <a:schemeClr val="accent3">
                  <a:lumMod val="40000"/>
                  <a:lumOff val="60000"/>
                </a:schemeClr>
              </a:solidFill>
            </a:ln>
          </p:spPr>
        </p:pic>
      </p:grpSp>
      <p:cxnSp>
        <p:nvCxnSpPr>
          <p:cNvPr id="15" name="Elbow Connector 14"/>
          <p:cNvCxnSpPr>
            <a:stCxn id="9" idx="1"/>
            <a:endCxn id="17" idx="2"/>
          </p:cNvCxnSpPr>
          <p:nvPr/>
        </p:nvCxnSpPr>
        <p:spPr>
          <a:xfrm rot="10800000">
            <a:off x="3413590" y="3856749"/>
            <a:ext cx="1488490" cy="580769"/>
          </a:xfrm>
          <a:prstGeom prst="bentConnector2">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77995" y="3674076"/>
            <a:ext cx="471190" cy="182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5" name="Elbow Connector 24"/>
          <p:cNvCxnSpPr>
            <a:endCxn id="8" idx="3"/>
          </p:cNvCxnSpPr>
          <p:nvPr/>
        </p:nvCxnSpPr>
        <p:spPr>
          <a:xfrm rot="10800000" flipV="1">
            <a:off x="6676374" y="2698904"/>
            <a:ext cx="1372607" cy="359846"/>
          </a:xfrm>
          <a:prstGeom prst="bentConnector3">
            <a:avLst>
              <a:gd name="adj1" fmla="val 50000"/>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a:spLocks noChangeAspect="1"/>
          </p:cNvSpPr>
          <p:nvPr/>
        </p:nvSpPr>
        <p:spPr>
          <a:xfrm>
            <a:off x="7796977" y="1875013"/>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29" name="Oval 28"/>
          <p:cNvSpPr>
            <a:spLocks noChangeAspect="1"/>
          </p:cNvSpPr>
          <p:nvPr/>
        </p:nvSpPr>
        <p:spPr>
          <a:xfrm>
            <a:off x="4773340" y="405895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14" name="Rectangle 13"/>
          <p:cNvSpPr/>
          <p:nvPr/>
        </p:nvSpPr>
        <p:spPr>
          <a:xfrm>
            <a:off x="914400" y="2698904"/>
            <a:ext cx="2391508" cy="227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0" name="Elbow Connector 19"/>
          <p:cNvCxnSpPr>
            <a:stCxn id="14" idx="1"/>
            <a:endCxn id="12" idx="0"/>
          </p:cNvCxnSpPr>
          <p:nvPr/>
        </p:nvCxnSpPr>
        <p:spPr>
          <a:xfrm rot="10800000" flipH="1" flipV="1">
            <a:off x="914399" y="2812788"/>
            <a:ext cx="967953" cy="1498170"/>
          </a:xfrm>
          <a:prstGeom prst="bentConnector4">
            <a:avLst>
              <a:gd name="adj1" fmla="val -23617"/>
              <a:gd name="adj2" fmla="val 65069"/>
            </a:avLst>
          </a:prstGeom>
          <a:ln w="254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497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2037664"/>
            <a:ext cx="5879008" cy="3117118"/>
          </a:xfrm>
          <a:prstGeom prst="rect">
            <a:avLst/>
          </a:prstGeom>
        </p:spPr>
      </p:pic>
      <p:sp>
        <p:nvSpPr>
          <p:cNvPr id="3" name="Title 2"/>
          <p:cNvSpPr>
            <a:spLocks noGrp="1"/>
          </p:cNvSpPr>
          <p:nvPr>
            <p:ph type="title"/>
          </p:nvPr>
        </p:nvSpPr>
        <p:spPr/>
        <p:txBody>
          <a:bodyPr/>
          <a:lstStyle/>
          <a:p>
            <a:r>
              <a:rPr lang="en-CA" dirty="0" smtClean="0"/>
              <a:t>Work In Progress Form: Example</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28</a:t>
            </a:fld>
            <a:endParaRPr lang="en-US" dirty="0"/>
          </a:p>
        </p:txBody>
      </p:sp>
      <p:sp>
        <p:nvSpPr>
          <p:cNvPr id="5" name="TextBox 4"/>
          <p:cNvSpPr txBox="1"/>
          <p:nvPr/>
        </p:nvSpPr>
        <p:spPr>
          <a:xfrm>
            <a:off x="698021" y="1457224"/>
            <a:ext cx="3941712" cy="400110"/>
          </a:xfrm>
          <a:prstGeom prst="rect">
            <a:avLst/>
          </a:prstGeom>
          <a:noFill/>
        </p:spPr>
        <p:txBody>
          <a:bodyPr wrap="square" rtlCol="0">
            <a:spAutoFit/>
          </a:bodyPr>
          <a:lstStyle/>
          <a:p>
            <a:r>
              <a:rPr lang="en-CA" sz="2000" b="1" dirty="0" smtClean="0">
                <a:solidFill>
                  <a:schemeClr val="accent3"/>
                </a:solidFill>
                <a:latin typeface="Arial" panose="020B0604020202020204" pitchFamily="34" charset="0"/>
                <a:ea typeface="+mj-ea"/>
                <a:cs typeface="Arial" panose="020B0604020202020204" pitchFamily="34" charset="0"/>
              </a:rPr>
              <a:t>B. Search Results </a:t>
            </a:r>
            <a:endParaRPr lang="en-CA" sz="2000" b="1" dirty="0">
              <a:solidFill>
                <a:schemeClr val="accent3"/>
              </a:solidFill>
              <a:latin typeface="Arial" panose="020B0604020202020204" pitchFamily="34" charset="0"/>
              <a:ea typeface="+mj-ea"/>
              <a:cs typeface="Arial" panose="020B0604020202020204" pitchFamily="34" charset="0"/>
            </a:endParaRPr>
          </a:p>
        </p:txBody>
      </p:sp>
      <p:sp>
        <p:nvSpPr>
          <p:cNvPr id="7" name="TextBox 6"/>
          <p:cNvSpPr txBox="1"/>
          <p:nvPr/>
        </p:nvSpPr>
        <p:spPr>
          <a:xfrm>
            <a:off x="7044267" y="1766730"/>
            <a:ext cx="3759200" cy="3754874"/>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an example showing the results returned from applying the search criteria in the “</a:t>
            </a:r>
            <a:r>
              <a:rPr lang="en-CA" sz="1400" b="1" i="1" dirty="0" smtClean="0"/>
              <a:t>Work In Progress</a:t>
            </a:r>
            <a:r>
              <a:rPr lang="en-CA" sz="1400" dirty="0" smtClean="0"/>
              <a:t>” form.  In this example, no criteria was applied which resulted in the results box (red box circled) showing the entire list of requests by:</a:t>
            </a:r>
          </a:p>
          <a:p>
            <a:pPr marL="285750" indent="-285750">
              <a:buFont typeface="Arial" panose="020B0604020202020204" pitchFamily="34" charset="0"/>
              <a:buChar char="•"/>
            </a:pPr>
            <a:r>
              <a:rPr lang="en-CA" sz="1400" dirty="0" smtClean="0"/>
              <a:t>Request #;</a:t>
            </a:r>
          </a:p>
          <a:p>
            <a:pPr marL="285750" indent="-285750">
              <a:buFont typeface="Arial" panose="020B0604020202020204" pitchFamily="34" charset="0"/>
              <a:buChar char="•"/>
            </a:pPr>
            <a:r>
              <a:rPr lang="en-CA" sz="1400" dirty="0" smtClean="0"/>
              <a:t>Status;</a:t>
            </a:r>
          </a:p>
          <a:p>
            <a:pPr marL="285750" indent="-285750">
              <a:buFont typeface="Arial" panose="020B0604020202020204" pitchFamily="34" charset="0"/>
              <a:buChar char="•"/>
            </a:pPr>
            <a:r>
              <a:rPr lang="en-CA" sz="1400" dirty="0" smtClean="0"/>
              <a:t>Comment;</a:t>
            </a:r>
          </a:p>
          <a:p>
            <a:pPr marL="285750" indent="-285750">
              <a:buFont typeface="Arial" panose="020B0604020202020204" pitchFamily="34" charset="0"/>
              <a:buChar char="•"/>
            </a:pPr>
            <a:r>
              <a:rPr lang="en-CA" sz="1400" dirty="0" smtClean="0"/>
              <a:t>Last Updated (“YYYY/MM/DD”).</a:t>
            </a:r>
          </a:p>
          <a:p>
            <a:pPr marL="285750" indent="-285750">
              <a:buFont typeface="Arial" panose="020B0604020202020204" pitchFamily="34" charset="0"/>
              <a:buChar char="•"/>
            </a:pPr>
            <a:endParaRPr lang="en-CA" sz="1400" dirty="0"/>
          </a:p>
          <a:p>
            <a:r>
              <a:rPr lang="en-CA" sz="1400" dirty="0" smtClean="0"/>
              <a:t>For the desired request to be processed or viewed, the user can </a:t>
            </a:r>
            <a:r>
              <a:rPr lang="en-CA" sz="1400" dirty="0"/>
              <a:t>click on the desired request </a:t>
            </a:r>
            <a:r>
              <a:rPr lang="en-CA" sz="1400" dirty="0" smtClean="0"/>
              <a:t>number.</a:t>
            </a:r>
          </a:p>
          <a:p>
            <a:endParaRPr lang="en-CA" sz="1400" dirty="0"/>
          </a:p>
          <a:p>
            <a:r>
              <a:rPr lang="en-CA" sz="1400" b="1" dirty="0" smtClean="0"/>
              <a:t>NOTE:  </a:t>
            </a:r>
            <a:r>
              <a:rPr lang="en-CA" sz="1400" dirty="0" smtClean="0"/>
              <a:t>To shorten the list of results, re-do the search by filling in one or more of the search criteria elements.</a:t>
            </a:r>
            <a:endParaRPr lang="en-CA" sz="1400" dirty="0"/>
          </a:p>
        </p:txBody>
      </p:sp>
      <p:sp>
        <p:nvSpPr>
          <p:cNvPr id="9" name="TextBox 8"/>
          <p:cNvSpPr txBox="1"/>
          <p:nvPr/>
        </p:nvSpPr>
        <p:spPr>
          <a:xfrm>
            <a:off x="2122312" y="5569082"/>
            <a:ext cx="3977699" cy="307777"/>
          </a:xfrm>
          <a:prstGeom prst="rect">
            <a:avLst/>
          </a:prstGeom>
          <a:noFill/>
          <a:ln w="22225">
            <a:solidFill>
              <a:srgbClr val="FF0000"/>
            </a:solidFill>
          </a:ln>
        </p:spPr>
        <p:txBody>
          <a:bodyPr wrap="square" rtlCol="0">
            <a:spAutoFit/>
          </a:bodyPr>
          <a:lstStyle/>
          <a:p>
            <a:r>
              <a:rPr lang="en-CA" sz="1400" dirty="0" smtClean="0"/>
              <a:t>Click on the request number to process the request</a:t>
            </a:r>
            <a:endParaRPr lang="en-CA" sz="1400" dirty="0"/>
          </a:p>
        </p:txBody>
      </p:sp>
      <p:sp>
        <p:nvSpPr>
          <p:cNvPr id="10" name="Rectangle 9"/>
          <p:cNvSpPr/>
          <p:nvPr/>
        </p:nvSpPr>
        <p:spPr>
          <a:xfrm>
            <a:off x="623392" y="3926545"/>
            <a:ext cx="5608075" cy="12036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751781" y="4391378"/>
            <a:ext cx="670619" cy="169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3" name="Elbow Connector 12"/>
          <p:cNvCxnSpPr>
            <a:stCxn id="7" idx="1"/>
            <a:endCxn id="10" idx="3"/>
          </p:cNvCxnSpPr>
          <p:nvPr/>
        </p:nvCxnSpPr>
        <p:spPr>
          <a:xfrm rot="10800000" flipV="1">
            <a:off x="6231467" y="3644167"/>
            <a:ext cx="812800" cy="884214"/>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9" idx="1"/>
            <a:endCxn id="11" idx="2"/>
          </p:cNvCxnSpPr>
          <p:nvPr/>
        </p:nvCxnSpPr>
        <p:spPr>
          <a:xfrm rot="10800000">
            <a:off x="1087092" y="4560711"/>
            <a:ext cx="1035221" cy="1162260"/>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a:spLocks noChangeAspect="1"/>
          </p:cNvSpPr>
          <p:nvPr/>
        </p:nvSpPr>
        <p:spPr>
          <a:xfrm>
            <a:off x="1870312" y="544308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33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64" y="1465091"/>
            <a:ext cx="4739716" cy="3010944"/>
          </a:xfrm>
          <a:prstGeom prst="rect">
            <a:avLst/>
          </a:prstGeom>
        </p:spPr>
      </p:pic>
      <p:sp>
        <p:nvSpPr>
          <p:cNvPr id="3" name="Title 2"/>
          <p:cNvSpPr>
            <a:spLocks noGrp="1"/>
          </p:cNvSpPr>
          <p:nvPr>
            <p:ph type="title"/>
          </p:nvPr>
        </p:nvSpPr>
        <p:spPr/>
        <p:txBody>
          <a:bodyPr/>
          <a:lstStyle/>
          <a:p>
            <a:r>
              <a:rPr lang="en-CA" dirty="0" smtClean="0"/>
              <a:t>Warning Form</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29</a:t>
            </a:fld>
            <a:endParaRPr lang="en-US" dirty="0"/>
          </a:p>
        </p:txBody>
      </p:sp>
      <p:sp>
        <p:nvSpPr>
          <p:cNvPr id="9" name="TextBox 8"/>
          <p:cNvSpPr txBox="1"/>
          <p:nvPr/>
        </p:nvSpPr>
        <p:spPr>
          <a:xfrm>
            <a:off x="7606235" y="1642126"/>
            <a:ext cx="3856236" cy="4616648"/>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the Warning form that the Submitter receives whenever there is a data validation failure.  The Submitter selects the request number from the “</a:t>
            </a:r>
            <a:r>
              <a:rPr lang="en-CA" sz="1400" b="1" i="1" dirty="0" smtClean="0"/>
              <a:t>Work in Progress</a:t>
            </a:r>
            <a:r>
              <a:rPr lang="en-CA" sz="1400" dirty="0" smtClean="0"/>
              <a:t>” </a:t>
            </a:r>
            <a:r>
              <a:rPr lang="en-CA" sz="1400" dirty="0"/>
              <a:t>form</a:t>
            </a:r>
            <a:r>
              <a:rPr lang="en-CA" sz="1400" dirty="0" smtClean="0"/>
              <a:t>. </a:t>
            </a:r>
          </a:p>
          <a:p>
            <a:endParaRPr lang="en-CA" sz="1400" dirty="0" smtClean="0"/>
          </a:p>
          <a:p>
            <a:r>
              <a:rPr lang="en-CA" sz="1400" dirty="0" smtClean="0"/>
              <a:t>The information the Submitter will see are:</a:t>
            </a:r>
          </a:p>
          <a:p>
            <a:pPr marL="285750" indent="-285750">
              <a:buFont typeface="Arial" panose="020B0604020202020204" pitchFamily="34" charset="0"/>
              <a:buChar char="•"/>
            </a:pPr>
            <a:r>
              <a:rPr lang="en-CA" sz="1400" dirty="0" smtClean="0"/>
              <a:t>“</a:t>
            </a:r>
            <a:r>
              <a:rPr lang="en-CA" sz="1400" i="1" dirty="0" smtClean="0"/>
              <a:t>Pending Warnings</a:t>
            </a:r>
            <a:r>
              <a:rPr lang="en-CA" sz="1400" dirty="0" smtClean="0"/>
              <a:t>” Status;</a:t>
            </a:r>
          </a:p>
          <a:p>
            <a:pPr marL="285750" indent="-285750">
              <a:buFont typeface="Arial" panose="020B0604020202020204" pitchFamily="34" charset="0"/>
              <a:buChar char="•"/>
            </a:pPr>
            <a:r>
              <a:rPr lang="en-CA" sz="1400" dirty="0" smtClean="0"/>
              <a:t>Warning Report link. Click on the link will bring up a report detailing the data validation errors;</a:t>
            </a:r>
          </a:p>
          <a:p>
            <a:pPr marL="285750" indent="-285750">
              <a:buFont typeface="Arial" panose="020B0604020202020204" pitchFamily="34" charset="0"/>
              <a:buChar char="•"/>
            </a:pPr>
            <a:r>
              <a:rPr lang="en-CA" sz="1400" dirty="0" smtClean="0"/>
              <a:t>Submitter’s Name;</a:t>
            </a:r>
          </a:p>
          <a:p>
            <a:pPr marL="285750" indent="-285750">
              <a:buFont typeface="Arial" panose="020B0604020202020204" pitchFamily="34" charset="0"/>
              <a:buChar char="•"/>
            </a:pPr>
            <a:r>
              <a:rPr lang="en-CA" sz="1400" dirty="0" smtClean="0"/>
              <a:t>Submission Date;</a:t>
            </a:r>
          </a:p>
          <a:p>
            <a:endParaRPr lang="en-CA" sz="1400" dirty="0" smtClean="0"/>
          </a:p>
          <a:p>
            <a:r>
              <a:rPr lang="en-CA" sz="1400" dirty="0" smtClean="0"/>
              <a:t>To approve or reject the request, the Submitter will:</a:t>
            </a:r>
          </a:p>
          <a:p>
            <a:pPr marL="342900" indent="-342900">
              <a:buFont typeface="+mj-lt"/>
              <a:buAutoNum type="arabicPeriod"/>
            </a:pPr>
            <a:r>
              <a:rPr lang="en-CA" sz="1400" dirty="0" smtClean="0"/>
              <a:t>Fill in any comments required in the “</a:t>
            </a:r>
            <a:r>
              <a:rPr lang="en-CA" sz="1400" b="1" i="1" dirty="0" smtClean="0"/>
              <a:t>Review Comment</a:t>
            </a:r>
            <a:r>
              <a:rPr lang="en-CA" sz="1400" dirty="0" smtClean="0"/>
              <a:t>” box (Mandatory);</a:t>
            </a:r>
          </a:p>
          <a:p>
            <a:pPr marL="342900" indent="-342900">
              <a:buFont typeface="+mj-lt"/>
              <a:buAutoNum type="arabicPeriod"/>
            </a:pPr>
            <a:r>
              <a:rPr lang="en-CA" sz="1400" dirty="0" smtClean="0"/>
              <a:t>Click the “</a:t>
            </a:r>
            <a:r>
              <a:rPr lang="en-CA" sz="1400" b="1" i="1" dirty="0" smtClean="0"/>
              <a:t>Approve</a:t>
            </a:r>
            <a:r>
              <a:rPr lang="en-CA" sz="1400" dirty="0" smtClean="0"/>
              <a:t>” for “</a:t>
            </a:r>
            <a:r>
              <a:rPr lang="en-CA" sz="1400" b="1" i="1" dirty="0"/>
              <a:t>Reject</a:t>
            </a:r>
            <a:r>
              <a:rPr lang="en-CA" sz="1400" dirty="0" smtClean="0"/>
              <a:t>” button;</a:t>
            </a:r>
          </a:p>
          <a:p>
            <a:endParaRPr lang="en-CA" sz="1400" dirty="0" smtClean="0"/>
          </a:p>
          <a:p>
            <a:r>
              <a:rPr lang="en-CA" sz="1400" dirty="0" smtClean="0"/>
              <a:t>Clicking the “</a:t>
            </a:r>
            <a:r>
              <a:rPr lang="en-CA" sz="1400" b="1" i="1" dirty="0" smtClean="0"/>
              <a:t>Close</a:t>
            </a:r>
            <a:r>
              <a:rPr lang="en-CA" sz="1400" dirty="0" smtClean="0"/>
              <a:t>” button will return the Submitter to the previous screen</a:t>
            </a:r>
            <a:r>
              <a:rPr lang="en-CA" sz="1400" dirty="0"/>
              <a:t>. </a:t>
            </a:r>
            <a:endParaRPr lang="en-CA" sz="1400" dirty="0" smtClean="0"/>
          </a:p>
        </p:txBody>
      </p:sp>
      <p:sp>
        <p:nvSpPr>
          <p:cNvPr id="7" name="TextBox 6"/>
          <p:cNvSpPr txBox="1"/>
          <p:nvPr/>
        </p:nvSpPr>
        <p:spPr>
          <a:xfrm>
            <a:off x="5214281" y="4337471"/>
            <a:ext cx="1977376" cy="738664"/>
          </a:xfrm>
          <a:prstGeom prst="rect">
            <a:avLst/>
          </a:prstGeom>
          <a:noFill/>
          <a:ln w="25400">
            <a:solidFill>
              <a:srgbClr val="FF0000"/>
            </a:solidFill>
          </a:ln>
        </p:spPr>
        <p:txBody>
          <a:bodyPr wrap="square" rtlCol="0">
            <a:spAutoFit/>
          </a:bodyPr>
          <a:lstStyle/>
          <a:p>
            <a:r>
              <a:rPr lang="en-CA" sz="1400" dirty="0" smtClean="0"/>
              <a:t>The </a:t>
            </a:r>
            <a:r>
              <a:rPr lang="en-CA" sz="1400" u="sng" dirty="0" smtClean="0"/>
              <a:t>Submitter</a:t>
            </a:r>
            <a:r>
              <a:rPr lang="en-CA" sz="1400" dirty="0" smtClean="0"/>
              <a:t> fills in the Warning Comments (Mandatory)</a:t>
            </a:r>
            <a:endParaRPr lang="en-CA" sz="1400" dirty="0"/>
          </a:p>
        </p:txBody>
      </p:sp>
      <p:sp>
        <p:nvSpPr>
          <p:cNvPr id="10" name="TextBox 9"/>
          <p:cNvSpPr txBox="1"/>
          <p:nvPr/>
        </p:nvSpPr>
        <p:spPr>
          <a:xfrm>
            <a:off x="1040317" y="4814525"/>
            <a:ext cx="3073938" cy="523220"/>
          </a:xfrm>
          <a:prstGeom prst="rect">
            <a:avLst/>
          </a:prstGeom>
          <a:noFill/>
          <a:ln w="25400">
            <a:solidFill>
              <a:srgbClr val="FF0000"/>
            </a:solidFill>
          </a:ln>
        </p:spPr>
        <p:txBody>
          <a:bodyPr wrap="square" rtlCol="0">
            <a:spAutoFit/>
          </a:bodyPr>
          <a:lstStyle/>
          <a:p>
            <a:r>
              <a:rPr lang="en-CA" sz="1400" dirty="0" smtClean="0"/>
              <a:t>The </a:t>
            </a:r>
            <a:r>
              <a:rPr lang="en-CA" sz="1400" u="sng" dirty="0" smtClean="0"/>
              <a:t>Submitter</a:t>
            </a:r>
            <a:r>
              <a:rPr lang="en-CA" sz="1400" dirty="0" smtClean="0"/>
              <a:t> clicks the “</a:t>
            </a:r>
            <a:r>
              <a:rPr lang="en-CA" sz="1400" b="1" i="1" dirty="0" smtClean="0"/>
              <a:t>Approve</a:t>
            </a:r>
            <a:r>
              <a:rPr lang="en-CA" sz="1400" dirty="0" smtClean="0"/>
              <a:t>” or “</a:t>
            </a:r>
            <a:r>
              <a:rPr lang="en-CA" sz="1400" b="1" i="1" dirty="0" smtClean="0"/>
              <a:t>Reject</a:t>
            </a:r>
            <a:r>
              <a:rPr lang="en-CA" sz="1400" dirty="0" smtClean="0"/>
              <a:t>” Button to process the request.</a:t>
            </a:r>
            <a:endParaRPr lang="en-CA" sz="1400" dirty="0"/>
          </a:p>
        </p:txBody>
      </p:sp>
      <p:sp>
        <p:nvSpPr>
          <p:cNvPr id="13" name="Rectangle 12"/>
          <p:cNvSpPr/>
          <p:nvPr/>
        </p:nvSpPr>
        <p:spPr>
          <a:xfrm>
            <a:off x="2710988" y="4006868"/>
            <a:ext cx="891903" cy="1472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5" name="Elbow Connector 14"/>
          <p:cNvCxnSpPr>
            <a:stCxn id="10" idx="0"/>
            <a:endCxn id="13" idx="1"/>
          </p:cNvCxnSpPr>
          <p:nvPr/>
        </p:nvCxnSpPr>
        <p:spPr>
          <a:xfrm rot="5400000" flipH="1" flipV="1">
            <a:off x="2283634" y="4387171"/>
            <a:ext cx="721007" cy="133703"/>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7" idx="0"/>
            <a:endCxn id="11" idx="3"/>
          </p:cNvCxnSpPr>
          <p:nvPr/>
        </p:nvCxnSpPr>
        <p:spPr>
          <a:xfrm rot="16200000" flipV="1">
            <a:off x="5379561" y="3514063"/>
            <a:ext cx="796170" cy="850646"/>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21877" y="3414224"/>
            <a:ext cx="3230446" cy="2541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p:cNvSpPr/>
          <p:nvPr/>
        </p:nvSpPr>
        <p:spPr>
          <a:xfrm>
            <a:off x="4684542" y="2855742"/>
            <a:ext cx="667781" cy="1710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p:nvSpPr>
        <p:spPr>
          <a:xfrm>
            <a:off x="5614781" y="2016213"/>
            <a:ext cx="1403266"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ctr"/>
            <a:r>
              <a:rPr lang="en-CA" sz="1400" dirty="0" smtClean="0">
                <a:solidFill>
                  <a:schemeClr val="tx1"/>
                </a:solidFill>
              </a:rPr>
              <a:t>The link to the Warning Report</a:t>
            </a:r>
            <a:endParaRPr lang="en-CA" sz="1400" dirty="0">
              <a:solidFill>
                <a:schemeClr val="tx1"/>
              </a:solidFill>
            </a:endParaRPr>
          </a:p>
        </p:txBody>
      </p:sp>
      <p:cxnSp>
        <p:nvCxnSpPr>
          <p:cNvPr id="24" name="Elbow Connector 23"/>
          <p:cNvCxnSpPr>
            <a:stCxn id="22" idx="2"/>
            <a:endCxn id="21" idx="3"/>
          </p:cNvCxnSpPr>
          <p:nvPr/>
        </p:nvCxnSpPr>
        <p:spPr>
          <a:xfrm rot="5400000">
            <a:off x="5633442" y="2258315"/>
            <a:ext cx="401855" cy="964091"/>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09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9403" y="1508787"/>
            <a:ext cx="10465163" cy="4800533"/>
          </a:xfrm>
        </p:spPr>
        <p:txBody>
          <a:bodyPr/>
          <a:lstStyle/>
          <a:p>
            <a:pPr marL="0" indent="0">
              <a:buNone/>
            </a:pPr>
            <a:r>
              <a:rPr lang="en-US" sz="1800" b="1" i="1" dirty="0">
                <a:solidFill>
                  <a:srgbClr val="FF0000"/>
                </a:solidFill>
              </a:rPr>
              <a:t>NOTE: </a:t>
            </a:r>
            <a:r>
              <a:rPr lang="en-US" sz="1800" i="1" dirty="0">
                <a:solidFill>
                  <a:srgbClr val="FF0000"/>
                </a:solidFill>
              </a:rPr>
              <a:t>Beginning November 15, 2019 at 5:00 pm MST, airsheds </a:t>
            </a:r>
            <a:r>
              <a:rPr lang="en-US" sz="1800" i="1" u="sng" dirty="0">
                <a:solidFill>
                  <a:srgbClr val="FF0000"/>
                </a:solidFill>
              </a:rPr>
              <a:t>will submit all air reports and data to ETS</a:t>
            </a:r>
            <a:r>
              <a:rPr lang="en-US" sz="1800" i="1" dirty="0">
                <a:solidFill>
                  <a:srgbClr val="FF0000"/>
                </a:solidFill>
              </a:rPr>
              <a:t> and NOT to the airdata warehouse.  </a:t>
            </a:r>
          </a:p>
          <a:p>
            <a:pPr marL="0" indent="0">
              <a:buNone/>
            </a:pPr>
            <a:r>
              <a:rPr lang="en-US" sz="1800" dirty="0"/>
              <a:t>Airshed submissions to ETS include:</a:t>
            </a:r>
          </a:p>
          <a:p>
            <a:r>
              <a:rPr lang="en-US" sz="1800" dirty="0"/>
              <a:t>Ambient air data, including </a:t>
            </a:r>
            <a:r>
              <a:rPr lang="en-US" sz="1800" dirty="0" smtClean="0"/>
              <a:t>continuous </a:t>
            </a:r>
            <a:r>
              <a:rPr lang="en-US" sz="1800" dirty="0"/>
              <a:t>and non-continuous (passive, canister, PUF, etc.) data </a:t>
            </a:r>
            <a:r>
              <a:rPr lang="en-US" sz="1800" dirty="0" smtClean="0"/>
              <a:t>(</a:t>
            </a:r>
            <a:r>
              <a:rPr lang="en-US" sz="1800" dirty="0"/>
              <a:t>XML file), accompanied by (as applicable): </a:t>
            </a:r>
          </a:p>
          <a:p>
            <a:pPr lvl="1"/>
            <a:r>
              <a:rPr lang="en-US" sz="1800" dirty="0"/>
              <a:t>PDF calibration report (for continuous ambient data)</a:t>
            </a:r>
          </a:p>
          <a:p>
            <a:pPr lvl="1"/>
            <a:r>
              <a:rPr lang="en-US" sz="1800" dirty="0"/>
              <a:t>PDF certified laboratory analysis report (for non-continuous ambient data)</a:t>
            </a:r>
          </a:p>
          <a:p>
            <a:r>
              <a:rPr lang="en-US" sz="1800" dirty="0"/>
              <a:t>PDF reports: </a:t>
            </a:r>
          </a:p>
          <a:p>
            <a:pPr lvl="1"/>
            <a:r>
              <a:rPr lang="en-US" sz="1800" dirty="0"/>
              <a:t>monthly and annual airshed air monitoring reports</a:t>
            </a:r>
          </a:p>
          <a:p>
            <a:pPr lvl="1"/>
            <a:r>
              <a:rPr lang="en-US" sz="1800" dirty="0"/>
              <a:t>monitoring plan</a:t>
            </a:r>
          </a:p>
          <a:p>
            <a:pPr lvl="1"/>
            <a:r>
              <a:rPr lang="en-US" sz="1800" dirty="0"/>
              <a:t>site documentation</a:t>
            </a:r>
          </a:p>
          <a:p>
            <a:pPr lvl="1"/>
            <a:r>
              <a:rPr lang="en-US" sz="1800" dirty="0"/>
              <a:t>airshed ambient monitoring notifications (as per AMD Notification Template)</a:t>
            </a:r>
          </a:p>
          <a:p>
            <a:r>
              <a:rPr lang="en-US" sz="1800" dirty="0"/>
              <a:t>Airsheds must use the file naming conventions provided in the </a:t>
            </a:r>
            <a:r>
              <a:rPr lang="en-US" sz="1800" dirty="0">
                <a:hlinkClick r:id="rId3"/>
              </a:rPr>
              <a:t>EPEA Approval Industrial Monitoring Documentation Submission Naming Guideline</a:t>
            </a:r>
            <a:endParaRPr lang="en-US" sz="1800" dirty="0"/>
          </a:p>
        </p:txBody>
      </p:sp>
      <p:sp>
        <p:nvSpPr>
          <p:cNvPr id="3" name="Title 2"/>
          <p:cNvSpPr>
            <a:spLocks noGrp="1"/>
          </p:cNvSpPr>
          <p:nvPr>
            <p:ph type="title"/>
          </p:nvPr>
        </p:nvSpPr>
        <p:spPr/>
        <p:txBody>
          <a:bodyPr/>
          <a:lstStyle/>
          <a:p>
            <a:r>
              <a:rPr lang="en-US" dirty="0" smtClean="0"/>
              <a:t>Airshed submissions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a:t>
            </a:fld>
            <a:endParaRPr lang="en-US" dirty="0"/>
          </a:p>
        </p:txBody>
      </p:sp>
    </p:spTree>
    <p:extLst>
      <p:ext uri="{BB962C8B-B14F-4D97-AF65-F5344CB8AC3E}">
        <p14:creationId xmlns:p14="http://schemas.microsoft.com/office/powerpoint/2010/main" val="2573540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11" y="1471806"/>
            <a:ext cx="6049782" cy="4024570"/>
          </a:xfrm>
          <a:prstGeom prst="rect">
            <a:avLst/>
          </a:prstGeom>
        </p:spPr>
      </p:pic>
      <p:sp>
        <p:nvSpPr>
          <p:cNvPr id="3" name="Title 2"/>
          <p:cNvSpPr>
            <a:spLocks noGrp="1"/>
          </p:cNvSpPr>
          <p:nvPr>
            <p:ph type="title"/>
          </p:nvPr>
        </p:nvSpPr>
        <p:spPr/>
        <p:txBody>
          <a:bodyPr/>
          <a:lstStyle/>
          <a:p>
            <a:r>
              <a:rPr lang="en-CA" dirty="0" smtClean="0"/>
              <a:t>Review Form</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30</a:t>
            </a:fld>
            <a:endParaRPr lang="en-US" dirty="0"/>
          </a:p>
        </p:txBody>
      </p:sp>
      <p:sp>
        <p:nvSpPr>
          <p:cNvPr id="9" name="TextBox 8"/>
          <p:cNvSpPr txBox="1"/>
          <p:nvPr/>
        </p:nvSpPr>
        <p:spPr>
          <a:xfrm>
            <a:off x="7707446" y="1521468"/>
            <a:ext cx="3794234" cy="3754874"/>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the Review form where the Reviewer/Viewer  can review the request.  </a:t>
            </a:r>
          </a:p>
          <a:p>
            <a:endParaRPr lang="en-CA" sz="1400" dirty="0"/>
          </a:p>
          <a:p>
            <a:r>
              <a:rPr lang="en-CA" sz="1400" dirty="0" smtClean="0"/>
              <a:t>The request  is selected from the “</a:t>
            </a:r>
            <a:r>
              <a:rPr lang="en-CA" sz="1400" b="1" i="1" dirty="0" smtClean="0"/>
              <a:t>Work In Progress</a:t>
            </a:r>
            <a:r>
              <a:rPr lang="en-CA" sz="1400" dirty="0" smtClean="0"/>
              <a:t>” form.  The information provided to the are:</a:t>
            </a:r>
          </a:p>
          <a:p>
            <a:pPr marL="285750" indent="-285750">
              <a:buFont typeface="Arial" panose="020B0604020202020204" pitchFamily="34" charset="0"/>
              <a:buChar char="•"/>
            </a:pPr>
            <a:r>
              <a:rPr lang="en-CA" sz="1400" dirty="0" smtClean="0"/>
              <a:t>“</a:t>
            </a:r>
            <a:r>
              <a:rPr lang="en-CA" sz="1400" b="1" i="1" dirty="0" smtClean="0"/>
              <a:t>Pending Review</a:t>
            </a:r>
            <a:r>
              <a:rPr lang="en-CA" sz="1400" dirty="0" smtClean="0"/>
              <a:t>” Status;</a:t>
            </a:r>
          </a:p>
          <a:p>
            <a:pPr marL="285750" indent="-285750">
              <a:buFont typeface="Arial" panose="020B0604020202020204" pitchFamily="34" charset="0"/>
              <a:buChar char="•"/>
            </a:pPr>
            <a:r>
              <a:rPr lang="en-CA" sz="1400" dirty="0" smtClean="0"/>
              <a:t>Submitter’s Name;</a:t>
            </a:r>
          </a:p>
          <a:p>
            <a:pPr marL="285750" indent="-285750">
              <a:buFont typeface="Arial" panose="020B0604020202020204" pitchFamily="34" charset="0"/>
              <a:buChar char="•"/>
            </a:pPr>
            <a:r>
              <a:rPr lang="en-CA" sz="1400" dirty="0" smtClean="0"/>
              <a:t>Submission Date;</a:t>
            </a:r>
          </a:p>
          <a:p>
            <a:pPr marL="285750" indent="-285750">
              <a:buFont typeface="Arial" panose="020B0604020202020204" pitchFamily="34" charset="0"/>
              <a:buChar char="•"/>
            </a:pPr>
            <a:r>
              <a:rPr lang="en-CA" sz="1400" dirty="0" smtClean="0"/>
              <a:t>Warning Comment (by the Submitter);</a:t>
            </a:r>
          </a:p>
          <a:p>
            <a:pPr marL="285750" indent="-285750">
              <a:buFont typeface="Arial" panose="020B0604020202020204" pitchFamily="34" charset="0"/>
              <a:buChar char="•"/>
            </a:pPr>
            <a:r>
              <a:rPr lang="en-CA" sz="1400" dirty="0" smtClean="0"/>
              <a:t>File to be uploaded.</a:t>
            </a:r>
          </a:p>
          <a:p>
            <a:endParaRPr lang="en-CA" sz="1400" dirty="0" smtClean="0"/>
          </a:p>
          <a:p>
            <a:r>
              <a:rPr lang="en-CA" sz="1400" dirty="0" smtClean="0"/>
              <a:t>Clicking </a:t>
            </a:r>
            <a:r>
              <a:rPr lang="en-CA" sz="1400" dirty="0"/>
              <a:t>the “</a:t>
            </a:r>
            <a:r>
              <a:rPr lang="en-CA" sz="1400" b="1" i="1" dirty="0"/>
              <a:t>Close</a:t>
            </a:r>
            <a:r>
              <a:rPr lang="en-CA" sz="1400" dirty="0"/>
              <a:t>” button will return the Reviewer/Viewer  to the previous screen.</a:t>
            </a:r>
            <a:endParaRPr lang="en-CA" sz="1400" dirty="0" smtClean="0"/>
          </a:p>
          <a:p>
            <a:endParaRPr lang="en-CA" sz="1400" dirty="0" smtClean="0"/>
          </a:p>
          <a:p>
            <a:r>
              <a:rPr lang="en-CA" sz="1400" b="1" dirty="0" smtClean="0"/>
              <a:t>NOTE: </a:t>
            </a:r>
            <a:r>
              <a:rPr lang="en-CA" sz="1400" dirty="0" smtClean="0"/>
              <a:t>the </a:t>
            </a:r>
            <a:r>
              <a:rPr lang="en-CA" sz="1400" dirty="0"/>
              <a:t>“</a:t>
            </a:r>
            <a:r>
              <a:rPr lang="en-CA" sz="1400" b="1" i="1" dirty="0"/>
              <a:t>Approve</a:t>
            </a:r>
            <a:r>
              <a:rPr lang="en-CA" sz="1400" dirty="0" smtClean="0"/>
              <a:t>” and “</a:t>
            </a:r>
            <a:r>
              <a:rPr lang="en-CA" sz="1400" b="1" i="1" dirty="0"/>
              <a:t>Reject</a:t>
            </a:r>
            <a:r>
              <a:rPr lang="en-CA" sz="1400" dirty="0"/>
              <a:t>” </a:t>
            </a:r>
            <a:r>
              <a:rPr lang="en-CA" sz="1400" dirty="0" smtClean="0"/>
              <a:t>buttons shown here are available to the Reviewer </a:t>
            </a:r>
            <a:r>
              <a:rPr lang="en-CA" sz="1400" u="sng" dirty="0" smtClean="0"/>
              <a:t>only</a:t>
            </a:r>
            <a:r>
              <a:rPr lang="en-CA" sz="1400" dirty="0" smtClean="0"/>
              <a:t>.  </a:t>
            </a:r>
          </a:p>
        </p:txBody>
      </p:sp>
      <p:sp>
        <p:nvSpPr>
          <p:cNvPr id="13" name="Rectangle 12"/>
          <p:cNvSpPr/>
          <p:nvPr/>
        </p:nvSpPr>
        <p:spPr>
          <a:xfrm>
            <a:off x="3124199" y="4736431"/>
            <a:ext cx="1065239" cy="176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5" name="Elbow Connector 14"/>
          <p:cNvCxnSpPr>
            <a:stCxn id="17" idx="0"/>
            <a:endCxn id="13" idx="3"/>
          </p:cNvCxnSpPr>
          <p:nvPr/>
        </p:nvCxnSpPr>
        <p:spPr>
          <a:xfrm rot="16200000" flipV="1">
            <a:off x="3723930" y="5290237"/>
            <a:ext cx="1359906" cy="428890"/>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46169" y="6184635"/>
            <a:ext cx="5344317" cy="307777"/>
          </a:xfrm>
          <a:prstGeom prst="rect">
            <a:avLst/>
          </a:prstGeom>
          <a:noFill/>
          <a:ln w="25400">
            <a:solidFill>
              <a:srgbClr val="FF0000"/>
            </a:solidFill>
          </a:ln>
        </p:spPr>
        <p:txBody>
          <a:bodyPr wrap="square" rtlCol="0">
            <a:spAutoFit/>
          </a:bodyPr>
          <a:lstStyle/>
          <a:p>
            <a:r>
              <a:rPr lang="en-CA" sz="1400" dirty="0" smtClean="0"/>
              <a:t>The “</a:t>
            </a:r>
            <a:r>
              <a:rPr lang="en-CA" sz="1400" b="1" i="1" dirty="0" smtClean="0"/>
              <a:t>Approve</a:t>
            </a:r>
            <a:r>
              <a:rPr lang="en-CA" sz="1400" dirty="0" smtClean="0"/>
              <a:t>” and “</a:t>
            </a:r>
            <a:r>
              <a:rPr lang="en-CA" sz="1400" b="1" i="1" dirty="0" smtClean="0"/>
              <a:t>Reject</a:t>
            </a:r>
            <a:r>
              <a:rPr lang="en-CA" sz="1400" dirty="0" smtClean="0"/>
              <a:t>” buttons are only viewable to the Reviewer.</a:t>
            </a:r>
            <a:endParaRPr lang="en-CA" sz="1400" dirty="0"/>
          </a:p>
        </p:txBody>
      </p:sp>
    </p:spTree>
    <p:extLst>
      <p:ext uri="{BB962C8B-B14F-4D97-AF65-F5344CB8AC3E}">
        <p14:creationId xmlns:p14="http://schemas.microsoft.com/office/powerpoint/2010/main" val="2500033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32293" t="20412" r="5744" b="28031"/>
          <a:stretch/>
        </p:blipFill>
        <p:spPr bwMode="auto">
          <a:xfrm>
            <a:off x="2820965" y="1675453"/>
            <a:ext cx="5946236" cy="368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CA" dirty="0" smtClean="0"/>
              <a:t>Data Submission: Upload &amp; Submit</a:t>
            </a:r>
            <a:r>
              <a:rPr lang="en-US" dirty="0">
                <a:solidFill>
                  <a:srgbClr val="00AAD2"/>
                </a:solidFill>
              </a:rPr>
              <a:t>	</a:t>
            </a:r>
            <a:r>
              <a:rPr lang="en-US" sz="1800" dirty="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31</a:t>
            </a:fld>
            <a:endParaRPr lang="en-US" dirty="0"/>
          </a:p>
        </p:txBody>
      </p:sp>
      <p:sp>
        <p:nvSpPr>
          <p:cNvPr id="30" name="Rectangle 29"/>
          <p:cNvSpPr/>
          <p:nvPr/>
        </p:nvSpPr>
        <p:spPr>
          <a:xfrm>
            <a:off x="404262" y="2095382"/>
            <a:ext cx="2423695" cy="11627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smtClean="0">
                <a:solidFill>
                  <a:schemeClr val="tx1"/>
                </a:solidFill>
              </a:rPr>
              <a:t>1. Select Company Name from the dropdown list.</a:t>
            </a:r>
          </a:p>
          <a:p>
            <a:endParaRPr lang="en-CA" sz="800" dirty="0" smtClean="0">
              <a:solidFill>
                <a:schemeClr val="tx1"/>
              </a:solidFill>
            </a:endParaRPr>
          </a:p>
          <a:p>
            <a:r>
              <a:rPr lang="en-CA" sz="1100" b="1" dirty="0" smtClean="0">
                <a:solidFill>
                  <a:schemeClr val="tx1"/>
                </a:solidFill>
              </a:rPr>
              <a:t>Note</a:t>
            </a:r>
            <a:r>
              <a:rPr lang="en-CA" sz="1100" dirty="0" smtClean="0">
                <a:solidFill>
                  <a:schemeClr val="tx1"/>
                </a:solidFill>
              </a:rPr>
              <a:t>: The company name cannot be left blank (if only 1 company exists, it is defaulted by the system).</a:t>
            </a:r>
            <a:endParaRPr lang="en-CA" sz="1100" dirty="0">
              <a:solidFill>
                <a:schemeClr val="tx1"/>
              </a:solidFill>
            </a:endParaRPr>
          </a:p>
        </p:txBody>
      </p:sp>
      <p:sp>
        <p:nvSpPr>
          <p:cNvPr id="31" name="Rectangle 30"/>
          <p:cNvSpPr/>
          <p:nvPr/>
        </p:nvSpPr>
        <p:spPr>
          <a:xfrm>
            <a:off x="9191817" y="3086528"/>
            <a:ext cx="2423695" cy="452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smtClean="0">
                <a:solidFill>
                  <a:schemeClr val="tx1"/>
                </a:solidFill>
              </a:rPr>
              <a:t>2. Add Comments - max length 60 characters (Optional Field). </a:t>
            </a:r>
            <a:endParaRPr lang="en-CA" sz="1400" dirty="0">
              <a:solidFill>
                <a:schemeClr val="tx1"/>
              </a:solidFill>
            </a:endParaRPr>
          </a:p>
        </p:txBody>
      </p:sp>
      <p:sp>
        <p:nvSpPr>
          <p:cNvPr id="32" name="Rectangle 31"/>
          <p:cNvSpPr/>
          <p:nvPr/>
        </p:nvSpPr>
        <p:spPr>
          <a:xfrm>
            <a:off x="382777" y="4267163"/>
            <a:ext cx="2423695"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n-CA" sz="1400" dirty="0" smtClean="0">
                <a:solidFill>
                  <a:schemeClr val="tx1"/>
                </a:solidFill>
              </a:rPr>
              <a:t>3. Select File Type from the dropdown list.</a:t>
            </a:r>
          </a:p>
        </p:txBody>
      </p:sp>
      <p:sp>
        <p:nvSpPr>
          <p:cNvPr id="33" name="Rectangle 32"/>
          <p:cNvSpPr/>
          <p:nvPr/>
        </p:nvSpPr>
        <p:spPr>
          <a:xfrm>
            <a:off x="9191817" y="3801550"/>
            <a:ext cx="2460086" cy="6607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smtClean="0">
                <a:solidFill>
                  <a:schemeClr val="tx1"/>
                </a:solidFill>
              </a:rPr>
              <a:t>4. Click the “</a:t>
            </a:r>
            <a:r>
              <a:rPr lang="en-CA" sz="1400" b="1" i="1" dirty="0" smtClean="0">
                <a:solidFill>
                  <a:schemeClr val="tx1"/>
                </a:solidFill>
              </a:rPr>
              <a:t>Browse</a:t>
            </a:r>
            <a:r>
              <a:rPr lang="en-CA" sz="1400" dirty="0" smtClean="0">
                <a:solidFill>
                  <a:schemeClr val="tx1"/>
                </a:solidFill>
              </a:rPr>
              <a:t>” button to select the file corresponding to the file type.</a:t>
            </a:r>
          </a:p>
        </p:txBody>
      </p:sp>
      <p:sp>
        <p:nvSpPr>
          <p:cNvPr id="34" name="TextBox 33"/>
          <p:cNvSpPr txBox="1"/>
          <p:nvPr/>
        </p:nvSpPr>
        <p:spPr>
          <a:xfrm>
            <a:off x="623391" y="1397324"/>
            <a:ext cx="4239181" cy="400110"/>
          </a:xfrm>
          <a:prstGeom prst="rect">
            <a:avLst/>
          </a:prstGeom>
          <a:noFill/>
        </p:spPr>
        <p:txBody>
          <a:bodyPr wrap="square" rtlCol="0">
            <a:spAutoFit/>
          </a:bodyPr>
          <a:lstStyle/>
          <a:p>
            <a:r>
              <a:rPr lang="en-CA" sz="2000" b="1" dirty="0" smtClean="0">
                <a:solidFill>
                  <a:schemeClr val="accent3"/>
                </a:solidFill>
                <a:latin typeface="Arial" panose="020B0604020202020204" pitchFamily="34" charset="0"/>
                <a:ea typeface="+mj-ea"/>
                <a:cs typeface="Arial" panose="020B0604020202020204" pitchFamily="34" charset="0"/>
              </a:rPr>
              <a:t>A. Upload &amp; Submit Example</a:t>
            </a:r>
            <a:endParaRPr lang="en-CA" sz="2000" b="1" dirty="0">
              <a:solidFill>
                <a:schemeClr val="accent3"/>
              </a:solidFill>
              <a:latin typeface="Arial" panose="020B0604020202020204" pitchFamily="34" charset="0"/>
              <a:ea typeface="+mj-ea"/>
              <a:cs typeface="Arial" panose="020B0604020202020204" pitchFamily="34" charset="0"/>
            </a:endParaRPr>
          </a:p>
        </p:txBody>
      </p:sp>
      <p:sp>
        <p:nvSpPr>
          <p:cNvPr id="35" name="Rectangle 34"/>
          <p:cNvSpPr/>
          <p:nvPr/>
        </p:nvSpPr>
        <p:spPr>
          <a:xfrm>
            <a:off x="8694641" y="4790383"/>
            <a:ext cx="2905248" cy="954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5. Click the “</a:t>
            </a:r>
            <a:r>
              <a:rPr lang="en-CA" sz="1400" b="1" i="1" dirty="0" smtClean="0">
                <a:solidFill>
                  <a:schemeClr val="tx1"/>
                </a:solidFill>
              </a:rPr>
              <a:t>Upload</a:t>
            </a:r>
            <a:r>
              <a:rPr lang="en-CA" sz="1400" dirty="0" smtClean="0">
                <a:solidFill>
                  <a:schemeClr val="tx1"/>
                </a:solidFill>
              </a:rPr>
              <a:t>” button to upload the file.  Repeat steps 3-5 as needed to upload multiple files in one submission.</a:t>
            </a:r>
            <a:endParaRPr lang="en-CA" sz="1100" dirty="0">
              <a:solidFill>
                <a:schemeClr val="tx1"/>
              </a:solidFill>
            </a:endParaRPr>
          </a:p>
        </p:txBody>
      </p:sp>
      <p:sp>
        <p:nvSpPr>
          <p:cNvPr id="36" name="Rectangle 35"/>
          <p:cNvSpPr/>
          <p:nvPr/>
        </p:nvSpPr>
        <p:spPr>
          <a:xfrm>
            <a:off x="724829" y="5753748"/>
            <a:ext cx="3296122" cy="73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6. Click the “</a:t>
            </a:r>
            <a:r>
              <a:rPr lang="en-CA" sz="1400" b="1" i="1" dirty="0" smtClean="0">
                <a:solidFill>
                  <a:schemeClr val="tx1"/>
                </a:solidFill>
              </a:rPr>
              <a:t>Submit</a:t>
            </a:r>
            <a:r>
              <a:rPr lang="en-CA" sz="1400" dirty="0" smtClean="0">
                <a:solidFill>
                  <a:schemeClr val="tx1"/>
                </a:solidFill>
              </a:rPr>
              <a:t>” button to submit the file(s) for validation or “</a:t>
            </a:r>
            <a:r>
              <a:rPr lang="en-CA" sz="1400" b="1" i="1" dirty="0" smtClean="0">
                <a:solidFill>
                  <a:schemeClr val="tx1"/>
                </a:solidFill>
              </a:rPr>
              <a:t>Delete</a:t>
            </a:r>
            <a:r>
              <a:rPr lang="en-CA" sz="1400" dirty="0" smtClean="0">
                <a:solidFill>
                  <a:schemeClr val="tx1"/>
                </a:solidFill>
              </a:rPr>
              <a:t>” button to cancel the request. </a:t>
            </a:r>
          </a:p>
        </p:txBody>
      </p:sp>
      <p:sp>
        <p:nvSpPr>
          <p:cNvPr id="39" name="Oval 38"/>
          <p:cNvSpPr>
            <a:spLocks noChangeAspect="1"/>
          </p:cNvSpPr>
          <p:nvPr/>
        </p:nvSpPr>
        <p:spPr>
          <a:xfrm>
            <a:off x="2849438" y="3428188"/>
            <a:ext cx="221140" cy="2211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42" name="Oval 41"/>
          <p:cNvSpPr>
            <a:spLocks noChangeAspect="1"/>
          </p:cNvSpPr>
          <p:nvPr/>
        </p:nvSpPr>
        <p:spPr>
          <a:xfrm>
            <a:off x="8454908" y="3649328"/>
            <a:ext cx="205676" cy="2056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43" name="Oval 42"/>
          <p:cNvSpPr>
            <a:spLocks noChangeAspect="1"/>
          </p:cNvSpPr>
          <p:nvPr/>
        </p:nvSpPr>
        <p:spPr>
          <a:xfrm>
            <a:off x="2844191" y="3872997"/>
            <a:ext cx="226387" cy="2263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3</a:t>
            </a:r>
            <a:endParaRPr lang="en-CA" sz="1400" dirty="0">
              <a:latin typeface="Arial" panose="020B0604020202020204" pitchFamily="34" charset="0"/>
              <a:cs typeface="Arial" panose="020B0604020202020204" pitchFamily="34" charset="0"/>
            </a:endParaRPr>
          </a:p>
        </p:txBody>
      </p:sp>
      <p:sp>
        <p:nvSpPr>
          <p:cNvPr id="44" name="Oval 43"/>
          <p:cNvSpPr>
            <a:spLocks noChangeAspect="1"/>
          </p:cNvSpPr>
          <p:nvPr/>
        </p:nvSpPr>
        <p:spPr>
          <a:xfrm>
            <a:off x="7226480" y="3848812"/>
            <a:ext cx="216124" cy="2161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4</a:t>
            </a:r>
            <a:endParaRPr lang="en-CA" sz="1400" dirty="0">
              <a:latin typeface="Arial" panose="020B0604020202020204" pitchFamily="34" charset="0"/>
              <a:cs typeface="Arial" panose="020B0604020202020204" pitchFamily="34" charset="0"/>
            </a:endParaRPr>
          </a:p>
        </p:txBody>
      </p:sp>
      <p:sp>
        <p:nvSpPr>
          <p:cNvPr id="45" name="Oval 44"/>
          <p:cNvSpPr>
            <a:spLocks noChangeAspect="1"/>
          </p:cNvSpPr>
          <p:nvPr/>
        </p:nvSpPr>
        <p:spPr>
          <a:xfrm>
            <a:off x="8203330" y="4068212"/>
            <a:ext cx="211419" cy="2114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5</a:t>
            </a:r>
            <a:endParaRPr lang="en-CA" sz="1400" dirty="0">
              <a:latin typeface="Arial" panose="020B0604020202020204" pitchFamily="34" charset="0"/>
              <a:cs typeface="Arial" panose="020B0604020202020204" pitchFamily="34" charset="0"/>
            </a:endParaRPr>
          </a:p>
        </p:txBody>
      </p:sp>
      <p:sp>
        <p:nvSpPr>
          <p:cNvPr id="46" name="Oval 45"/>
          <p:cNvSpPr>
            <a:spLocks noChangeAspect="1"/>
          </p:cNvSpPr>
          <p:nvPr/>
        </p:nvSpPr>
        <p:spPr>
          <a:xfrm>
            <a:off x="4764225" y="5159262"/>
            <a:ext cx="196695" cy="1966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6</a:t>
            </a:r>
            <a:endParaRPr lang="en-CA" sz="1400" dirty="0">
              <a:latin typeface="Arial" panose="020B0604020202020204" pitchFamily="34" charset="0"/>
              <a:cs typeface="Arial" panose="020B0604020202020204" pitchFamily="34" charset="0"/>
            </a:endParaRPr>
          </a:p>
        </p:txBody>
      </p:sp>
      <p:cxnSp>
        <p:nvCxnSpPr>
          <p:cNvPr id="47" name="Elbow Connector 46"/>
          <p:cNvCxnSpPr>
            <a:stCxn id="30" idx="2"/>
            <a:endCxn id="39" idx="2"/>
          </p:cNvCxnSpPr>
          <p:nvPr/>
        </p:nvCxnSpPr>
        <p:spPr>
          <a:xfrm rot="16200000" flipH="1">
            <a:off x="2092463" y="2781783"/>
            <a:ext cx="280622" cy="1233328"/>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2" idx="0"/>
          </p:cNvCxnSpPr>
          <p:nvPr/>
        </p:nvCxnSpPr>
        <p:spPr>
          <a:xfrm rot="5400000" flipH="1" flipV="1">
            <a:off x="2076037" y="3515243"/>
            <a:ext cx="270508" cy="1233332"/>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1" idx="1"/>
            <a:endCxn id="42" idx="6"/>
          </p:cNvCxnSpPr>
          <p:nvPr/>
        </p:nvCxnSpPr>
        <p:spPr>
          <a:xfrm rot="10800000" flipV="1">
            <a:off x="8660585" y="3312642"/>
            <a:ext cx="531233" cy="439523"/>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33" idx="1"/>
            <a:endCxn id="44" idx="6"/>
          </p:cNvCxnSpPr>
          <p:nvPr/>
        </p:nvCxnSpPr>
        <p:spPr>
          <a:xfrm rot="10800000">
            <a:off x="7442605" y="3956875"/>
            <a:ext cx="1749213" cy="175035"/>
          </a:xfrm>
          <a:prstGeom prst="bentConnector3">
            <a:avLst>
              <a:gd name="adj1" fmla="val 30599"/>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35" idx="1"/>
            <a:endCxn id="45" idx="4"/>
          </p:cNvCxnSpPr>
          <p:nvPr/>
        </p:nvCxnSpPr>
        <p:spPr>
          <a:xfrm rot="10800000">
            <a:off x="8309041" y="4279631"/>
            <a:ext cx="385601" cy="987806"/>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36" idx="0"/>
            <a:endCxn id="46" idx="4"/>
          </p:cNvCxnSpPr>
          <p:nvPr/>
        </p:nvCxnSpPr>
        <p:spPr>
          <a:xfrm rot="5400000" flipH="1" flipV="1">
            <a:off x="3418836" y="4310012"/>
            <a:ext cx="397791" cy="2489683"/>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313195" y="1733916"/>
            <a:ext cx="746952" cy="292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p:cNvSpPr/>
          <p:nvPr/>
        </p:nvSpPr>
        <p:spPr>
          <a:xfrm>
            <a:off x="8816140" y="1733916"/>
            <a:ext cx="2600849" cy="1169551"/>
          </a:xfrm>
          <a:prstGeom prst="rect">
            <a:avLst/>
          </a:prstGeom>
          <a:solidFill>
            <a:schemeClr val="accent4">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Once the file(s) is/are uploaded successfully, a request number is generated.  This request number will now be used to track the submission.</a:t>
            </a:r>
          </a:p>
        </p:txBody>
      </p:sp>
      <p:cxnSp>
        <p:nvCxnSpPr>
          <p:cNvPr id="29" name="Elbow Connector 28"/>
          <p:cNvCxnSpPr>
            <a:stCxn id="27" idx="1"/>
            <a:endCxn id="26" idx="3"/>
          </p:cNvCxnSpPr>
          <p:nvPr/>
        </p:nvCxnSpPr>
        <p:spPr>
          <a:xfrm rot="10800000">
            <a:off x="7060148" y="1879950"/>
            <a:ext cx="1755993" cy="438742"/>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361210" y="5725290"/>
            <a:ext cx="4093698" cy="738664"/>
          </a:xfrm>
          <a:prstGeom prst="rect">
            <a:avLst/>
          </a:prstGeom>
          <a:solidFill>
            <a:schemeClr val="accent4">
              <a:lumMod val="40000"/>
              <a:lumOff val="60000"/>
            </a:schemeClr>
          </a:solidFill>
          <a:ln w="25400">
            <a:solidFill>
              <a:schemeClr val="accent4">
                <a:lumMod val="60000"/>
                <a:lumOff val="40000"/>
              </a:schemeClr>
            </a:solidFill>
          </a:ln>
        </p:spPr>
        <p:txBody>
          <a:bodyPr wrap="square" rtlCol="0">
            <a:spAutoFit/>
          </a:bodyPr>
          <a:lstStyle/>
          <a:p>
            <a:r>
              <a:rPr lang="en-CA" sz="1400" dirty="0" smtClean="0"/>
              <a:t>This is an example of a  completed “</a:t>
            </a:r>
            <a:r>
              <a:rPr lang="en-CA" sz="1400" b="1" i="1" dirty="0" smtClean="0"/>
              <a:t>Submission</a:t>
            </a:r>
            <a:r>
              <a:rPr lang="en-CA" sz="1400" dirty="0" smtClean="0"/>
              <a:t>” form with an uploaded file (</a:t>
            </a:r>
            <a:r>
              <a:rPr lang="en-CA" sz="1400" u="sng" dirty="0" smtClean="0"/>
              <a:t>Submitters</a:t>
            </a:r>
            <a:r>
              <a:rPr lang="en-CA" sz="1400" dirty="0" smtClean="0"/>
              <a:t> only).  More than one files can be uploaded for each submission.</a:t>
            </a:r>
            <a:endParaRPr lang="en-CA" sz="1400" dirty="0"/>
          </a:p>
        </p:txBody>
      </p:sp>
      <p:cxnSp>
        <p:nvCxnSpPr>
          <p:cNvPr id="38" name="Elbow Connector 37"/>
          <p:cNvCxnSpPr>
            <a:stCxn id="36" idx="0"/>
            <a:endCxn id="41" idx="4"/>
          </p:cNvCxnSpPr>
          <p:nvPr/>
        </p:nvCxnSpPr>
        <p:spPr>
          <a:xfrm rot="5400000" flipH="1" flipV="1">
            <a:off x="4004159" y="3747159"/>
            <a:ext cx="375320" cy="3637859"/>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a:spLocks noChangeAspect="1"/>
          </p:cNvSpPr>
          <p:nvPr/>
        </p:nvSpPr>
        <p:spPr>
          <a:xfrm>
            <a:off x="5912401" y="5181733"/>
            <a:ext cx="196695" cy="1966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6</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8846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32293" t="20412" r="5744" b="28031"/>
          <a:stretch/>
        </p:blipFill>
        <p:spPr bwMode="auto">
          <a:xfrm>
            <a:off x="694672" y="1917076"/>
            <a:ext cx="4951435" cy="306475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CA" dirty="0" smtClean="0"/>
              <a:t>Data Submission: Client Cancelled</a:t>
            </a:r>
            <a:r>
              <a:rPr lang="en-US" dirty="0">
                <a:solidFill>
                  <a:srgbClr val="00AAD2"/>
                </a:solidFill>
              </a:rPr>
              <a:t>	</a:t>
            </a:r>
            <a:r>
              <a:rPr lang="en-US" sz="1800" dirty="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32</a:t>
            </a:fld>
            <a:endParaRPr lang="en-US" dirty="0"/>
          </a:p>
        </p:txBody>
      </p:sp>
      <p:sp>
        <p:nvSpPr>
          <p:cNvPr id="34" name="TextBox 33"/>
          <p:cNvSpPr txBox="1"/>
          <p:nvPr/>
        </p:nvSpPr>
        <p:spPr>
          <a:xfrm>
            <a:off x="623391" y="1397324"/>
            <a:ext cx="4239181" cy="400110"/>
          </a:xfrm>
          <a:prstGeom prst="rect">
            <a:avLst/>
          </a:prstGeom>
          <a:noFill/>
        </p:spPr>
        <p:txBody>
          <a:bodyPr wrap="square" rtlCol="0">
            <a:spAutoFit/>
          </a:bodyPr>
          <a:lstStyle/>
          <a:p>
            <a:r>
              <a:rPr lang="en-CA" sz="2000" b="1" dirty="0" smtClean="0">
                <a:solidFill>
                  <a:schemeClr val="accent3"/>
                </a:solidFill>
                <a:latin typeface="Arial" panose="020B0604020202020204" pitchFamily="34" charset="0"/>
                <a:ea typeface="+mj-ea"/>
                <a:cs typeface="Arial" panose="020B0604020202020204" pitchFamily="34" charset="0"/>
              </a:rPr>
              <a:t>A. Cancel Request (Example)</a:t>
            </a:r>
            <a:endParaRPr lang="en-CA" sz="2000" b="1" dirty="0">
              <a:solidFill>
                <a:schemeClr val="accent3"/>
              </a:solidFill>
              <a:latin typeface="Arial" panose="020B0604020202020204" pitchFamily="34" charset="0"/>
              <a:ea typeface="+mj-ea"/>
              <a:cs typeface="Arial" panose="020B0604020202020204" pitchFamily="34" charset="0"/>
            </a:endParaRPr>
          </a:p>
        </p:txBody>
      </p:sp>
      <p:cxnSp>
        <p:nvCxnSpPr>
          <p:cNvPr id="52" name="Elbow Connector 51"/>
          <p:cNvCxnSpPr>
            <a:stCxn id="15" idx="0"/>
            <a:endCxn id="29" idx="2"/>
          </p:cNvCxnSpPr>
          <p:nvPr/>
        </p:nvCxnSpPr>
        <p:spPr>
          <a:xfrm rot="5400000" flipH="1" flipV="1">
            <a:off x="2982582" y="5182852"/>
            <a:ext cx="728712" cy="1"/>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093" y="1797434"/>
            <a:ext cx="4505325" cy="2228850"/>
          </a:xfrm>
          <a:prstGeom prst="rect">
            <a:avLst/>
          </a:prstGeom>
          <a:ln>
            <a:solidFill>
              <a:srgbClr val="FF0000"/>
            </a:solidFill>
          </a:ln>
        </p:spPr>
      </p:pic>
      <p:sp>
        <p:nvSpPr>
          <p:cNvPr id="29" name="Rectangle 28"/>
          <p:cNvSpPr/>
          <p:nvPr/>
        </p:nvSpPr>
        <p:spPr>
          <a:xfrm>
            <a:off x="3130062" y="4634523"/>
            <a:ext cx="433753" cy="18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 name="Elbow Connector 7"/>
          <p:cNvCxnSpPr>
            <a:stCxn id="15" idx="3"/>
            <a:endCxn id="5" idx="1"/>
          </p:cNvCxnSpPr>
          <p:nvPr/>
        </p:nvCxnSpPr>
        <p:spPr>
          <a:xfrm flipV="1">
            <a:off x="5204313" y="2911859"/>
            <a:ext cx="1683780" cy="3112403"/>
          </a:xfrm>
          <a:prstGeom prst="bent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22" idx="0"/>
            <a:endCxn id="5" idx="2"/>
          </p:cNvCxnSpPr>
          <p:nvPr/>
        </p:nvCxnSpPr>
        <p:spPr>
          <a:xfrm rot="5400000" flipH="1" flipV="1">
            <a:off x="8875931" y="4291109"/>
            <a:ext cx="529649" cy="1"/>
          </a:xfrm>
          <a:prstGeom prst="bent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489563" y="5547208"/>
            <a:ext cx="3714750" cy="954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If the </a:t>
            </a:r>
            <a:r>
              <a:rPr lang="en-CA" sz="1400" u="sng" dirty="0" smtClean="0">
                <a:solidFill>
                  <a:schemeClr val="tx1"/>
                </a:solidFill>
              </a:rPr>
              <a:t>Submitter</a:t>
            </a:r>
            <a:r>
              <a:rPr lang="en-CA" sz="1400" dirty="0" smtClean="0">
                <a:solidFill>
                  <a:schemeClr val="tx1"/>
                </a:solidFill>
              </a:rPr>
              <a:t> choose to cancel  the request and to ensure  no further processing takes place</a:t>
            </a:r>
            <a:r>
              <a:rPr lang="en-CA" sz="1400" dirty="0">
                <a:solidFill>
                  <a:schemeClr val="tx1"/>
                </a:solidFill>
              </a:rPr>
              <a:t>, </a:t>
            </a:r>
            <a:r>
              <a:rPr lang="en-CA" sz="1400" dirty="0" smtClean="0">
                <a:solidFill>
                  <a:schemeClr val="tx1"/>
                </a:solidFill>
              </a:rPr>
              <a:t>click </a:t>
            </a:r>
            <a:r>
              <a:rPr lang="en-CA" sz="1400" dirty="0">
                <a:solidFill>
                  <a:schemeClr val="tx1"/>
                </a:solidFill>
              </a:rPr>
              <a:t>the “</a:t>
            </a:r>
            <a:r>
              <a:rPr lang="en-CA" sz="1400" b="1" i="1" dirty="0">
                <a:solidFill>
                  <a:schemeClr val="tx1"/>
                </a:solidFill>
              </a:rPr>
              <a:t>Delete</a:t>
            </a:r>
            <a:r>
              <a:rPr lang="en-CA" sz="1400" dirty="0">
                <a:solidFill>
                  <a:schemeClr val="tx1"/>
                </a:solidFill>
              </a:rPr>
              <a:t>” button.  </a:t>
            </a:r>
            <a:r>
              <a:rPr lang="en-CA" sz="1400" dirty="0" smtClean="0">
                <a:solidFill>
                  <a:schemeClr val="tx1"/>
                </a:solidFill>
              </a:rPr>
              <a:t>The screen on the right appears., </a:t>
            </a:r>
          </a:p>
        </p:txBody>
      </p:sp>
      <p:sp>
        <p:nvSpPr>
          <p:cNvPr id="22" name="Rectangle 21"/>
          <p:cNvSpPr/>
          <p:nvPr/>
        </p:nvSpPr>
        <p:spPr>
          <a:xfrm>
            <a:off x="6888092" y="4555933"/>
            <a:ext cx="4505325" cy="1169551"/>
          </a:xfrm>
          <a:prstGeom prst="rect">
            <a:avLst/>
          </a:prstGeom>
          <a:solidFill>
            <a:schemeClr val="accent4">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n-CA" sz="1400" dirty="0" smtClean="0">
                <a:solidFill>
                  <a:schemeClr val="tx1"/>
                </a:solidFill>
              </a:rPr>
              <a:t>The above message appears informing the </a:t>
            </a:r>
            <a:r>
              <a:rPr lang="en-CA" sz="1400" u="sng" dirty="0" smtClean="0">
                <a:solidFill>
                  <a:schemeClr val="tx1"/>
                </a:solidFill>
              </a:rPr>
              <a:t>Submitter</a:t>
            </a:r>
            <a:r>
              <a:rPr lang="en-CA" sz="1400" dirty="0" smtClean="0">
                <a:solidFill>
                  <a:schemeClr val="tx1"/>
                </a:solidFill>
              </a:rPr>
              <a:t> that the status will change to “</a:t>
            </a:r>
            <a:r>
              <a:rPr lang="en-CA" sz="1400" b="1" i="1" dirty="0" smtClean="0">
                <a:solidFill>
                  <a:schemeClr val="tx1"/>
                </a:solidFill>
              </a:rPr>
              <a:t>Client Cancelled</a:t>
            </a:r>
            <a:r>
              <a:rPr lang="en-CA" sz="1400" dirty="0" smtClean="0">
                <a:solidFill>
                  <a:schemeClr val="tx1"/>
                </a:solidFill>
              </a:rPr>
              <a:t>” and no further processing will take place.  Clicking “</a:t>
            </a:r>
            <a:r>
              <a:rPr lang="en-CA" sz="1400" b="1" i="1" dirty="0" smtClean="0">
                <a:solidFill>
                  <a:schemeClr val="tx1"/>
                </a:solidFill>
              </a:rPr>
              <a:t>OK</a:t>
            </a:r>
            <a:r>
              <a:rPr lang="en-CA" sz="1400" dirty="0" smtClean="0">
                <a:solidFill>
                  <a:schemeClr val="tx1"/>
                </a:solidFill>
              </a:rPr>
              <a:t>” button will change the status to “</a:t>
            </a:r>
            <a:r>
              <a:rPr lang="en-CA" sz="1400" b="1" i="1" dirty="0" smtClean="0">
                <a:solidFill>
                  <a:schemeClr val="tx1"/>
                </a:solidFill>
              </a:rPr>
              <a:t>Client Cancelled</a:t>
            </a:r>
            <a:r>
              <a:rPr lang="en-CA" sz="1400" dirty="0" smtClean="0">
                <a:solidFill>
                  <a:schemeClr val="tx1"/>
                </a:solidFill>
              </a:rPr>
              <a:t>”.  Clicking “</a:t>
            </a:r>
            <a:r>
              <a:rPr lang="en-CA" sz="1400" b="1" i="1" dirty="0" smtClean="0">
                <a:solidFill>
                  <a:schemeClr val="tx1"/>
                </a:solidFill>
              </a:rPr>
              <a:t>Cancel</a:t>
            </a:r>
            <a:r>
              <a:rPr lang="en-CA" sz="1400" dirty="0" smtClean="0">
                <a:solidFill>
                  <a:schemeClr val="tx1"/>
                </a:solidFill>
              </a:rPr>
              <a:t>” button will cancel that request</a:t>
            </a:r>
            <a:endParaRPr lang="en-CA" sz="1400" dirty="0">
              <a:solidFill>
                <a:schemeClr val="tx1"/>
              </a:solidFill>
            </a:endParaRPr>
          </a:p>
        </p:txBody>
      </p:sp>
    </p:spTree>
    <p:extLst>
      <p:ext uri="{BB962C8B-B14F-4D97-AF65-F5344CB8AC3E}">
        <p14:creationId xmlns:p14="http://schemas.microsoft.com/office/powerpoint/2010/main" val="2010640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2281A5-0AAD-5C43-9874-F8F3A9F5B29A}" type="slidenum">
              <a:rPr lang="en-US" smtClean="0"/>
              <a:pPr/>
              <a:t>33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229" y="1825199"/>
            <a:ext cx="4553052" cy="2503829"/>
          </a:xfrm>
          <a:prstGeom prst="rect">
            <a:avLst/>
          </a:prstGeom>
        </p:spPr>
      </p:pic>
      <p:sp>
        <p:nvSpPr>
          <p:cNvPr id="6" name="Rectangle 5"/>
          <p:cNvSpPr/>
          <p:nvPr/>
        </p:nvSpPr>
        <p:spPr>
          <a:xfrm>
            <a:off x="2655651" y="2994660"/>
            <a:ext cx="1371600" cy="111034"/>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2"/>
          <p:cNvSpPr>
            <a:spLocks noGrp="1"/>
          </p:cNvSpPr>
          <p:nvPr>
            <p:ph type="title"/>
          </p:nvPr>
        </p:nvSpPr>
        <p:spPr>
          <a:xfrm>
            <a:off x="623392" y="588163"/>
            <a:ext cx="10959008" cy="758957"/>
          </a:xfrm>
        </p:spPr>
        <p:txBody>
          <a:bodyPr/>
          <a:lstStyle/>
          <a:p>
            <a:r>
              <a:rPr lang="en-CA" dirty="0" smtClean="0"/>
              <a:t>Data Submission: Client Cancelled</a:t>
            </a:r>
            <a:r>
              <a:rPr lang="en-US" dirty="0">
                <a:solidFill>
                  <a:srgbClr val="00AAD2"/>
                </a:solidFill>
              </a:rPr>
              <a:t>	</a:t>
            </a:r>
            <a:r>
              <a:rPr lang="en-US" sz="1800" dirty="0">
                <a:solidFill>
                  <a:srgbClr val="00AAD2"/>
                </a:solidFill>
              </a:rPr>
              <a:t>Submitter</a:t>
            </a:r>
            <a:endParaRPr lang="en-CA" dirty="0"/>
          </a:p>
        </p:txBody>
      </p:sp>
      <p:sp>
        <p:nvSpPr>
          <p:cNvPr id="11" name="Rectangle 10"/>
          <p:cNvSpPr/>
          <p:nvPr/>
        </p:nvSpPr>
        <p:spPr>
          <a:xfrm>
            <a:off x="7633433" y="2194106"/>
            <a:ext cx="3828465" cy="307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Note the status has changed to “</a:t>
            </a:r>
            <a:r>
              <a:rPr lang="en-CA" sz="1400" b="1" i="1" dirty="0" smtClean="0">
                <a:solidFill>
                  <a:schemeClr val="tx1"/>
                </a:solidFill>
              </a:rPr>
              <a:t>Client Cancelled</a:t>
            </a:r>
            <a:r>
              <a:rPr lang="en-CA" sz="1400" dirty="0" smtClean="0">
                <a:solidFill>
                  <a:schemeClr val="tx1"/>
                </a:solidFill>
              </a:rPr>
              <a:t>”.</a:t>
            </a:r>
          </a:p>
        </p:txBody>
      </p:sp>
      <p:cxnSp>
        <p:nvCxnSpPr>
          <p:cNvPr id="12" name="Elbow Connector 11"/>
          <p:cNvCxnSpPr>
            <a:stCxn id="11" idx="1"/>
            <a:endCxn id="6" idx="3"/>
          </p:cNvCxnSpPr>
          <p:nvPr/>
        </p:nvCxnSpPr>
        <p:spPr>
          <a:xfrm rot="10800000" flipV="1">
            <a:off x="4027251" y="2347995"/>
            <a:ext cx="3606182" cy="702182"/>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655651" y="3115171"/>
            <a:ext cx="4235803" cy="66675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p:nvSpPr>
        <p:spPr>
          <a:xfrm>
            <a:off x="8478276" y="2962175"/>
            <a:ext cx="3430205" cy="73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n-CA" sz="1400" dirty="0" smtClean="0">
                <a:solidFill>
                  <a:schemeClr val="tx1"/>
                </a:solidFill>
              </a:rPr>
              <a:t>The submission request cannot be modified at this time as indicated by the greyed-out areas.</a:t>
            </a:r>
          </a:p>
        </p:txBody>
      </p:sp>
      <p:cxnSp>
        <p:nvCxnSpPr>
          <p:cNvPr id="15" name="Elbow Connector 14"/>
          <p:cNvCxnSpPr>
            <a:stCxn id="14" idx="1"/>
            <a:endCxn id="13" idx="3"/>
          </p:cNvCxnSpPr>
          <p:nvPr/>
        </p:nvCxnSpPr>
        <p:spPr>
          <a:xfrm rot="10800000" flipV="1">
            <a:off x="6891454" y="3331507"/>
            <a:ext cx="1586822" cy="117044"/>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17" idx="2"/>
          </p:cNvCxnSpPr>
          <p:nvPr/>
        </p:nvCxnSpPr>
        <p:spPr>
          <a:xfrm rot="10800000">
            <a:off x="4824050" y="4228542"/>
            <a:ext cx="1692533" cy="929386"/>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61272" y="4085220"/>
            <a:ext cx="325554" cy="1433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p:nvPr/>
        </p:nvSpPr>
        <p:spPr>
          <a:xfrm>
            <a:off x="6516581" y="4857847"/>
            <a:ext cx="3202240"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Clicking the “</a:t>
            </a:r>
            <a:r>
              <a:rPr lang="en-CA" sz="1400" b="1" i="1" dirty="0" smtClean="0">
                <a:solidFill>
                  <a:schemeClr val="tx1"/>
                </a:solidFill>
              </a:rPr>
              <a:t>Close</a:t>
            </a:r>
            <a:r>
              <a:rPr lang="en-CA" sz="1400" dirty="0" smtClean="0">
                <a:solidFill>
                  <a:schemeClr val="tx1"/>
                </a:solidFill>
              </a:rPr>
              <a:t>” button will take you back to the Sign-in screen.</a:t>
            </a:r>
          </a:p>
        </p:txBody>
      </p:sp>
      <p:sp>
        <p:nvSpPr>
          <p:cNvPr id="19" name="Oval 18"/>
          <p:cNvSpPr>
            <a:spLocks noChangeAspect="1"/>
          </p:cNvSpPr>
          <p:nvPr/>
        </p:nvSpPr>
        <p:spPr>
          <a:xfrm>
            <a:off x="7531724" y="2045399"/>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20" name="Oval 19"/>
          <p:cNvSpPr>
            <a:spLocks noChangeAspect="1"/>
          </p:cNvSpPr>
          <p:nvPr/>
        </p:nvSpPr>
        <p:spPr>
          <a:xfrm>
            <a:off x="8352276" y="2833786"/>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21" name="Oval 20"/>
          <p:cNvSpPr>
            <a:spLocks noChangeAspect="1"/>
          </p:cNvSpPr>
          <p:nvPr/>
        </p:nvSpPr>
        <p:spPr>
          <a:xfrm>
            <a:off x="6355303" y="473184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3</a:t>
            </a:r>
            <a:endParaRPr lang="en-CA" sz="1400" dirty="0">
              <a:latin typeface="Arial" panose="020B0604020202020204" pitchFamily="34" charset="0"/>
              <a:cs typeface="Arial" panose="020B0604020202020204" pitchFamily="34" charset="0"/>
            </a:endParaRPr>
          </a:p>
        </p:txBody>
      </p:sp>
      <p:sp>
        <p:nvSpPr>
          <p:cNvPr id="22" name="TextBox 21"/>
          <p:cNvSpPr txBox="1"/>
          <p:nvPr/>
        </p:nvSpPr>
        <p:spPr>
          <a:xfrm>
            <a:off x="2213560" y="5833078"/>
            <a:ext cx="6913512" cy="307777"/>
          </a:xfrm>
          <a:prstGeom prst="rect">
            <a:avLst/>
          </a:prstGeom>
          <a:solidFill>
            <a:schemeClr val="accent4">
              <a:lumMod val="40000"/>
              <a:lumOff val="60000"/>
            </a:schemeClr>
          </a:solidFill>
          <a:ln w="25400">
            <a:solidFill>
              <a:schemeClr val="accent3">
                <a:lumMod val="60000"/>
                <a:lumOff val="40000"/>
              </a:schemeClr>
            </a:solidFill>
          </a:ln>
        </p:spPr>
        <p:txBody>
          <a:bodyPr wrap="square" rtlCol="0">
            <a:spAutoFit/>
          </a:bodyPr>
          <a:lstStyle/>
          <a:p>
            <a:r>
              <a:rPr lang="en-CA" sz="1400" dirty="0" smtClean="0"/>
              <a:t>Once the Submitter confirms cancelling the request, the status changes to “</a:t>
            </a:r>
            <a:r>
              <a:rPr lang="en-CA" sz="1400" b="1" i="1" dirty="0" smtClean="0"/>
              <a:t>Client Cancelled</a:t>
            </a:r>
            <a:r>
              <a:rPr lang="en-CA" sz="1400" dirty="0" smtClean="0"/>
              <a:t>”.</a:t>
            </a:r>
            <a:endParaRPr lang="en-CA" sz="1400" dirty="0"/>
          </a:p>
        </p:txBody>
      </p:sp>
    </p:spTree>
    <p:extLst>
      <p:ext uri="{BB962C8B-B14F-4D97-AF65-F5344CB8AC3E}">
        <p14:creationId xmlns:p14="http://schemas.microsoft.com/office/powerpoint/2010/main" val="2065376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32293" t="20412" r="5744" b="28031"/>
          <a:stretch/>
        </p:blipFill>
        <p:spPr bwMode="auto">
          <a:xfrm>
            <a:off x="2500475" y="1744336"/>
            <a:ext cx="5699145" cy="35275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CA" dirty="0" smtClean="0"/>
              <a:t>Data Submission: Upload &amp; Submit</a:t>
            </a:r>
            <a:r>
              <a:rPr lang="en-US" dirty="0">
                <a:solidFill>
                  <a:srgbClr val="00AAD2"/>
                </a:solidFill>
              </a:rPr>
              <a:t>	</a:t>
            </a:r>
            <a:r>
              <a:rPr lang="en-US" sz="1800" dirty="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34</a:t>
            </a:fld>
            <a:endParaRPr lang="en-US" dirty="0"/>
          </a:p>
        </p:txBody>
      </p:sp>
      <p:sp>
        <p:nvSpPr>
          <p:cNvPr id="34" name="TextBox 33"/>
          <p:cNvSpPr txBox="1"/>
          <p:nvPr/>
        </p:nvSpPr>
        <p:spPr>
          <a:xfrm>
            <a:off x="623391" y="1397324"/>
            <a:ext cx="4239181" cy="400110"/>
          </a:xfrm>
          <a:prstGeom prst="rect">
            <a:avLst/>
          </a:prstGeom>
          <a:noFill/>
        </p:spPr>
        <p:txBody>
          <a:bodyPr wrap="square" rtlCol="0">
            <a:spAutoFit/>
          </a:bodyPr>
          <a:lstStyle/>
          <a:p>
            <a:r>
              <a:rPr lang="en-CA" sz="2000" b="1" dirty="0" smtClean="0">
                <a:solidFill>
                  <a:schemeClr val="accent3"/>
                </a:solidFill>
                <a:latin typeface="Arial" panose="020B0604020202020204" pitchFamily="34" charset="0"/>
                <a:ea typeface="+mj-ea"/>
                <a:cs typeface="Arial" panose="020B0604020202020204" pitchFamily="34" charset="0"/>
              </a:rPr>
              <a:t>A. Upload &amp; Submit Example</a:t>
            </a:r>
            <a:endParaRPr lang="en-CA" sz="2000" b="1" dirty="0">
              <a:solidFill>
                <a:schemeClr val="accent3"/>
              </a:solidFill>
              <a:latin typeface="Arial" panose="020B0604020202020204" pitchFamily="34" charset="0"/>
              <a:ea typeface="+mj-ea"/>
              <a:cs typeface="Arial" panose="020B0604020202020204" pitchFamily="34" charset="0"/>
            </a:endParaRPr>
          </a:p>
        </p:txBody>
      </p:sp>
      <p:sp>
        <p:nvSpPr>
          <p:cNvPr id="13" name="Rectangle 12"/>
          <p:cNvSpPr/>
          <p:nvPr/>
        </p:nvSpPr>
        <p:spPr>
          <a:xfrm>
            <a:off x="2631706" y="5705118"/>
            <a:ext cx="6095012" cy="307777"/>
          </a:xfrm>
          <a:prstGeom prst="rect">
            <a:avLst/>
          </a:prstGeom>
          <a:solidFill>
            <a:schemeClr val="accent4">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If the Submitter choses to submit the file for validation, click the “</a:t>
            </a:r>
            <a:r>
              <a:rPr lang="en-CA" sz="1400" b="1" i="1" dirty="0" smtClean="0">
                <a:solidFill>
                  <a:schemeClr val="tx1"/>
                </a:solidFill>
              </a:rPr>
              <a:t>Submit</a:t>
            </a:r>
            <a:r>
              <a:rPr lang="en-CA" sz="1400" dirty="0" smtClean="0">
                <a:solidFill>
                  <a:schemeClr val="tx1"/>
                </a:solidFill>
              </a:rPr>
              <a:t>” button. </a:t>
            </a:r>
          </a:p>
        </p:txBody>
      </p:sp>
      <p:cxnSp>
        <p:nvCxnSpPr>
          <p:cNvPr id="14" name="Elbow Connector 13"/>
          <p:cNvCxnSpPr>
            <a:stCxn id="13" idx="0"/>
            <a:endCxn id="16" idx="2"/>
          </p:cNvCxnSpPr>
          <p:nvPr/>
        </p:nvCxnSpPr>
        <p:spPr>
          <a:xfrm rot="16200000" flipV="1">
            <a:off x="4763540" y="4789446"/>
            <a:ext cx="617553" cy="1213792"/>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212925" y="4893634"/>
            <a:ext cx="504989" cy="193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989837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Processing</a:t>
            </a:r>
            <a:r>
              <a:rPr lang="en-US" dirty="0">
                <a:solidFill>
                  <a:srgbClr val="00AAD2"/>
                </a:solidFill>
              </a:rPr>
              <a:t>	</a:t>
            </a:r>
            <a:r>
              <a:rPr lang="en-US" dirty="0" smtClean="0">
                <a:solidFill>
                  <a:srgbClr val="00AAD2"/>
                </a:solidFill>
              </a:rPr>
              <a:t>		</a:t>
            </a:r>
            <a:r>
              <a:rPr lang="en-US" sz="1800" dirty="0" smtClean="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578" y="1887630"/>
            <a:ext cx="6143625" cy="2124075"/>
          </a:xfrm>
          <a:prstGeom prst="rect">
            <a:avLst/>
          </a:prstGeom>
        </p:spPr>
      </p:pic>
      <p:sp>
        <p:nvSpPr>
          <p:cNvPr id="7" name="TextBox 6"/>
          <p:cNvSpPr txBox="1"/>
          <p:nvPr/>
        </p:nvSpPr>
        <p:spPr>
          <a:xfrm>
            <a:off x="623392" y="1432709"/>
            <a:ext cx="10811987" cy="369332"/>
          </a:xfrm>
          <a:prstGeom prst="rect">
            <a:avLst/>
          </a:prstGeom>
          <a:noFill/>
        </p:spPr>
        <p:txBody>
          <a:bodyPr wrap="square" rtlCol="0">
            <a:spAutoFit/>
          </a:bodyPr>
          <a:lstStyle/>
          <a:p>
            <a:r>
              <a:rPr lang="en-CA" b="1" dirty="0" smtClean="0">
                <a:solidFill>
                  <a:schemeClr val="accent3"/>
                </a:solidFill>
                <a:latin typeface="Arial" panose="020B0604020202020204" pitchFamily="34" charset="0"/>
                <a:ea typeface="+mj-ea"/>
                <a:cs typeface="Arial" panose="020B0604020202020204" pitchFamily="34" charset="0"/>
              </a:rPr>
              <a:t>B. Certification</a:t>
            </a:r>
            <a:endParaRPr lang="en-CA" sz="1400" b="1" dirty="0">
              <a:solidFill>
                <a:schemeClr val="accent3"/>
              </a:solidFill>
              <a:latin typeface="Arial" panose="020B0604020202020204" pitchFamily="34" charset="0"/>
              <a:ea typeface="+mj-ea"/>
              <a:cs typeface="Arial" panose="020B0604020202020204" pitchFamily="34" charset="0"/>
            </a:endParaRPr>
          </a:p>
        </p:txBody>
      </p:sp>
      <p:sp>
        <p:nvSpPr>
          <p:cNvPr id="16" name="Rectangle 15"/>
          <p:cNvSpPr/>
          <p:nvPr/>
        </p:nvSpPr>
        <p:spPr>
          <a:xfrm>
            <a:off x="4804834" y="3386668"/>
            <a:ext cx="613834" cy="1862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724947" y="5071972"/>
            <a:ext cx="9578885" cy="523220"/>
          </a:xfrm>
          <a:prstGeom prst="rect">
            <a:avLst/>
          </a:prstGeom>
          <a:solidFill>
            <a:schemeClr val="accent4">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Once Data Submission is successful, this screen appears. Clicking the “</a:t>
            </a:r>
            <a:r>
              <a:rPr lang="en-CA" sz="1400" b="1" i="1" dirty="0" smtClean="0">
                <a:solidFill>
                  <a:schemeClr val="tx1"/>
                </a:solidFill>
              </a:rPr>
              <a:t>Continue</a:t>
            </a:r>
            <a:r>
              <a:rPr lang="en-CA" sz="1400" dirty="0" smtClean="0">
                <a:solidFill>
                  <a:schemeClr val="tx1"/>
                </a:solidFill>
              </a:rPr>
              <a:t>” button will proceed to the Validating step. Clicking the “</a:t>
            </a:r>
            <a:r>
              <a:rPr lang="en-CA" sz="1400" b="1" i="1" dirty="0" smtClean="0">
                <a:solidFill>
                  <a:schemeClr val="tx1"/>
                </a:solidFill>
              </a:rPr>
              <a:t>Cancel</a:t>
            </a:r>
            <a:r>
              <a:rPr lang="en-CA" sz="1400" dirty="0" smtClean="0">
                <a:solidFill>
                  <a:schemeClr val="tx1"/>
                </a:solidFill>
              </a:rPr>
              <a:t>” button will return you to the Sign in page.</a:t>
            </a:r>
          </a:p>
        </p:txBody>
      </p:sp>
      <p:cxnSp>
        <p:nvCxnSpPr>
          <p:cNvPr id="11" name="Elbow Connector 10"/>
          <p:cNvCxnSpPr>
            <a:stCxn id="9" idx="0"/>
            <a:endCxn id="16" idx="2"/>
          </p:cNvCxnSpPr>
          <p:nvPr/>
        </p:nvCxnSpPr>
        <p:spPr>
          <a:xfrm rot="16200000" flipV="1">
            <a:off x="4563552" y="4121133"/>
            <a:ext cx="1499038" cy="402639"/>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295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Validating</a:t>
            </a:r>
            <a:r>
              <a:rPr lang="en-US" dirty="0">
                <a:solidFill>
                  <a:srgbClr val="00AAD2"/>
                </a:solidFill>
              </a:rPr>
              <a:t>	</a:t>
            </a:r>
            <a:r>
              <a:rPr lang="en-US" dirty="0" smtClean="0">
                <a:solidFill>
                  <a:srgbClr val="00AAD2"/>
                </a:solidFill>
              </a:rPr>
              <a:t>		</a:t>
            </a:r>
            <a:r>
              <a:rPr lang="en-US" sz="1800" dirty="0" smtClean="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553" y="2147567"/>
            <a:ext cx="6438900" cy="3448050"/>
          </a:xfrm>
          <a:prstGeom prst="rect">
            <a:avLst/>
          </a:prstGeom>
        </p:spPr>
      </p:pic>
      <p:sp>
        <p:nvSpPr>
          <p:cNvPr id="7" name="Rectangle 6"/>
          <p:cNvSpPr/>
          <p:nvPr/>
        </p:nvSpPr>
        <p:spPr>
          <a:xfrm>
            <a:off x="1264920" y="3796699"/>
            <a:ext cx="1494480" cy="137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9" name="Elbow Connector 8"/>
          <p:cNvCxnSpPr>
            <a:stCxn id="8" idx="1"/>
            <a:endCxn id="7" idx="3"/>
          </p:cNvCxnSpPr>
          <p:nvPr/>
        </p:nvCxnSpPr>
        <p:spPr>
          <a:xfrm rot="10800000" flipV="1">
            <a:off x="2759400" y="2930076"/>
            <a:ext cx="1782852" cy="935509"/>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151244" y="3966780"/>
            <a:ext cx="4855843" cy="885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9" name="Elbow Connector 18"/>
          <p:cNvCxnSpPr>
            <a:stCxn id="18" idx="1"/>
            <a:endCxn id="14" idx="3"/>
          </p:cNvCxnSpPr>
          <p:nvPr/>
        </p:nvCxnSpPr>
        <p:spPr>
          <a:xfrm rot="10800000">
            <a:off x="7007087" y="4409358"/>
            <a:ext cx="575366" cy="1235660"/>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5" idx="3"/>
          </p:cNvCxnSpPr>
          <p:nvPr/>
        </p:nvCxnSpPr>
        <p:spPr>
          <a:xfrm flipV="1">
            <a:off x="3997234" y="5482263"/>
            <a:ext cx="222559" cy="565448"/>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97234" y="5273662"/>
            <a:ext cx="443309" cy="194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p:cNvSpPr/>
          <p:nvPr/>
        </p:nvSpPr>
        <p:spPr>
          <a:xfrm>
            <a:off x="794994" y="5786101"/>
            <a:ext cx="3202240"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Clicking the “</a:t>
            </a:r>
            <a:r>
              <a:rPr lang="en-CA" sz="1400" b="1" i="1" dirty="0" smtClean="0">
                <a:solidFill>
                  <a:schemeClr val="tx1"/>
                </a:solidFill>
              </a:rPr>
              <a:t>Close</a:t>
            </a:r>
            <a:r>
              <a:rPr lang="en-CA" sz="1400" dirty="0" smtClean="0">
                <a:solidFill>
                  <a:schemeClr val="tx1"/>
                </a:solidFill>
              </a:rPr>
              <a:t>” button will proceed to the “</a:t>
            </a:r>
            <a:r>
              <a:rPr lang="en-CA" sz="1400" b="1" i="1" dirty="0" smtClean="0">
                <a:solidFill>
                  <a:schemeClr val="tx1"/>
                </a:solidFill>
              </a:rPr>
              <a:t>Work in Progress</a:t>
            </a:r>
            <a:r>
              <a:rPr lang="en-CA" sz="1400" dirty="0" smtClean="0">
                <a:solidFill>
                  <a:schemeClr val="tx1"/>
                </a:solidFill>
              </a:rPr>
              <a:t>” screen.</a:t>
            </a:r>
          </a:p>
        </p:txBody>
      </p:sp>
      <p:sp>
        <p:nvSpPr>
          <p:cNvPr id="26" name="TextBox 25"/>
          <p:cNvSpPr txBox="1"/>
          <p:nvPr/>
        </p:nvSpPr>
        <p:spPr>
          <a:xfrm>
            <a:off x="623392" y="1486594"/>
            <a:ext cx="10811987" cy="369332"/>
          </a:xfrm>
          <a:prstGeom prst="rect">
            <a:avLst/>
          </a:prstGeom>
          <a:noFill/>
        </p:spPr>
        <p:txBody>
          <a:bodyPr wrap="square" rtlCol="0">
            <a:spAutoFit/>
          </a:bodyPr>
          <a:lstStyle/>
          <a:p>
            <a:r>
              <a:rPr lang="en-CA" b="1" dirty="0" smtClean="0">
                <a:solidFill>
                  <a:schemeClr val="accent3"/>
                </a:solidFill>
                <a:latin typeface="Arial" panose="020B0604020202020204" pitchFamily="34" charset="0"/>
                <a:ea typeface="+mj-ea"/>
                <a:cs typeface="Arial" panose="020B0604020202020204" pitchFamily="34" charset="0"/>
              </a:rPr>
              <a:t>A. Validating </a:t>
            </a:r>
            <a:endParaRPr lang="en-CA" sz="1400" b="1" dirty="0">
              <a:solidFill>
                <a:schemeClr val="accent3"/>
              </a:solidFill>
              <a:latin typeface="Arial" panose="020B0604020202020204" pitchFamily="34" charset="0"/>
              <a:ea typeface="+mj-ea"/>
              <a:cs typeface="Arial" panose="020B0604020202020204" pitchFamily="34" charset="0"/>
            </a:endParaRPr>
          </a:p>
        </p:txBody>
      </p:sp>
      <p:grpSp>
        <p:nvGrpSpPr>
          <p:cNvPr id="10" name="Group 9"/>
          <p:cNvGrpSpPr/>
          <p:nvPr/>
        </p:nvGrpSpPr>
        <p:grpSpPr>
          <a:xfrm>
            <a:off x="4440543" y="2627481"/>
            <a:ext cx="3531914" cy="456484"/>
            <a:chOff x="6755086" y="2571636"/>
            <a:chExt cx="3531914" cy="456484"/>
          </a:xfrm>
        </p:grpSpPr>
        <p:sp>
          <p:nvSpPr>
            <p:cNvPr id="8" name="Rectangle 7"/>
            <p:cNvSpPr/>
            <p:nvPr/>
          </p:nvSpPr>
          <p:spPr>
            <a:xfrm>
              <a:off x="6856795" y="2720343"/>
              <a:ext cx="3430205" cy="307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n-CA" sz="1400" dirty="0" smtClean="0">
                  <a:solidFill>
                    <a:schemeClr val="tx1"/>
                  </a:solidFill>
                </a:rPr>
                <a:t>Note the status has changed to “</a:t>
              </a:r>
              <a:r>
                <a:rPr lang="en-CA" sz="1400" b="1" i="1" dirty="0" smtClean="0">
                  <a:solidFill>
                    <a:schemeClr val="tx1"/>
                  </a:solidFill>
                </a:rPr>
                <a:t>Validating</a:t>
              </a:r>
              <a:r>
                <a:rPr lang="en-CA" sz="1400" dirty="0" smtClean="0">
                  <a:solidFill>
                    <a:schemeClr val="tx1"/>
                  </a:solidFill>
                </a:rPr>
                <a:t>”.</a:t>
              </a:r>
            </a:p>
          </p:txBody>
        </p:sp>
        <p:sp>
          <p:nvSpPr>
            <p:cNvPr id="17" name="Oval 16"/>
            <p:cNvSpPr>
              <a:spLocks noChangeAspect="1"/>
            </p:cNvSpPr>
            <p:nvPr/>
          </p:nvSpPr>
          <p:spPr>
            <a:xfrm>
              <a:off x="6755086" y="2571636"/>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grpSp>
      <p:grpSp>
        <p:nvGrpSpPr>
          <p:cNvPr id="5" name="Group 4"/>
          <p:cNvGrpSpPr/>
          <p:nvPr/>
        </p:nvGrpSpPr>
        <p:grpSpPr>
          <a:xfrm>
            <a:off x="7456453" y="5147297"/>
            <a:ext cx="3556205" cy="867053"/>
            <a:chOff x="7847869" y="3796699"/>
            <a:chExt cx="3556205" cy="867053"/>
          </a:xfrm>
        </p:grpSpPr>
        <p:sp>
          <p:nvSpPr>
            <p:cNvPr id="18" name="Rectangle 17"/>
            <p:cNvSpPr/>
            <p:nvPr/>
          </p:nvSpPr>
          <p:spPr>
            <a:xfrm>
              <a:off x="7973869" y="3925088"/>
              <a:ext cx="3430205" cy="73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n-CA" sz="1400" dirty="0" smtClean="0">
                  <a:solidFill>
                    <a:schemeClr val="tx1"/>
                  </a:solidFill>
                </a:rPr>
                <a:t>The submission request cannot be modified at this time as indicated by the greyed-out areas.</a:t>
              </a:r>
            </a:p>
          </p:txBody>
        </p:sp>
        <p:sp>
          <p:nvSpPr>
            <p:cNvPr id="20" name="Oval 19"/>
            <p:cNvSpPr>
              <a:spLocks noChangeAspect="1"/>
            </p:cNvSpPr>
            <p:nvPr/>
          </p:nvSpPr>
          <p:spPr>
            <a:xfrm>
              <a:off x="7847869" y="3796699"/>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grpSp>
      <p:sp>
        <p:nvSpPr>
          <p:cNvPr id="21" name="Oval 20"/>
          <p:cNvSpPr>
            <a:spLocks noChangeAspect="1"/>
          </p:cNvSpPr>
          <p:nvPr/>
        </p:nvSpPr>
        <p:spPr>
          <a:xfrm>
            <a:off x="668994" y="566971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3</a:t>
            </a:r>
            <a:endParaRPr lang="en-CA" sz="1400" dirty="0">
              <a:latin typeface="Arial" panose="020B0604020202020204" pitchFamily="34" charset="0"/>
              <a:cs typeface="Arial" panose="020B0604020202020204" pitchFamily="34" charset="0"/>
            </a:endParaRPr>
          </a:p>
        </p:txBody>
      </p:sp>
      <p:sp>
        <p:nvSpPr>
          <p:cNvPr id="27" name="TextBox 26"/>
          <p:cNvSpPr txBox="1"/>
          <p:nvPr/>
        </p:nvSpPr>
        <p:spPr>
          <a:xfrm>
            <a:off x="8380160" y="1946936"/>
            <a:ext cx="3202240" cy="1815882"/>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Once the </a:t>
            </a:r>
            <a:r>
              <a:rPr lang="en-CA" sz="1400" u="sng" dirty="0" smtClean="0"/>
              <a:t>Submitter</a:t>
            </a:r>
            <a:r>
              <a:rPr lang="en-CA" sz="1400" dirty="0" smtClean="0"/>
              <a:t> clicks the “</a:t>
            </a:r>
            <a:r>
              <a:rPr lang="en-CA" sz="1400" b="1" i="1" dirty="0" smtClean="0"/>
              <a:t>Continue</a:t>
            </a:r>
            <a:r>
              <a:rPr lang="en-CA" sz="1400" dirty="0" smtClean="0"/>
              <a:t>” button on the certification message, the status on the submission form changes to “</a:t>
            </a:r>
            <a:r>
              <a:rPr lang="en-CA" sz="1400" b="1" i="1" dirty="0" smtClean="0"/>
              <a:t>Validating</a:t>
            </a:r>
            <a:r>
              <a:rPr lang="en-CA" sz="1400" dirty="0" smtClean="0"/>
              <a:t>”.  </a:t>
            </a:r>
          </a:p>
          <a:p>
            <a:endParaRPr lang="en-CA" sz="1400" dirty="0"/>
          </a:p>
          <a:p>
            <a:r>
              <a:rPr lang="en-CA" sz="1400" b="1" dirty="0" smtClean="0"/>
              <a:t>Note:</a:t>
            </a:r>
            <a:r>
              <a:rPr lang="en-CA" sz="1400" dirty="0" smtClean="0"/>
              <a:t> the submission request form is greyed-out, meaning it cannot be modified.  </a:t>
            </a:r>
            <a:endParaRPr lang="en-CA" sz="1400" dirty="0"/>
          </a:p>
        </p:txBody>
      </p:sp>
    </p:spTree>
    <p:extLst>
      <p:ext uri="{BB962C8B-B14F-4D97-AF65-F5344CB8AC3E}">
        <p14:creationId xmlns:p14="http://schemas.microsoft.com/office/powerpoint/2010/main" val="485534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Validation Failed</a:t>
            </a:r>
            <a:r>
              <a:rPr lang="en-US" dirty="0">
                <a:solidFill>
                  <a:srgbClr val="00AAD2"/>
                </a:solidFill>
              </a:rPr>
              <a:t>	</a:t>
            </a:r>
            <a:r>
              <a:rPr lang="en-US" sz="1800" dirty="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37</a:t>
            </a:fld>
            <a:endParaRPr lang="en-US" dirty="0"/>
          </a:p>
        </p:txBody>
      </p:sp>
      <p:grpSp>
        <p:nvGrpSpPr>
          <p:cNvPr id="10" name="Group 9"/>
          <p:cNvGrpSpPr/>
          <p:nvPr/>
        </p:nvGrpSpPr>
        <p:grpSpPr>
          <a:xfrm>
            <a:off x="714999" y="1960038"/>
            <a:ext cx="8253903" cy="2590800"/>
            <a:chOff x="890097" y="2115681"/>
            <a:chExt cx="8253903" cy="259080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4351"/>
            <a:stretch/>
          </p:blipFill>
          <p:spPr>
            <a:xfrm>
              <a:off x="890097" y="2115681"/>
              <a:ext cx="8253903" cy="2590800"/>
            </a:xfrm>
            <a:prstGeom prst="rect">
              <a:avLst/>
            </a:prstGeom>
          </p:spPr>
        </p:pic>
        <p:sp>
          <p:nvSpPr>
            <p:cNvPr id="6" name="Rectangle 5"/>
            <p:cNvSpPr/>
            <p:nvPr/>
          </p:nvSpPr>
          <p:spPr>
            <a:xfrm>
              <a:off x="1193223" y="2951092"/>
              <a:ext cx="2931207" cy="163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900" dirty="0" smtClean="0">
                  <a:solidFill>
                    <a:schemeClr val="tx1"/>
                  </a:solidFill>
                </a:rPr>
                <a:t>Lakeland Industry and Community Association</a:t>
              </a:r>
              <a:endParaRPr lang="en-CA" sz="900" dirty="0">
                <a:solidFill>
                  <a:schemeClr val="tx1"/>
                </a:solidFill>
              </a:endParaRPr>
            </a:p>
          </p:txBody>
        </p:sp>
        <p:sp>
          <p:nvSpPr>
            <p:cNvPr id="7" name="Rectangle 6"/>
            <p:cNvSpPr/>
            <p:nvPr/>
          </p:nvSpPr>
          <p:spPr>
            <a:xfrm>
              <a:off x="2796275" y="3468884"/>
              <a:ext cx="440603" cy="163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CA" sz="1100" dirty="0" smtClean="0">
                  <a:solidFill>
                    <a:schemeClr val="tx1"/>
                  </a:solidFill>
                </a:rPr>
                <a:t>433315</a:t>
              </a:r>
              <a:endParaRPr lang="en-CA" sz="1100" dirty="0">
                <a:solidFill>
                  <a:schemeClr val="tx1"/>
                </a:solidFill>
              </a:endParaRPr>
            </a:p>
          </p:txBody>
        </p:sp>
        <p:sp>
          <p:nvSpPr>
            <p:cNvPr id="8" name="Rectangle 7"/>
            <p:cNvSpPr/>
            <p:nvPr/>
          </p:nvSpPr>
          <p:spPr>
            <a:xfrm>
              <a:off x="7409607" y="2606041"/>
              <a:ext cx="1357203" cy="345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endParaRPr lang="en-CA" sz="900" dirty="0">
                <a:solidFill>
                  <a:schemeClr val="tx1"/>
                </a:solidFill>
              </a:endParaRPr>
            </a:p>
          </p:txBody>
        </p:sp>
      </p:grpSp>
      <p:sp>
        <p:nvSpPr>
          <p:cNvPr id="11" name="TextBox 10"/>
          <p:cNvSpPr txBox="1"/>
          <p:nvPr/>
        </p:nvSpPr>
        <p:spPr>
          <a:xfrm>
            <a:off x="1514939" y="5085239"/>
            <a:ext cx="8836538" cy="523220"/>
          </a:xfrm>
          <a:prstGeom prst="rect">
            <a:avLst/>
          </a:prstGeom>
          <a:solidFill>
            <a:schemeClr val="accent4">
              <a:lumMod val="40000"/>
              <a:lumOff val="60000"/>
            </a:schemeClr>
          </a:solidFill>
          <a:ln w="19050">
            <a:solidFill>
              <a:schemeClr val="accent3">
                <a:lumMod val="40000"/>
                <a:lumOff val="60000"/>
              </a:schemeClr>
            </a:solidFill>
          </a:ln>
        </p:spPr>
        <p:txBody>
          <a:bodyPr wrap="square" rtlCol="0">
            <a:spAutoFit/>
          </a:bodyPr>
          <a:lstStyle/>
          <a:p>
            <a:r>
              <a:rPr lang="en-CA" sz="1400" b="1" dirty="0" smtClean="0"/>
              <a:t>NOTE: </a:t>
            </a:r>
            <a:r>
              <a:rPr lang="en-CA" sz="1400" dirty="0" smtClean="0"/>
              <a:t>When the request fails the  validation process, ETS will send an email informing the Submitter that the request sent is rejected due to validation error(s) and the Submitter is to sign on to ETS, correct the error(s), and resubmit.</a:t>
            </a:r>
            <a:endParaRPr lang="en-CA" sz="1400" dirty="0"/>
          </a:p>
        </p:txBody>
      </p:sp>
    </p:spTree>
    <p:extLst>
      <p:ext uri="{BB962C8B-B14F-4D97-AF65-F5344CB8AC3E}">
        <p14:creationId xmlns:p14="http://schemas.microsoft.com/office/powerpoint/2010/main" val="1884424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Validation Failed</a:t>
            </a:r>
            <a:r>
              <a:rPr lang="en-US" dirty="0">
                <a:solidFill>
                  <a:srgbClr val="00AAD2"/>
                </a:solidFill>
              </a:rPr>
              <a:t>	</a:t>
            </a:r>
            <a:r>
              <a:rPr lang="en-US" sz="1800" dirty="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38</a:t>
            </a:fld>
            <a:endParaRPr lang="en-US" dirty="0"/>
          </a:p>
        </p:txBody>
      </p:sp>
      <p:sp>
        <p:nvSpPr>
          <p:cNvPr id="9" name="Rectangle 8"/>
          <p:cNvSpPr/>
          <p:nvPr/>
        </p:nvSpPr>
        <p:spPr>
          <a:xfrm>
            <a:off x="6146576" y="3643951"/>
            <a:ext cx="2474613" cy="307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ctr"/>
            <a:r>
              <a:rPr lang="en-CA" sz="1400" dirty="0" smtClean="0">
                <a:solidFill>
                  <a:schemeClr val="tx1"/>
                </a:solidFill>
              </a:rPr>
              <a:t>Click the “</a:t>
            </a:r>
            <a:r>
              <a:rPr lang="en-CA" sz="1400" b="1" i="1" dirty="0" smtClean="0">
                <a:solidFill>
                  <a:schemeClr val="tx1"/>
                </a:solidFill>
              </a:rPr>
              <a:t>Find</a:t>
            </a:r>
            <a:r>
              <a:rPr lang="en-CA" sz="1400" dirty="0" smtClean="0">
                <a:solidFill>
                  <a:schemeClr val="tx1"/>
                </a:solidFill>
              </a:rPr>
              <a:t>” button</a:t>
            </a:r>
            <a:endParaRPr lang="en-CA" sz="1400" dirty="0">
              <a:solidFill>
                <a:schemeClr val="tx1"/>
              </a:solidFill>
            </a:endParaRPr>
          </a:p>
        </p:txBody>
      </p:sp>
      <p:sp>
        <p:nvSpPr>
          <p:cNvPr id="10" name="Rectangle 9"/>
          <p:cNvSpPr/>
          <p:nvPr/>
        </p:nvSpPr>
        <p:spPr>
          <a:xfrm>
            <a:off x="1514939" y="5789940"/>
            <a:ext cx="2474613" cy="73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n-CA" sz="1400" dirty="0" smtClean="0">
                <a:solidFill>
                  <a:schemeClr val="tx1"/>
                </a:solidFill>
              </a:rPr>
              <a:t>Click on the desired Request # with the “</a:t>
            </a:r>
            <a:r>
              <a:rPr lang="en-CA" sz="1400" b="1" i="1" dirty="0" smtClean="0">
                <a:solidFill>
                  <a:schemeClr val="tx1"/>
                </a:solidFill>
              </a:rPr>
              <a:t>Validation Failed</a:t>
            </a:r>
            <a:r>
              <a:rPr lang="en-CA" sz="1400" dirty="0" smtClean="0">
                <a:solidFill>
                  <a:schemeClr val="tx1"/>
                </a:solidFill>
              </a:rPr>
              <a:t>” status</a:t>
            </a:r>
            <a:endParaRPr lang="en-CA" sz="1400" dirty="0">
              <a:solidFill>
                <a:schemeClr val="tx1"/>
              </a:solidFill>
            </a:endParaRPr>
          </a:p>
        </p:txBody>
      </p:sp>
      <p:sp>
        <p:nvSpPr>
          <p:cNvPr id="11" name="Rectangle 10"/>
          <p:cNvSpPr/>
          <p:nvPr/>
        </p:nvSpPr>
        <p:spPr>
          <a:xfrm>
            <a:off x="6146576" y="2061235"/>
            <a:ext cx="2474613" cy="307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ctr"/>
            <a:r>
              <a:rPr lang="en-CA" sz="1400" dirty="0" smtClean="0">
                <a:solidFill>
                  <a:schemeClr val="tx1"/>
                </a:solidFill>
              </a:rPr>
              <a:t>Enter the Search Criteria</a:t>
            </a:r>
            <a:endParaRPr lang="en-CA" sz="1400" dirty="0">
              <a:solidFill>
                <a:schemeClr val="tx1"/>
              </a:solidFill>
            </a:endParaRPr>
          </a:p>
        </p:txBody>
      </p:sp>
      <p:grpSp>
        <p:nvGrpSpPr>
          <p:cNvPr id="14" name="Group 13"/>
          <p:cNvGrpSpPr/>
          <p:nvPr/>
        </p:nvGrpSpPr>
        <p:grpSpPr>
          <a:xfrm>
            <a:off x="650059" y="1721132"/>
            <a:ext cx="5452837" cy="3857502"/>
            <a:chOff x="1264798" y="1612848"/>
            <a:chExt cx="5452837" cy="385750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798" y="1612848"/>
              <a:ext cx="5452837" cy="3857502"/>
            </a:xfrm>
            <a:prstGeom prst="rect">
              <a:avLst/>
            </a:prstGeom>
          </p:spPr>
        </p:pic>
        <p:sp>
          <p:nvSpPr>
            <p:cNvPr id="5" name="Rectangle 4"/>
            <p:cNvSpPr/>
            <p:nvPr/>
          </p:nvSpPr>
          <p:spPr>
            <a:xfrm>
              <a:off x="1488332" y="4454843"/>
              <a:ext cx="1666348" cy="1366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3491565" y="3062689"/>
              <a:ext cx="407523" cy="1652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1468191" y="1777285"/>
              <a:ext cx="5089731" cy="10740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16" name="Elbow Connector 15"/>
          <p:cNvCxnSpPr/>
          <p:nvPr/>
        </p:nvCxnSpPr>
        <p:spPr>
          <a:xfrm rot="10800000" flipV="1">
            <a:off x="5943184" y="2215665"/>
            <a:ext cx="203393" cy="153346"/>
          </a:xfrm>
          <a:prstGeom prst="bentConnector3">
            <a:avLst>
              <a:gd name="adj1" fmla="val 50000"/>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0"/>
            <a:endCxn id="6" idx="2"/>
          </p:cNvCxnSpPr>
          <p:nvPr/>
        </p:nvCxnSpPr>
        <p:spPr>
          <a:xfrm rot="16200000" flipV="1">
            <a:off x="5078374" y="1338441"/>
            <a:ext cx="307725" cy="4303295"/>
          </a:xfrm>
          <a:prstGeom prst="bentConnector3">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0" idx="0"/>
          </p:cNvCxnSpPr>
          <p:nvPr/>
        </p:nvCxnSpPr>
        <p:spPr>
          <a:xfrm rot="16200000" flipV="1">
            <a:off x="1684407" y="4722100"/>
            <a:ext cx="1090201" cy="1045479"/>
          </a:xfrm>
          <a:prstGeom prst="bentConnector3">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915400" y="1721132"/>
            <a:ext cx="2667000" cy="353943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To get further information on why the validation failed for a particular request, the Submitter will:</a:t>
            </a:r>
          </a:p>
          <a:p>
            <a:pPr marL="285750" indent="-285750">
              <a:buFont typeface="Arial" panose="020B0604020202020204" pitchFamily="34" charset="0"/>
              <a:buChar char="•"/>
            </a:pPr>
            <a:r>
              <a:rPr lang="en-CA" sz="1400" dirty="0" smtClean="0"/>
              <a:t>Sign on to ETS;</a:t>
            </a:r>
          </a:p>
          <a:p>
            <a:pPr marL="285750" indent="-285750">
              <a:buFont typeface="Arial" panose="020B0604020202020204" pitchFamily="34" charset="0"/>
              <a:buChar char="•"/>
            </a:pPr>
            <a:r>
              <a:rPr lang="en-CA" sz="1400" dirty="0" smtClean="0"/>
              <a:t>Click on “</a:t>
            </a:r>
            <a:r>
              <a:rPr lang="en-CA" sz="1400" b="1" i="1" dirty="0" smtClean="0"/>
              <a:t>Airshed</a:t>
            </a:r>
            <a:r>
              <a:rPr lang="en-CA" sz="1400" dirty="0" smtClean="0"/>
              <a:t>” node on the left of the screen;</a:t>
            </a:r>
          </a:p>
          <a:p>
            <a:pPr marL="285750" indent="-285750">
              <a:buFont typeface="Arial" panose="020B0604020202020204" pitchFamily="34" charset="0"/>
              <a:buChar char="•"/>
            </a:pPr>
            <a:r>
              <a:rPr lang="en-CA" sz="1400" dirty="0" smtClean="0"/>
              <a:t>Click on “</a:t>
            </a:r>
            <a:r>
              <a:rPr lang="en-CA" sz="1400" b="1" i="1" dirty="0" smtClean="0"/>
              <a:t>Work in Progress</a:t>
            </a:r>
            <a:r>
              <a:rPr lang="en-CA" sz="1400" dirty="0" smtClean="0"/>
              <a:t>” sub-node;</a:t>
            </a:r>
          </a:p>
          <a:p>
            <a:pPr marL="285750" indent="-285750">
              <a:buFont typeface="Arial" panose="020B0604020202020204" pitchFamily="34" charset="0"/>
              <a:buChar char="•"/>
            </a:pPr>
            <a:r>
              <a:rPr lang="en-CA" sz="1400" dirty="0" smtClean="0"/>
              <a:t>Enter the criteria to search for the results;</a:t>
            </a:r>
          </a:p>
          <a:p>
            <a:pPr marL="285750" indent="-285750">
              <a:buFont typeface="Arial" panose="020B0604020202020204" pitchFamily="34" charset="0"/>
              <a:buChar char="•"/>
            </a:pPr>
            <a:r>
              <a:rPr lang="en-CA" sz="1400" dirty="0" smtClean="0"/>
              <a:t>Click “</a:t>
            </a:r>
            <a:r>
              <a:rPr lang="en-CA" sz="1400" b="1" i="1" dirty="0" smtClean="0"/>
              <a:t>Find</a:t>
            </a:r>
            <a:r>
              <a:rPr lang="en-CA" sz="1400" dirty="0" smtClean="0"/>
              <a:t>” button and get the results;</a:t>
            </a:r>
          </a:p>
          <a:p>
            <a:pPr marL="285750" indent="-285750">
              <a:buFont typeface="Arial" panose="020B0604020202020204" pitchFamily="34" charset="0"/>
              <a:buChar char="•"/>
            </a:pPr>
            <a:r>
              <a:rPr lang="en-CA" sz="1400" dirty="0" smtClean="0"/>
              <a:t>Click on the desired request number with the “</a:t>
            </a:r>
            <a:r>
              <a:rPr lang="en-CA" sz="1400" b="1" i="1" dirty="0" smtClean="0"/>
              <a:t>Validation Failed</a:t>
            </a:r>
            <a:r>
              <a:rPr lang="en-CA" sz="1400" dirty="0" smtClean="0"/>
              <a:t>” status.</a:t>
            </a:r>
            <a:endParaRPr lang="en-CA" sz="1400" dirty="0"/>
          </a:p>
        </p:txBody>
      </p:sp>
    </p:spTree>
    <p:extLst>
      <p:ext uri="{BB962C8B-B14F-4D97-AF65-F5344CB8AC3E}">
        <p14:creationId xmlns:p14="http://schemas.microsoft.com/office/powerpoint/2010/main" val="236248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01" y="1776152"/>
            <a:ext cx="6166186" cy="3606457"/>
          </a:xfrm>
          <a:prstGeom prst="rect">
            <a:avLst/>
          </a:prstGeom>
        </p:spPr>
      </p:pic>
      <p:sp>
        <p:nvSpPr>
          <p:cNvPr id="5" name="Rectangle 4"/>
          <p:cNvSpPr/>
          <p:nvPr/>
        </p:nvSpPr>
        <p:spPr>
          <a:xfrm>
            <a:off x="1116269" y="2583214"/>
            <a:ext cx="707544" cy="194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1089728" y="3495779"/>
            <a:ext cx="1855341" cy="167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1983238" y="252576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9" name="Oval 8"/>
          <p:cNvSpPr>
            <a:spLocks noChangeAspect="1"/>
          </p:cNvSpPr>
          <p:nvPr/>
        </p:nvSpPr>
        <p:spPr>
          <a:xfrm>
            <a:off x="704844" y="3461595"/>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CA" dirty="0" smtClean="0"/>
              <a:t>Data Submission: Validation Failed</a:t>
            </a:r>
            <a:r>
              <a:rPr lang="en-US" dirty="0">
                <a:solidFill>
                  <a:srgbClr val="00AAD2"/>
                </a:solidFill>
              </a:rPr>
              <a:t>	</a:t>
            </a:r>
            <a:r>
              <a:rPr lang="en-US" sz="1800" dirty="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39</a:t>
            </a:fld>
            <a:endParaRPr lang="en-US" dirty="0"/>
          </a:p>
        </p:txBody>
      </p:sp>
      <p:sp>
        <p:nvSpPr>
          <p:cNvPr id="13" name="TextBox 12"/>
          <p:cNvSpPr txBox="1"/>
          <p:nvPr/>
        </p:nvSpPr>
        <p:spPr>
          <a:xfrm>
            <a:off x="7902157" y="1796895"/>
            <a:ext cx="3503973" cy="353943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Once the Submitter clicks on the desired request number in the “</a:t>
            </a:r>
            <a:r>
              <a:rPr lang="en-CA" sz="1400" b="1" i="1" dirty="0" smtClean="0"/>
              <a:t>Work In Progress</a:t>
            </a:r>
            <a:r>
              <a:rPr lang="en-CA" sz="1400" dirty="0" smtClean="0"/>
              <a:t>” form, the “</a:t>
            </a:r>
            <a:r>
              <a:rPr lang="en-CA" sz="1400" b="1" i="1" dirty="0" smtClean="0"/>
              <a:t>Airshed  Submission</a:t>
            </a:r>
            <a:r>
              <a:rPr lang="en-CA" sz="1400" dirty="0" smtClean="0"/>
              <a:t>” form appears showing:</a:t>
            </a:r>
          </a:p>
          <a:p>
            <a:endParaRPr lang="en-CA" sz="1400" dirty="0" smtClean="0"/>
          </a:p>
          <a:p>
            <a:pPr marL="342900" indent="-342900">
              <a:buFont typeface="+mj-lt"/>
              <a:buAutoNum type="arabicPeriod"/>
            </a:pPr>
            <a:r>
              <a:rPr lang="en-CA" sz="1400" dirty="0" smtClean="0"/>
              <a:t>The Status is now “</a:t>
            </a:r>
            <a:r>
              <a:rPr lang="en-CA" sz="1400" b="1" i="1" dirty="0" smtClean="0"/>
              <a:t>Validation Failed</a:t>
            </a:r>
            <a:r>
              <a:rPr lang="en-CA" sz="1400" dirty="0" smtClean="0"/>
              <a:t>”; and</a:t>
            </a:r>
          </a:p>
          <a:p>
            <a:pPr marL="342900" indent="-342900">
              <a:buFont typeface="+mj-lt"/>
              <a:buAutoNum type="arabicPeriod"/>
            </a:pPr>
            <a:r>
              <a:rPr lang="en-CA" sz="1400" dirty="0" smtClean="0"/>
              <a:t>In the top left area an “</a:t>
            </a:r>
            <a:r>
              <a:rPr lang="en-CA" sz="1400" b="1" i="1" dirty="0" smtClean="0"/>
              <a:t>Error Report</a:t>
            </a:r>
            <a:r>
              <a:rPr lang="en-CA" sz="1400" dirty="0" smtClean="0"/>
              <a:t>” link appears.</a:t>
            </a:r>
          </a:p>
          <a:p>
            <a:pPr marL="342900" indent="-342900">
              <a:buFont typeface="+mj-lt"/>
              <a:buAutoNum type="arabicPeriod"/>
            </a:pPr>
            <a:endParaRPr lang="en-CA" sz="1400" dirty="0"/>
          </a:p>
          <a:p>
            <a:r>
              <a:rPr lang="en-CA" sz="1400" dirty="0" smtClean="0"/>
              <a:t>The Submitter clicks on the “</a:t>
            </a:r>
            <a:r>
              <a:rPr lang="en-CA" sz="1400" b="1" i="1" dirty="0" smtClean="0"/>
              <a:t>Error Report</a:t>
            </a:r>
            <a:r>
              <a:rPr lang="en-CA" sz="1400" dirty="0"/>
              <a:t>” </a:t>
            </a:r>
            <a:r>
              <a:rPr lang="en-CA" sz="1400" dirty="0" smtClean="0"/>
              <a:t>link to </a:t>
            </a:r>
            <a:r>
              <a:rPr lang="en-CA" sz="1400" dirty="0"/>
              <a:t>get </a:t>
            </a:r>
            <a:r>
              <a:rPr lang="en-CA" sz="1400" dirty="0" smtClean="0"/>
              <a:t>more information from </a:t>
            </a:r>
            <a:r>
              <a:rPr lang="en-CA" sz="1400" dirty="0"/>
              <a:t>the Error </a:t>
            </a:r>
            <a:r>
              <a:rPr lang="en-CA" sz="1400" dirty="0" smtClean="0"/>
              <a:t>Report.</a:t>
            </a:r>
          </a:p>
          <a:p>
            <a:endParaRPr lang="en-US" sz="1400" dirty="0"/>
          </a:p>
          <a:p>
            <a:r>
              <a:rPr lang="en-US" sz="1400" b="1" dirty="0" smtClean="0"/>
              <a:t>NOTE: </a:t>
            </a:r>
            <a:r>
              <a:rPr lang="en-US" sz="1400" dirty="0" smtClean="0"/>
              <a:t>if you click the “</a:t>
            </a:r>
            <a:r>
              <a:rPr lang="en-US" sz="1400" b="1" i="1" dirty="0" smtClean="0"/>
              <a:t>Save</a:t>
            </a:r>
            <a:r>
              <a:rPr lang="en-US" sz="1400" dirty="0" smtClean="0"/>
              <a:t>” button the error report will disappear.</a:t>
            </a:r>
            <a:endParaRPr lang="en-CA" sz="1400" dirty="0" smtClean="0"/>
          </a:p>
        </p:txBody>
      </p:sp>
    </p:spTree>
    <p:extLst>
      <p:ext uri="{BB962C8B-B14F-4D97-AF65-F5344CB8AC3E}">
        <p14:creationId xmlns:p14="http://schemas.microsoft.com/office/powerpoint/2010/main" val="1062926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3392" y="1886236"/>
            <a:ext cx="11425269" cy="2862322"/>
          </a:xfrm>
        </p:spPr>
        <p:txBody>
          <a:bodyPr>
            <a:spAutoFit/>
          </a:bodyPr>
          <a:lstStyle/>
          <a:p>
            <a:pPr marL="0" indent="0">
              <a:buNone/>
            </a:pPr>
            <a:r>
              <a:rPr lang="en-US" sz="1800" i="1" dirty="0">
                <a:solidFill>
                  <a:srgbClr val="FF0000"/>
                </a:solidFill>
              </a:rPr>
              <a:t>Effective November 15, 2019 after 5 p.m. MST, Version 2.0 of the ambient XML schema must be used in the submission of ambient data to be accepted by ETS:</a:t>
            </a:r>
          </a:p>
          <a:p>
            <a:pPr marL="0" indent="0">
              <a:buNone/>
            </a:pPr>
            <a:r>
              <a:rPr lang="en-US" sz="1800" dirty="0"/>
              <a:t>This means:</a:t>
            </a:r>
          </a:p>
          <a:p>
            <a:pPr>
              <a:buFont typeface="+mj-lt"/>
              <a:buAutoNum type="arabicPeriod"/>
            </a:pPr>
            <a:r>
              <a:rPr lang="en-US" sz="1800" dirty="0"/>
              <a:t>The new ambient XML schema must be used from that date going forward for </a:t>
            </a:r>
            <a:r>
              <a:rPr lang="en-US" sz="1800" u="sng" dirty="0"/>
              <a:t>new</a:t>
            </a:r>
            <a:r>
              <a:rPr lang="en-US" sz="1800" dirty="0"/>
              <a:t> data sets and for the </a:t>
            </a:r>
            <a:r>
              <a:rPr lang="en-US" sz="1800" u="sng" dirty="0"/>
              <a:t>resubmission</a:t>
            </a:r>
            <a:r>
              <a:rPr lang="en-US" sz="1800" dirty="0"/>
              <a:t> of historic data; </a:t>
            </a:r>
          </a:p>
          <a:p>
            <a:pPr>
              <a:buFont typeface="+mj-lt"/>
              <a:buAutoNum type="arabicPeriod"/>
            </a:pPr>
            <a:r>
              <a:rPr lang="en-US" sz="1800" dirty="0"/>
              <a:t>The new ambient XML schema is for use by </a:t>
            </a:r>
            <a:r>
              <a:rPr lang="en-US" sz="1800" u="sng" dirty="0"/>
              <a:t>all</a:t>
            </a:r>
            <a:r>
              <a:rPr lang="en-US" sz="1800" dirty="0"/>
              <a:t> ambient data submitters (industrial and airshed);</a:t>
            </a:r>
          </a:p>
          <a:p>
            <a:pPr>
              <a:buFont typeface="+mj-lt"/>
              <a:buAutoNum type="arabicPeriod"/>
            </a:pPr>
            <a:r>
              <a:rPr lang="en-US" sz="1800" dirty="0"/>
              <a:t>Submitting ambient data using the V1.9 schema will </a:t>
            </a:r>
            <a:r>
              <a:rPr lang="en-US" sz="1800" b="1" dirty="0"/>
              <a:t>NOT</a:t>
            </a:r>
            <a:r>
              <a:rPr lang="en-US" sz="1800" dirty="0"/>
              <a:t> be accepted by ETS going forward; </a:t>
            </a:r>
          </a:p>
          <a:p>
            <a:pPr>
              <a:buFont typeface="+mj-lt"/>
              <a:buAutoNum type="arabicPeriod"/>
            </a:pPr>
            <a:r>
              <a:rPr lang="en-US" sz="1800" dirty="0"/>
              <a:t>Version 2.0 of the Reference Tables </a:t>
            </a:r>
            <a:r>
              <a:rPr lang="en-US" sz="1800" u="sng" dirty="0"/>
              <a:t>must be used</a:t>
            </a:r>
            <a:r>
              <a:rPr lang="en-US" sz="1800" dirty="0"/>
              <a:t> in conjunction with Version 2.0 of the ambient XML schema. A new version of the Ambient Schema Guidance document will be added in the near future</a:t>
            </a:r>
            <a:r>
              <a:rPr lang="en-US" sz="1800" dirty="0" smtClean="0"/>
              <a:t>.</a:t>
            </a:r>
            <a:endParaRPr lang="en-US" sz="1800" dirty="0"/>
          </a:p>
        </p:txBody>
      </p:sp>
      <p:sp>
        <p:nvSpPr>
          <p:cNvPr id="3" name="Title 2"/>
          <p:cNvSpPr>
            <a:spLocks noGrp="1"/>
          </p:cNvSpPr>
          <p:nvPr>
            <p:ph type="title"/>
          </p:nvPr>
        </p:nvSpPr>
        <p:spPr/>
        <p:txBody>
          <a:bodyPr/>
          <a:lstStyle/>
          <a:p>
            <a:r>
              <a:rPr lang="en-CA" sz="3733" dirty="0"/>
              <a:t>Airshed Submissions- Ambient XML Schema</a:t>
            </a:r>
          </a:p>
        </p:txBody>
      </p:sp>
      <p:sp>
        <p:nvSpPr>
          <p:cNvPr id="4" name="Slide Number Placeholder 3"/>
          <p:cNvSpPr>
            <a:spLocks noGrp="1"/>
          </p:cNvSpPr>
          <p:nvPr>
            <p:ph type="sldNum" sz="quarter" idx="4"/>
          </p:nvPr>
        </p:nvSpPr>
        <p:spPr/>
        <p:txBody>
          <a:bodyPr/>
          <a:lstStyle/>
          <a:p>
            <a:fld id="{3A2281A5-0AAD-5C43-9874-F8F3A9F5B29A}" type="slidenum">
              <a:rPr lang="en-US" smtClean="0"/>
              <a:pPr/>
              <a:t>4</a:t>
            </a:fld>
            <a:endParaRPr lang="en-US" dirty="0"/>
          </a:p>
        </p:txBody>
      </p:sp>
      <p:sp>
        <p:nvSpPr>
          <p:cNvPr id="6" name="Rectangle 5"/>
          <p:cNvSpPr/>
          <p:nvPr/>
        </p:nvSpPr>
        <p:spPr>
          <a:xfrm>
            <a:off x="623392" y="5246985"/>
            <a:ext cx="10820896" cy="646331"/>
          </a:xfrm>
          <a:prstGeom prst="rect">
            <a:avLst/>
          </a:prstGeom>
          <a:solidFill>
            <a:schemeClr val="accent4">
              <a:lumMod val="40000"/>
              <a:lumOff val="60000"/>
            </a:schemeClr>
          </a:solidFill>
          <a:ln w="25400">
            <a:solidFill>
              <a:schemeClr val="accent3">
                <a:lumMod val="40000"/>
                <a:lumOff val="60000"/>
              </a:schemeClr>
            </a:solidFill>
          </a:ln>
        </p:spPr>
        <p:txBody>
          <a:bodyPr wrap="square">
            <a:spAutoFit/>
          </a:bodyPr>
          <a:lstStyle/>
          <a:p>
            <a:r>
              <a:rPr lang="en-US" dirty="0">
                <a:latin typeface="Arial" panose="020B0604020202020204" pitchFamily="34" charset="0"/>
                <a:cs typeface="Arial" panose="020B0604020202020204" pitchFamily="34" charset="0"/>
              </a:rPr>
              <a:t>More information on Version 2.0 of the ambient XML Schema can found at Alberta Online Learning website: </a:t>
            </a:r>
            <a:r>
              <a:rPr lang="en-US" dirty="0">
                <a:latin typeface="Arial" panose="020B0604020202020204" pitchFamily="34" charset="0"/>
                <a:cs typeface="Arial" panose="020B0604020202020204" pitchFamily="34" charset="0"/>
                <a:hlinkClick r:id="rId3"/>
              </a:rPr>
              <a:t>https://training.energy.gov.ab.ca/Pages/Air.aspx#Ambient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4883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385" y="1892274"/>
            <a:ext cx="7143750" cy="2933700"/>
          </a:xfrm>
          <a:prstGeom prst="rect">
            <a:avLst/>
          </a:prstGeom>
        </p:spPr>
      </p:pic>
      <p:sp>
        <p:nvSpPr>
          <p:cNvPr id="3" name="Title 2"/>
          <p:cNvSpPr>
            <a:spLocks noGrp="1"/>
          </p:cNvSpPr>
          <p:nvPr>
            <p:ph type="title"/>
          </p:nvPr>
        </p:nvSpPr>
        <p:spPr/>
        <p:txBody>
          <a:bodyPr/>
          <a:lstStyle/>
          <a:p>
            <a:r>
              <a:rPr lang="en-CA" dirty="0" smtClean="0"/>
              <a:t>Data Submission: Validation Failed</a:t>
            </a:r>
            <a:r>
              <a:rPr lang="en-US" dirty="0">
                <a:solidFill>
                  <a:srgbClr val="00AAD2"/>
                </a:solidFill>
              </a:rPr>
              <a:t>	</a:t>
            </a:r>
            <a:r>
              <a:rPr lang="en-US" sz="1800" dirty="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40</a:t>
            </a:fld>
            <a:endParaRPr lang="en-US" dirty="0"/>
          </a:p>
        </p:txBody>
      </p:sp>
      <p:sp>
        <p:nvSpPr>
          <p:cNvPr id="6" name="TextBox 5"/>
          <p:cNvSpPr txBox="1"/>
          <p:nvPr/>
        </p:nvSpPr>
        <p:spPr>
          <a:xfrm>
            <a:off x="8332717" y="2727905"/>
            <a:ext cx="3503973" cy="1600438"/>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the Submission Report.  The information in the report include:</a:t>
            </a:r>
          </a:p>
          <a:p>
            <a:pPr marL="342900" indent="-342900">
              <a:buFont typeface="+mj-lt"/>
              <a:buAutoNum type="arabicPeriod"/>
            </a:pPr>
            <a:r>
              <a:rPr lang="en-CA" sz="1400" dirty="0" smtClean="0"/>
              <a:t>Date and time of report;</a:t>
            </a:r>
          </a:p>
          <a:p>
            <a:pPr marL="342900" indent="-342900">
              <a:buFont typeface="+mj-lt"/>
              <a:buAutoNum type="arabicPeriod"/>
            </a:pPr>
            <a:r>
              <a:rPr lang="en-CA" sz="1400" dirty="0" smtClean="0"/>
              <a:t>Request number;</a:t>
            </a:r>
          </a:p>
          <a:p>
            <a:pPr marL="342900" indent="-342900">
              <a:buFont typeface="+mj-lt"/>
              <a:buAutoNum type="arabicPeriod"/>
            </a:pPr>
            <a:r>
              <a:rPr lang="en-CA" sz="1400" dirty="0" smtClean="0"/>
              <a:t>File Description;</a:t>
            </a:r>
          </a:p>
          <a:p>
            <a:pPr marL="342900" indent="-342900">
              <a:buFont typeface="+mj-lt"/>
              <a:buAutoNum type="arabicPeriod"/>
            </a:pPr>
            <a:r>
              <a:rPr lang="en-CA" sz="1400" dirty="0" smtClean="0"/>
              <a:t>Error Details;</a:t>
            </a:r>
          </a:p>
          <a:p>
            <a:pPr marL="342900" indent="-342900">
              <a:buFont typeface="+mj-lt"/>
              <a:buAutoNum type="arabicPeriod"/>
            </a:pPr>
            <a:r>
              <a:rPr lang="en-CA" sz="1400" dirty="0" smtClean="0"/>
              <a:t>Total number of files submitted. </a:t>
            </a:r>
          </a:p>
        </p:txBody>
      </p:sp>
      <p:sp>
        <p:nvSpPr>
          <p:cNvPr id="7" name="Oval 6"/>
          <p:cNvSpPr>
            <a:spLocks noChangeAspect="1"/>
          </p:cNvSpPr>
          <p:nvPr/>
        </p:nvSpPr>
        <p:spPr>
          <a:xfrm>
            <a:off x="6726303" y="273390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8" name="Oval 7"/>
          <p:cNvSpPr>
            <a:spLocks noChangeAspect="1"/>
          </p:cNvSpPr>
          <p:nvPr/>
        </p:nvSpPr>
        <p:spPr>
          <a:xfrm>
            <a:off x="7944213" y="236066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9" name="Oval 8"/>
          <p:cNvSpPr>
            <a:spLocks noChangeAspect="1"/>
          </p:cNvSpPr>
          <p:nvPr/>
        </p:nvSpPr>
        <p:spPr>
          <a:xfrm>
            <a:off x="4182681" y="316976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3</a:t>
            </a:r>
            <a:endParaRPr lang="en-CA" sz="1400" dirty="0">
              <a:latin typeface="Arial" panose="020B0604020202020204" pitchFamily="34" charset="0"/>
              <a:cs typeface="Arial" panose="020B0604020202020204" pitchFamily="34" charset="0"/>
            </a:endParaRPr>
          </a:p>
        </p:txBody>
      </p:sp>
      <p:sp>
        <p:nvSpPr>
          <p:cNvPr id="10" name="Oval 9"/>
          <p:cNvSpPr>
            <a:spLocks noChangeAspect="1"/>
          </p:cNvSpPr>
          <p:nvPr/>
        </p:nvSpPr>
        <p:spPr>
          <a:xfrm>
            <a:off x="1007470" y="348342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4</a:t>
            </a:r>
            <a:endParaRPr lang="en-CA" sz="1400" dirty="0">
              <a:latin typeface="Arial" panose="020B0604020202020204" pitchFamily="34" charset="0"/>
              <a:cs typeface="Arial" panose="020B0604020202020204" pitchFamily="34" charset="0"/>
            </a:endParaRPr>
          </a:p>
        </p:txBody>
      </p:sp>
      <p:sp>
        <p:nvSpPr>
          <p:cNvPr id="11" name="Oval 10"/>
          <p:cNvSpPr>
            <a:spLocks noChangeAspect="1"/>
          </p:cNvSpPr>
          <p:nvPr/>
        </p:nvSpPr>
        <p:spPr>
          <a:xfrm>
            <a:off x="2541599" y="4202343"/>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5</a:t>
            </a:r>
            <a:endParaRPr lang="en-CA" sz="1400" dirty="0">
              <a:latin typeface="Arial" panose="020B0604020202020204" pitchFamily="34" charset="0"/>
              <a:cs typeface="Arial" panose="020B0604020202020204" pitchFamily="34" charset="0"/>
            </a:endParaRPr>
          </a:p>
        </p:txBody>
      </p:sp>
      <p:sp>
        <p:nvSpPr>
          <p:cNvPr id="12" name="TextBox 11"/>
          <p:cNvSpPr txBox="1"/>
          <p:nvPr/>
        </p:nvSpPr>
        <p:spPr>
          <a:xfrm>
            <a:off x="962385" y="5470183"/>
            <a:ext cx="8607287" cy="738664"/>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altLang="en-US" sz="1400" b="1" dirty="0" smtClean="0">
                <a:solidFill>
                  <a:srgbClr val="36424A"/>
                </a:solidFill>
                <a:cs typeface="Calibri" panose="020F0502020204030204" pitchFamily="34" charset="0"/>
              </a:rPr>
              <a:t>Note</a:t>
            </a:r>
            <a:r>
              <a:rPr lang="en-CA" altLang="en-US" sz="1400" b="1" dirty="0">
                <a:solidFill>
                  <a:srgbClr val="36424A"/>
                </a:solidFill>
                <a:cs typeface="Calibri" panose="020F0502020204030204" pitchFamily="34" charset="0"/>
              </a:rPr>
              <a:t>: </a:t>
            </a:r>
            <a:r>
              <a:rPr lang="en-CA" altLang="en-US" sz="1400" dirty="0">
                <a:solidFill>
                  <a:srgbClr val="36424A"/>
                </a:solidFill>
                <a:cs typeface="Calibri" panose="020F0502020204030204" pitchFamily="34" charset="0"/>
              </a:rPr>
              <a:t>As described in the message, this submission generated a error indicating an incorrect file naming convention. Optional comments added to the file name should be preceded by a </a:t>
            </a:r>
            <a:r>
              <a:rPr lang="en-CA" altLang="en-US" sz="1400" dirty="0" smtClean="0">
                <a:solidFill>
                  <a:srgbClr val="36424A"/>
                </a:solidFill>
                <a:cs typeface="Calibri" panose="020F0502020204030204" pitchFamily="34" charset="0"/>
              </a:rPr>
              <a:t>dash(i.e. “</a:t>
            </a:r>
            <a:r>
              <a:rPr lang="en-CA" altLang="en-US" sz="1400" i="1" dirty="0" smtClean="0">
                <a:solidFill>
                  <a:srgbClr val="36424A"/>
                </a:solidFill>
                <a:cs typeface="Calibri" panose="020F0502020204030204" pitchFamily="34" charset="0"/>
              </a:rPr>
              <a:t>Airshed </a:t>
            </a:r>
            <a:r>
              <a:rPr lang="en-CA" altLang="en-US" sz="1400" i="1" dirty="0">
                <a:solidFill>
                  <a:srgbClr val="36424A"/>
                </a:solidFill>
                <a:cs typeface="Calibri" panose="020F0502020204030204" pitchFamily="34" charset="0"/>
              </a:rPr>
              <a:t>Monitoring </a:t>
            </a:r>
            <a:r>
              <a:rPr lang="en-CA" altLang="en-US" sz="1400" i="1" dirty="0" smtClean="0">
                <a:solidFill>
                  <a:srgbClr val="36424A"/>
                </a:solidFill>
                <a:cs typeface="Calibri" panose="020F0502020204030204" pitchFamily="34" charset="0"/>
              </a:rPr>
              <a:t>Plan-LICA-20190101</a:t>
            </a:r>
            <a:r>
              <a:rPr lang="en-CA" altLang="en-US" sz="1400" b="1" i="1" dirty="0" smtClean="0">
                <a:solidFill>
                  <a:srgbClr val="FF0000"/>
                </a:solidFill>
                <a:cs typeface="Calibri" panose="020F0502020204030204" pitchFamily="34" charset="0"/>
              </a:rPr>
              <a:t>-</a:t>
            </a:r>
            <a:r>
              <a:rPr lang="en-CA" altLang="en-US" sz="1400" i="1" dirty="0" smtClean="0">
                <a:solidFill>
                  <a:srgbClr val="36424A"/>
                </a:solidFill>
                <a:cs typeface="Calibri" panose="020F0502020204030204" pitchFamily="34" charset="0"/>
              </a:rPr>
              <a:t>Comment.pdf</a:t>
            </a:r>
            <a:r>
              <a:rPr lang="en-CA" altLang="en-US" sz="1400" dirty="0" smtClean="0">
                <a:solidFill>
                  <a:srgbClr val="36424A"/>
                </a:solidFill>
                <a:cs typeface="Calibri" panose="020F0502020204030204" pitchFamily="34" charset="0"/>
              </a:rPr>
              <a:t>”)</a:t>
            </a:r>
            <a:r>
              <a:rPr lang="en-CA" altLang="en-US" sz="1400" dirty="0" smtClean="0">
                <a:solidFill>
                  <a:srgbClr val="000000"/>
                </a:solidFill>
                <a:cs typeface="Segoe UI" panose="020B0502040204020203" pitchFamily="34" charset="0"/>
              </a:rPr>
              <a:t> </a:t>
            </a:r>
            <a:endParaRPr lang="en-CA" altLang="en-US" sz="1400" dirty="0"/>
          </a:p>
        </p:txBody>
      </p:sp>
    </p:spTree>
    <p:extLst>
      <p:ext uri="{BB962C8B-B14F-4D97-AF65-F5344CB8AC3E}">
        <p14:creationId xmlns:p14="http://schemas.microsoft.com/office/powerpoint/2010/main" val="3884380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A2281A5-0AAD-5C43-9874-F8F3A9F5B29A}" type="slidenum">
              <a:rPr lang="en-US" smtClean="0"/>
              <a:pPr/>
              <a:t>41</a:t>
            </a:fld>
            <a:endParaRPr lang="en-US" dirty="0"/>
          </a:p>
        </p:txBody>
      </p:sp>
      <p:sp>
        <p:nvSpPr>
          <p:cNvPr id="4" name="Title 2"/>
          <p:cNvSpPr txBox="1">
            <a:spLocks/>
          </p:cNvSpPr>
          <p:nvPr/>
        </p:nvSpPr>
        <p:spPr>
          <a:xfrm>
            <a:off x="587295" y="494801"/>
            <a:ext cx="10959008" cy="1445610"/>
          </a:xfrm>
          <a:prstGeom prst="rect">
            <a:avLst/>
          </a:prstGeom>
          <a:ln>
            <a:noFill/>
          </a:ln>
        </p:spPr>
        <p:txBody>
          <a:bodyPr/>
          <a:lstStyle>
            <a:lvl1pPr algn="l" rtl="0" eaLnBrk="0" fontAlgn="base" hangingPunct="0">
              <a:spcBef>
                <a:spcPct val="0"/>
              </a:spcBef>
              <a:spcAft>
                <a:spcPct val="0"/>
              </a:spcAft>
              <a:defRPr sz="4267"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5867">
                <a:solidFill>
                  <a:srgbClr val="6A737B"/>
                </a:solidFill>
                <a:latin typeface="Arial" charset="0"/>
                <a:cs typeface="Arial" charset="0"/>
              </a:defRPr>
            </a:lvl2pPr>
            <a:lvl3pPr algn="l" rtl="0" eaLnBrk="0" fontAlgn="base" hangingPunct="0">
              <a:spcBef>
                <a:spcPct val="0"/>
              </a:spcBef>
              <a:spcAft>
                <a:spcPct val="0"/>
              </a:spcAft>
              <a:defRPr sz="5867">
                <a:solidFill>
                  <a:srgbClr val="6A737B"/>
                </a:solidFill>
                <a:latin typeface="Arial" charset="0"/>
                <a:cs typeface="Arial" charset="0"/>
              </a:defRPr>
            </a:lvl3pPr>
            <a:lvl4pPr algn="l" rtl="0" eaLnBrk="0" fontAlgn="base" hangingPunct="0">
              <a:spcBef>
                <a:spcPct val="0"/>
              </a:spcBef>
              <a:spcAft>
                <a:spcPct val="0"/>
              </a:spcAft>
              <a:defRPr sz="5867">
                <a:solidFill>
                  <a:srgbClr val="6A737B"/>
                </a:solidFill>
                <a:latin typeface="Arial" charset="0"/>
                <a:cs typeface="Arial" charset="0"/>
              </a:defRPr>
            </a:lvl4pPr>
            <a:lvl5pPr algn="l" rtl="0" eaLnBrk="0" fontAlgn="base" hangingPunct="0">
              <a:spcBef>
                <a:spcPct val="0"/>
              </a:spcBef>
              <a:spcAft>
                <a:spcPct val="0"/>
              </a:spcAft>
              <a:defRPr sz="5867">
                <a:solidFill>
                  <a:srgbClr val="6A737B"/>
                </a:solidFill>
                <a:latin typeface="Arial" charset="0"/>
                <a:cs typeface="Arial" charset="0"/>
              </a:defRPr>
            </a:lvl5pPr>
            <a:lvl6pPr marL="609585" algn="l" rtl="0" fontAlgn="base">
              <a:spcBef>
                <a:spcPct val="0"/>
              </a:spcBef>
              <a:spcAft>
                <a:spcPct val="0"/>
              </a:spcAft>
              <a:defRPr sz="5867">
                <a:solidFill>
                  <a:srgbClr val="6A737B"/>
                </a:solidFill>
                <a:latin typeface="Arial" charset="0"/>
                <a:cs typeface="Arial" charset="0"/>
              </a:defRPr>
            </a:lvl6pPr>
            <a:lvl7pPr marL="1219170" algn="l" rtl="0" fontAlgn="base">
              <a:spcBef>
                <a:spcPct val="0"/>
              </a:spcBef>
              <a:spcAft>
                <a:spcPct val="0"/>
              </a:spcAft>
              <a:defRPr sz="5867">
                <a:solidFill>
                  <a:srgbClr val="6A737B"/>
                </a:solidFill>
                <a:latin typeface="Arial" charset="0"/>
                <a:cs typeface="Arial" charset="0"/>
              </a:defRPr>
            </a:lvl7pPr>
            <a:lvl8pPr marL="1828754" algn="l" rtl="0" fontAlgn="base">
              <a:spcBef>
                <a:spcPct val="0"/>
              </a:spcBef>
              <a:spcAft>
                <a:spcPct val="0"/>
              </a:spcAft>
              <a:defRPr sz="5867">
                <a:solidFill>
                  <a:srgbClr val="6A737B"/>
                </a:solidFill>
                <a:latin typeface="Arial" charset="0"/>
                <a:cs typeface="Arial" charset="0"/>
              </a:defRPr>
            </a:lvl8pPr>
            <a:lvl9pPr marL="2438339" algn="l" rtl="0" fontAlgn="base">
              <a:spcBef>
                <a:spcPct val="0"/>
              </a:spcBef>
              <a:spcAft>
                <a:spcPct val="0"/>
              </a:spcAft>
              <a:defRPr sz="5867">
                <a:solidFill>
                  <a:srgbClr val="6A737B"/>
                </a:solidFill>
                <a:latin typeface="Arial" charset="0"/>
                <a:cs typeface="Arial" charset="0"/>
              </a:defRPr>
            </a:lvl9pPr>
          </a:lstStyle>
          <a:p>
            <a:r>
              <a:rPr lang="en-CA" dirty="0">
                <a:solidFill>
                  <a:schemeClr val="accent3"/>
                </a:solidFill>
              </a:rPr>
              <a:t>Data Submission: Validation Passed with Warnings Identified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537" y="2405203"/>
            <a:ext cx="7986312" cy="2055882"/>
          </a:xfrm>
          <a:prstGeom prst="rect">
            <a:avLst/>
          </a:prstGeom>
        </p:spPr>
      </p:pic>
      <p:sp>
        <p:nvSpPr>
          <p:cNvPr id="7" name="Rectangle 6"/>
          <p:cNvSpPr/>
          <p:nvPr/>
        </p:nvSpPr>
        <p:spPr>
          <a:xfrm>
            <a:off x="1855803" y="3055893"/>
            <a:ext cx="2931207" cy="163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CA" sz="750" dirty="0" smtClean="0">
                <a:solidFill>
                  <a:schemeClr val="tx1"/>
                </a:solidFill>
              </a:rPr>
              <a:t>Lakeland Industry and Community Association</a:t>
            </a:r>
            <a:endParaRPr lang="en-CA" sz="750" dirty="0">
              <a:solidFill>
                <a:schemeClr val="tx1"/>
              </a:solidFill>
            </a:endParaRPr>
          </a:p>
        </p:txBody>
      </p:sp>
      <p:sp>
        <p:nvSpPr>
          <p:cNvPr id="8" name="TextBox 7"/>
          <p:cNvSpPr txBox="1"/>
          <p:nvPr/>
        </p:nvSpPr>
        <p:spPr>
          <a:xfrm>
            <a:off x="1081453" y="4925878"/>
            <a:ext cx="9753600" cy="1169551"/>
          </a:xfrm>
          <a:prstGeom prst="rect">
            <a:avLst/>
          </a:prstGeom>
          <a:solidFill>
            <a:schemeClr val="accent4">
              <a:lumMod val="40000"/>
              <a:lumOff val="60000"/>
            </a:schemeClr>
          </a:solidFill>
          <a:ln w="22225">
            <a:solidFill>
              <a:schemeClr val="accent3">
                <a:lumMod val="40000"/>
                <a:lumOff val="60000"/>
              </a:schemeClr>
            </a:solidFill>
          </a:ln>
        </p:spPr>
        <p:txBody>
          <a:bodyPr wrap="square" rtlCol="0">
            <a:spAutoFit/>
          </a:bodyPr>
          <a:lstStyle/>
          <a:p>
            <a:r>
              <a:rPr lang="en-CA" sz="1400" dirty="0" smtClean="0"/>
              <a:t>If the request passes validation processing and warnings have been identified, an email is sent to the Submitter indicating there are warnings in the file that need to be verified.  The </a:t>
            </a:r>
            <a:r>
              <a:rPr lang="en-CA" sz="1400" dirty="0"/>
              <a:t>Submitter</a:t>
            </a:r>
            <a:r>
              <a:rPr lang="en-CA" sz="1400" dirty="0" smtClean="0">
                <a:solidFill>
                  <a:srgbClr val="00B050"/>
                </a:solidFill>
              </a:rPr>
              <a:t> </a:t>
            </a:r>
            <a:r>
              <a:rPr lang="en-CA" sz="1400" dirty="0" smtClean="0"/>
              <a:t>will have the option to approve the request for it to go to the validation stage, or to reject the request for it to be resubmitted.</a:t>
            </a:r>
          </a:p>
          <a:p>
            <a:endParaRPr lang="en-CA" sz="1400" dirty="0" smtClean="0"/>
          </a:p>
          <a:p>
            <a:r>
              <a:rPr lang="en-CA" sz="1400" dirty="0" smtClean="0"/>
              <a:t>This </a:t>
            </a:r>
            <a:r>
              <a:rPr lang="en-CA" sz="1400" dirty="0"/>
              <a:t>next step in the process is </a:t>
            </a:r>
            <a:r>
              <a:rPr lang="en-CA" sz="1400" b="1" i="1" dirty="0"/>
              <a:t>Pending Warnings</a:t>
            </a:r>
            <a:r>
              <a:rPr lang="en-CA" sz="1400" dirty="0"/>
              <a:t>.  If </a:t>
            </a:r>
            <a:r>
              <a:rPr lang="en-CA" sz="1400" dirty="0" smtClean="0"/>
              <a:t>there are no </a:t>
            </a:r>
            <a:r>
              <a:rPr lang="en-CA" sz="1400" dirty="0"/>
              <a:t>warning errors, then the next step is </a:t>
            </a:r>
            <a:r>
              <a:rPr lang="en-CA" sz="1400" b="1" i="1" dirty="0"/>
              <a:t>Pending Review</a:t>
            </a:r>
            <a:r>
              <a:rPr lang="en-CA" sz="1400" dirty="0" smtClean="0"/>
              <a:t>.</a:t>
            </a:r>
            <a:endParaRPr lang="en-CA" sz="1400" dirty="0"/>
          </a:p>
        </p:txBody>
      </p:sp>
      <p:cxnSp>
        <p:nvCxnSpPr>
          <p:cNvPr id="10" name="Straight Connector 9"/>
          <p:cNvCxnSpPr/>
          <p:nvPr/>
        </p:nvCxnSpPr>
        <p:spPr>
          <a:xfrm>
            <a:off x="587295" y="1940411"/>
            <a:ext cx="10766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778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46" y="1530055"/>
            <a:ext cx="5428697" cy="3740504"/>
          </a:xfrm>
          <a:prstGeom prst="rect">
            <a:avLst/>
          </a:prstGeom>
        </p:spPr>
      </p:pic>
      <p:sp>
        <p:nvSpPr>
          <p:cNvPr id="3" name="Title 2"/>
          <p:cNvSpPr>
            <a:spLocks noGrp="1"/>
          </p:cNvSpPr>
          <p:nvPr>
            <p:ph type="title"/>
          </p:nvPr>
        </p:nvSpPr>
        <p:spPr/>
        <p:txBody>
          <a:bodyPr/>
          <a:lstStyle/>
          <a:p>
            <a:r>
              <a:rPr lang="en-CA" dirty="0" smtClean="0"/>
              <a:t>Data Submission: Warnings</a:t>
            </a:r>
            <a:r>
              <a:rPr lang="en-US" dirty="0">
                <a:solidFill>
                  <a:srgbClr val="00AAD2"/>
                </a:solidFill>
              </a:rPr>
              <a:t>	</a:t>
            </a:r>
            <a:r>
              <a:rPr lang="en-US" dirty="0" smtClean="0">
                <a:solidFill>
                  <a:srgbClr val="00AAD2"/>
                </a:solidFill>
              </a:rPr>
              <a:t>		</a:t>
            </a:r>
            <a:r>
              <a:rPr lang="en-US" sz="1800" dirty="0" smtClean="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42</a:t>
            </a:fld>
            <a:endParaRPr lang="en-US" dirty="0"/>
          </a:p>
        </p:txBody>
      </p:sp>
      <p:sp>
        <p:nvSpPr>
          <p:cNvPr id="6" name="Rectangle 5"/>
          <p:cNvSpPr/>
          <p:nvPr/>
        </p:nvSpPr>
        <p:spPr>
          <a:xfrm>
            <a:off x="6096054" y="3392151"/>
            <a:ext cx="2474613" cy="307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ctr"/>
            <a:r>
              <a:rPr lang="en-CA" sz="1400" dirty="0" smtClean="0">
                <a:solidFill>
                  <a:schemeClr val="tx1"/>
                </a:solidFill>
              </a:rPr>
              <a:t>Click the “</a:t>
            </a:r>
            <a:r>
              <a:rPr lang="en-CA" sz="1400" b="1" i="1" dirty="0" smtClean="0">
                <a:solidFill>
                  <a:schemeClr val="tx1"/>
                </a:solidFill>
              </a:rPr>
              <a:t>Find</a:t>
            </a:r>
            <a:r>
              <a:rPr lang="en-CA" sz="1400" dirty="0" smtClean="0">
                <a:solidFill>
                  <a:schemeClr val="tx1"/>
                </a:solidFill>
              </a:rPr>
              <a:t>” button</a:t>
            </a:r>
            <a:endParaRPr lang="en-CA" sz="1400" dirty="0">
              <a:solidFill>
                <a:schemeClr val="tx1"/>
              </a:solidFill>
            </a:endParaRPr>
          </a:p>
        </p:txBody>
      </p:sp>
      <p:sp>
        <p:nvSpPr>
          <p:cNvPr id="7" name="Rectangle 6"/>
          <p:cNvSpPr/>
          <p:nvPr/>
        </p:nvSpPr>
        <p:spPr>
          <a:xfrm>
            <a:off x="2886539" y="5442939"/>
            <a:ext cx="2474613" cy="73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n-CA" sz="1400" dirty="0" smtClean="0">
                <a:solidFill>
                  <a:schemeClr val="tx1"/>
                </a:solidFill>
              </a:rPr>
              <a:t>Click on the desired Request # with the “</a:t>
            </a:r>
            <a:r>
              <a:rPr lang="en-CA" sz="1400" b="1" i="1" dirty="0" smtClean="0">
                <a:solidFill>
                  <a:schemeClr val="tx1"/>
                </a:solidFill>
              </a:rPr>
              <a:t>Pending Warnings</a:t>
            </a:r>
            <a:r>
              <a:rPr lang="en-CA" sz="1400" dirty="0" smtClean="0">
                <a:solidFill>
                  <a:schemeClr val="tx1"/>
                </a:solidFill>
              </a:rPr>
              <a:t>” status</a:t>
            </a:r>
            <a:endParaRPr lang="en-CA" sz="1400" dirty="0">
              <a:solidFill>
                <a:schemeClr val="tx1"/>
              </a:solidFill>
            </a:endParaRPr>
          </a:p>
        </p:txBody>
      </p:sp>
      <p:sp>
        <p:nvSpPr>
          <p:cNvPr id="8" name="Rectangle 7"/>
          <p:cNvSpPr/>
          <p:nvPr/>
        </p:nvSpPr>
        <p:spPr>
          <a:xfrm>
            <a:off x="6117677" y="2677142"/>
            <a:ext cx="2474613" cy="307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ctr"/>
            <a:r>
              <a:rPr lang="en-CA" sz="1400" dirty="0" smtClean="0">
                <a:solidFill>
                  <a:schemeClr val="tx1"/>
                </a:solidFill>
              </a:rPr>
              <a:t>Enter the Search Criteria</a:t>
            </a:r>
            <a:endParaRPr lang="en-CA" sz="1400" dirty="0">
              <a:solidFill>
                <a:schemeClr val="tx1"/>
              </a:solidFill>
            </a:endParaRPr>
          </a:p>
        </p:txBody>
      </p:sp>
      <p:cxnSp>
        <p:nvCxnSpPr>
          <p:cNvPr id="9" name="Elbow Connector 8"/>
          <p:cNvCxnSpPr>
            <a:stCxn id="8" idx="0"/>
            <a:endCxn id="13" idx="3"/>
          </p:cNvCxnSpPr>
          <p:nvPr/>
        </p:nvCxnSpPr>
        <p:spPr>
          <a:xfrm rot="16200000" flipV="1">
            <a:off x="6421238" y="1743395"/>
            <a:ext cx="322252" cy="1545241"/>
          </a:xfrm>
          <a:prstGeom prst="bentConnector2">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0"/>
            <a:endCxn id="14" idx="2"/>
          </p:cNvCxnSpPr>
          <p:nvPr/>
        </p:nvCxnSpPr>
        <p:spPr>
          <a:xfrm rot="16200000" flipV="1">
            <a:off x="5015870" y="1074659"/>
            <a:ext cx="315615" cy="4319369"/>
          </a:xfrm>
          <a:prstGeom prst="bentConnector3">
            <a:avLst>
              <a:gd name="adj1" fmla="val 50000"/>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7" idx="0"/>
            <a:endCxn id="2" idx="2"/>
          </p:cNvCxnSpPr>
          <p:nvPr/>
        </p:nvCxnSpPr>
        <p:spPr>
          <a:xfrm rot="16200000" flipV="1">
            <a:off x="2049493" y="3368585"/>
            <a:ext cx="1691464" cy="2457243"/>
          </a:xfrm>
          <a:prstGeom prst="bentConnector3">
            <a:avLst>
              <a:gd name="adj1" fmla="val 10623"/>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915400" y="1721132"/>
            <a:ext cx="2667000" cy="3970318"/>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Steps in determining the requests that have “</a:t>
            </a:r>
            <a:r>
              <a:rPr lang="en-CA" sz="1400" b="1" i="1" dirty="0" smtClean="0"/>
              <a:t>Pending Warnings</a:t>
            </a:r>
            <a:r>
              <a:rPr lang="en-CA" sz="1400" dirty="0" smtClean="0"/>
              <a:t>” status:</a:t>
            </a:r>
          </a:p>
          <a:p>
            <a:pPr marL="285750" indent="-285750">
              <a:buFont typeface="Arial" panose="020B0604020202020204" pitchFamily="34" charset="0"/>
              <a:buChar char="•"/>
            </a:pPr>
            <a:r>
              <a:rPr lang="en-CA" sz="1400" dirty="0" smtClean="0"/>
              <a:t>Sign on to ETS;</a:t>
            </a:r>
          </a:p>
          <a:p>
            <a:pPr marL="285750" indent="-285750">
              <a:buFont typeface="Arial" panose="020B0604020202020204" pitchFamily="34" charset="0"/>
              <a:buChar char="•"/>
            </a:pPr>
            <a:r>
              <a:rPr lang="en-CA" sz="1400" dirty="0" smtClean="0"/>
              <a:t>Click on “</a:t>
            </a:r>
            <a:r>
              <a:rPr lang="en-CA" sz="1400" b="1" i="1" dirty="0" smtClean="0"/>
              <a:t>Air Data</a:t>
            </a:r>
            <a:r>
              <a:rPr lang="en-CA" sz="1400" dirty="0" smtClean="0"/>
              <a:t>” node on the left of the screen;</a:t>
            </a:r>
          </a:p>
          <a:p>
            <a:pPr marL="285750" indent="-285750">
              <a:buFont typeface="Arial" panose="020B0604020202020204" pitchFamily="34" charset="0"/>
              <a:buChar char="•"/>
            </a:pPr>
            <a:r>
              <a:rPr lang="en-CA" sz="1400" dirty="0" smtClean="0"/>
              <a:t>Click on “</a:t>
            </a:r>
            <a:r>
              <a:rPr lang="en-CA" sz="1400" b="1" dirty="0" smtClean="0"/>
              <a:t>Work in Progress</a:t>
            </a:r>
            <a:r>
              <a:rPr lang="en-CA" sz="1400" dirty="0" smtClean="0"/>
              <a:t>” sub-node;</a:t>
            </a:r>
          </a:p>
          <a:p>
            <a:pPr marL="285750" indent="-285750">
              <a:buFont typeface="Arial" panose="020B0604020202020204" pitchFamily="34" charset="0"/>
              <a:buChar char="•"/>
            </a:pPr>
            <a:r>
              <a:rPr lang="en-CA" sz="1400" dirty="0" smtClean="0"/>
              <a:t>Enter the criteria to search for the results; </a:t>
            </a:r>
          </a:p>
          <a:p>
            <a:pPr marL="742950" lvl="1" indent="-285750">
              <a:buFont typeface="Arial" panose="020B0604020202020204" pitchFamily="34" charset="0"/>
              <a:buChar char="•"/>
            </a:pPr>
            <a:r>
              <a:rPr lang="en-CA" sz="1400" dirty="0" smtClean="0"/>
              <a:t>“</a:t>
            </a:r>
            <a:r>
              <a:rPr lang="en-CA" sz="1400" b="1" i="1" dirty="0" smtClean="0"/>
              <a:t>Pending Warnings</a:t>
            </a:r>
            <a:r>
              <a:rPr lang="en-CA" sz="1400" dirty="0" smtClean="0"/>
              <a:t>” can be selected from the Status menu</a:t>
            </a:r>
          </a:p>
          <a:p>
            <a:pPr marL="285750" indent="-285750">
              <a:buFont typeface="Arial" panose="020B0604020202020204" pitchFamily="34" charset="0"/>
              <a:buChar char="•"/>
            </a:pPr>
            <a:r>
              <a:rPr lang="en-CA" sz="1400" dirty="0" smtClean="0"/>
              <a:t>Click “</a:t>
            </a:r>
            <a:r>
              <a:rPr lang="en-CA" sz="1400" b="1" i="1" dirty="0" smtClean="0"/>
              <a:t>Find</a:t>
            </a:r>
            <a:r>
              <a:rPr lang="en-CA" sz="1400" dirty="0" smtClean="0"/>
              <a:t>” button and get the results;</a:t>
            </a:r>
          </a:p>
          <a:p>
            <a:pPr marL="285750" indent="-285750">
              <a:buFont typeface="Arial" panose="020B0604020202020204" pitchFamily="34" charset="0"/>
              <a:buChar char="•"/>
            </a:pPr>
            <a:r>
              <a:rPr lang="en-CA" sz="1400" dirty="0" smtClean="0"/>
              <a:t>Click on the desired request number with the “</a:t>
            </a:r>
            <a:r>
              <a:rPr lang="en-CA" sz="1400" b="1" i="1" dirty="0" smtClean="0"/>
              <a:t>Pending Warnings</a:t>
            </a:r>
            <a:r>
              <a:rPr lang="en-CA" sz="1400" dirty="0" smtClean="0"/>
              <a:t>” status.</a:t>
            </a:r>
            <a:endParaRPr lang="en-CA" sz="1400" dirty="0"/>
          </a:p>
        </p:txBody>
      </p:sp>
      <p:sp>
        <p:nvSpPr>
          <p:cNvPr id="2" name="Rectangle 1"/>
          <p:cNvSpPr/>
          <p:nvPr/>
        </p:nvSpPr>
        <p:spPr>
          <a:xfrm>
            <a:off x="843813" y="3613917"/>
            <a:ext cx="1645580" cy="1375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843813" y="2032638"/>
            <a:ext cx="4965930" cy="644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p:nvSpPr>
        <p:spPr>
          <a:xfrm>
            <a:off x="2808461" y="2898906"/>
            <a:ext cx="411061" cy="1776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532488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Warnings</a:t>
            </a:r>
            <a:r>
              <a:rPr lang="en-US" dirty="0">
                <a:solidFill>
                  <a:srgbClr val="00AAD2"/>
                </a:solidFill>
              </a:rPr>
              <a:t>	</a:t>
            </a:r>
            <a:r>
              <a:rPr lang="en-US" dirty="0" smtClean="0">
                <a:solidFill>
                  <a:srgbClr val="00AAD2"/>
                </a:solidFill>
              </a:rPr>
              <a:t>		</a:t>
            </a:r>
            <a:r>
              <a:rPr lang="en-US" sz="1800" dirty="0" smtClean="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855" y="1609089"/>
            <a:ext cx="6013288" cy="3819991"/>
          </a:xfrm>
          <a:prstGeom prst="rect">
            <a:avLst/>
          </a:prstGeom>
        </p:spPr>
      </p:pic>
      <p:sp>
        <p:nvSpPr>
          <p:cNvPr id="2" name="Rectangle 1"/>
          <p:cNvSpPr/>
          <p:nvPr/>
        </p:nvSpPr>
        <p:spPr>
          <a:xfrm>
            <a:off x="1407886" y="3566964"/>
            <a:ext cx="2322285" cy="1354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6105952" y="3411272"/>
            <a:ext cx="824827" cy="1556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a:spLocks noChangeAspect="1"/>
          </p:cNvSpPr>
          <p:nvPr/>
        </p:nvSpPr>
        <p:spPr>
          <a:xfrm>
            <a:off x="6985192" y="3393084"/>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9" name="Oval 8"/>
          <p:cNvSpPr>
            <a:spLocks noChangeAspect="1"/>
          </p:cNvSpPr>
          <p:nvPr/>
        </p:nvSpPr>
        <p:spPr>
          <a:xfrm>
            <a:off x="3784584" y="3508676"/>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12" name="Rectangle 11"/>
          <p:cNvSpPr/>
          <p:nvPr/>
        </p:nvSpPr>
        <p:spPr>
          <a:xfrm>
            <a:off x="2822943" y="4066722"/>
            <a:ext cx="4107836" cy="3451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p:nvSpPr>
        <p:spPr>
          <a:xfrm>
            <a:off x="2328565" y="6184635"/>
            <a:ext cx="6655189" cy="307777"/>
          </a:xfrm>
          <a:prstGeom prst="rect">
            <a:avLst/>
          </a:prstGeom>
          <a:solidFill>
            <a:schemeClr val="accent4">
              <a:lumMod val="40000"/>
              <a:lumOff val="60000"/>
            </a:schemeClr>
          </a:solidFill>
          <a:ln w="22225">
            <a:solidFill>
              <a:schemeClr val="accent3">
                <a:lumMod val="40000"/>
                <a:lumOff val="60000"/>
              </a:schemeClr>
            </a:solidFill>
          </a:ln>
        </p:spPr>
        <p:txBody>
          <a:bodyPr wrap="square">
            <a:spAutoFit/>
          </a:bodyPr>
          <a:lstStyle/>
          <a:p>
            <a:r>
              <a:rPr lang="en-CA" sz="1400" b="1" dirty="0" smtClean="0"/>
              <a:t>REMINDER: </a:t>
            </a:r>
            <a:r>
              <a:rPr lang="en-CA" sz="1400" dirty="0" smtClean="0"/>
              <a:t>You must be</a:t>
            </a:r>
            <a:r>
              <a:rPr lang="en-CA" sz="1400" dirty="0" smtClean="0">
                <a:solidFill>
                  <a:srgbClr val="FF0000"/>
                </a:solidFill>
              </a:rPr>
              <a:t> </a:t>
            </a:r>
            <a:r>
              <a:rPr lang="en-CA" sz="1400" dirty="0" smtClean="0"/>
              <a:t>assigned the role of Submitter to approve or reject the request.</a:t>
            </a:r>
            <a:endParaRPr lang="en-CA" sz="1400" dirty="0"/>
          </a:p>
        </p:txBody>
      </p:sp>
      <p:sp>
        <p:nvSpPr>
          <p:cNvPr id="15" name="Rectangle 14"/>
          <p:cNvSpPr/>
          <p:nvPr/>
        </p:nvSpPr>
        <p:spPr>
          <a:xfrm>
            <a:off x="490263" y="5507596"/>
            <a:ext cx="4275701"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a:solidFill>
                  <a:schemeClr val="tx1"/>
                </a:solidFill>
              </a:rPr>
              <a:t>The Submitter must fill in the Warnings Comment box whenever the request is being approved or rejected.</a:t>
            </a:r>
          </a:p>
        </p:txBody>
      </p:sp>
      <p:cxnSp>
        <p:nvCxnSpPr>
          <p:cNvPr id="17" name="Elbow Connector 16"/>
          <p:cNvCxnSpPr>
            <a:stCxn id="15" idx="3"/>
            <a:endCxn id="12" idx="2"/>
          </p:cNvCxnSpPr>
          <p:nvPr/>
        </p:nvCxnSpPr>
        <p:spPr>
          <a:xfrm flipV="1">
            <a:off x="4765964" y="4411845"/>
            <a:ext cx="110897" cy="1357361"/>
          </a:xfrm>
          <a:prstGeom prst="bentConnector2">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831457" y="1547886"/>
            <a:ext cx="3961614" cy="3970318"/>
          </a:xfrm>
          <a:prstGeom prst="rect">
            <a:avLst/>
          </a:prstGeom>
          <a:solidFill>
            <a:schemeClr val="accent4">
              <a:lumMod val="40000"/>
              <a:lumOff val="60000"/>
            </a:schemeClr>
          </a:solidFill>
          <a:ln w="22225">
            <a:solidFill>
              <a:schemeClr val="accent3">
                <a:lumMod val="40000"/>
                <a:lumOff val="60000"/>
              </a:schemeClr>
            </a:solidFill>
          </a:ln>
        </p:spPr>
        <p:txBody>
          <a:bodyPr wrap="square" rtlCol="0">
            <a:spAutoFit/>
          </a:bodyPr>
          <a:lstStyle/>
          <a:p>
            <a:r>
              <a:rPr lang="en-CA" sz="1400" dirty="0" smtClean="0"/>
              <a:t>Once the Submitter clicks on the desired request number with the “</a:t>
            </a:r>
            <a:r>
              <a:rPr lang="en-CA" sz="1400" b="1" i="1" dirty="0" smtClean="0"/>
              <a:t>Pending Warnings</a:t>
            </a:r>
            <a:r>
              <a:rPr lang="en-CA" sz="1400" dirty="0" smtClean="0"/>
              <a:t>” status, The “</a:t>
            </a:r>
            <a:r>
              <a:rPr lang="en-CA" sz="1400" b="1" i="1" dirty="0" smtClean="0"/>
              <a:t>Review/Warning</a:t>
            </a:r>
            <a:r>
              <a:rPr lang="en-CA" sz="1400" dirty="0" smtClean="0"/>
              <a:t>” form appears where:</a:t>
            </a:r>
          </a:p>
          <a:p>
            <a:r>
              <a:rPr lang="en-CA" sz="1400" dirty="0" smtClean="0"/>
              <a:t>  </a:t>
            </a:r>
          </a:p>
          <a:p>
            <a:pPr marL="342900" indent="-342900">
              <a:buFont typeface="+mj-lt"/>
              <a:buAutoNum type="arabicPeriod"/>
            </a:pPr>
            <a:r>
              <a:rPr lang="en-CA" sz="1400" dirty="0" smtClean="0"/>
              <a:t>The Status is now “</a:t>
            </a:r>
            <a:r>
              <a:rPr lang="en-CA" sz="1400" b="1" i="1" dirty="0" smtClean="0"/>
              <a:t>Pending Warnings</a:t>
            </a:r>
            <a:r>
              <a:rPr lang="en-CA" sz="1400" dirty="0" smtClean="0"/>
              <a:t>”; and</a:t>
            </a:r>
          </a:p>
          <a:p>
            <a:pPr marL="342900" indent="-342900">
              <a:buFont typeface="+mj-lt"/>
              <a:buAutoNum type="arabicPeriod"/>
            </a:pPr>
            <a:r>
              <a:rPr lang="en-CA" sz="1400" dirty="0" smtClean="0"/>
              <a:t>The “</a:t>
            </a:r>
            <a:r>
              <a:rPr lang="en-CA" sz="1400" b="1" i="1" dirty="0" smtClean="0"/>
              <a:t>Warning Report</a:t>
            </a:r>
            <a:r>
              <a:rPr lang="en-CA" sz="1400" dirty="0" smtClean="0"/>
              <a:t>” link is found on the right of the Review/Warning forms.</a:t>
            </a:r>
          </a:p>
          <a:p>
            <a:pPr marL="342900" indent="-342900">
              <a:buFont typeface="+mj-lt"/>
              <a:buAutoNum type="arabicPeriod"/>
            </a:pPr>
            <a:endParaRPr lang="en-CA" sz="1400" dirty="0"/>
          </a:p>
          <a:p>
            <a:pPr marL="285750" indent="-285750">
              <a:buFont typeface="Arial" panose="020B0604020202020204" pitchFamily="34" charset="0"/>
              <a:buChar char="•"/>
            </a:pPr>
            <a:r>
              <a:rPr lang="en-CA" sz="1400" dirty="0" smtClean="0"/>
              <a:t>To access the warning report the Submitter clicks on the “</a:t>
            </a:r>
            <a:r>
              <a:rPr lang="en-CA" sz="1400" b="1" i="1" dirty="0" smtClean="0"/>
              <a:t>Warning Report</a:t>
            </a:r>
            <a:r>
              <a:rPr lang="en-CA" sz="1400" dirty="0" smtClean="0"/>
              <a:t>” link.</a:t>
            </a:r>
          </a:p>
          <a:p>
            <a:pPr marL="285750" indent="-285750">
              <a:buFont typeface="Arial" panose="020B0604020202020204" pitchFamily="34" charset="0"/>
              <a:buChar char="•"/>
            </a:pPr>
            <a:r>
              <a:rPr lang="en-CA" sz="1400" dirty="0" smtClean="0"/>
              <a:t>To approve the request, the Submitter fills in the “</a:t>
            </a:r>
            <a:r>
              <a:rPr lang="en-CA" sz="1400" b="1" i="1" dirty="0" smtClean="0"/>
              <a:t>Warning Comment</a:t>
            </a:r>
            <a:r>
              <a:rPr lang="en-CA" sz="1400" dirty="0" smtClean="0"/>
              <a:t>” box and clicks the “</a:t>
            </a:r>
            <a:r>
              <a:rPr lang="en-CA" sz="1400" b="1" i="1" dirty="0" smtClean="0"/>
              <a:t>Approve</a:t>
            </a:r>
            <a:r>
              <a:rPr lang="en-CA" sz="1400" dirty="0" smtClean="0"/>
              <a:t>” button indicating the Submitter has received the Warning Report and confirmed the data is correct.</a:t>
            </a:r>
          </a:p>
          <a:p>
            <a:pPr marL="285750" indent="-285750">
              <a:buFont typeface="Arial" panose="020B0604020202020204" pitchFamily="34" charset="0"/>
              <a:buChar char="•"/>
            </a:pPr>
            <a:r>
              <a:rPr lang="en-US" sz="1400" dirty="0"/>
              <a:t>To </a:t>
            </a:r>
            <a:r>
              <a:rPr lang="en-US" sz="1400" dirty="0" smtClean="0"/>
              <a:t>reject </a:t>
            </a:r>
            <a:r>
              <a:rPr lang="en-US" sz="1400" dirty="0"/>
              <a:t>the request, </a:t>
            </a:r>
            <a:r>
              <a:rPr lang="en-US" sz="1400" dirty="0" smtClean="0"/>
              <a:t>the Submitter fills </a:t>
            </a:r>
            <a:r>
              <a:rPr lang="en-US" sz="1400" dirty="0"/>
              <a:t>in the </a:t>
            </a:r>
            <a:r>
              <a:rPr lang="en-US" sz="1400" dirty="0" smtClean="0"/>
              <a:t>“</a:t>
            </a:r>
            <a:r>
              <a:rPr lang="en-US" sz="1400" b="1" i="1" dirty="0" smtClean="0"/>
              <a:t>Warning Comment</a:t>
            </a:r>
            <a:r>
              <a:rPr lang="en-US" sz="1400" dirty="0"/>
              <a:t>” box and </a:t>
            </a:r>
            <a:r>
              <a:rPr lang="en-US" sz="1400" dirty="0" smtClean="0"/>
              <a:t>clicks </a:t>
            </a:r>
            <a:r>
              <a:rPr lang="en-US" sz="1400" dirty="0"/>
              <a:t>the </a:t>
            </a:r>
            <a:r>
              <a:rPr lang="en-US" sz="1400" dirty="0" smtClean="0"/>
              <a:t>“</a:t>
            </a:r>
            <a:r>
              <a:rPr lang="en-US" sz="1400" b="1" i="1" dirty="0" smtClean="0"/>
              <a:t>Reject</a:t>
            </a:r>
            <a:r>
              <a:rPr lang="en-US" sz="1400" dirty="0" smtClean="0"/>
              <a:t>” </a:t>
            </a:r>
            <a:r>
              <a:rPr lang="en-US" sz="1400" dirty="0"/>
              <a:t>button</a:t>
            </a:r>
            <a:r>
              <a:rPr lang="en-US" sz="1400" dirty="0" smtClean="0"/>
              <a:t>.</a:t>
            </a:r>
            <a:endParaRPr lang="en-US" sz="1400" dirty="0"/>
          </a:p>
        </p:txBody>
      </p:sp>
    </p:spTree>
    <p:extLst>
      <p:ext uri="{BB962C8B-B14F-4D97-AF65-F5344CB8AC3E}">
        <p14:creationId xmlns:p14="http://schemas.microsoft.com/office/powerpoint/2010/main" val="1608171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Warnings Report</a:t>
            </a:r>
            <a:r>
              <a:rPr lang="en-US" dirty="0">
                <a:solidFill>
                  <a:srgbClr val="00AAD2"/>
                </a:solidFill>
              </a:rPr>
              <a:t>	</a:t>
            </a:r>
            <a:r>
              <a:rPr lang="en-US" sz="1800" dirty="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470" y="1847923"/>
            <a:ext cx="7117355" cy="2696243"/>
          </a:xfrm>
          <a:prstGeom prst="rect">
            <a:avLst/>
          </a:prstGeom>
        </p:spPr>
      </p:pic>
      <p:sp>
        <p:nvSpPr>
          <p:cNvPr id="7" name="Oval 6"/>
          <p:cNvSpPr>
            <a:spLocks noChangeAspect="1"/>
          </p:cNvSpPr>
          <p:nvPr/>
        </p:nvSpPr>
        <p:spPr>
          <a:xfrm>
            <a:off x="6716778" y="2648183"/>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8" name="Oval 7"/>
          <p:cNvSpPr>
            <a:spLocks noChangeAspect="1"/>
          </p:cNvSpPr>
          <p:nvPr/>
        </p:nvSpPr>
        <p:spPr>
          <a:xfrm>
            <a:off x="7998825" y="230351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9" name="Oval 8"/>
          <p:cNvSpPr>
            <a:spLocks noChangeAspect="1"/>
          </p:cNvSpPr>
          <p:nvPr/>
        </p:nvSpPr>
        <p:spPr>
          <a:xfrm>
            <a:off x="1007470" y="310702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3</a:t>
            </a:r>
            <a:endParaRPr lang="en-CA" sz="1400" dirty="0">
              <a:latin typeface="Arial" panose="020B0604020202020204" pitchFamily="34" charset="0"/>
              <a:cs typeface="Arial" panose="020B0604020202020204" pitchFamily="34" charset="0"/>
            </a:endParaRPr>
          </a:p>
        </p:txBody>
      </p:sp>
      <p:sp>
        <p:nvSpPr>
          <p:cNvPr id="10" name="Oval 9"/>
          <p:cNvSpPr>
            <a:spLocks noChangeAspect="1"/>
          </p:cNvSpPr>
          <p:nvPr/>
        </p:nvSpPr>
        <p:spPr>
          <a:xfrm>
            <a:off x="1274634" y="339412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4</a:t>
            </a:r>
            <a:endParaRPr lang="en-CA" sz="1400" dirty="0">
              <a:latin typeface="Arial" panose="020B0604020202020204" pitchFamily="34" charset="0"/>
              <a:cs typeface="Arial" panose="020B0604020202020204" pitchFamily="34" charset="0"/>
            </a:endParaRPr>
          </a:p>
        </p:txBody>
      </p:sp>
      <p:sp>
        <p:nvSpPr>
          <p:cNvPr id="11" name="Oval 10"/>
          <p:cNvSpPr>
            <a:spLocks noChangeAspect="1"/>
          </p:cNvSpPr>
          <p:nvPr/>
        </p:nvSpPr>
        <p:spPr>
          <a:xfrm>
            <a:off x="2889313" y="3882196"/>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5</a:t>
            </a:r>
            <a:endParaRPr lang="en-CA" sz="1400" dirty="0">
              <a:latin typeface="Arial" panose="020B0604020202020204" pitchFamily="34" charset="0"/>
              <a:cs typeface="Arial" panose="020B0604020202020204" pitchFamily="34" charset="0"/>
            </a:endParaRPr>
          </a:p>
        </p:txBody>
      </p:sp>
      <p:sp>
        <p:nvSpPr>
          <p:cNvPr id="12" name="Rectangle 11"/>
          <p:cNvSpPr/>
          <p:nvPr/>
        </p:nvSpPr>
        <p:spPr>
          <a:xfrm>
            <a:off x="1007470" y="5737973"/>
            <a:ext cx="8198469" cy="584775"/>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600" b="1" dirty="0" smtClean="0">
                <a:solidFill>
                  <a:schemeClr val="tx1"/>
                </a:solidFill>
              </a:rPr>
              <a:t>Note: </a:t>
            </a:r>
            <a:r>
              <a:rPr lang="en-CA" sz="1600" dirty="0">
                <a:solidFill>
                  <a:schemeClr val="tx1"/>
                </a:solidFill>
              </a:rPr>
              <a:t>A</a:t>
            </a:r>
            <a:r>
              <a:rPr lang="en-CA" sz="1600" dirty="0" smtClean="0">
                <a:solidFill>
                  <a:schemeClr val="tx1"/>
                </a:solidFill>
              </a:rPr>
              <a:t>s described in the message, this submission generated a warning as it is a second submission for the same time period at the same station.</a:t>
            </a:r>
          </a:p>
        </p:txBody>
      </p:sp>
      <p:sp>
        <p:nvSpPr>
          <p:cNvPr id="14" name="TextBox 13"/>
          <p:cNvSpPr txBox="1"/>
          <p:nvPr/>
        </p:nvSpPr>
        <p:spPr>
          <a:xfrm>
            <a:off x="8628424" y="1786477"/>
            <a:ext cx="3008487" cy="289310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the Warnings Report providing details why the request has warning errors.  The information in the report include:</a:t>
            </a:r>
          </a:p>
          <a:p>
            <a:pPr marL="342900" indent="-342900">
              <a:buFont typeface="+mj-lt"/>
              <a:buAutoNum type="arabicPeriod"/>
            </a:pPr>
            <a:r>
              <a:rPr lang="en-CA" sz="1400" dirty="0" smtClean="0"/>
              <a:t>Date and time of report;</a:t>
            </a:r>
          </a:p>
          <a:p>
            <a:pPr marL="342900" indent="-342900">
              <a:buFont typeface="+mj-lt"/>
              <a:buAutoNum type="arabicPeriod"/>
            </a:pPr>
            <a:r>
              <a:rPr lang="en-CA" sz="1400" dirty="0" smtClean="0"/>
              <a:t>Request number;</a:t>
            </a:r>
          </a:p>
          <a:p>
            <a:pPr marL="342900" indent="-342900">
              <a:buFont typeface="+mj-lt"/>
              <a:buAutoNum type="arabicPeriod"/>
            </a:pPr>
            <a:r>
              <a:rPr lang="en-CA" sz="1400" dirty="0" smtClean="0"/>
              <a:t>File Name(s);</a:t>
            </a:r>
          </a:p>
          <a:p>
            <a:pPr marL="342900" indent="-342900">
              <a:buFont typeface="+mj-lt"/>
              <a:buAutoNum type="arabicPeriod"/>
            </a:pPr>
            <a:r>
              <a:rPr lang="en-CA" sz="1400" dirty="0" smtClean="0"/>
              <a:t>Error Details;</a:t>
            </a:r>
          </a:p>
          <a:p>
            <a:pPr marL="342900" indent="-342900">
              <a:buFont typeface="+mj-lt"/>
              <a:buAutoNum type="arabicPeriod"/>
            </a:pPr>
            <a:r>
              <a:rPr lang="en-CA" sz="1400" dirty="0" smtClean="0"/>
              <a:t>Total number of warnings raised.</a:t>
            </a:r>
          </a:p>
          <a:p>
            <a:endParaRPr lang="en-CA" sz="1400" dirty="0"/>
          </a:p>
          <a:p>
            <a:r>
              <a:rPr lang="en-CA" sz="1400" b="1" dirty="0" smtClean="0"/>
              <a:t>NOTE: </a:t>
            </a:r>
            <a:r>
              <a:rPr lang="en-CA" sz="1400" dirty="0" smtClean="0"/>
              <a:t>Once the report is access, the “</a:t>
            </a:r>
            <a:r>
              <a:rPr lang="en-CA" sz="1400" b="1" i="1" dirty="0" smtClean="0"/>
              <a:t>Warning Report</a:t>
            </a:r>
            <a:r>
              <a:rPr lang="en-CA" sz="1400" dirty="0" smtClean="0"/>
              <a:t>” link disappears from the Review/Warnings form.</a:t>
            </a:r>
          </a:p>
        </p:txBody>
      </p:sp>
    </p:spTree>
    <p:extLst>
      <p:ext uri="{BB962C8B-B14F-4D97-AF65-F5344CB8AC3E}">
        <p14:creationId xmlns:p14="http://schemas.microsoft.com/office/powerpoint/2010/main" val="2667859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Warnings Failed</a:t>
            </a:r>
            <a:r>
              <a:rPr lang="en-US" dirty="0">
                <a:solidFill>
                  <a:srgbClr val="00AAD2"/>
                </a:solidFill>
              </a:rPr>
              <a:t>	</a:t>
            </a:r>
            <a:r>
              <a:rPr lang="en-US" sz="1800" dirty="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942" y="1433874"/>
            <a:ext cx="6054846" cy="3898954"/>
          </a:xfrm>
          <a:prstGeom prst="rect">
            <a:avLst/>
          </a:prstGeom>
        </p:spPr>
      </p:pic>
      <p:sp>
        <p:nvSpPr>
          <p:cNvPr id="8" name="Rectangle 7"/>
          <p:cNvSpPr/>
          <p:nvPr/>
        </p:nvSpPr>
        <p:spPr>
          <a:xfrm>
            <a:off x="2160761" y="3396207"/>
            <a:ext cx="2324144" cy="1521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6434813" y="5859027"/>
              <a:ext cx="360" cy="360"/>
            </p14:xfrm>
          </p:contentPart>
        </mc:Choice>
        <mc:Fallback xmlns="">
          <p:pic>
            <p:nvPicPr>
              <p:cNvPr id="12" name="Ink 11"/>
              <p:cNvPicPr/>
              <p:nvPr/>
            </p:nvPicPr>
            <p:blipFill>
              <a:blip r:embed="rId5"/>
              <a:stretch>
                <a:fillRect/>
              </a:stretch>
            </p:blipFill>
            <p:spPr>
              <a:xfrm>
                <a:off x="6422933" y="5847147"/>
                <a:ext cx="24120" cy="24120"/>
              </a:xfrm>
              <a:prstGeom prst="rect">
                <a:avLst/>
              </a:prstGeom>
            </p:spPr>
          </p:pic>
        </mc:Fallback>
      </mc:AlternateContent>
      <p:sp>
        <p:nvSpPr>
          <p:cNvPr id="13" name="TextBox 12"/>
          <p:cNvSpPr txBox="1"/>
          <p:nvPr/>
        </p:nvSpPr>
        <p:spPr>
          <a:xfrm>
            <a:off x="1514939" y="5597417"/>
            <a:ext cx="7960658" cy="523220"/>
          </a:xfrm>
          <a:prstGeom prst="rect">
            <a:avLst/>
          </a:prstGeom>
          <a:solidFill>
            <a:schemeClr val="accent4">
              <a:lumMod val="40000"/>
              <a:lumOff val="60000"/>
            </a:schemeClr>
          </a:solidFill>
          <a:ln w="22225">
            <a:solidFill>
              <a:schemeClr val="accent3">
                <a:lumMod val="40000"/>
                <a:lumOff val="60000"/>
              </a:schemeClr>
            </a:solidFill>
          </a:ln>
        </p:spPr>
        <p:txBody>
          <a:bodyPr wrap="square" rtlCol="0">
            <a:spAutoFit/>
          </a:bodyPr>
          <a:lstStyle/>
          <a:p>
            <a:r>
              <a:rPr lang="en-CA" sz="1400" dirty="0" smtClean="0"/>
              <a:t>If the Submitter rejects the request, the status changes to “</a:t>
            </a:r>
            <a:r>
              <a:rPr lang="en-CA" sz="1400" b="1" i="1" dirty="0" smtClean="0"/>
              <a:t>Warnings Failed</a:t>
            </a:r>
            <a:r>
              <a:rPr lang="en-CA" sz="1400" dirty="0" smtClean="0"/>
              <a:t>” and the request is sent back to the “</a:t>
            </a:r>
            <a:r>
              <a:rPr lang="en-CA" sz="1400" b="1" i="1" dirty="0" smtClean="0"/>
              <a:t>Work in Progress</a:t>
            </a:r>
            <a:r>
              <a:rPr lang="en-CA" sz="1400" dirty="0" smtClean="0"/>
              <a:t>” stage for the Submitter to delete, or </a:t>
            </a:r>
            <a:r>
              <a:rPr lang="en-CA" sz="1400" dirty="0"/>
              <a:t>amend </a:t>
            </a:r>
            <a:r>
              <a:rPr lang="en-CA" sz="1400" dirty="0" smtClean="0"/>
              <a:t>and resubmit the request.</a:t>
            </a:r>
          </a:p>
        </p:txBody>
      </p:sp>
    </p:spTree>
    <p:extLst>
      <p:ext uri="{BB962C8B-B14F-4D97-AF65-F5344CB8AC3E}">
        <p14:creationId xmlns:p14="http://schemas.microsoft.com/office/powerpoint/2010/main" val="11828389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Warnings Pass</a:t>
            </a:r>
            <a:r>
              <a:rPr lang="en-US" dirty="0">
                <a:solidFill>
                  <a:srgbClr val="00AAD2"/>
                </a:solidFill>
              </a:rPr>
              <a:t>	</a:t>
            </a:r>
            <a:r>
              <a:rPr lang="en-US" dirty="0" smtClean="0">
                <a:solidFill>
                  <a:srgbClr val="00AAD2"/>
                </a:solidFill>
              </a:rPr>
              <a:t>	</a:t>
            </a:r>
            <a:r>
              <a:rPr lang="en-US" sz="1800" dirty="0" smtClean="0">
                <a:solidFill>
                  <a:srgbClr val="00AAD2"/>
                </a:solidFill>
              </a:rPr>
              <a:t>Submitter</a:t>
            </a:r>
            <a:r>
              <a:rPr lang="en-CA" dirty="0" smtClean="0"/>
              <a:t> </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889" y="1540156"/>
            <a:ext cx="5218010" cy="3649454"/>
          </a:xfrm>
          <a:prstGeom prst="rect">
            <a:avLst/>
          </a:prstGeom>
        </p:spPr>
      </p:pic>
      <p:sp>
        <p:nvSpPr>
          <p:cNvPr id="8" name="Rectangle 7"/>
          <p:cNvSpPr/>
          <p:nvPr/>
        </p:nvSpPr>
        <p:spPr>
          <a:xfrm>
            <a:off x="1584356" y="3180945"/>
            <a:ext cx="1946784" cy="1446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2154477" y="5383879"/>
            <a:ext cx="7565720" cy="954107"/>
          </a:xfrm>
          <a:prstGeom prst="rect">
            <a:avLst/>
          </a:prstGeom>
          <a:solidFill>
            <a:schemeClr val="accent4">
              <a:lumMod val="40000"/>
              <a:lumOff val="60000"/>
            </a:schemeClr>
          </a:solidFill>
          <a:ln w="22225">
            <a:solidFill>
              <a:schemeClr val="accent3">
                <a:lumMod val="40000"/>
                <a:lumOff val="60000"/>
              </a:schemeClr>
            </a:solidFill>
          </a:ln>
        </p:spPr>
        <p:txBody>
          <a:bodyPr wrap="square" rtlCol="0">
            <a:spAutoFit/>
          </a:bodyPr>
          <a:lstStyle/>
          <a:p>
            <a:r>
              <a:rPr lang="en-CA" sz="1400" dirty="0" smtClean="0"/>
              <a:t>If the Submitter approves the request, that action:</a:t>
            </a:r>
          </a:p>
          <a:p>
            <a:pPr marL="400050" indent="-400050">
              <a:buFont typeface="+mj-lt"/>
              <a:buAutoNum type="romanLcPeriod"/>
            </a:pPr>
            <a:r>
              <a:rPr lang="en-CA" sz="1400" dirty="0" smtClean="0"/>
              <a:t>Confirms the Warning Report is reviewed and the data is correct,   </a:t>
            </a:r>
          </a:p>
          <a:p>
            <a:pPr marL="400050" indent="-400050">
              <a:buFont typeface="+mj-lt"/>
              <a:buAutoNum type="romanLcPeriod"/>
            </a:pPr>
            <a:r>
              <a:rPr lang="en-CA" sz="1400" dirty="0" smtClean="0"/>
              <a:t>Changes the status to “</a:t>
            </a:r>
            <a:r>
              <a:rPr lang="en-CA" sz="1400" b="1" i="1" dirty="0" smtClean="0"/>
              <a:t>Pending Review</a:t>
            </a:r>
            <a:r>
              <a:rPr lang="en-CA" sz="1400" dirty="0" smtClean="0"/>
              <a:t>” and </a:t>
            </a:r>
          </a:p>
          <a:p>
            <a:pPr marL="400050" indent="-400050">
              <a:buFont typeface="+mj-lt"/>
              <a:buAutoNum type="romanLcPeriod"/>
            </a:pPr>
            <a:r>
              <a:rPr lang="en-CA" sz="1400" dirty="0" smtClean="0"/>
              <a:t>Causes the request to go to the “</a:t>
            </a:r>
            <a:r>
              <a:rPr lang="en-CA" sz="1400" b="1" i="1" dirty="0" smtClean="0"/>
              <a:t>Review</a:t>
            </a:r>
            <a:r>
              <a:rPr lang="en-CA" sz="1400" dirty="0" smtClean="0"/>
              <a:t>” step.</a:t>
            </a:r>
          </a:p>
        </p:txBody>
      </p:sp>
      <p:sp>
        <p:nvSpPr>
          <p:cNvPr id="9" name="TextBox 8"/>
          <p:cNvSpPr txBox="1"/>
          <p:nvPr/>
        </p:nvSpPr>
        <p:spPr>
          <a:xfrm>
            <a:off x="2838933" y="3670051"/>
            <a:ext cx="3433945" cy="215444"/>
          </a:xfrm>
          <a:prstGeom prst="rect">
            <a:avLst/>
          </a:prstGeom>
          <a:solidFill>
            <a:srgbClr val="E5E5E5"/>
          </a:solidFill>
        </p:spPr>
        <p:txBody>
          <a:bodyPr wrap="square" lIns="0" tIns="0" rIns="0" bIns="0" rtlCol="0">
            <a:spAutoFit/>
          </a:bodyPr>
          <a:lstStyle/>
          <a:p>
            <a:r>
              <a:rPr lang="en-US" sz="700" dirty="0" smtClean="0">
                <a:solidFill>
                  <a:schemeClr val="tx2">
                    <a:lumMod val="75000"/>
                  </a:schemeClr>
                </a:solidFill>
                <a:latin typeface="Courier New" panose="02070309020205020404" pitchFamily="49" charset="0"/>
                <a:cs typeface="Courier New" panose="02070309020205020404" pitchFamily="49" charset="0"/>
              </a:rPr>
              <a:t>Resubmission </a:t>
            </a:r>
            <a:r>
              <a:rPr lang="en-US" sz="700" dirty="0">
                <a:solidFill>
                  <a:schemeClr val="tx2">
                    <a:lumMod val="75000"/>
                  </a:schemeClr>
                </a:solidFill>
                <a:latin typeface="Courier New" panose="02070309020205020404" pitchFamily="49" charset="0"/>
                <a:cs typeface="Courier New" panose="02070309020205020404" pitchFamily="49" charset="0"/>
              </a:rPr>
              <a:t>of PM2.5 Mass to add Act of Nature flag on data affected by wildfire smoke</a:t>
            </a:r>
            <a:endParaRPr lang="en-CA" sz="700" dirty="0">
              <a:solidFill>
                <a:schemeClr val="tx2">
                  <a:lumMod val="7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25157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Email for Review</a:t>
            </a:r>
            <a:r>
              <a:rPr lang="en-US" dirty="0">
                <a:solidFill>
                  <a:srgbClr val="00AAD2"/>
                </a:solidFill>
              </a:rPr>
              <a:t>	</a:t>
            </a:r>
            <a:r>
              <a:rPr lang="en-US" sz="1800" dirty="0">
                <a:solidFill>
                  <a:srgbClr val="00AAD2"/>
                </a:solidFill>
              </a:rPr>
              <a:t>Submitter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47</a:t>
            </a:fld>
            <a:endParaRPr lang="en-US" dirty="0"/>
          </a:p>
        </p:txBody>
      </p:sp>
      <p:sp>
        <p:nvSpPr>
          <p:cNvPr id="7" name="TextBox 6"/>
          <p:cNvSpPr txBox="1"/>
          <p:nvPr/>
        </p:nvSpPr>
        <p:spPr>
          <a:xfrm>
            <a:off x="623392" y="1486594"/>
            <a:ext cx="10811987" cy="369332"/>
          </a:xfrm>
          <a:prstGeom prst="rect">
            <a:avLst/>
          </a:prstGeom>
          <a:noFill/>
        </p:spPr>
        <p:txBody>
          <a:bodyPr wrap="square" rtlCol="0">
            <a:spAutoFit/>
          </a:bodyPr>
          <a:lstStyle/>
          <a:p>
            <a:r>
              <a:rPr lang="en-CA" b="1" dirty="0" smtClean="0">
                <a:solidFill>
                  <a:schemeClr val="accent3"/>
                </a:solidFill>
                <a:latin typeface="Arial" panose="020B0604020202020204" pitchFamily="34" charset="0"/>
                <a:ea typeface="+mj-ea"/>
                <a:cs typeface="Arial" panose="020B0604020202020204" pitchFamily="34" charset="0"/>
              </a:rPr>
              <a:t>B. Validation Passed</a:t>
            </a:r>
            <a:endParaRPr lang="en-CA" sz="1400" b="1" dirty="0">
              <a:solidFill>
                <a:schemeClr val="accent3"/>
              </a:solidFill>
              <a:latin typeface="Arial" panose="020B0604020202020204" pitchFamily="34" charset="0"/>
              <a:ea typeface="+mj-ea"/>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87" y="2022882"/>
            <a:ext cx="9786938" cy="2312435"/>
          </a:xfrm>
          <a:prstGeom prst="rect">
            <a:avLst/>
          </a:prstGeom>
        </p:spPr>
      </p:pic>
      <p:sp>
        <p:nvSpPr>
          <p:cNvPr id="10" name="Rectangle 9"/>
          <p:cNvSpPr/>
          <p:nvPr/>
        </p:nvSpPr>
        <p:spPr>
          <a:xfrm>
            <a:off x="814387" y="4906820"/>
            <a:ext cx="10058400" cy="52322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b="1" dirty="0">
                <a:solidFill>
                  <a:schemeClr val="tx1"/>
                </a:solidFill>
              </a:rPr>
              <a:t>NOTE: </a:t>
            </a:r>
            <a:r>
              <a:rPr lang="en-CA" sz="1400" dirty="0">
                <a:solidFill>
                  <a:srgbClr val="FF0000"/>
                </a:solidFill>
              </a:rPr>
              <a:t>After the warning is approved, or if there were no warnings identified</a:t>
            </a:r>
            <a:r>
              <a:rPr lang="en-CA" sz="1400" dirty="0">
                <a:solidFill>
                  <a:schemeClr val="tx1"/>
                </a:solidFill>
              </a:rPr>
              <a:t>, an email from ETS is sent to the Submitter informing that the request needs attention and a Reviewer is required to sign off the submission.  That next step is </a:t>
            </a:r>
            <a:r>
              <a:rPr lang="en-CA" sz="1400" b="1" i="1" dirty="0">
                <a:solidFill>
                  <a:schemeClr val="tx1"/>
                </a:solidFill>
              </a:rPr>
              <a:t>Pending Review</a:t>
            </a:r>
            <a:r>
              <a:rPr lang="en-CA" sz="1400" dirty="0">
                <a:solidFill>
                  <a:schemeClr val="tx1"/>
                </a:solidFill>
              </a:rPr>
              <a:t>.</a:t>
            </a:r>
          </a:p>
        </p:txBody>
      </p:sp>
      <p:sp>
        <p:nvSpPr>
          <p:cNvPr id="11" name="Rectangle 10"/>
          <p:cNvSpPr/>
          <p:nvPr/>
        </p:nvSpPr>
        <p:spPr>
          <a:xfrm>
            <a:off x="1051284" y="2861767"/>
            <a:ext cx="2931207" cy="163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900" dirty="0" smtClean="0">
                <a:solidFill>
                  <a:schemeClr val="tx1"/>
                </a:solidFill>
              </a:rPr>
              <a:t>Lakeland Industry and Community Association</a:t>
            </a:r>
            <a:endParaRPr lang="en-CA" sz="900" dirty="0">
              <a:solidFill>
                <a:schemeClr val="tx1"/>
              </a:solidFill>
            </a:endParaRPr>
          </a:p>
        </p:txBody>
      </p:sp>
    </p:spTree>
    <p:extLst>
      <p:ext uri="{BB962C8B-B14F-4D97-AF65-F5344CB8AC3E}">
        <p14:creationId xmlns:p14="http://schemas.microsoft.com/office/powerpoint/2010/main" val="769529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Data Submission: </a:t>
            </a:r>
            <a:r>
              <a:rPr lang="en-CA" dirty="0" smtClean="0"/>
              <a:t>Pending Review</a:t>
            </a:r>
            <a:r>
              <a:rPr lang="en-US" dirty="0">
                <a:solidFill>
                  <a:srgbClr val="00AAD2"/>
                </a:solidFill>
              </a:rPr>
              <a:t>	</a:t>
            </a:r>
            <a:r>
              <a:rPr lang="en-US" sz="1800" dirty="0" smtClean="0">
                <a:solidFill>
                  <a:srgbClr val="00AAD2"/>
                </a:solidFill>
              </a:rPr>
              <a:t>Reviewer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858" y="1618083"/>
            <a:ext cx="2836395" cy="3970953"/>
          </a:xfrm>
          <a:prstGeom prst="rect">
            <a:avLst/>
          </a:prstGeom>
        </p:spPr>
      </p:pic>
      <p:sp>
        <p:nvSpPr>
          <p:cNvPr id="7" name="Rectangle 6"/>
          <p:cNvSpPr/>
          <p:nvPr/>
        </p:nvSpPr>
        <p:spPr>
          <a:xfrm>
            <a:off x="1998133" y="3472621"/>
            <a:ext cx="1049867" cy="1849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439706" y="3864925"/>
            <a:ext cx="2144888" cy="954107"/>
          </a:xfrm>
          <a:prstGeom prst="rect">
            <a:avLst/>
          </a:prstGeom>
          <a:solidFill>
            <a:schemeClr val="bg1"/>
          </a:solidFill>
          <a:ln w="25400">
            <a:solidFill>
              <a:srgbClr val="FF0000"/>
            </a:solidFill>
          </a:ln>
        </p:spPr>
        <p:txBody>
          <a:bodyPr wrap="square" rtlCol="0">
            <a:spAutoFit/>
          </a:bodyPr>
          <a:lstStyle/>
          <a:p>
            <a:r>
              <a:rPr lang="en-CA" sz="1400" dirty="0" smtClean="0"/>
              <a:t>The Reviewer clicks the “Work In Progress” </a:t>
            </a:r>
            <a:r>
              <a:rPr lang="en-CA" sz="1400" i="1" dirty="0" smtClean="0"/>
              <a:t>sub-node</a:t>
            </a:r>
            <a:r>
              <a:rPr lang="en-CA" sz="1400" dirty="0" smtClean="0"/>
              <a:t> to get the “</a:t>
            </a:r>
            <a:r>
              <a:rPr lang="en-CA" sz="1400" b="1" i="1" dirty="0" smtClean="0"/>
              <a:t>Work in Progress</a:t>
            </a:r>
            <a:r>
              <a:rPr lang="en-CA" sz="1400" dirty="0" smtClean="0"/>
              <a:t>” form</a:t>
            </a:r>
            <a:endParaRPr lang="en-CA" sz="1400" dirty="0"/>
          </a:p>
        </p:txBody>
      </p:sp>
      <p:cxnSp>
        <p:nvCxnSpPr>
          <p:cNvPr id="11" name="Elbow Connector 10"/>
          <p:cNvCxnSpPr>
            <a:stCxn id="9" idx="1"/>
            <a:endCxn id="7" idx="3"/>
          </p:cNvCxnSpPr>
          <p:nvPr/>
        </p:nvCxnSpPr>
        <p:spPr>
          <a:xfrm rot="10800000">
            <a:off x="3048000" y="3565111"/>
            <a:ext cx="391706" cy="776868"/>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9" idx="2"/>
            <a:endCxn id="17" idx="1"/>
          </p:cNvCxnSpPr>
          <p:nvPr/>
        </p:nvCxnSpPr>
        <p:spPr>
          <a:xfrm rot="16200000" flipH="1">
            <a:off x="5094913" y="4236268"/>
            <a:ext cx="515327" cy="1680853"/>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003" y="4606688"/>
            <a:ext cx="4459918" cy="1455342"/>
          </a:xfrm>
          <a:prstGeom prst="rect">
            <a:avLst/>
          </a:prstGeom>
          <a:ln w="22225">
            <a:solidFill>
              <a:srgbClr val="FF0000"/>
            </a:solidFill>
          </a:ln>
        </p:spPr>
      </p:pic>
      <p:sp>
        <p:nvSpPr>
          <p:cNvPr id="22" name="Oval 21"/>
          <p:cNvSpPr>
            <a:spLocks noChangeAspect="1"/>
          </p:cNvSpPr>
          <p:nvPr/>
        </p:nvSpPr>
        <p:spPr>
          <a:xfrm>
            <a:off x="3312026" y="3738925"/>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23" name="Rectangle 22"/>
          <p:cNvSpPr/>
          <p:nvPr/>
        </p:nvSpPr>
        <p:spPr>
          <a:xfrm>
            <a:off x="1380511" y="3059670"/>
            <a:ext cx="1049867" cy="1849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extBox 23"/>
          <p:cNvSpPr txBox="1"/>
          <p:nvPr/>
        </p:nvSpPr>
        <p:spPr>
          <a:xfrm>
            <a:off x="3312026" y="1974003"/>
            <a:ext cx="2144888" cy="954107"/>
          </a:xfrm>
          <a:prstGeom prst="rect">
            <a:avLst/>
          </a:prstGeom>
          <a:solidFill>
            <a:schemeClr val="bg1"/>
          </a:solidFill>
          <a:ln w="25400">
            <a:solidFill>
              <a:srgbClr val="FF0000"/>
            </a:solidFill>
          </a:ln>
        </p:spPr>
        <p:txBody>
          <a:bodyPr wrap="square" rtlCol="0">
            <a:spAutoFit/>
          </a:bodyPr>
          <a:lstStyle/>
          <a:p>
            <a:r>
              <a:rPr lang="en-CA" sz="1400" dirty="0" smtClean="0"/>
              <a:t>The Reviewer signs on and click on  “</a:t>
            </a:r>
            <a:r>
              <a:rPr lang="en-CA" sz="1400" b="1" i="1" dirty="0" smtClean="0"/>
              <a:t>Air Data</a:t>
            </a:r>
            <a:r>
              <a:rPr lang="en-CA" sz="1400" dirty="0" smtClean="0"/>
              <a:t>” node to expand to the sub-nodes</a:t>
            </a:r>
            <a:endParaRPr lang="en-CA" sz="1400" dirty="0"/>
          </a:p>
        </p:txBody>
      </p:sp>
      <p:sp>
        <p:nvSpPr>
          <p:cNvPr id="25" name="Oval 24"/>
          <p:cNvSpPr>
            <a:spLocks noChangeAspect="1"/>
          </p:cNvSpPr>
          <p:nvPr/>
        </p:nvSpPr>
        <p:spPr>
          <a:xfrm>
            <a:off x="3185430" y="1848003"/>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cxnSp>
        <p:nvCxnSpPr>
          <p:cNvPr id="28" name="Elbow Connector 27"/>
          <p:cNvCxnSpPr>
            <a:endCxn id="23" idx="3"/>
          </p:cNvCxnSpPr>
          <p:nvPr/>
        </p:nvCxnSpPr>
        <p:spPr>
          <a:xfrm rot="10800000" flipV="1">
            <a:off x="2430378" y="2327974"/>
            <a:ext cx="881052" cy="824186"/>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244858" y="5720267"/>
            <a:ext cx="3608496" cy="523220"/>
          </a:xfrm>
          <a:prstGeom prst="rect">
            <a:avLst/>
          </a:prstGeom>
          <a:solidFill>
            <a:schemeClr val="accent4">
              <a:lumMod val="40000"/>
              <a:lumOff val="60000"/>
            </a:schemeClr>
          </a:solidFill>
          <a:ln w="22225">
            <a:solidFill>
              <a:schemeClr val="accent3">
                <a:lumMod val="40000"/>
                <a:lumOff val="60000"/>
              </a:schemeClr>
            </a:solidFill>
          </a:ln>
        </p:spPr>
        <p:txBody>
          <a:bodyPr wrap="square">
            <a:spAutoFit/>
          </a:bodyPr>
          <a:lstStyle/>
          <a:p>
            <a:r>
              <a:rPr lang="en-CA" sz="1400" b="1" dirty="0" smtClean="0"/>
              <a:t>REMINDER: </a:t>
            </a:r>
            <a:r>
              <a:rPr lang="en-CA" sz="1400" dirty="0" smtClean="0"/>
              <a:t>You must assigned the role of Reviewer to approve or reject the request.</a:t>
            </a:r>
            <a:endParaRPr lang="en-CA" sz="1400" dirty="0"/>
          </a:p>
        </p:txBody>
      </p:sp>
      <p:sp>
        <p:nvSpPr>
          <p:cNvPr id="18" name="TextBox 17"/>
          <p:cNvSpPr txBox="1"/>
          <p:nvPr/>
        </p:nvSpPr>
        <p:spPr>
          <a:xfrm>
            <a:off x="5976301" y="1527211"/>
            <a:ext cx="5879907" cy="2462213"/>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dirty="0" smtClean="0"/>
              <a:t>The </a:t>
            </a:r>
            <a:r>
              <a:rPr lang="en-US" sz="1400" u="sng" dirty="0" smtClean="0"/>
              <a:t>Reviewer</a:t>
            </a:r>
            <a:r>
              <a:rPr lang="en-US" sz="1400" dirty="0" smtClean="0"/>
              <a:t>, will review all submissions  made by the Submitter including those with warnings</a:t>
            </a:r>
            <a:r>
              <a:rPr lang="en-US" sz="1400" dirty="0"/>
              <a:t>. To start the review process  </a:t>
            </a:r>
            <a:r>
              <a:rPr lang="en-US" sz="1400" dirty="0" smtClean="0"/>
              <a:t>the Reviewer will:</a:t>
            </a:r>
          </a:p>
          <a:p>
            <a:pPr marL="342900" indent="-342900">
              <a:buFont typeface="Arial" panose="020B0604020202020204" pitchFamily="34" charset="0"/>
              <a:buChar char="•"/>
            </a:pPr>
            <a:r>
              <a:rPr lang="en-US" sz="1400" dirty="0" smtClean="0"/>
              <a:t>Sign in; </a:t>
            </a:r>
          </a:p>
          <a:p>
            <a:pPr marL="342900" indent="-342900">
              <a:buFont typeface="Arial" panose="020B0604020202020204" pitchFamily="34" charset="0"/>
              <a:buChar char="•"/>
            </a:pPr>
            <a:r>
              <a:rPr lang="en-US" sz="1400" dirty="0" smtClean="0"/>
              <a:t>Click on the Air Data node to expand it;</a:t>
            </a:r>
          </a:p>
          <a:p>
            <a:pPr marL="342900" indent="-342900">
              <a:buFont typeface="Arial" panose="020B0604020202020204" pitchFamily="34" charset="0"/>
              <a:buChar char="•"/>
            </a:pPr>
            <a:r>
              <a:rPr lang="en-US" sz="1400" dirty="0" smtClean="0"/>
              <a:t>Click on Work In Progress sub- node ;</a:t>
            </a:r>
          </a:p>
          <a:p>
            <a:endParaRPr lang="en-US" sz="1400" dirty="0"/>
          </a:p>
          <a:p>
            <a:r>
              <a:rPr lang="en-US" sz="1400" dirty="0" smtClean="0"/>
              <a:t>The “</a:t>
            </a:r>
            <a:r>
              <a:rPr lang="en-US" sz="1400" b="1" i="1" dirty="0" smtClean="0"/>
              <a:t>Work in Progress</a:t>
            </a:r>
            <a:r>
              <a:rPr lang="en-US" sz="1400" dirty="0" smtClean="0"/>
              <a:t>” form appears (below)</a:t>
            </a:r>
          </a:p>
          <a:p>
            <a:endParaRPr lang="en-US" sz="1400" dirty="0"/>
          </a:p>
          <a:p>
            <a:r>
              <a:rPr lang="en-US" sz="1400" b="1" dirty="0" smtClean="0"/>
              <a:t>NOTE: </a:t>
            </a:r>
            <a:r>
              <a:rPr lang="en-US" sz="1400" dirty="0" smtClean="0"/>
              <a:t>If the Submitter is also assigned as the Reviewer and have made  submissions, if they have passed the validation and warnings processes, they go straight to the completion stage skipping the review stage.</a:t>
            </a:r>
            <a:endParaRPr lang="en-US" sz="1400" dirty="0"/>
          </a:p>
        </p:txBody>
      </p:sp>
    </p:spTree>
    <p:extLst>
      <p:ext uri="{BB962C8B-B14F-4D97-AF65-F5344CB8AC3E}">
        <p14:creationId xmlns:p14="http://schemas.microsoft.com/office/powerpoint/2010/main" val="41823325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2037664"/>
            <a:ext cx="5879008" cy="3117118"/>
          </a:xfrm>
          <a:prstGeom prst="rect">
            <a:avLst/>
          </a:prstGeom>
        </p:spPr>
      </p:pic>
      <p:sp>
        <p:nvSpPr>
          <p:cNvPr id="3" name="Title 2"/>
          <p:cNvSpPr>
            <a:spLocks noGrp="1"/>
          </p:cNvSpPr>
          <p:nvPr>
            <p:ph type="title"/>
          </p:nvPr>
        </p:nvSpPr>
        <p:spPr/>
        <p:txBody>
          <a:bodyPr/>
          <a:lstStyle/>
          <a:p>
            <a:r>
              <a:rPr lang="en-CA" dirty="0"/>
              <a:t>Data Submission: </a:t>
            </a:r>
            <a:r>
              <a:rPr lang="en-CA" dirty="0" smtClean="0"/>
              <a:t>Process Review</a:t>
            </a:r>
            <a:r>
              <a:rPr lang="en-US" sz="1800" dirty="0">
                <a:solidFill>
                  <a:srgbClr val="00AAD2"/>
                </a:solidFill>
              </a:rPr>
              <a:t> </a:t>
            </a:r>
            <a:r>
              <a:rPr lang="en-US" sz="1800" dirty="0" smtClean="0">
                <a:solidFill>
                  <a:srgbClr val="00AAD2"/>
                </a:solidFill>
              </a:rPr>
              <a:t>	Reviewer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49</a:t>
            </a:fld>
            <a:endParaRPr lang="en-US" dirty="0"/>
          </a:p>
        </p:txBody>
      </p:sp>
      <p:sp>
        <p:nvSpPr>
          <p:cNvPr id="5" name="TextBox 4"/>
          <p:cNvSpPr txBox="1"/>
          <p:nvPr/>
        </p:nvSpPr>
        <p:spPr>
          <a:xfrm>
            <a:off x="698021" y="1457224"/>
            <a:ext cx="3941712" cy="400110"/>
          </a:xfrm>
          <a:prstGeom prst="rect">
            <a:avLst/>
          </a:prstGeom>
          <a:noFill/>
        </p:spPr>
        <p:txBody>
          <a:bodyPr wrap="square" rtlCol="0">
            <a:spAutoFit/>
          </a:bodyPr>
          <a:lstStyle/>
          <a:p>
            <a:r>
              <a:rPr lang="en-CA" sz="2000" b="1" dirty="0" smtClean="0">
                <a:solidFill>
                  <a:schemeClr val="accent3"/>
                </a:solidFill>
                <a:latin typeface="Arial" panose="020B0604020202020204" pitchFamily="34" charset="0"/>
                <a:ea typeface="+mj-ea"/>
                <a:cs typeface="Arial" panose="020B0604020202020204" pitchFamily="34" charset="0"/>
              </a:rPr>
              <a:t>B. Search Results </a:t>
            </a:r>
            <a:endParaRPr lang="en-CA" sz="2000" b="1" dirty="0">
              <a:solidFill>
                <a:schemeClr val="accent3"/>
              </a:solidFill>
              <a:latin typeface="Arial" panose="020B0604020202020204" pitchFamily="34" charset="0"/>
              <a:ea typeface="+mj-ea"/>
              <a:cs typeface="Arial" panose="020B0604020202020204" pitchFamily="34" charset="0"/>
            </a:endParaRPr>
          </a:p>
        </p:txBody>
      </p:sp>
      <p:sp>
        <p:nvSpPr>
          <p:cNvPr id="9" name="TextBox 8"/>
          <p:cNvSpPr txBox="1"/>
          <p:nvPr/>
        </p:nvSpPr>
        <p:spPr>
          <a:xfrm>
            <a:off x="2122312" y="5569082"/>
            <a:ext cx="3977699" cy="307777"/>
          </a:xfrm>
          <a:prstGeom prst="rect">
            <a:avLst/>
          </a:prstGeom>
          <a:noFill/>
          <a:ln w="22225">
            <a:solidFill>
              <a:srgbClr val="FF0000"/>
            </a:solidFill>
          </a:ln>
        </p:spPr>
        <p:txBody>
          <a:bodyPr wrap="square" rtlCol="0">
            <a:spAutoFit/>
          </a:bodyPr>
          <a:lstStyle/>
          <a:p>
            <a:r>
              <a:rPr lang="en-CA" sz="1400" dirty="0" smtClean="0"/>
              <a:t>Click on the request number to process the request</a:t>
            </a:r>
            <a:endParaRPr lang="en-CA" sz="1400" dirty="0"/>
          </a:p>
        </p:txBody>
      </p:sp>
      <p:sp>
        <p:nvSpPr>
          <p:cNvPr id="10" name="Rectangle 9"/>
          <p:cNvSpPr/>
          <p:nvPr/>
        </p:nvSpPr>
        <p:spPr>
          <a:xfrm>
            <a:off x="623392" y="3926545"/>
            <a:ext cx="5608075" cy="12036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751781" y="4391378"/>
            <a:ext cx="670619" cy="169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3" name="Elbow Connector 12"/>
          <p:cNvCxnSpPr>
            <a:stCxn id="14" idx="1"/>
            <a:endCxn id="10" idx="3"/>
          </p:cNvCxnSpPr>
          <p:nvPr/>
        </p:nvCxnSpPr>
        <p:spPr>
          <a:xfrm rot="10800000" flipV="1">
            <a:off x="6231468" y="3211551"/>
            <a:ext cx="1164493" cy="1316830"/>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9" idx="1"/>
            <a:endCxn id="11" idx="2"/>
          </p:cNvCxnSpPr>
          <p:nvPr/>
        </p:nvCxnSpPr>
        <p:spPr>
          <a:xfrm rot="10800000">
            <a:off x="1087092" y="4560711"/>
            <a:ext cx="1035221" cy="1162260"/>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a:spLocks noChangeAspect="1"/>
          </p:cNvSpPr>
          <p:nvPr/>
        </p:nvSpPr>
        <p:spPr>
          <a:xfrm>
            <a:off x="1870312" y="544308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14" name="TextBox 13"/>
          <p:cNvSpPr txBox="1"/>
          <p:nvPr/>
        </p:nvSpPr>
        <p:spPr>
          <a:xfrm>
            <a:off x="7395960" y="1657279"/>
            <a:ext cx="3759200" cy="3108543"/>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The Reviewer will identify the requests with the “</a:t>
            </a:r>
            <a:r>
              <a:rPr lang="en-CA" sz="1400" b="1" i="1" dirty="0" smtClean="0"/>
              <a:t>Pending Review</a:t>
            </a:r>
            <a:r>
              <a:rPr lang="en-CA" sz="1400" dirty="0" smtClean="0"/>
              <a:t>” status by applying the search criteria filling in either:</a:t>
            </a:r>
          </a:p>
          <a:p>
            <a:pPr marL="285750" indent="-285750">
              <a:buFont typeface="Arial" panose="020B0604020202020204" pitchFamily="34" charset="0"/>
              <a:buChar char="•"/>
            </a:pPr>
            <a:r>
              <a:rPr lang="en-CA" sz="1400" dirty="0" smtClean="0"/>
              <a:t>Request #;</a:t>
            </a:r>
          </a:p>
          <a:p>
            <a:pPr marL="285750" indent="-285750">
              <a:buFont typeface="Arial" panose="020B0604020202020204" pitchFamily="34" charset="0"/>
              <a:buChar char="•"/>
            </a:pPr>
            <a:r>
              <a:rPr lang="en-CA" sz="1400" dirty="0" smtClean="0"/>
              <a:t>Status;</a:t>
            </a:r>
          </a:p>
          <a:p>
            <a:pPr marL="285750" indent="-285750">
              <a:buFont typeface="Arial" panose="020B0604020202020204" pitchFamily="34" charset="0"/>
              <a:buChar char="•"/>
            </a:pPr>
            <a:r>
              <a:rPr lang="en-CA" sz="1400" dirty="0" smtClean="0"/>
              <a:t>Comment;</a:t>
            </a:r>
          </a:p>
          <a:p>
            <a:pPr marL="285750" indent="-285750">
              <a:buFont typeface="Arial" panose="020B0604020202020204" pitchFamily="34" charset="0"/>
              <a:buChar char="•"/>
            </a:pPr>
            <a:r>
              <a:rPr lang="en-CA" sz="1400" dirty="0" smtClean="0"/>
              <a:t>Last Updated (“YYYY/MM/DD”).</a:t>
            </a:r>
          </a:p>
          <a:p>
            <a:pPr marL="285750" indent="-285750">
              <a:buFont typeface="Arial" panose="020B0604020202020204" pitchFamily="34" charset="0"/>
              <a:buChar char="•"/>
            </a:pPr>
            <a:endParaRPr lang="en-CA" sz="1400" dirty="0"/>
          </a:p>
          <a:p>
            <a:r>
              <a:rPr lang="en-CA" sz="1400" dirty="0" smtClean="0"/>
              <a:t>And clicking the “</a:t>
            </a:r>
            <a:r>
              <a:rPr lang="en-CA" sz="1400" b="1" dirty="0" smtClean="0"/>
              <a:t>Find</a:t>
            </a:r>
            <a:r>
              <a:rPr lang="en-CA" sz="1400" dirty="0" smtClean="0"/>
              <a:t>” Button.</a:t>
            </a:r>
          </a:p>
          <a:p>
            <a:pPr marL="285750" indent="-285750">
              <a:buFont typeface="Arial" panose="020B0604020202020204" pitchFamily="34" charset="0"/>
              <a:buChar char="•"/>
            </a:pPr>
            <a:endParaRPr lang="en-CA" sz="1400" dirty="0"/>
          </a:p>
          <a:p>
            <a:r>
              <a:rPr lang="en-CA" sz="1400" dirty="0" smtClean="0"/>
              <a:t>The result box will show all files and the Reviewer clicks </a:t>
            </a:r>
            <a:r>
              <a:rPr lang="en-CA" sz="1400" dirty="0"/>
              <a:t>on the desired request </a:t>
            </a:r>
            <a:r>
              <a:rPr lang="en-CA" sz="1400" dirty="0" smtClean="0"/>
              <a:t>number with the “</a:t>
            </a:r>
            <a:r>
              <a:rPr lang="en-CA" sz="1400" b="1" i="1" dirty="0" smtClean="0"/>
              <a:t>Pending Review</a:t>
            </a:r>
            <a:r>
              <a:rPr lang="en-CA" sz="1400" dirty="0" smtClean="0"/>
              <a:t>” status </a:t>
            </a:r>
            <a:r>
              <a:rPr lang="en-CA" sz="1400" dirty="0"/>
              <a:t>to review and process request</a:t>
            </a:r>
            <a:r>
              <a:rPr lang="en-CA" sz="1400" dirty="0" smtClean="0"/>
              <a:t>;</a:t>
            </a:r>
            <a:endParaRPr lang="en-CA" sz="1400" dirty="0"/>
          </a:p>
        </p:txBody>
      </p:sp>
    </p:spTree>
    <p:extLst>
      <p:ext uri="{BB962C8B-B14F-4D97-AF65-F5344CB8AC3E}">
        <p14:creationId xmlns:p14="http://schemas.microsoft.com/office/powerpoint/2010/main" val="3945404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Signing in to ETS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a:t>
            </a:fld>
            <a:endParaRPr lang="en-US" dirty="0"/>
          </a:p>
        </p:txBody>
      </p:sp>
      <p:pic>
        <p:nvPicPr>
          <p:cNvPr id="5" name="Picture 4"/>
          <p:cNvPicPr>
            <a:picLocks noChangeAspect="1"/>
          </p:cNvPicPr>
          <p:nvPr/>
        </p:nvPicPr>
        <p:blipFill>
          <a:blip r:embed="rId3"/>
          <a:stretch>
            <a:fillRect/>
          </a:stretch>
        </p:blipFill>
        <p:spPr>
          <a:xfrm>
            <a:off x="1040081" y="1597050"/>
            <a:ext cx="5664629" cy="4462341"/>
          </a:xfrm>
          <a:prstGeom prst="rect">
            <a:avLst/>
          </a:prstGeom>
        </p:spPr>
      </p:pic>
      <p:sp>
        <p:nvSpPr>
          <p:cNvPr id="6" name="Rectangle 5"/>
          <p:cNvSpPr/>
          <p:nvPr/>
        </p:nvSpPr>
        <p:spPr>
          <a:xfrm>
            <a:off x="7150040" y="5383163"/>
            <a:ext cx="2618993" cy="646331"/>
          </a:xfrm>
          <a:prstGeom prst="rect">
            <a:avLst/>
          </a:prstGeom>
          <a:solidFill>
            <a:schemeClr val="accent4">
              <a:lumMod val="40000"/>
              <a:lumOff val="60000"/>
            </a:schemeClr>
          </a:solidFill>
          <a:ln w="25400">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CA" dirty="0">
                <a:solidFill>
                  <a:srgbClr val="000000"/>
                </a:solidFill>
                <a:latin typeface="Arial" panose="020B0604020202020204" pitchFamily="34" charset="0"/>
                <a:cs typeface="Arial" panose="020B0604020202020204" pitchFamily="34" charset="0"/>
              </a:rPr>
              <a:t>Or you can use the link </a:t>
            </a:r>
          </a:p>
          <a:p>
            <a:r>
              <a:rPr lang="en-CA" dirty="0" smtClean="0">
                <a:solidFill>
                  <a:srgbClr val="000000"/>
                </a:solidFill>
                <a:latin typeface="Arial" panose="020B0604020202020204" pitchFamily="34" charset="0"/>
                <a:cs typeface="Arial" panose="020B0604020202020204" pitchFamily="34" charset="0"/>
                <a:hlinkClick r:id="rId4"/>
              </a:rPr>
              <a:t>www.alberta.ca/ets</a:t>
            </a:r>
            <a:endParaRPr lang="en-CA" dirty="0">
              <a:solidFill>
                <a:srgbClr val="000000"/>
              </a:solidFill>
              <a:latin typeface="Arial" panose="020B0604020202020204" pitchFamily="34" charset="0"/>
              <a:cs typeface="Arial" panose="020B0604020202020204" pitchFamily="34" charset="0"/>
            </a:endParaRPr>
          </a:p>
        </p:txBody>
      </p:sp>
      <p:cxnSp>
        <p:nvCxnSpPr>
          <p:cNvPr id="7" name="Straight Arrow Connector 6"/>
          <p:cNvCxnSpPr/>
          <p:nvPr/>
        </p:nvCxnSpPr>
        <p:spPr>
          <a:xfrm flipH="1">
            <a:off x="2253496" y="5706329"/>
            <a:ext cx="489654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526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22" y="1944849"/>
            <a:ext cx="5187772" cy="3451125"/>
          </a:xfrm>
          <a:prstGeom prst="rect">
            <a:avLst/>
          </a:prstGeom>
          <a:ln>
            <a:noFill/>
          </a:ln>
        </p:spPr>
      </p:pic>
      <p:sp>
        <p:nvSpPr>
          <p:cNvPr id="13" name="Rectangle 12"/>
          <p:cNvSpPr/>
          <p:nvPr/>
        </p:nvSpPr>
        <p:spPr>
          <a:xfrm>
            <a:off x="2752147" y="4744015"/>
            <a:ext cx="895514" cy="1599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5" name="Elbow Connector 14"/>
          <p:cNvCxnSpPr>
            <a:stCxn id="10" idx="0"/>
            <a:endCxn id="13" idx="3"/>
          </p:cNvCxnSpPr>
          <p:nvPr/>
        </p:nvCxnSpPr>
        <p:spPr>
          <a:xfrm rot="16200000" flipV="1">
            <a:off x="3538856" y="4932793"/>
            <a:ext cx="698484" cy="480874"/>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7" idx="2"/>
            <a:endCxn id="11" idx="3"/>
          </p:cNvCxnSpPr>
          <p:nvPr/>
        </p:nvCxnSpPr>
        <p:spPr>
          <a:xfrm rot="5400000">
            <a:off x="5002543" y="3420930"/>
            <a:ext cx="1325066" cy="441436"/>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67493" y="2455895"/>
            <a:ext cx="3236601" cy="523220"/>
          </a:xfrm>
          <a:prstGeom prst="rect">
            <a:avLst/>
          </a:prstGeom>
          <a:noFill/>
          <a:ln w="25400">
            <a:solidFill>
              <a:srgbClr val="FF0000"/>
            </a:solidFill>
          </a:ln>
        </p:spPr>
        <p:txBody>
          <a:bodyPr wrap="square" rtlCol="0">
            <a:spAutoFit/>
          </a:bodyPr>
          <a:lstStyle/>
          <a:p>
            <a:r>
              <a:rPr lang="en-CA" sz="1400" dirty="0" smtClean="0"/>
              <a:t>The Reviewer fills in Comments (</a:t>
            </a:r>
            <a:r>
              <a:rPr lang="en-CA" sz="1400" dirty="0"/>
              <a:t>mandatory if approving a resubmission</a:t>
            </a:r>
            <a:r>
              <a:rPr lang="en-CA" sz="1400" dirty="0" smtClean="0"/>
              <a:t>)</a:t>
            </a:r>
            <a:endParaRPr lang="en-CA" sz="1400" dirty="0"/>
          </a:p>
        </p:txBody>
      </p:sp>
      <p:sp>
        <p:nvSpPr>
          <p:cNvPr id="22" name="Oval 21"/>
          <p:cNvSpPr>
            <a:spLocks/>
          </p:cNvSpPr>
          <p:nvPr/>
        </p:nvSpPr>
        <p:spPr>
          <a:xfrm>
            <a:off x="4152395" y="2312576"/>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11" name="Rectangle 10"/>
          <p:cNvSpPr/>
          <p:nvPr/>
        </p:nvSpPr>
        <p:spPr>
          <a:xfrm>
            <a:off x="2125979" y="4163211"/>
            <a:ext cx="3318379" cy="281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itle 2"/>
          <p:cNvSpPr>
            <a:spLocks noGrp="1"/>
          </p:cNvSpPr>
          <p:nvPr>
            <p:ph type="title"/>
          </p:nvPr>
        </p:nvSpPr>
        <p:spPr/>
        <p:txBody>
          <a:bodyPr/>
          <a:lstStyle/>
          <a:p>
            <a:r>
              <a:rPr lang="en-CA" dirty="0"/>
              <a:t>Data Submission: </a:t>
            </a:r>
            <a:r>
              <a:rPr lang="en-CA" dirty="0" smtClean="0"/>
              <a:t>Review Processing</a:t>
            </a:r>
            <a:r>
              <a:rPr lang="en-US" sz="1800" dirty="0">
                <a:solidFill>
                  <a:srgbClr val="00AAD2"/>
                </a:solidFill>
              </a:rPr>
              <a:t> 	</a:t>
            </a:r>
            <a:r>
              <a:rPr lang="en-US" sz="1800" dirty="0" smtClean="0">
                <a:solidFill>
                  <a:srgbClr val="00AAD2"/>
                </a:solidFill>
              </a:rPr>
              <a:t>Reviewer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50</a:t>
            </a:fld>
            <a:endParaRPr lang="en-US" dirty="0"/>
          </a:p>
        </p:txBody>
      </p:sp>
      <p:sp>
        <p:nvSpPr>
          <p:cNvPr id="6" name="TextBox 5"/>
          <p:cNvSpPr txBox="1"/>
          <p:nvPr/>
        </p:nvSpPr>
        <p:spPr>
          <a:xfrm>
            <a:off x="698020" y="1457224"/>
            <a:ext cx="4436687" cy="400110"/>
          </a:xfrm>
          <a:prstGeom prst="rect">
            <a:avLst/>
          </a:prstGeom>
          <a:noFill/>
        </p:spPr>
        <p:txBody>
          <a:bodyPr wrap="square" rtlCol="0">
            <a:spAutoFit/>
          </a:bodyPr>
          <a:lstStyle/>
          <a:p>
            <a:r>
              <a:rPr lang="en-CA" sz="2000" b="1" dirty="0" smtClean="0">
                <a:solidFill>
                  <a:schemeClr val="accent3"/>
                </a:solidFill>
                <a:latin typeface="Arial" panose="020B0604020202020204" pitchFamily="34" charset="0"/>
                <a:ea typeface="+mj-ea"/>
                <a:cs typeface="Arial" panose="020B0604020202020204" pitchFamily="34" charset="0"/>
              </a:rPr>
              <a:t>C. Reviewer Processing </a:t>
            </a:r>
            <a:endParaRPr lang="en-CA" sz="2000" b="1" dirty="0">
              <a:solidFill>
                <a:schemeClr val="accent3"/>
              </a:solidFill>
              <a:latin typeface="Arial" panose="020B0604020202020204" pitchFamily="34" charset="0"/>
              <a:ea typeface="+mj-ea"/>
              <a:cs typeface="Arial" panose="020B0604020202020204" pitchFamily="34" charset="0"/>
            </a:endParaRPr>
          </a:p>
        </p:txBody>
      </p:sp>
      <p:sp>
        <p:nvSpPr>
          <p:cNvPr id="9" name="TextBox 8"/>
          <p:cNvSpPr txBox="1"/>
          <p:nvPr/>
        </p:nvSpPr>
        <p:spPr>
          <a:xfrm>
            <a:off x="7619192" y="1596902"/>
            <a:ext cx="4102908" cy="4185761"/>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the Review/Warning form where the Reviewer will approve the request.  The request number selected for processing can be found in the </a:t>
            </a:r>
            <a:r>
              <a:rPr lang="en-CA" sz="1400" dirty="0"/>
              <a:t>“</a:t>
            </a:r>
            <a:r>
              <a:rPr lang="en-CA" sz="1400" b="1" i="1" dirty="0"/>
              <a:t>Airshed Submission</a:t>
            </a:r>
            <a:r>
              <a:rPr lang="en-CA" sz="1400" dirty="0"/>
              <a:t>” header</a:t>
            </a:r>
            <a:r>
              <a:rPr lang="en-CA" sz="1400" dirty="0" smtClean="0"/>
              <a:t>.  Information also provided are:</a:t>
            </a:r>
          </a:p>
          <a:p>
            <a:pPr marL="285750" indent="-285750">
              <a:buFont typeface="Arial" panose="020B0604020202020204" pitchFamily="34" charset="0"/>
              <a:buChar char="•"/>
            </a:pPr>
            <a:r>
              <a:rPr lang="en-CA" sz="1400" dirty="0" smtClean="0"/>
              <a:t>Request Status;</a:t>
            </a:r>
          </a:p>
          <a:p>
            <a:pPr marL="285750" indent="-285750">
              <a:buFont typeface="Arial" panose="020B0604020202020204" pitchFamily="34" charset="0"/>
              <a:buChar char="•"/>
            </a:pPr>
            <a:r>
              <a:rPr lang="en-CA" sz="1400" dirty="0" smtClean="0"/>
              <a:t>Submitter’s Name;</a:t>
            </a:r>
          </a:p>
          <a:p>
            <a:pPr marL="285750" indent="-285750">
              <a:buFont typeface="Arial" panose="020B0604020202020204" pitchFamily="34" charset="0"/>
              <a:buChar char="•"/>
            </a:pPr>
            <a:r>
              <a:rPr lang="en-CA" sz="1400" dirty="0" smtClean="0"/>
              <a:t>Submission Date;</a:t>
            </a:r>
          </a:p>
          <a:p>
            <a:pPr marL="285750" indent="-285750">
              <a:buFont typeface="Arial" panose="020B0604020202020204" pitchFamily="34" charset="0"/>
              <a:buChar char="•"/>
            </a:pPr>
            <a:r>
              <a:rPr lang="en-CA" sz="1400" dirty="0" smtClean="0"/>
              <a:t>Warning Comment (previously entered by the submitter</a:t>
            </a:r>
            <a:r>
              <a:rPr lang="en-CA" sz="1400" dirty="0" smtClean="0">
                <a:solidFill>
                  <a:srgbClr val="FF0000"/>
                </a:solidFill>
              </a:rPr>
              <a:t> </a:t>
            </a:r>
            <a:r>
              <a:rPr lang="en-CA" sz="1400" dirty="0" smtClean="0"/>
              <a:t>- Optional);</a:t>
            </a:r>
          </a:p>
          <a:p>
            <a:r>
              <a:rPr lang="en-CA" sz="1400" dirty="0" smtClean="0"/>
              <a:t>Which are all greyed-out (cannot be modified).</a:t>
            </a:r>
          </a:p>
          <a:p>
            <a:endParaRPr lang="en-CA" sz="1400" dirty="0" smtClean="0"/>
          </a:p>
          <a:p>
            <a:r>
              <a:rPr lang="en-CA" sz="1400" dirty="0" smtClean="0"/>
              <a:t>To approve the request, the Reviewer will:</a:t>
            </a:r>
          </a:p>
          <a:p>
            <a:pPr marL="342900" indent="-342900">
              <a:buFont typeface="+mj-lt"/>
              <a:buAutoNum type="arabicPeriod"/>
            </a:pPr>
            <a:r>
              <a:rPr lang="en-CA" sz="1400" dirty="0" smtClean="0"/>
              <a:t>Fill in any comments required in the “</a:t>
            </a:r>
            <a:r>
              <a:rPr lang="en-CA" sz="1400" b="1" i="1" dirty="0" smtClean="0"/>
              <a:t>Review Comment</a:t>
            </a:r>
            <a:r>
              <a:rPr lang="en-CA" sz="1400" dirty="0" smtClean="0"/>
              <a:t>” box (mandatory </a:t>
            </a:r>
            <a:r>
              <a:rPr lang="en-CA" sz="1400" dirty="0"/>
              <a:t>if approving a resubmission</a:t>
            </a:r>
            <a:r>
              <a:rPr lang="en-CA" sz="1400" dirty="0" smtClean="0"/>
              <a:t>);</a:t>
            </a:r>
          </a:p>
          <a:p>
            <a:pPr marL="342900" indent="-342900">
              <a:buFont typeface="+mj-lt"/>
              <a:buAutoNum type="arabicPeriod"/>
            </a:pPr>
            <a:r>
              <a:rPr lang="en-CA" sz="1400" dirty="0" smtClean="0"/>
              <a:t>Click the “</a:t>
            </a:r>
            <a:r>
              <a:rPr lang="en-CA" sz="1400" b="1" i="1" dirty="0" smtClean="0"/>
              <a:t>Approve</a:t>
            </a:r>
            <a:r>
              <a:rPr lang="en-CA" sz="1400" dirty="0" smtClean="0"/>
              <a:t>” or “</a:t>
            </a:r>
            <a:r>
              <a:rPr lang="en-CA" sz="1400" b="1" i="1" dirty="0" smtClean="0"/>
              <a:t>Reject</a:t>
            </a:r>
            <a:r>
              <a:rPr lang="en-CA" sz="1400" dirty="0" smtClean="0"/>
              <a:t>” button;</a:t>
            </a:r>
          </a:p>
          <a:p>
            <a:endParaRPr lang="en-CA" sz="1400" dirty="0" smtClean="0"/>
          </a:p>
          <a:p>
            <a:r>
              <a:rPr lang="en-CA" sz="1400" dirty="0" smtClean="0"/>
              <a:t>Clicking the “</a:t>
            </a:r>
            <a:r>
              <a:rPr lang="en-CA" sz="1400" b="1" i="1" dirty="0" smtClean="0"/>
              <a:t>Close</a:t>
            </a:r>
            <a:r>
              <a:rPr lang="en-CA" sz="1400" dirty="0" smtClean="0"/>
              <a:t>” button will return the Reviewer to the previous screen.</a:t>
            </a:r>
          </a:p>
        </p:txBody>
      </p:sp>
      <p:grpSp>
        <p:nvGrpSpPr>
          <p:cNvPr id="24" name="Group 23"/>
          <p:cNvGrpSpPr/>
          <p:nvPr/>
        </p:nvGrpSpPr>
        <p:grpSpPr>
          <a:xfrm>
            <a:off x="2030359" y="5385698"/>
            <a:ext cx="4072537" cy="444551"/>
            <a:chOff x="766749" y="5258627"/>
            <a:chExt cx="4072537" cy="444551"/>
          </a:xfrm>
        </p:grpSpPr>
        <p:sp>
          <p:nvSpPr>
            <p:cNvPr id="10" name="TextBox 9"/>
            <p:cNvSpPr txBox="1"/>
            <p:nvPr/>
          </p:nvSpPr>
          <p:spPr>
            <a:xfrm>
              <a:off x="890563" y="5395401"/>
              <a:ext cx="3948723" cy="307777"/>
            </a:xfrm>
            <a:prstGeom prst="rect">
              <a:avLst/>
            </a:prstGeom>
            <a:noFill/>
            <a:ln w="25400">
              <a:solidFill>
                <a:srgbClr val="FF0000"/>
              </a:solidFill>
            </a:ln>
          </p:spPr>
          <p:txBody>
            <a:bodyPr wrap="square" rtlCol="0">
              <a:spAutoFit/>
            </a:bodyPr>
            <a:lstStyle/>
            <a:p>
              <a:r>
                <a:rPr lang="en-CA" sz="1400" dirty="0"/>
                <a:t>The Reviewer clicks “</a:t>
              </a:r>
              <a:r>
                <a:rPr lang="en-CA" sz="1400" b="1" i="1" dirty="0"/>
                <a:t>Approve</a:t>
              </a:r>
              <a:r>
                <a:rPr lang="en-CA" sz="1400" dirty="0"/>
                <a:t>” or </a:t>
              </a:r>
              <a:r>
                <a:rPr lang="en-CA" sz="1400" dirty="0" smtClean="0"/>
                <a:t>“</a:t>
              </a:r>
              <a:r>
                <a:rPr lang="en-CA" sz="1400" b="1" i="1" dirty="0"/>
                <a:t>Reject</a:t>
              </a:r>
              <a:r>
                <a:rPr lang="en-CA" sz="1400" dirty="0"/>
                <a:t>” Button</a:t>
              </a:r>
            </a:p>
          </p:txBody>
        </p:sp>
        <p:sp>
          <p:nvSpPr>
            <p:cNvPr id="23" name="Oval 22"/>
            <p:cNvSpPr>
              <a:spLocks noChangeAspect="1"/>
            </p:cNvSpPr>
            <p:nvPr/>
          </p:nvSpPr>
          <p:spPr>
            <a:xfrm>
              <a:off x="766749" y="525862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grpSp>
      <p:sp>
        <p:nvSpPr>
          <p:cNvPr id="12" name="TextBox 11"/>
          <p:cNvSpPr txBox="1"/>
          <p:nvPr/>
        </p:nvSpPr>
        <p:spPr>
          <a:xfrm>
            <a:off x="1674564" y="6191479"/>
            <a:ext cx="6918593" cy="52322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b="1" dirty="0" smtClean="0"/>
              <a:t>Note: </a:t>
            </a:r>
            <a:r>
              <a:rPr lang="en-CA" sz="1400" dirty="0" smtClean="0"/>
              <a:t>The “</a:t>
            </a:r>
            <a:r>
              <a:rPr lang="en-CA" sz="1400" b="1" i="1" dirty="0" smtClean="0"/>
              <a:t>Approve</a:t>
            </a:r>
            <a:r>
              <a:rPr lang="en-CA" sz="1400" dirty="0" smtClean="0"/>
              <a:t>” and “</a:t>
            </a:r>
            <a:r>
              <a:rPr lang="en-CA" sz="1400" b="1" i="1" dirty="0" smtClean="0"/>
              <a:t>Reject</a:t>
            </a:r>
            <a:r>
              <a:rPr lang="en-CA" sz="1400" dirty="0" smtClean="0"/>
              <a:t>” buttons are not available to the Viewer or any user without a Reviewer role.</a:t>
            </a:r>
            <a:endParaRPr lang="en-CA" sz="1400" dirty="0"/>
          </a:p>
        </p:txBody>
      </p:sp>
    </p:spTree>
    <p:extLst>
      <p:ext uri="{BB962C8B-B14F-4D97-AF65-F5344CB8AC3E}">
        <p14:creationId xmlns:p14="http://schemas.microsoft.com/office/powerpoint/2010/main" val="26547430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Data Submission: </a:t>
            </a:r>
            <a:r>
              <a:rPr lang="en-CA" dirty="0" smtClean="0"/>
              <a:t>Review Failed</a:t>
            </a:r>
            <a:r>
              <a:rPr lang="en-US" sz="1800" dirty="0">
                <a:solidFill>
                  <a:srgbClr val="00AAD2"/>
                </a:solidFill>
              </a:rPr>
              <a:t> 	</a:t>
            </a:r>
            <a:r>
              <a:rPr lang="en-US" sz="1800" dirty="0" smtClean="0">
                <a:solidFill>
                  <a:srgbClr val="00AAD2"/>
                </a:solidFill>
              </a:rPr>
              <a:t>	Reviewer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51</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017" y="1776624"/>
            <a:ext cx="4982473" cy="3324139"/>
          </a:xfrm>
          <a:prstGeom prst="rect">
            <a:avLst/>
          </a:prstGeom>
        </p:spPr>
      </p:pic>
      <p:sp>
        <p:nvSpPr>
          <p:cNvPr id="6" name="TextBox 5"/>
          <p:cNvSpPr txBox="1"/>
          <p:nvPr/>
        </p:nvSpPr>
        <p:spPr>
          <a:xfrm>
            <a:off x="698021" y="1457224"/>
            <a:ext cx="3941712" cy="400110"/>
          </a:xfrm>
          <a:prstGeom prst="rect">
            <a:avLst/>
          </a:prstGeom>
          <a:noFill/>
        </p:spPr>
        <p:txBody>
          <a:bodyPr wrap="square" rtlCol="0">
            <a:spAutoFit/>
          </a:bodyPr>
          <a:lstStyle/>
          <a:p>
            <a:r>
              <a:rPr lang="en-CA" sz="2000" b="1" dirty="0" smtClean="0">
                <a:solidFill>
                  <a:schemeClr val="accent3"/>
                </a:solidFill>
                <a:latin typeface="Arial" panose="020B0604020202020204" pitchFamily="34" charset="0"/>
                <a:ea typeface="+mj-ea"/>
                <a:cs typeface="Arial" panose="020B0604020202020204" pitchFamily="34" charset="0"/>
              </a:rPr>
              <a:t>D. Approved Status: Reject</a:t>
            </a:r>
            <a:endParaRPr lang="en-CA" sz="2000" b="1" dirty="0">
              <a:solidFill>
                <a:schemeClr val="accent3"/>
              </a:solidFill>
              <a:latin typeface="Arial" panose="020B0604020202020204" pitchFamily="34" charset="0"/>
              <a:ea typeface="+mj-ea"/>
              <a:cs typeface="Arial" panose="020B0604020202020204" pitchFamily="34" charset="0"/>
            </a:endParaRPr>
          </a:p>
        </p:txBody>
      </p:sp>
      <p:sp>
        <p:nvSpPr>
          <p:cNvPr id="8" name="Rectangle 7"/>
          <p:cNvSpPr/>
          <p:nvPr/>
        </p:nvSpPr>
        <p:spPr>
          <a:xfrm>
            <a:off x="2160970" y="3184006"/>
            <a:ext cx="1757887" cy="1376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7724835" y="1767425"/>
            <a:ext cx="3167764" cy="3108543"/>
          </a:xfrm>
          <a:prstGeom prst="rect">
            <a:avLst/>
          </a:prstGeom>
          <a:solidFill>
            <a:schemeClr val="accent4">
              <a:lumMod val="40000"/>
              <a:lumOff val="60000"/>
            </a:schemeClr>
          </a:solidFill>
          <a:ln w="22225">
            <a:solidFill>
              <a:schemeClr val="accent3">
                <a:lumMod val="40000"/>
                <a:lumOff val="60000"/>
              </a:schemeClr>
            </a:solidFill>
          </a:ln>
        </p:spPr>
        <p:txBody>
          <a:bodyPr wrap="square" rtlCol="0">
            <a:spAutoFit/>
          </a:bodyPr>
          <a:lstStyle/>
          <a:p>
            <a:r>
              <a:rPr lang="en-CA" sz="1400" dirty="0" smtClean="0"/>
              <a:t>Once the Reviewer rejects the request, the “</a:t>
            </a:r>
            <a:r>
              <a:rPr lang="en-CA" sz="1400" b="1" i="1" dirty="0" smtClean="0"/>
              <a:t>Warning/Review</a:t>
            </a:r>
            <a:r>
              <a:rPr lang="en-CA" sz="1400" dirty="0" smtClean="0"/>
              <a:t>“ form appears once again showing the Status changed to “</a:t>
            </a:r>
            <a:r>
              <a:rPr lang="en-CA" sz="1400" b="1" i="1" dirty="0" smtClean="0"/>
              <a:t>Review Failed</a:t>
            </a:r>
            <a:r>
              <a:rPr lang="en-CA" sz="1400" dirty="0" smtClean="0"/>
              <a:t>”.   </a:t>
            </a:r>
          </a:p>
          <a:p>
            <a:endParaRPr lang="en-CA" sz="1400" dirty="0" smtClean="0"/>
          </a:p>
          <a:p>
            <a:r>
              <a:rPr lang="en-CA" sz="1400" dirty="0" smtClean="0"/>
              <a:t>If request is to be resubmitted, the Reviewer clicks the “</a:t>
            </a:r>
            <a:r>
              <a:rPr lang="en-CA" sz="1400" b="1" i="1" dirty="0" smtClean="0"/>
              <a:t>Save</a:t>
            </a:r>
            <a:r>
              <a:rPr lang="en-CA" sz="1400" dirty="0" smtClean="0"/>
              <a:t>” button which sends the file back to “</a:t>
            </a:r>
            <a:r>
              <a:rPr lang="en-CA" sz="1400" b="1" dirty="0" smtClean="0"/>
              <a:t>Work In Progress</a:t>
            </a:r>
            <a:r>
              <a:rPr lang="en-CA" sz="1400" dirty="0" smtClean="0"/>
              <a:t>” stage for the Submitter to correct and resubmit.</a:t>
            </a:r>
            <a:endParaRPr lang="en-CA" sz="1400" dirty="0"/>
          </a:p>
          <a:p>
            <a:endParaRPr lang="en-CA" sz="1400" dirty="0" smtClean="0"/>
          </a:p>
          <a:p>
            <a:r>
              <a:rPr lang="en-CA" sz="1400" dirty="0" smtClean="0"/>
              <a:t>If the Reviewer clicks the “</a:t>
            </a:r>
            <a:r>
              <a:rPr lang="en-CA" sz="1400" b="1" i="1" dirty="0" smtClean="0"/>
              <a:t>Close</a:t>
            </a:r>
            <a:r>
              <a:rPr lang="en-CA" sz="1400" dirty="0" smtClean="0"/>
              <a:t>” button the form closes and returns to the “</a:t>
            </a:r>
            <a:r>
              <a:rPr lang="en-CA" sz="1400" b="1" i="1" dirty="0" smtClean="0"/>
              <a:t>Work in Progress</a:t>
            </a:r>
            <a:r>
              <a:rPr lang="en-CA" sz="1400" dirty="0" smtClean="0"/>
              <a:t>” form.</a:t>
            </a:r>
            <a:endParaRPr lang="en-CA" sz="1400" dirty="0"/>
          </a:p>
        </p:txBody>
      </p:sp>
    </p:spTree>
    <p:extLst>
      <p:ext uri="{BB962C8B-B14F-4D97-AF65-F5344CB8AC3E}">
        <p14:creationId xmlns:p14="http://schemas.microsoft.com/office/powerpoint/2010/main" val="31168025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Data Submission: </a:t>
            </a:r>
            <a:r>
              <a:rPr lang="en-CA" dirty="0" smtClean="0"/>
              <a:t>Review Passed</a:t>
            </a:r>
            <a:r>
              <a:rPr lang="en-US" sz="1800" dirty="0">
                <a:solidFill>
                  <a:srgbClr val="00AAD2"/>
                </a:solidFill>
              </a:rPr>
              <a:t> 	</a:t>
            </a:r>
            <a:r>
              <a:rPr lang="en-US" sz="1800" dirty="0" smtClean="0">
                <a:solidFill>
                  <a:srgbClr val="00AAD2"/>
                </a:solidFill>
              </a:rPr>
              <a:t>	Reviewer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22" y="1857334"/>
            <a:ext cx="4823547" cy="2765694"/>
          </a:xfrm>
          <a:prstGeom prst="rect">
            <a:avLst/>
          </a:prstGeom>
          <a:ln>
            <a:solidFill>
              <a:srgbClr val="FF0000"/>
            </a:solidFill>
          </a:ln>
        </p:spPr>
      </p:pic>
      <p:sp>
        <p:nvSpPr>
          <p:cNvPr id="6" name="TextBox 5"/>
          <p:cNvSpPr txBox="1"/>
          <p:nvPr/>
        </p:nvSpPr>
        <p:spPr>
          <a:xfrm>
            <a:off x="698021" y="1457224"/>
            <a:ext cx="3941712" cy="400110"/>
          </a:xfrm>
          <a:prstGeom prst="rect">
            <a:avLst/>
          </a:prstGeom>
          <a:noFill/>
        </p:spPr>
        <p:txBody>
          <a:bodyPr wrap="square" rtlCol="0">
            <a:spAutoFit/>
          </a:bodyPr>
          <a:lstStyle/>
          <a:p>
            <a:r>
              <a:rPr lang="en-CA" sz="2000" b="1" dirty="0" smtClean="0">
                <a:solidFill>
                  <a:schemeClr val="accent3"/>
                </a:solidFill>
                <a:latin typeface="Arial" panose="020B0604020202020204" pitchFamily="34" charset="0"/>
                <a:ea typeface="+mj-ea"/>
                <a:cs typeface="Arial" panose="020B0604020202020204" pitchFamily="34" charset="0"/>
              </a:rPr>
              <a:t>D. Approved Status: Passed</a:t>
            </a:r>
            <a:endParaRPr lang="en-CA" sz="2000" b="1" dirty="0">
              <a:solidFill>
                <a:schemeClr val="accent3"/>
              </a:solidFill>
              <a:latin typeface="Arial" panose="020B0604020202020204" pitchFamily="34" charset="0"/>
              <a:ea typeface="+mj-ea"/>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5534" y="1857334"/>
            <a:ext cx="4550110" cy="2760444"/>
          </a:xfrm>
          <a:prstGeom prst="rect">
            <a:avLst/>
          </a:prstGeom>
          <a:ln>
            <a:solidFill>
              <a:srgbClr val="FF0000"/>
            </a:solidFill>
          </a:ln>
        </p:spPr>
      </p:pic>
      <p:sp>
        <p:nvSpPr>
          <p:cNvPr id="8" name="Rectangle 7"/>
          <p:cNvSpPr/>
          <p:nvPr/>
        </p:nvSpPr>
        <p:spPr>
          <a:xfrm>
            <a:off x="820787" y="3173250"/>
            <a:ext cx="1358422" cy="1286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2933260" y="4322479"/>
            <a:ext cx="343896" cy="1460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4" name="Elbow Connector 13"/>
          <p:cNvCxnSpPr>
            <a:stCxn id="9" idx="2"/>
            <a:endCxn id="7" idx="1"/>
          </p:cNvCxnSpPr>
          <p:nvPr/>
        </p:nvCxnSpPr>
        <p:spPr>
          <a:xfrm rot="5400000" flipH="1" flipV="1">
            <a:off x="4379876" y="1962888"/>
            <a:ext cx="1230990" cy="3780326"/>
          </a:xfrm>
          <a:prstGeom prst="bentConnector4">
            <a:avLst>
              <a:gd name="adj1" fmla="val -52616"/>
              <a:gd name="adj2" fmla="val 72683"/>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0787" y="5367581"/>
            <a:ext cx="10152184" cy="738664"/>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If the Reviewer approves the request, the “</a:t>
            </a:r>
            <a:r>
              <a:rPr lang="en-CA" sz="1400" b="1" i="1" dirty="0" smtClean="0"/>
              <a:t>Warning/Review</a:t>
            </a:r>
            <a:r>
              <a:rPr lang="en-CA" sz="1400" dirty="0" smtClean="0"/>
              <a:t> “form appears, showing the Status changed to “</a:t>
            </a:r>
            <a:r>
              <a:rPr lang="en-CA" sz="1400" b="1" i="1" dirty="0" smtClean="0"/>
              <a:t>Review Passed</a:t>
            </a:r>
            <a:r>
              <a:rPr lang="en-CA" sz="1400" dirty="0" smtClean="0"/>
              <a:t>” (shown on left).  When the Reviewer clicks the “</a:t>
            </a:r>
            <a:r>
              <a:rPr lang="en-CA" sz="1400" b="1" i="1" dirty="0" smtClean="0"/>
              <a:t>Close</a:t>
            </a:r>
            <a:r>
              <a:rPr lang="en-CA" sz="1400" dirty="0" smtClean="0"/>
              <a:t>” button, the form closes and the “</a:t>
            </a:r>
            <a:r>
              <a:rPr lang="en-CA" sz="1400" b="1" dirty="0" smtClean="0"/>
              <a:t>Work in Progress</a:t>
            </a:r>
            <a:r>
              <a:rPr lang="en-CA" sz="1400" dirty="0" smtClean="0"/>
              <a:t>” form appears showing the processed request highlighted in yellow (shown on right).</a:t>
            </a:r>
            <a:endParaRPr lang="en-CA" sz="1400" dirty="0"/>
          </a:p>
        </p:txBody>
      </p:sp>
    </p:spTree>
    <p:extLst>
      <p:ext uri="{BB962C8B-B14F-4D97-AF65-F5344CB8AC3E}">
        <p14:creationId xmlns:p14="http://schemas.microsoft.com/office/powerpoint/2010/main" val="6932985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Data Submission: </a:t>
            </a:r>
            <a:r>
              <a:rPr lang="en-CA" dirty="0" smtClean="0"/>
              <a:t>Processing Completed</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53</a:t>
            </a:fld>
            <a:endParaRPr lang="en-US" dirty="0"/>
          </a:p>
        </p:txBody>
      </p:sp>
      <p:sp>
        <p:nvSpPr>
          <p:cNvPr id="5" name="TextBox 4"/>
          <p:cNvSpPr txBox="1"/>
          <p:nvPr/>
        </p:nvSpPr>
        <p:spPr>
          <a:xfrm>
            <a:off x="623392" y="1486594"/>
            <a:ext cx="10811987" cy="369332"/>
          </a:xfrm>
          <a:prstGeom prst="rect">
            <a:avLst/>
          </a:prstGeom>
          <a:noFill/>
        </p:spPr>
        <p:txBody>
          <a:bodyPr wrap="square" rtlCol="0">
            <a:spAutoFit/>
          </a:bodyPr>
          <a:lstStyle/>
          <a:p>
            <a:r>
              <a:rPr lang="en-CA" b="1" dirty="0" smtClean="0">
                <a:solidFill>
                  <a:schemeClr val="accent3"/>
                </a:solidFill>
                <a:latin typeface="Arial" panose="020B0604020202020204" pitchFamily="34" charset="0"/>
                <a:ea typeface="+mj-ea"/>
                <a:cs typeface="Arial" panose="020B0604020202020204" pitchFamily="34" charset="0"/>
              </a:rPr>
              <a:t>A. Processing Completed – </a:t>
            </a:r>
            <a:r>
              <a:rPr lang="en-CA" sz="1400" b="1" dirty="0" smtClean="0">
                <a:solidFill>
                  <a:schemeClr val="accent3"/>
                </a:solidFill>
                <a:latin typeface="Arial" panose="020B0604020202020204" pitchFamily="34" charset="0"/>
                <a:ea typeface="+mj-ea"/>
                <a:cs typeface="Arial" panose="020B0604020202020204" pitchFamily="34" charset="0"/>
              </a:rPr>
              <a:t>email notification received</a:t>
            </a:r>
            <a:endParaRPr lang="en-CA" sz="1400" b="1" dirty="0">
              <a:solidFill>
                <a:schemeClr val="accent3"/>
              </a:solidFill>
              <a:latin typeface="Arial" panose="020B0604020202020204" pitchFamily="34" charset="0"/>
              <a:ea typeface="+mj-ea"/>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037" y="1995400"/>
            <a:ext cx="7415213" cy="2939952"/>
          </a:xfrm>
          <a:prstGeom prst="rect">
            <a:avLst/>
          </a:prstGeom>
        </p:spPr>
      </p:pic>
      <p:sp>
        <p:nvSpPr>
          <p:cNvPr id="9" name="TextBox 8"/>
          <p:cNvSpPr txBox="1"/>
          <p:nvPr/>
        </p:nvSpPr>
        <p:spPr>
          <a:xfrm>
            <a:off x="1314015" y="5366013"/>
            <a:ext cx="8899436" cy="523220"/>
          </a:xfrm>
          <a:prstGeom prst="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r>
              <a:rPr lang="en-CA" sz="1400" dirty="0" smtClean="0"/>
              <a:t>Once the request is processed, ETS will send an email notification informing the Submitter that the request has been completed and is able to sign on to ETS to view the request.</a:t>
            </a:r>
            <a:endParaRPr lang="en-CA" sz="1400" dirty="0"/>
          </a:p>
        </p:txBody>
      </p:sp>
      <p:sp>
        <p:nvSpPr>
          <p:cNvPr id="10" name="Rectangle 9"/>
          <p:cNvSpPr/>
          <p:nvPr/>
        </p:nvSpPr>
        <p:spPr>
          <a:xfrm>
            <a:off x="2079140" y="2938797"/>
            <a:ext cx="2931207" cy="163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900" dirty="0" smtClean="0">
                <a:solidFill>
                  <a:schemeClr val="tx1"/>
                </a:solidFill>
              </a:rPr>
              <a:t>Lakeland Industry and Community Association</a:t>
            </a:r>
            <a:endParaRPr lang="en-CA" sz="900" dirty="0">
              <a:solidFill>
                <a:schemeClr val="tx1"/>
              </a:solidFill>
            </a:endParaRPr>
          </a:p>
        </p:txBody>
      </p:sp>
    </p:spTree>
    <p:extLst>
      <p:ext uri="{BB962C8B-B14F-4D97-AF65-F5344CB8AC3E}">
        <p14:creationId xmlns:p14="http://schemas.microsoft.com/office/powerpoint/2010/main" val="24418683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2132771"/>
            <a:ext cx="6534150" cy="3390900"/>
          </a:xfrm>
          <a:prstGeom prst="rect">
            <a:avLst/>
          </a:prstGeom>
        </p:spPr>
      </p:pic>
      <p:sp>
        <p:nvSpPr>
          <p:cNvPr id="3" name="Title 2"/>
          <p:cNvSpPr>
            <a:spLocks noGrp="1"/>
          </p:cNvSpPr>
          <p:nvPr>
            <p:ph type="title"/>
          </p:nvPr>
        </p:nvSpPr>
        <p:spPr/>
        <p:txBody>
          <a:bodyPr/>
          <a:lstStyle/>
          <a:p>
            <a:r>
              <a:rPr lang="en-CA" dirty="0"/>
              <a:t>Data Submission: </a:t>
            </a:r>
            <a:r>
              <a:rPr lang="en-CA" dirty="0" smtClean="0"/>
              <a:t>Completion Review</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54</a:t>
            </a:fld>
            <a:endParaRPr lang="en-US" dirty="0"/>
          </a:p>
        </p:txBody>
      </p:sp>
      <p:sp>
        <p:nvSpPr>
          <p:cNvPr id="5" name="TextBox 4"/>
          <p:cNvSpPr txBox="1"/>
          <p:nvPr/>
        </p:nvSpPr>
        <p:spPr>
          <a:xfrm>
            <a:off x="623392" y="1486594"/>
            <a:ext cx="10811987" cy="369332"/>
          </a:xfrm>
          <a:prstGeom prst="rect">
            <a:avLst/>
          </a:prstGeom>
          <a:noFill/>
        </p:spPr>
        <p:txBody>
          <a:bodyPr wrap="square" rtlCol="0">
            <a:spAutoFit/>
          </a:bodyPr>
          <a:lstStyle/>
          <a:p>
            <a:r>
              <a:rPr lang="en-CA" b="1" dirty="0" smtClean="0">
                <a:solidFill>
                  <a:schemeClr val="accent3"/>
                </a:solidFill>
                <a:latin typeface="Arial" panose="020B0604020202020204" pitchFamily="34" charset="0"/>
                <a:ea typeface="+mj-ea"/>
                <a:cs typeface="Arial" panose="020B0604020202020204" pitchFamily="34" charset="0"/>
              </a:rPr>
              <a:t>B. Completion Review</a:t>
            </a:r>
            <a:endParaRPr lang="en-CA" sz="1400" b="1" dirty="0">
              <a:solidFill>
                <a:schemeClr val="accent3"/>
              </a:solidFill>
              <a:latin typeface="Arial" panose="020B0604020202020204" pitchFamily="34" charset="0"/>
              <a:ea typeface="+mj-ea"/>
              <a:cs typeface="Arial" panose="020B0604020202020204" pitchFamily="34" charset="0"/>
            </a:endParaRPr>
          </a:p>
        </p:txBody>
      </p:sp>
      <p:sp>
        <p:nvSpPr>
          <p:cNvPr id="8" name="Rectangle 7"/>
          <p:cNvSpPr/>
          <p:nvPr/>
        </p:nvSpPr>
        <p:spPr>
          <a:xfrm>
            <a:off x="3303270" y="3901440"/>
            <a:ext cx="472440" cy="198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1045632" y="4711849"/>
            <a:ext cx="1875367" cy="1506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p:cNvSpPr/>
          <p:nvPr/>
        </p:nvSpPr>
        <p:spPr>
          <a:xfrm>
            <a:off x="1045631" y="2919282"/>
            <a:ext cx="5705689" cy="7535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5021918" y="1558847"/>
            <a:ext cx="2014933" cy="307777"/>
          </a:xfrm>
          <a:prstGeom prst="rect">
            <a:avLst/>
          </a:prstGeom>
          <a:noFill/>
          <a:ln w="25400">
            <a:solidFill>
              <a:srgbClr val="FF0000"/>
            </a:solidFill>
          </a:ln>
        </p:spPr>
        <p:txBody>
          <a:bodyPr wrap="square" rtlCol="0">
            <a:spAutoFit/>
          </a:bodyPr>
          <a:lstStyle/>
          <a:p>
            <a:r>
              <a:rPr lang="en-CA" sz="1400" dirty="0" smtClean="0"/>
              <a:t>Enter the Search Criteria</a:t>
            </a:r>
            <a:endParaRPr lang="en-CA" sz="1400" dirty="0"/>
          </a:p>
        </p:txBody>
      </p:sp>
      <p:sp>
        <p:nvSpPr>
          <p:cNvPr id="12" name="TextBox 11"/>
          <p:cNvSpPr txBox="1"/>
          <p:nvPr/>
        </p:nvSpPr>
        <p:spPr>
          <a:xfrm>
            <a:off x="6751320" y="4048268"/>
            <a:ext cx="1866020" cy="307777"/>
          </a:xfrm>
          <a:prstGeom prst="rect">
            <a:avLst/>
          </a:prstGeom>
          <a:noFill/>
          <a:ln w="25400">
            <a:solidFill>
              <a:srgbClr val="FF0000"/>
            </a:solidFill>
          </a:ln>
        </p:spPr>
        <p:txBody>
          <a:bodyPr wrap="square" rtlCol="0">
            <a:spAutoFit/>
          </a:bodyPr>
          <a:lstStyle/>
          <a:p>
            <a:r>
              <a:rPr lang="en-CA" sz="1400" dirty="0" smtClean="0"/>
              <a:t>Click the “</a:t>
            </a:r>
            <a:r>
              <a:rPr lang="en-CA" sz="1400" b="1" i="1" dirty="0" smtClean="0"/>
              <a:t>Find</a:t>
            </a:r>
            <a:r>
              <a:rPr lang="en-CA" sz="1400" dirty="0" smtClean="0"/>
              <a:t>” Button</a:t>
            </a:r>
            <a:endParaRPr lang="en-CA" sz="1400" dirty="0"/>
          </a:p>
        </p:txBody>
      </p:sp>
      <p:sp>
        <p:nvSpPr>
          <p:cNvPr id="13" name="TextBox 12"/>
          <p:cNvSpPr txBox="1"/>
          <p:nvPr/>
        </p:nvSpPr>
        <p:spPr>
          <a:xfrm>
            <a:off x="1045631" y="5592668"/>
            <a:ext cx="2779294" cy="523220"/>
          </a:xfrm>
          <a:prstGeom prst="rect">
            <a:avLst/>
          </a:prstGeom>
          <a:noFill/>
          <a:ln w="25400">
            <a:solidFill>
              <a:srgbClr val="FF0000"/>
            </a:solidFill>
          </a:ln>
        </p:spPr>
        <p:txBody>
          <a:bodyPr wrap="square" rtlCol="0">
            <a:spAutoFit/>
          </a:bodyPr>
          <a:lstStyle/>
          <a:p>
            <a:r>
              <a:rPr lang="en-CA" sz="1400" dirty="0" smtClean="0"/>
              <a:t>Click on the desired Request # with the “</a:t>
            </a:r>
            <a:r>
              <a:rPr lang="en-CA" sz="1400" b="1" i="1" dirty="0" smtClean="0"/>
              <a:t>Complete</a:t>
            </a:r>
            <a:r>
              <a:rPr lang="en-CA" sz="1400" dirty="0" smtClean="0"/>
              <a:t>” Status</a:t>
            </a:r>
            <a:endParaRPr lang="en-CA" sz="1400" dirty="0"/>
          </a:p>
        </p:txBody>
      </p:sp>
      <p:cxnSp>
        <p:nvCxnSpPr>
          <p:cNvPr id="15" name="Elbow Connector 14"/>
          <p:cNvCxnSpPr>
            <a:stCxn id="5" idx="2"/>
            <a:endCxn id="10" idx="3"/>
          </p:cNvCxnSpPr>
          <p:nvPr/>
        </p:nvCxnSpPr>
        <p:spPr>
          <a:xfrm rot="16200000" flipH="1">
            <a:off x="5670286" y="2215026"/>
            <a:ext cx="1440135" cy="721934"/>
          </a:xfrm>
          <a:prstGeom prst="bentConnector4">
            <a:avLst>
              <a:gd name="adj1" fmla="val 36919"/>
              <a:gd name="adj2" fmla="val 15552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2" idx="0"/>
            <a:endCxn id="8" idx="2"/>
          </p:cNvCxnSpPr>
          <p:nvPr/>
        </p:nvCxnSpPr>
        <p:spPr>
          <a:xfrm rot="16200000" flipH="1" flipV="1">
            <a:off x="5586264" y="2001494"/>
            <a:ext cx="51292" cy="4144840"/>
          </a:xfrm>
          <a:prstGeom prst="bentConnector5">
            <a:avLst>
              <a:gd name="adj1" fmla="val -445684"/>
              <a:gd name="adj2" fmla="val 58406"/>
              <a:gd name="adj3" fmla="val 545684"/>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3" idx="0"/>
            <a:endCxn id="9" idx="2"/>
          </p:cNvCxnSpPr>
          <p:nvPr/>
        </p:nvCxnSpPr>
        <p:spPr>
          <a:xfrm rot="16200000" flipV="1">
            <a:off x="1844191" y="5001581"/>
            <a:ext cx="730212" cy="451962"/>
          </a:xfrm>
          <a:prstGeom prst="bentConnector3">
            <a:avLst>
              <a:gd name="adj1" fmla="val 2858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p:cNvSpPr>
            <a:spLocks noChangeAspect="1"/>
          </p:cNvSpPr>
          <p:nvPr/>
        </p:nvSpPr>
        <p:spPr>
          <a:xfrm>
            <a:off x="4769918" y="1586735"/>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44" name="Oval 43"/>
          <p:cNvSpPr>
            <a:spLocks noChangeAspect="1"/>
          </p:cNvSpPr>
          <p:nvPr/>
        </p:nvSpPr>
        <p:spPr>
          <a:xfrm>
            <a:off x="6625320" y="3950156"/>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45" name="Oval 44"/>
          <p:cNvSpPr>
            <a:spLocks noChangeAspect="1"/>
          </p:cNvSpPr>
          <p:nvPr/>
        </p:nvSpPr>
        <p:spPr>
          <a:xfrm>
            <a:off x="925354" y="548503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3</a:t>
            </a:r>
            <a:endParaRPr lang="en-CA" sz="1400" dirty="0">
              <a:latin typeface="Arial" panose="020B0604020202020204" pitchFamily="34" charset="0"/>
              <a:cs typeface="Arial" panose="020B0604020202020204" pitchFamily="34" charset="0"/>
            </a:endParaRPr>
          </a:p>
        </p:txBody>
      </p:sp>
      <p:sp>
        <p:nvSpPr>
          <p:cNvPr id="21" name="TextBox 20"/>
          <p:cNvSpPr txBox="1"/>
          <p:nvPr/>
        </p:nvSpPr>
        <p:spPr>
          <a:xfrm>
            <a:off x="8718844" y="1615880"/>
            <a:ext cx="2837223" cy="3323987"/>
          </a:xfrm>
          <a:prstGeom prst="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r>
              <a:rPr lang="en-CA" sz="1400" dirty="0" smtClean="0"/>
              <a:t>When the Submitter/ Reviewer/Viewer wants to identify the requests with “</a:t>
            </a:r>
            <a:r>
              <a:rPr lang="en-CA" sz="1400" b="1" i="1" dirty="0" smtClean="0"/>
              <a:t>Completed</a:t>
            </a:r>
            <a:r>
              <a:rPr lang="en-CA" sz="1400" dirty="0" smtClean="0"/>
              <a:t>” status, they would:</a:t>
            </a:r>
          </a:p>
          <a:p>
            <a:pPr marL="342900" indent="-342900">
              <a:buFont typeface="Arial" panose="020B0604020202020204" pitchFamily="34" charset="0"/>
              <a:buChar char="•"/>
            </a:pPr>
            <a:r>
              <a:rPr lang="en-CA" sz="1400" dirty="0" smtClean="0"/>
              <a:t>Sign on to ETS;</a:t>
            </a:r>
          </a:p>
          <a:p>
            <a:pPr marL="342900" indent="-342900">
              <a:buFont typeface="Arial" panose="020B0604020202020204" pitchFamily="34" charset="0"/>
              <a:buChar char="•"/>
            </a:pPr>
            <a:r>
              <a:rPr lang="en-CA" sz="1400" dirty="0" smtClean="0"/>
              <a:t>Click on “</a:t>
            </a:r>
            <a:r>
              <a:rPr lang="en-CA" sz="1400" b="1" i="1" dirty="0" smtClean="0"/>
              <a:t>Air Data</a:t>
            </a:r>
            <a:r>
              <a:rPr lang="en-CA" sz="1400" dirty="0" smtClean="0"/>
              <a:t>” node on the left of the screen;</a:t>
            </a:r>
          </a:p>
          <a:p>
            <a:pPr marL="342900" indent="-342900">
              <a:buFont typeface="Arial" panose="020B0604020202020204" pitchFamily="34" charset="0"/>
              <a:buChar char="•"/>
            </a:pPr>
            <a:r>
              <a:rPr lang="en-CA" sz="1400" dirty="0" smtClean="0"/>
              <a:t>Click on “</a:t>
            </a:r>
            <a:r>
              <a:rPr lang="en-CA" sz="1400" b="1" i="1" dirty="0" smtClean="0"/>
              <a:t>Work in Progress</a:t>
            </a:r>
            <a:r>
              <a:rPr lang="en-CA" sz="1400" dirty="0" smtClean="0"/>
              <a:t>” sub-node to get the form;</a:t>
            </a:r>
          </a:p>
          <a:p>
            <a:pPr marL="342900" indent="-342900">
              <a:buFont typeface="Arial" panose="020B0604020202020204" pitchFamily="34" charset="0"/>
              <a:buChar char="•"/>
            </a:pPr>
            <a:r>
              <a:rPr lang="en-CA" sz="1400" dirty="0" smtClean="0"/>
              <a:t>Enter the criteria to search for the results;</a:t>
            </a:r>
          </a:p>
          <a:p>
            <a:pPr marL="342900" indent="-342900">
              <a:buFont typeface="Arial" panose="020B0604020202020204" pitchFamily="34" charset="0"/>
              <a:buChar char="•"/>
            </a:pPr>
            <a:r>
              <a:rPr lang="en-CA" sz="1400" dirty="0" smtClean="0"/>
              <a:t>Click “</a:t>
            </a:r>
            <a:r>
              <a:rPr lang="en-CA" sz="1400" b="1" i="1" dirty="0" smtClean="0"/>
              <a:t>Find</a:t>
            </a:r>
            <a:r>
              <a:rPr lang="en-CA" sz="1400" dirty="0" smtClean="0"/>
              <a:t>” and get the results;</a:t>
            </a:r>
          </a:p>
          <a:p>
            <a:pPr marL="342900" indent="-342900">
              <a:buFont typeface="Arial" panose="020B0604020202020204" pitchFamily="34" charset="0"/>
              <a:buChar char="•"/>
            </a:pPr>
            <a:r>
              <a:rPr lang="en-CA" sz="1400" dirty="0" smtClean="0"/>
              <a:t>Click on the desired Request number with the “</a:t>
            </a:r>
            <a:r>
              <a:rPr lang="en-CA" sz="1400" b="1" i="1" dirty="0" smtClean="0"/>
              <a:t>Completed</a:t>
            </a:r>
            <a:r>
              <a:rPr lang="en-CA" sz="1400" dirty="0" smtClean="0"/>
              <a:t>” status;</a:t>
            </a:r>
          </a:p>
        </p:txBody>
      </p:sp>
    </p:spTree>
    <p:extLst>
      <p:ext uri="{BB962C8B-B14F-4D97-AF65-F5344CB8AC3E}">
        <p14:creationId xmlns:p14="http://schemas.microsoft.com/office/powerpoint/2010/main" val="2719613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Data Submission: </a:t>
            </a:r>
            <a:r>
              <a:rPr lang="en-CA" dirty="0" smtClean="0"/>
              <a:t>Completion Status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2138594"/>
            <a:ext cx="7019925" cy="3629025"/>
          </a:xfrm>
          <a:prstGeom prst="rect">
            <a:avLst/>
          </a:prstGeom>
        </p:spPr>
      </p:pic>
      <p:sp>
        <p:nvSpPr>
          <p:cNvPr id="5" name="TextBox 4"/>
          <p:cNvSpPr txBox="1"/>
          <p:nvPr/>
        </p:nvSpPr>
        <p:spPr>
          <a:xfrm>
            <a:off x="623392" y="1486594"/>
            <a:ext cx="10811987" cy="369332"/>
          </a:xfrm>
          <a:prstGeom prst="rect">
            <a:avLst/>
          </a:prstGeom>
          <a:noFill/>
        </p:spPr>
        <p:txBody>
          <a:bodyPr wrap="square" rtlCol="0">
            <a:spAutoFit/>
          </a:bodyPr>
          <a:lstStyle/>
          <a:p>
            <a:r>
              <a:rPr lang="en-CA" b="1" dirty="0" smtClean="0">
                <a:solidFill>
                  <a:schemeClr val="accent3"/>
                </a:solidFill>
                <a:latin typeface="Arial" panose="020B0604020202020204" pitchFamily="34" charset="0"/>
                <a:ea typeface="+mj-ea"/>
                <a:cs typeface="Arial" panose="020B0604020202020204" pitchFamily="34" charset="0"/>
              </a:rPr>
              <a:t>C. Completion Submission</a:t>
            </a:r>
            <a:endParaRPr lang="en-CA" sz="1400" b="1" dirty="0">
              <a:solidFill>
                <a:schemeClr val="accent3"/>
              </a:solidFill>
              <a:latin typeface="Arial" panose="020B0604020202020204" pitchFamily="34" charset="0"/>
              <a:ea typeface="+mj-ea"/>
              <a:cs typeface="Arial" panose="020B0604020202020204" pitchFamily="34" charset="0"/>
            </a:endParaRPr>
          </a:p>
        </p:txBody>
      </p:sp>
      <p:sp>
        <p:nvSpPr>
          <p:cNvPr id="6" name="Rectangle 5"/>
          <p:cNvSpPr/>
          <p:nvPr/>
        </p:nvSpPr>
        <p:spPr>
          <a:xfrm>
            <a:off x="5597912" y="2899317"/>
            <a:ext cx="1115122" cy="1895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935567" y="3798268"/>
            <a:ext cx="1562305" cy="182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a:spLocks noChangeAspect="1"/>
          </p:cNvSpPr>
          <p:nvPr/>
        </p:nvSpPr>
        <p:spPr>
          <a:xfrm>
            <a:off x="653480" y="376362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10" name="Oval 9"/>
          <p:cNvSpPr>
            <a:spLocks noChangeAspect="1"/>
          </p:cNvSpPr>
          <p:nvPr/>
        </p:nvSpPr>
        <p:spPr>
          <a:xfrm>
            <a:off x="5345912" y="286810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12" name="TextBox 11"/>
          <p:cNvSpPr txBox="1"/>
          <p:nvPr/>
        </p:nvSpPr>
        <p:spPr>
          <a:xfrm>
            <a:off x="7643317" y="1855926"/>
            <a:ext cx="3707704" cy="2462213"/>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Once again, the Airshed Submission form appears showing:</a:t>
            </a:r>
          </a:p>
          <a:p>
            <a:pPr marL="342900" indent="-342900">
              <a:buFont typeface="+mj-lt"/>
              <a:buAutoNum type="arabicPeriod"/>
            </a:pPr>
            <a:r>
              <a:rPr lang="en-CA" sz="1400" dirty="0" smtClean="0"/>
              <a:t>The Status is changed to “</a:t>
            </a:r>
            <a:r>
              <a:rPr lang="en-CA" sz="1400" b="1" i="1" dirty="0" smtClean="0"/>
              <a:t>Completed</a:t>
            </a:r>
            <a:r>
              <a:rPr lang="en-CA" sz="1400" dirty="0" smtClean="0"/>
              <a:t>”; and</a:t>
            </a:r>
          </a:p>
          <a:p>
            <a:pPr marL="342900" indent="-342900">
              <a:buFont typeface="+mj-lt"/>
              <a:buAutoNum type="arabicPeriod"/>
            </a:pPr>
            <a:r>
              <a:rPr lang="en-CA" sz="1400" dirty="0" smtClean="0"/>
              <a:t>In the top right area,  the “</a:t>
            </a:r>
            <a:r>
              <a:rPr lang="en-CA" sz="1400" b="1" i="1" dirty="0" smtClean="0"/>
              <a:t>Submission Report</a:t>
            </a:r>
            <a:r>
              <a:rPr lang="en-CA" sz="1400" dirty="0" smtClean="0"/>
              <a:t>” link appears.  </a:t>
            </a:r>
          </a:p>
          <a:p>
            <a:endParaRPr lang="en-CA" sz="1400" dirty="0" smtClean="0"/>
          </a:p>
          <a:p>
            <a:r>
              <a:rPr lang="en-CA" sz="1400" dirty="0" smtClean="0"/>
              <a:t>Note the other information is greyed-out (no modifications).</a:t>
            </a:r>
          </a:p>
          <a:p>
            <a:endParaRPr lang="en-CA" sz="1400" dirty="0"/>
          </a:p>
          <a:p>
            <a:r>
              <a:rPr lang="en-CA" sz="1400" dirty="0" smtClean="0"/>
              <a:t>To  get more information from the Submission Report, click on the “</a:t>
            </a:r>
            <a:r>
              <a:rPr lang="en-CA" sz="1400" b="1" i="1" dirty="0" smtClean="0"/>
              <a:t>Submission Report</a:t>
            </a:r>
            <a:r>
              <a:rPr lang="en-CA" sz="1400" dirty="0" smtClean="0"/>
              <a:t>” link;</a:t>
            </a:r>
            <a:endParaRPr lang="en-CA" sz="1400" dirty="0"/>
          </a:p>
        </p:txBody>
      </p:sp>
    </p:spTree>
    <p:extLst>
      <p:ext uri="{BB962C8B-B14F-4D97-AF65-F5344CB8AC3E}">
        <p14:creationId xmlns:p14="http://schemas.microsoft.com/office/powerpoint/2010/main" val="5917456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Data Submission: </a:t>
            </a:r>
            <a:r>
              <a:rPr lang="en-CA" dirty="0" smtClean="0"/>
              <a:t>Completion Report</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2060768"/>
            <a:ext cx="7258050" cy="2847975"/>
          </a:xfrm>
          <a:prstGeom prst="rect">
            <a:avLst/>
          </a:prstGeom>
        </p:spPr>
      </p:pic>
      <p:sp>
        <p:nvSpPr>
          <p:cNvPr id="5" name="TextBox 4"/>
          <p:cNvSpPr txBox="1"/>
          <p:nvPr/>
        </p:nvSpPr>
        <p:spPr>
          <a:xfrm>
            <a:off x="623392" y="1486594"/>
            <a:ext cx="10811987" cy="369332"/>
          </a:xfrm>
          <a:prstGeom prst="rect">
            <a:avLst/>
          </a:prstGeom>
          <a:noFill/>
        </p:spPr>
        <p:txBody>
          <a:bodyPr wrap="square" rtlCol="0">
            <a:spAutoFit/>
          </a:bodyPr>
          <a:lstStyle/>
          <a:p>
            <a:r>
              <a:rPr lang="en-CA" b="1" dirty="0" smtClean="0">
                <a:solidFill>
                  <a:schemeClr val="accent3"/>
                </a:solidFill>
                <a:latin typeface="Arial" panose="020B0604020202020204" pitchFamily="34" charset="0"/>
                <a:ea typeface="+mj-ea"/>
                <a:cs typeface="Arial" panose="020B0604020202020204" pitchFamily="34" charset="0"/>
              </a:rPr>
              <a:t>D. Submission Report</a:t>
            </a:r>
            <a:endParaRPr lang="en-CA" sz="1400" b="1" dirty="0">
              <a:solidFill>
                <a:schemeClr val="accent3"/>
              </a:solidFill>
              <a:latin typeface="Arial" panose="020B0604020202020204" pitchFamily="34" charset="0"/>
              <a:ea typeface="+mj-ea"/>
              <a:cs typeface="Arial" panose="020B0604020202020204" pitchFamily="34" charset="0"/>
            </a:endParaRPr>
          </a:p>
        </p:txBody>
      </p:sp>
      <p:sp>
        <p:nvSpPr>
          <p:cNvPr id="6" name="TextBox 5"/>
          <p:cNvSpPr txBox="1"/>
          <p:nvPr/>
        </p:nvSpPr>
        <p:spPr>
          <a:xfrm>
            <a:off x="8427438" y="2113464"/>
            <a:ext cx="3503973" cy="2031325"/>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the Submission Report.  The information in the report include:</a:t>
            </a:r>
          </a:p>
          <a:p>
            <a:pPr marL="342900" indent="-342900">
              <a:buFont typeface="+mj-lt"/>
              <a:buAutoNum type="arabicPeriod"/>
            </a:pPr>
            <a:r>
              <a:rPr lang="en-CA" sz="1400" dirty="0" smtClean="0"/>
              <a:t>Date and time of report;</a:t>
            </a:r>
          </a:p>
          <a:p>
            <a:pPr marL="342900" indent="-342900">
              <a:buFont typeface="+mj-lt"/>
              <a:buAutoNum type="arabicPeriod"/>
            </a:pPr>
            <a:r>
              <a:rPr lang="en-CA" sz="1400" dirty="0" smtClean="0"/>
              <a:t>Request number;</a:t>
            </a:r>
          </a:p>
          <a:p>
            <a:pPr marL="342900" indent="-342900">
              <a:buFont typeface="+mj-lt"/>
              <a:buAutoNum type="arabicPeriod"/>
            </a:pPr>
            <a:r>
              <a:rPr lang="en-CA" sz="1400" dirty="0" smtClean="0"/>
              <a:t>Submitter’s Username;</a:t>
            </a:r>
          </a:p>
          <a:p>
            <a:pPr marL="342900" indent="-342900">
              <a:buFont typeface="+mj-lt"/>
              <a:buAutoNum type="arabicPeriod"/>
            </a:pPr>
            <a:r>
              <a:rPr lang="en-CA" sz="1400" dirty="0" smtClean="0"/>
              <a:t>Submission Date;</a:t>
            </a:r>
          </a:p>
          <a:p>
            <a:pPr marL="342900" indent="-342900">
              <a:buFont typeface="+mj-lt"/>
              <a:buAutoNum type="arabicPeriod"/>
            </a:pPr>
            <a:r>
              <a:rPr lang="en-CA" sz="1400" dirty="0" smtClean="0"/>
              <a:t>File Type(s);</a:t>
            </a:r>
          </a:p>
          <a:p>
            <a:pPr marL="342900" indent="-342900">
              <a:buFont typeface="+mj-lt"/>
              <a:buAutoNum type="arabicPeriod"/>
            </a:pPr>
            <a:r>
              <a:rPr lang="en-CA" sz="1400" dirty="0" smtClean="0"/>
              <a:t>File Name(s);</a:t>
            </a:r>
          </a:p>
          <a:p>
            <a:pPr marL="342900" indent="-342900">
              <a:buFont typeface="+mj-lt"/>
              <a:buAutoNum type="arabicPeriod"/>
            </a:pPr>
            <a:r>
              <a:rPr lang="en-CA" sz="1400" dirty="0" smtClean="0"/>
              <a:t>Total number of files submitted.</a:t>
            </a:r>
          </a:p>
        </p:txBody>
      </p:sp>
      <p:sp>
        <p:nvSpPr>
          <p:cNvPr id="7" name="Oval 6"/>
          <p:cNvSpPr>
            <a:spLocks noChangeAspect="1"/>
          </p:cNvSpPr>
          <p:nvPr/>
        </p:nvSpPr>
        <p:spPr>
          <a:xfrm>
            <a:off x="6483932" y="287712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8" name="Oval 7"/>
          <p:cNvSpPr>
            <a:spLocks noChangeAspect="1"/>
          </p:cNvSpPr>
          <p:nvPr/>
        </p:nvSpPr>
        <p:spPr>
          <a:xfrm>
            <a:off x="7679808" y="262512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9" name="Oval 8"/>
          <p:cNvSpPr>
            <a:spLocks noChangeAspect="1"/>
          </p:cNvSpPr>
          <p:nvPr/>
        </p:nvSpPr>
        <p:spPr>
          <a:xfrm>
            <a:off x="2760539" y="333356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3</a:t>
            </a:r>
            <a:endParaRPr lang="en-CA" sz="1400" dirty="0">
              <a:latin typeface="Arial" panose="020B0604020202020204" pitchFamily="34" charset="0"/>
              <a:cs typeface="Arial" panose="020B0604020202020204" pitchFamily="34" charset="0"/>
            </a:endParaRPr>
          </a:p>
        </p:txBody>
      </p:sp>
      <p:sp>
        <p:nvSpPr>
          <p:cNvPr id="10" name="Oval 9"/>
          <p:cNvSpPr>
            <a:spLocks noChangeAspect="1"/>
          </p:cNvSpPr>
          <p:nvPr/>
        </p:nvSpPr>
        <p:spPr>
          <a:xfrm>
            <a:off x="2760539" y="358556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4</a:t>
            </a:r>
            <a:endParaRPr lang="en-CA" sz="1400" dirty="0">
              <a:latin typeface="Arial" panose="020B0604020202020204" pitchFamily="34" charset="0"/>
              <a:cs typeface="Arial" panose="020B0604020202020204" pitchFamily="34" charset="0"/>
            </a:endParaRPr>
          </a:p>
        </p:txBody>
      </p:sp>
      <p:sp>
        <p:nvSpPr>
          <p:cNvPr id="11" name="Oval 10"/>
          <p:cNvSpPr>
            <a:spLocks noChangeAspect="1"/>
          </p:cNvSpPr>
          <p:nvPr/>
        </p:nvSpPr>
        <p:spPr>
          <a:xfrm>
            <a:off x="1262939" y="3830624"/>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5</a:t>
            </a:r>
            <a:endParaRPr lang="en-CA" sz="1400" dirty="0">
              <a:latin typeface="Arial" panose="020B0604020202020204" pitchFamily="34" charset="0"/>
              <a:cs typeface="Arial" panose="020B0604020202020204" pitchFamily="34" charset="0"/>
            </a:endParaRPr>
          </a:p>
        </p:txBody>
      </p:sp>
      <p:sp>
        <p:nvSpPr>
          <p:cNvPr id="12" name="Oval 11"/>
          <p:cNvSpPr>
            <a:spLocks noChangeAspect="1"/>
          </p:cNvSpPr>
          <p:nvPr/>
        </p:nvSpPr>
        <p:spPr>
          <a:xfrm>
            <a:off x="3812922" y="378370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6</a:t>
            </a:r>
            <a:endParaRPr lang="en-CA" sz="1400" dirty="0">
              <a:latin typeface="Arial" panose="020B0604020202020204" pitchFamily="34" charset="0"/>
              <a:cs typeface="Arial" panose="020B0604020202020204" pitchFamily="34" charset="0"/>
            </a:endParaRPr>
          </a:p>
        </p:txBody>
      </p:sp>
      <p:sp>
        <p:nvSpPr>
          <p:cNvPr id="13" name="Oval 12"/>
          <p:cNvSpPr>
            <a:spLocks noChangeAspect="1"/>
          </p:cNvSpPr>
          <p:nvPr/>
        </p:nvSpPr>
        <p:spPr>
          <a:xfrm>
            <a:off x="2171840" y="435860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7</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7468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80130" y="1958326"/>
            <a:ext cx="10108417" cy="2671547"/>
          </a:xfrm>
        </p:spPr>
        <p:txBody>
          <a:bodyPr/>
          <a:lstStyle/>
          <a:p>
            <a:pPr algn="l"/>
            <a:r>
              <a:rPr lang="en-CA" sz="2000" b="1" dirty="0">
                <a:solidFill>
                  <a:srgbClr val="000000"/>
                </a:solidFill>
              </a:rPr>
              <a:t>Your report/data is not considered accepted by the department (Regulator) until status is completed</a:t>
            </a:r>
            <a:r>
              <a:rPr lang="en-CA" sz="2000" b="1" dirty="0" smtClean="0">
                <a:solidFill>
                  <a:srgbClr val="000000"/>
                </a:solidFill>
              </a:rPr>
              <a:t>.</a:t>
            </a:r>
            <a:endParaRPr lang="en-CA" sz="2000" dirty="0"/>
          </a:p>
        </p:txBody>
      </p:sp>
      <p:sp>
        <p:nvSpPr>
          <p:cNvPr id="3" name="Slide Number Placeholder 2"/>
          <p:cNvSpPr>
            <a:spLocks noGrp="1"/>
          </p:cNvSpPr>
          <p:nvPr>
            <p:ph type="sldNum" sz="quarter" idx="4"/>
          </p:nvPr>
        </p:nvSpPr>
        <p:spPr/>
        <p:txBody>
          <a:bodyPr/>
          <a:lstStyle/>
          <a:p>
            <a:fld id="{3A2281A5-0AAD-5C43-9874-F8F3A9F5B29A}" type="slidenum">
              <a:rPr lang="en-US" smtClean="0"/>
              <a:pPr/>
              <a:t>57</a:t>
            </a:fld>
            <a:endParaRPr lang="en-US" dirty="0"/>
          </a:p>
        </p:txBody>
      </p:sp>
      <p:pic>
        <p:nvPicPr>
          <p:cNvPr id="6" name="Picture 5"/>
          <p:cNvPicPr/>
          <p:nvPr/>
        </p:nvPicPr>
        <p:blipFill>
          <a:blip r:embed="rId3"/>
          <a:stretch>
            <a:fillRect/>
          </a:stretch>
        </p:blipFill>
        <p:spPr>
          <a:xfrm>
            <a:off x="3696897" y="1600447"/>
            <a:ext cx="4896544" cy="1056117"/>
          </a:xfrm>
          <a:prstGeom prst="rect">
            <a:avLst/>
          </a:prstGeom>
        </p:spPr>
      </p:pic>
      <p:cxnSp>
        <p:nvCxnSpPr>
          <p:cNvPr id="9" name="Straight Connector 8"/>
          <p:cNvCxnSpPr/>
          <p:nvPr/>
        </p:nvCxnSpPr>
        <p:spPr>
          <a:xfrm flipV="1">
            <a:off x="143339" y="1341427"/>
            <a:ext cx="12003660" cy="46688"/>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6159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Submission</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58</a:t>
            </a:fld>
            <a:endParaRPr lang="en-US" dirty="0"/>
          </a:p>
        </p:txBody>
      </p:sp>
      <p:sp>
        <p:nvSpPr>
          <p:cNvPr id="5" name="TextBox 4"/>
          <p:cNvSpPr txBox="1"/>
          <p:nvPr/>
        </p:nvSpPr>
        <p:spPr>
          <a:xfrm>
            <a:off x="774304" y="2305284"/>
            <a:ext cx="10657184" cy="2554545"/>
          </a:xfrm>
          <a:prstGeom prst="rect">
            <a:avLst/>
          </a:prstGeom>
          <a:noFill/>
        </p:spPr>
        <p:txBody>
          <a:bodyPr wrap="square" rtlCol="0">
            <a:spAutoFit/>
          </a:bodyPr>
          <a:lstStyle/>
          <a:p>
            <a:r>
              <a:rPr lang="en-CA" sz="2000" dirty="0">
                <a:solidFill>
                  <a:srgbClr val="000000"/>
                </a:solidFill>
                <a:latin typeface="Arial" panose="020B0604020202020204" pitchFamily="34" charset="0"/>
                <a:cs typeface="Arial" panose="020B0604020202020204" pitchFamily="34" charset="0"/>
              </a:rPr>
              <a:t>Please Note:</a:t>
            </a:r>
          </a:p>
          <a:p>
            <a:pPr marL="380990" indent="-380990">
              <a:buFont typeface="Arial" panose="020B0604020202020204" pitchFamily="34" charset="0"/>
              <a:buChar char="•"/>
            </a:pPr>
            <a:r>
              <a:rPr lang="en-CA" sz="2000" dirty="0">
                <a:solidFill>
                  <a:srgbClr val="000000"/>
                </a:solidFill>
                <a:latin typeface="Arial" panose="020B0604020202020204" pitchFamily="34" charset="0"/>
                <a:cs typeface="Arial" panose="020B0604020202020204" pitchFamily="34" charset="0"/>
              </a:rPr>
              <a:t>The Submission report is </a:t>
            </a:r>
            <a:r>
              <a:rPr lang="en-CA" sz="2000" u="sng" dirty="0">
                <a:solidFill>
                  <a:srgbClr val="000000"/>
                </a:solidFill>
                <a:latin typeface="Arial" panose="020B0604020202020204" pitchFamily="34" charset="0"/>
                <a:cs typeface="Arial" panose="020B0604020202020204" pitchFamily="34" charset="0"/>
              </a:rPr>
              <a:t>only available for 90 days </a:t>
            </a:r>
            <a:r>
              <a:rPr lang="en-CA" sz="2000" dirty="0">
                <a:solidFill>
                  <a:srgbClr val="000000"/>
                </a:solidFill>
                <a:latin typeface="Arial" panose="020B0604020202020204" pitchFamily="34" charset="0"/>
                <a:cs typeface="Arial" panose="020B0604020202020204" pitchFamily="34" charset="0"/>
              </a:rPr>
              <a:t>following data submission, therefore you should download the report </a:t>
            </a:r>
            <a:r>
              <a:rPr lang="en-CA" sz="2000" dirty="0" smtClean="0">
                <a:solidFill>
                  <a:srgbClr val="000000"/>
                </a:solidFill>
                <a:latin typeface="Arial" panose="020B0604020202020204" pitchFamily="34" charset="0"/>
                <a:cs typeface="Arial" panose="020B0604020202020204" pitchFamily="34" charset="0"/>
              </a:rPr>
              <a:t>immediately.</a:t>
            </a:r>
            <a:endParaRPr lang="en-CA" sz="2000" dirty="0">
              <a:solidFill>
                <a:srgbClr val="000000"/>
              </a:solidFill>
              <a:latin typeface="Arial" panose="020B0604020202020204" pitchFamily="34" charset="0"/>
              <a:cs typeface="Arial" panose="020B0604020202020204" pitchFamily="34" charset="0"/>
            </a:endParaRPr>
          </a:p>
          <a:p>
            <a:endParaRPr lang="en-CA" sz="2000" dirty="0">
              <a:solidFill>
                <a:srgbClr val="000000"/>
              </a:solidFill>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CA" sz="2000" dirty="0">
                <a:solidFill>
                  <a:srgbClr val="000000"/>
                </a:solidFill>
                <a:latin typeface="Arial" panose="020B0604020202020204" pitchFamily="34" charset="0"/>
                <a:cs typeface="Arial" panose="020B0604020202020204" pitchFamily="34" charset="0"/>
              </a:rPr>
              <a:t>If you are unable to download the report within that 90-day period, you can email </a:t>
            </a:r>
            <a:r>
              <a:rPr lang="en-CA" sz="2000" u="sng" dirty="0">
                <a:solidFill>
                  <a:srgbClr val="000000"/>
                </a:solidFill>
                <a:latin typeface="Arial" panose="020B0604020202020204" pitchFamily="34" charset="0"/>
                <a:cs typeface="Arial" panose="020B0604020202020204" pitchFamily="34" charset="0"/>
                <a:hlinkClick r:id="rId3"/>
              </a:rPr>
              <a:t>ETS@gov.ab.ca</a:t>
            </a:r>
            <a:r>
              <a:rPr lang="en-CA" sz="2000" u="sng" dirty="0">
                <a:solidFill>
                  <a:srgbClr val="000000"/>
                </a:solidFill>
                <a:latin typeface="Arial" panose="020B0604020202020204" pitchFamily="34" charset="0"/>
                <a:cs typeface="Arial" panose="020B0604020202020204" pitchFamily="34" charset="0"/>
              </a:rPr>
              <a:t> </a:t>
            </a:r>
            <a:r>
              <a:rPr lang="en-CA" sz="2000" dirty="0">
                <a:solidFill>
                  <a:srgbClr val="000000"/>
                </a:solidFill>
                <a:latin typeface="Arial" panose="020B0604020202020204" pitchFamily="34" charset="0"/>
                <a:cs typeface="Arial" panose="020B0604020202020204" pitchFamily="34" charset="0"/>
              </a:rPr>
              <a:t>within one (1) year of the submission to request the report, otherwise the report will not be available.</a:t>
            </a:r>
          </a:p>
          <a:p>
            <a:endParaRPr lang="en-CA" sz="2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72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Resubmission</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59</a:t>
            </a:fld>
            <a:endParaRPr lang="en-US" dirty="0"/>
          </a:p>
        </p:txBody>
      </p:sp>
      <p:sp>
        <p:nvSpPr>
          <p:cNvPr id="5" name="Subtitle 1"/>
          <p:cNvSpPr txBox="1">
            <a:spLocks/>
          </p:cNvSpPr>
          <p:nvPr/>
        </p:nvSpPr>
        <p:spPr bwMode="auto">
          <a:xfrm>
            <a:off x="623392" y="2252236"/>
            <a:ext cx="11041227" cy="1698927"/>
          </a:xfrm>
          <a:prstGeom prst="rect">
            <a:avLst/>
          </a:prstGeom>
          <a:solidFill>
            <a:schemeClr val="accent4">
              <a:lumMod val="40000"/>
              <a:lumOff val="60000"/>
            </a:schemeClr>
          </a:solidFill>
          <a:ln w="25400">
            <a:solidFill>
              <a:schemeClr val="accent3">
                <a:lumMod val="40000"/>
                <a:lumOff val="60000"/>
              </a:schemeClr>
            </a:solidFill>
          </a:ln>
          <a:extLst/>
        </p:spPr>
        <p:txBody>
          <a:bodyPr vert="horz" wrap="square" lIns="91440" tIns="45720" rIns="91440" bIns="45720" numCol="1" anchor="t" anchorCtr="0" compatLnSpc="1">
            <a:prstTxWarp prst="textNoShape">
              <a:avLst/>
            </a:prstTxWarp>
            <a:spAutoFit/>
          </a:bodyPr>
          <a:lstStyle>
            <a:lvl1pPr marL="457189" indent="-457189"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990575" indent="-380990" algn="l" rtl="0" eaLnBrk="0" fontAlgn="base" hangingPunct="0">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2pPr>
            <a:lvl3pPr marL="1523962"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3pPr>
            <a:lvl4pPr marL="2133547"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4pPr>
            <a:lvl5pPr marL="2743131"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CA" sz="1800" dirty="0" smtClean="0">
                <a:solidFill>
                  <a:srgbClr val="000000"/>
                </a:solidFill>
              </a:rPr>
              <a:t>If multiple files are submitted under one Request Number and one of those files fails:</a:t>
            </a:r>
          </a:p>
          <a:p>
            <a:pPr lvl="1">
              <a:buFont typeface="Arial" panose="020B0604020202020204" pitchFamily="34" charset="0"/>
              <a:buChar char="•"/>
            </a:pPr>
            <a:r>
              <a:rPr lang="en-US" sz="1800" dirty="0" smtClean="0">
                <a:solidFill>
                  <a:srgbClr val="000000"/>
                </a:solidFill>
              </a:rPr>
              <a:t>Delete the file with errors</a:t>
            </a:r>
          </a:p>
          <a:p>
            <a:pPr lvl="1">
              <a:buFont typeface="Arial" panose="020B0604020202020204" pitchFamily="34" charset="0"/>
              <a:buChar char="•"/>
            </a:pPr>
            <a:r>
              <a:rPr lang="en-US" sz="1800" dirty="0" smtClean="0">
                <a:solidFill>
                  <a:srgbClr val="000000"/>
                </a:solidFill>
              </a:rPr>
              <a:t>Correct errors in the file</a:t>
            </a:r>
          </a:p>
          <a:p>
            <a:pPr lvl="1">
              <a:buFont typeface="Arial" panose="020B0604020202020204" pitchFamily="34" charset="0"/>
              <a:buChar char="•"/>
            </a:pPr>
            <a:r>
              <a:rPr lang="en-US" sz="1800" dirty="0" smtClean="0">
                <a:solidFill>
                  <a:srgbClr val="000000"/>
                </a:solidFill>
              </a:rPr>
              <a:t>Re-upload the file</a:t>
            </a:r>
          </a:p>
          <a:p>
            <a:pPr lvl="1">
              <a:buFont typeface="Arial" panose="020B0604020202020204" pitchFamily="34" charset="0"/>
              <a:buChar char="•"/>
            </a:pPr>
            <a:r>
              <a:rPr lang="en-US" sz="1800" dirty="0" smtClean="0">
                <a:solidFill>
                  <a:srgbClr val="000000"/>
                </a:solidFill>
              </a:rPr>
              <a:t>Re-submit entire request</a:t>
            </a:r>
            <a:endParaRPr lang="en-CA" sz="1800" dirty="0">
              <a:solidFill>
                <a:srgbClr val="000000"/>
              </a:solidFill>
            </a:endParaRPr>
          </a:p>
        </p:txBody>
      </p:sp>
      <p:sp>
        <p:nvSpPr>
          <p:cNvPr id="6" name="TextBox 5"/>
          <p:cNvSpPr txBox="1"/>
          <p:nvPr/>
        </p:nvSpPr>
        <p:spPr>
          <a:xfrm>
            <a:off x="7445269" y="4472024"/>
            <a:ext cx="3696411" cy="954107"/>
          </a:xfrm>
          <a:prstGeom prst="rect">
            <a:avLst/>
          </a:prstGeom>
          <a:solidFill>
            <a:schemeClr val="accent4">
              <a:lumMod val="40000"/>
              <a:lumOff val="60000"/>
            </a:schemeClr>
          </a:solidFill>
          <a:ln>
            <a:solidFill>
              <a:srgbClr val="FF0000"/>
            </a:solidFill>
          </a:ln>
        </p:spPr>
        <p:txBody>
          <a:bodyPr wrap="square" rtlCol="0">
            <a:spAutoFit/>
          </a:bodyPr>
          <a:lstStyle/>
          <a:p>
            <a:r>
              <a:rPr lang="en-CA" sz="1400" b="1" dirty="0">
                <a:latin typeface="Arial" panose="020B0604020202020204" pitchFamily="34" charset="0"/>
                <a:cs typeface="Arial" panose="020B0604020202020204" pitchFamily="34" charset="0"/>
              </a:rPr>
              <a:t>Note: </a:t>
            </a:r>
            <a:r>
              <a:rPr lang="en-CA" sz="1400" dirty="0">
                <a:latin typeface="Arial" panose="020B0604020202020204" pitchFamily="34" charset="0"/>
                <a:cs typeface="Arial" panose="020B0604020202020204" pitchFamily="34" charset="0"/>
              </a:rPr>
              <a:t>When correcting file errors, a new request number is </a:t>
            </a:r>
            <a:r>
              <a:rPr lang="en-CA" sz="1400" u="sng" dirty="0">
                <a:latin typeface="Arial" panose="020B0604020202020204" pitchFamily="34" charset="0"/>
                <a:cs typeface="Arial" panose="020B0604020202020204" pitchFamily="34" charset="0"/>
              </a:rPr>
              <a:t>not</a:t>
            </a:r>
            <a:r>
              <a:rPr lang="en-CA" sz="1400" dirty="0">
                <a:latin typeface="Arial" panose="020B0604020202020204" pitchFamily="34" charset="0"/>
                <a:cs typeface="Arial" panose="020B0604020202020204" pitchFamily="34" charset="0"/>
              </a:rPr>
              <a:t> required in order to re-submit. The corrected file should be re-uploaded to the same request number.</a:t>
            </a:r>
            <a:endParaRPr lang="en-CA" sz="1400" dirty="0"/>
          </a:p>
        </p:txBody>
      </p:sp>
    </p:spTree>
    <p:extLst>
      <p:ext uri="{BB962C8B-B14F-4D97-AF65-F5344CB8AC3E}">
        <p14:creationId xmlns:p14="http://schemas.microsoft.com/office/powerpoint/2010/main" val="4188660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smtClean="0"/>
              <a:t>Technical Requirements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6</a:t>
            </a:fld>
            <a:endParaRPr lang="en-US" dirty="0"/>
          </a:p>
        </p:txBody>
      </p:sp>
      <p:sp>
        <p:nvSpPr>
          <p:cNvPr id="4" name="Content Placeholder 3"/>
          <p:cNvSpPr>
            <a:spLocks noGrp="1"/>
          </p:cNvSpPr>
          <p:nvPr>
            <p:ph idx="1"/>
          </p:nvPr>
        </p:nvSpPr>
        <p:spPr>
          <a:xfrm>
            <a:off x="719403" y="1475959"/>
            <a:ext cx="10177131" cy="4704523"/>
          </a:xfrm>
          <a:ln>
            <a:noFill/>
          </a:ln>
        </p:spPr>
        <p:txBody>
          <a:bodyPr/>
          <a:lstStyle/>
          <a:p>
            <a:pPr marL="0" indent="0">
              <a:buNone/>
            </a:pPr>
            <a:r>
              <a:rPr lang="en-CA" sz="1800" b="1" dirty="0"/>
              <a:t>Ensure you have access to the Internet and a Computer that meets the Minimum Technical Requirements.</a:t>
            </a:r>
            <a:endParaRPr lang="en-CA" sz="1800" dirty="0"/>
          </a:p>
          <a:p>
            <a:pPr marL="0" indent="0">
              <a:buNone/>
            </a:pPr>
            <a:r>
              <a:rPr lang="en-CA" sz="1800" dirty="0"/>
              <a:t>The ETS website is a secure environment protected by 128-bit encryption via SSL, identified by a certificate of </a:t>
            </a:r>
            <a:r>
              <a:rPr lang="en-CA" sz="1800" dirty="0" smtClean="0"/>
              <a:t>authentication.</a:t>
            </a:r>
          </a:p>
          <a:p>
            <a:pPr marL="0" indent="0">
              <a:buNone/>
            </a:pPr>
            <a:endParaRPr lang="en-CA" sz="1800" dirty="0">
              <a:solidFill>
                <a:srgbClr val="FF0000"/>
              </a:solidFill>
            </a:endParaRPr>
          </a:p>
          <a:p>
            <a:pPr marL="0" indent="0">
              <a:buNone/>
            </a:pPr>
            <a:r>
              <a:rPr lang="en-CA" sz="1800" dirty="0"/>
              <a:t>To use the secure ETS website properly, stakeholders must ensure they (or their service provider) have access to a computer with Internet access. Those who do not have their own computer can use any computer with internet access </a:t>
            </a:r>
            <a:r>
              <a:rPr lang="en-CA" sz="1800" dirty="0" smtClean="0"/>
              <a:t>(e.g. </a:t>
            </a:r>
            <a:r>
              <a:rPr lang="en-CA" sz="1800" dirty="0"/>
              <a:t>local library). </a:t>
            </a:r>
          </a:p>
          <a:p>
            <a:pPr marL="0" indent="0">
              <a:buNone/>
            </a:pPr>
            <a:endParaRPr lang="en-CA" sz="1800" b="1" dirty="0"/>
          </a:p>
          <a:p>
            <a:pPr marL="0" indent="0">
              <a:buNone/>
            </a:pPr>
            <a:r>
              <a:rPr lang="en-CA" sz="1800" b="1" dirty="0"/>
              <a:t>Software</a:t>
            </a:r>
            <a:endParaRPr lang="en-CA" sz="1800" dirty="0"/>
          </a:p>
          <a:p>
            <a:pPr lvl="0"/>
            <a:r>
              <a:rPr lang="en-CA" sz="1800" dirty="0"/>
              <a:t>Microsoft Internet </a:t>
            </a:r>
            <a:r>
              <a:rPr lang="en-CA" sz="1800" dirty="0" smtClean="0"/>
              <a:t>Explorer </a:t>
            </a:r>
            <a:r>
              <a:rPr lang="en-CA" sz="1800" dirty="0"/>
              <a:t>Recommended Version </a:t>
            </a:r>
            <a:r>
              <a:rPr lang="en-CA" sz="1800" dirty="0" smtClean="0"/>
              <a:t>11.0 </a:t>
            </a:r>
            <a:r>
              <a:rPr lang="en-CA" sz="1800" dirty="0"/>
              <a:t>or higher</a:t>
            </a:r>
            <a:r>
              <a:rPr lang="en-CA" sz="1800" dirty="0" smtClean="0"/>
              <a:t>;</a:t>
            </a:r>
            <a:endParaRPr lang="en-CA" sz="1800" dirty="0"/>
          </a:p>
          <a:p>
            <a:pPr lvl="0"/>
            <a:r>
              <a:rPr lang="en-CA" sz="1800" dirty="0"/>
              <a:t>Web browser must support Secure Sockets Layer (SSL) 3.0 with Cipher strength of 128 bits; </a:t>
            </a:r>
          </a:p>
          <a:p>
            <a:pPr lvl="0"/>
            <a:r>
              <a:rPr lang="en-CA" sz="1800" dirty="0"/>
              <a:t>Windows Vista or higher; </a:t>
            </a:r>
          </a:p>
          <a:p>
            <a:pPr lvl="0"/>
            <a:r>
              <a:rPr lang="en-CA" sz="1800" dirty="0"/>
              <a:t>Adobe Reader version 8.0 or later; </a:t>
            </a:r>
          </a:p>
          <a:p>
            <a:pPr lvl="0"/>
            <a:r>
              <a:rPr lang="en-CA" sz="1800" dirty="0"/>
              <a:t>JavaScript on the browser must be enabled;</a:t>
            </a:r>
          </a:p>
          <a:p>
            <a:r>
              <a:rPr lang="en-CA" sz="1800" dirty="0"/>
              <a:t>System allows browser cookies.</a:t>
            </a:r>
          </a:p>
        </p:txBody>
      </p:sp>
    </p:spTree>
    <p:extLst>
      <p:ext uri="{BB962C8B-B14F-4D97-AF65-F5344CB8AC3E}">
        <p14:creationId xmlns:p14="http://schemas.microsoft.com/office/powerpoint/2010/main" val="2714216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Amended Documents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60</a:t>
            </a:fld>
            <a:endParaRPr lang="en-US" dirty="0"/>
          </a:p>
        </p:txBody>
      </p:sp>
      <p:sp>
        <p:nvSpPr>
          <p:cNvPr id="5" name="Subtitle 1"/>
          <p:cNvSpPr txBox="1">
            <a:spLocks/>
          </p:cNvSpPr>
          <p:nvPr/>
        </p:nvSpPr>
        <p:spPr bwMode="auto">
          <a:xfrm>
            <a:off x="765329" y="1912755"/>
            <a:ext cx="9813931" cy="2832866"/>
          </a:xfrm>
          <a:prstGeom prst="rect">
            <a:avLst/>
          </a:prstGeom>
          <a:solidFill>
            <a:schemeClr val="accent4">
              <a:lumMod val="40000"/>
              <a:lumOff val="60000"/>
            </a:schemeClr>
          </a:solidFill>
          <a:ln w="25400">
            <a:solidFill>
              <a:schemeClr val="accent3">
                <a:lumMod val="40000"/>
                <a:lumOff val="60000"/>
              </a:schemeClr>
            </a:solidFill>
            <a:miter lim="800000"/>
            <a:headEnd/>
            <a:tailEnd/>
          </a:ln>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990575" indent="-380990" algn="l" rtl="0" eaLnBrk="0" fontAlgn="base" hangingPunct="0">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2pPr>
            <a:lvl3pPr marL="1523962"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3pPr>
            <a:lvl4pPr marL="2133547"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4pPr>
            <a:lvl5pPr marL="2743131"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CA" sz="1800" dirty="0" smtClean="0">
                <a:solidFill>
                  <a:srgbClr val="000000"/>
                </a:solidFill>
              </a:rPr>
              <a:t>If amended documents are required, note that the naming convention must still be followed.  Examples:</a:t>
            </a:r>
          </a:p>
          <a:p>
            <a:pPr lvl="1">
              <a:buFont typeface="Wingdings" panose="05000000000000000000" pitchFamily="2" charset="2"/>
              <a:buChar char="§"/>
            </a:pPr>
            <a:r>
              <a:rPr lang="en-CA" sz="1400" dirty="0" smtClean="0">
                <a:solidFill>
                  <a:srgbClr val="000000"/>
                </a:solidFill>
              </a:rPr>
              <a:t>Original LAB report (pdf):    LAB-LICA-201901</a:t>
            </a:r>
          </a:p>
          <a:p>
            <a:pPr lvl="1">
              <a:buFont typeface="Wingdings" panose="05000000000000000000" pitchFamily="2" charset="2"/>
              <a:buChar char="§"/>
            </a:pPr>
            <a:r>
              <a:rPr lang="en-CA" sz="1400" dirty="0" smtClean="0">
                <a:solidFill>
                  <a:srgbClr val="000000"/>
                </a:solidFill>
              </a:rPr>
              <a:t>Amended LAB report (pdf): LAB-LICA-201901-</a:t>
            </a:r>
            <a:r>
              <a:rPr lang="en-CA" sz="1400" b="1" u="sng" dirty="0" smtClean="0">
                <a:solidFill>
                  <a:srgbClr val="000000"/>
                </a:solidFill>
              </a:rPr>
              <a:t>V01</a:t>
            </a:r>
            <a:r>
              <a:rPr lang="en-CA" sz="1400" dirty="0" smtClean="0">
                <a:solidFill>
                  <a:srgbClr val="000000"/>
                </a:solidFill>
              </a:rPr>
              <a:t> </a:t>
            </a:r>
          </a:p>
          <a:p>
            <a:pPr marL="609585" lvl="1" indent="0">
              <a:buNone/>
            </a:pPr>
            <a:endParaRPr lang="en-CA" sz="1400" dirty="0" smtClean="0">
              <a:solidFill>
                <a:srgbClr val="000000"/>
              </a:solidFill>
            </a:endParaRPr>
          </a:p>
          <a:p>
            <a:pPr lvl="1">
              <a:buFont typeface="Wingdings" panose="05000000000000000000" pitchFamily="2" charset="2"/>
              <a:buChar char="§"/>
            </a:pPr>
            <a:r>
              <a:rPr lang="en-CA" sz="1400" dirty="0" smtClean="0">
                <a:solidFill>
                  <a:srgbClr val="000000"/>
                </a:solidFill>
              </a:rPr>
              <a:t>Original Ambient Schema (xml):    AMB-LICA-201901</a:t>
            </a:r>
          </a:p>
          <a:p>
            <a:pPr lvl="1">
              <a:buFont typeface="Wingdings" panose="05000000000000000000" pitchFamily="2" charset="2"/>
              <a:buChar char="§"/>
            </a:pPr>
            <a:r>
              <a:rPr lang="en-CA" sz="1400" dirty="0" smtClean="0">
                <a:solidFill>
                  <a:srgbClr val="000000"/>
                </a:solidFill>
              </a:rPr>
              <a:t>Amended Ambient Schema (xml): AMB-LICA-201901-</a:t>
            </a:r>
            <a:r>
              <a:rPr lang="en-CA" sz="1400" b="1" u="sng" dirty="0" smtClean="0">
                <a:solidFill>
                  <a:srgbClr val="000000"/>
                </a:solidFill>
              </a:rPr>
              <a:t>V01</a:t>
            </a:r>
          </a:p>
          <a:p>
            <a:endParaRPr lang="en-CA" sz="1400" dirty="0">
              <a:solidFill>
                <a:srgbClr val="000000"/>
              </a:solidFill>
            </a:endParaRPr>
          </a:p>
        </p:txBody>
      </p:sp>
    </p:spTree>
    <p:extLst>
      <p:ext uri="{BB962C8B-B14F-4D97-AF65-F5344CB8AC3E}">
        <p14:creationId xmlns:p14="http://schemas.microsoft.com/office/powerpoint/2010/main" val="2382647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Error Types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61</a:t>
            </a:fld>
            <a:endParaRPr lang="en-US" dirty="0"/>
          </a:p>
        </p:txBody>
      </p:sp>
      <p:sp>
        <p:nvSpPr>
          <p:cNvPr id="7" name="TextBox 6"/>
          <p:cNvSpPr txBox="1"/>
          <p:nvPr/>
        </p:nvSpPr>
        <p:spPr>
          <a:xfrm>
            <a:off x="868947" y="1860876"/>
            <a:ext cx="10070432" cy="353943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During the submission process, the Submitter will encounter two (2) types of errors:</a:t>
            </a:r>
          </a:p>
          <a:p>
            <a:endParaRPr lang="en-CA" sz="1400" dirty="0" smtClean="0"/>
          </a:p>
          <a:p>
            <a:pPr marL="2171700" lvl="4" indent="-342900">
              <a:buFont typeface="Arial" panose="020B0604020202020204" pitchFamily="34" charset="0"/>
              <a:buChar char="•"/>
            </a:pPr>
            <a:r>
              <a:rPr lang="en-CA" sz="1400" dirty="0" smtClean="0"/>
              <a:t>File Validation Errors, and</a:t>
            </a:r>
          </a:p>
          <a:p>
            <a:pPr marL="2171700" lvl="4" indent="-342900">
              <a:buFont typeface="Arial" panose="020B0604020202020204" pitchFamily="34" charset="0"/>
              <a:buChar char="•"/>
            </a:pPr>
            <a:r>
              <a:rPr lang="en-CA" sz="1400" dirty="0" smtClean="0"/>
              <a:t>Data Validation Errors</a:t>
            </a:r>
          </a:p>
          <a:p>
            <a:endParaRPr lang="en-CA" sz="1400" dirty="0" smtClean="0"/>
          </a:p>
          <a:p>
            <a:r>
              <a:rPr lang="en-CA" sz="1400" dirty="0" smtClean="0"/>
              <a:t>File validation errors are encountered when the file(s), that are have been uploaded for submission fails the file validation </a:t>
            </a:r>
            <a:r>
              <a:rPr lang="en-CA" sz="1400" dirty="0"/>
              <a:t>rules before </a:t>
            </a:r>
            <a:r>
              <a:rPr lang="en-CA" sz="1400" dirty="0" smtClean="0"/>
              <a:t>being processed for review.  These errors must be corrected or no further processing can take place.  Some examples of this type of error include missing company name, invalid file type, wrong naming convention, etc.  </a:t>
            </a:r>
          </a:p>
          <a:p>
            <a:endParaRPr lang="en-CA" sz="1400" dirty="0"/>
          </a:p>
          <a:p>
            <a:r>
              <a:rPr lang="en-CA" sz="1400" dirty="0" smtClean="0"/>
              <a:t>Data validation errors are encountered when the file(s) have been loaded for processing but fails the data validation rules before being reviewed by the Reviewer.  The Submitter has the options of approving or rejecting the submission.  Some examples of this type of error include invalid VVC code, approval ID does not match submitted approval ID, Resubmission for station ID and VVC Code, etc. </a:t>
            </a:r>
          </a:p>
          <a:p>
            <a:endParaRPr lang="en-CA" sz="1400" dirty="0"/>
          </a:p>
          <a:p>
            <a:r>
              <a:rPr lang="en-US" sz="1400" dirty="0" smtClean="0"/>
              <a:t>Examples of both type of errors are shown below.</a:t>
            </a:r>
          </a:p>
          <a:p>
            <a:endParaRPr lang="en-CA" sz="1400" dirty="0"/>
          </a:p>
          <a:p>
            <a:r>
              <a:rPr lang="en-CA" sz="1400" dirty="0" smtClean="0"/>
              <a:t>For more information on the types of errors encountered, please see “Air Data errors” at,…</a:t>
            </a:r>
            <a:endParaRPr lang="en-CA" sz="1400" dirty="0"/>
          </a:p>
        </p:txBody>
      </p:sp>
    </p:spTree>
    <p:extLst>
      <p:ext uri="{BB962C8B-B14F-4D97-AF65-F5344CB8AC3E}">
        <p14:creationId xmlns:p14="http://schemas.microsoft.com/office/powerpoint/2010/main" val="10156566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Error Types: File Validation Error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098" y="1579206"/>
            <a:ext cx="4755059" cy="2809142"/>
          </a:xfrm>
          <a:prstGeom prst="rect">
            <a:avLst/>
          </a:prstGeom>
        </p:spPr>
      </p:pic>
      <p:sp>
        <p:nvSpPr>
          <p:cNvPr id="6" name="TextBox 5"/>
          <p:cNvSpPr txBox="1"/>
          <p:nvPr/>
        </p:nvSpPr>
        <p:spPr>
          <a:xfrm>
            <a:off x="623392" y="4465466"/>
            <a:ext cx="9971721" cy="1600438"/>
          </a:xfrm>
          <a:prstGeom prst="rect">
            <a:avLst/>
          </a:prstGeom>
          <a:solidFill>
            <a:schemeClr val="accent4">
              <a:lumMod val="40000"/>
              <a:lumOff val="60000"/>
            </a:schemeClr>
          </a:solidFill>
          <a:ln w="25400">
            <a:solidFill>
              <a:schemeClr val="accent2">
                <a:lumMod val="40000"/>
                <a:lumOff val="60000"/>
              </a:schemeClr>
            </a:solidFill>
          </a:ln>
        </p:spPr>
        <p:txBody>
          <a:bodyPr wrap="square" rtlCol="0">
            <a:spAutoFit/>
          </a:bodyPr>
          <a:lstStyle/>
          <a:p>
            <a:r>
              <a:rPr lang="en-CA" sz="1400" dirty="0" smtClean="0"/>
              <a:t>Here is an example of a file validation error.  There are two (2) error messages printed in red at the top.  </a:t>
            </a:r>
          </a:p>
          <a:p>
            <a:endParaRPr lang="en-CA" sz="1400" dirty="0"/>
          </a:p>
          <a:p>
            <a:r>
              <a:rPr lang="en-CA" sz="1400" dirty="0" smtClean="0"/>
              <a:t>The errors are caused by the Submitter trying to upload a file of the wrong file type. For instance, the file, “</a:t>
            </a:r>
            <a:r>
              <a:rPr lang="en-CA" sz="1400" i="1" dirty="0" smtClean="0"/>
              <a:t>LAB-LICA-201909-Comment.pdf</a:t>
            </a:r>
            <a:r>
              <a:rPr lang="en-CA" sz="1400" dirty="0" smtClean="0"/>
              <a:t>,” is being uploaded as an Ambient Data file type which must be a .xml file. To resolve this, the Submitter either upload the file in the Ambient Data file type (.xml), or choose the Lab Report file type (from the dropdown list) to upload the “.pdf” file format.</a:t>
            </a:r>
          </a:p>
          <a:p>
            <a:endParaRPr lang="en-CA" sz="1400" dirty="0"/>
          </a:p>
          <a:p>
            <a:r>
              <a:rPr lang="en-CA" sz="1400" dirty="0" smtClean="0"/>
              <a:t>For more information regarding file formatting error, please see….</a:t>
            </a:r>
            <a:endParaRPr lang="en-CA" sz="1400" dirty="0"/>
          </a:p>
        </p:txBody>
      </p:sp>
    </p:spTree>
    <p:extLst>
      <p:ext uri="{BB962C8B-B14F-4D97-AF65-F5344CB8AC3E}">
        <p14:creationId xmlns:p14="http://schemas.microsoft.com/office/powerpoint/2010/main" val="719291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Error Types: Data Validation Error</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63</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61" y="1552986"/>
            <a:ext cx="4991862" cy="291962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896" y="1725990"/>
            <a:ext cx="5119067" cy="2102230"/>
          </a:xfrm>
          <a:prstGeom prst="rect">
            <a:avLst/>
          </a:prstGeom>
        </p:spPr>
      </p:pic>
      <p:sp>
        <p:nvSpPr>
          <p:cNvPr id="10" name="TextBox 9"/>
          <p:cNvSpPr txBox="1"/>
          <p:nvPr/>
        </p:nvSpPr>
        <p:spPr>
          <a:xfrm>
            <a:off x="540879" y="4590746"/>
            <a:ext cx="10959008" cy="1600438"/>
          </a:xfrm>
          <a:prstGeom prst="rect">
            <a:avLst/>
          </a:prstGeom>
          <a:solidFill>
            <a:schemeClr val="accent4">
              <a:lumMod val="40000"/>
              <a:lumOff val="60000"/>
            </a:schemeClr>
          </a:solidFill>
          <a:ln w="25400">
            <a:solidFill>
              <a:schemeClr val="accent2">
                <a:lumMod val="40000"/>
                <a:lumOff val="60000"/>
              </a:schemeClr>
            </a:solidFill>
          </a:ln>
        </p:spPr>
        <p:txBody>
          <a:bodyPr wrap="square" rtlCol="0">
            <a:spAutoFit/>
          </a:bodyPr>
          <a:lstStyle/>
          <a:p>
            <a:r>
              <a:rPr lang="en-CA" sz="1400" dirty="0" smtClean="0"/>
              <a:t>Here is an example of  the Data Validation Error telling the Submitter that the Submission Form (left) is showing the status is now “</a:t>
            </a:r>
            <a:r>
              <a:rPr lang="en-CA" sz="1400" b="1" i="1" dirty="0" smtClean="0"/>
              <a:t>Validation Failed</a:t>
            </a:r>
            <a:r>
              <a:rPr lang="en-CA" sz="1400" dirty="0" smtClean="0"/>
              <a:t>”. Clicking on the Error Report link brings up the Error Report (right) describing the file naming convention for the file uploaded were not adhered to and should be corrected. </a:t>
            </a:r>
            <a:r>
              <a:rPr lang="en-CA" sz="1400" b="1" dirty="0"/>
              <a:t>Note: </a:t>
            </a:r>
            <a:r>
              <a:rPr lang="en-CA" sz="1400" dirty="0"/>
              <a:t>This submission failed </a:t>
            </a:r>
            <a:r>
              <a:rPr lang="en-CA" sz="1400" dirty="0" smtClean="0"/>
              <a:t>the validation </a:t>
            </a:r>
            <a:r>
              <a:rPr lang="en-CA" sz="1400" dirty="0"/>
              <a:t>as a dash is required before the comment in </a:t>
            </a:r>
            <a:r>
              <a:rPr lang="en-CA" sz="1400" dirty="0" smtClean="0"/>
              <a:t>the filename, “</a:t>
            </a:r>
            <a:r>
              <a:rPr lang="en-CA" sz="1400" i="1" dirty="0" smtClean="0"/>
              <a:t>Airshed Monitoring Plan-LICA-20191010 Comment.pdf</a:t>
            </a:r>
            <a:r>
              <a:rPr lang="en-CA" sz="1400" dirty="0" smtClean="0"/>
              <a:t>”.</a:t>
            </a:r>
            <a:endParaRPr lang="en-CA" sz="1400" dirty="0"/>
          </a:p>
          <a:p>
            <a:endParaRPr lang="en-CA" sz="1400" dirty="0"/>
          </a:p>
          <a:p>
            <a:r>
              <a:rPr lang="en-CA" sz="1400" dirty="0" smtClean="0"/>
              <a:t>For more information regarding file naming conventions, please see: </a:t>
            </a:r>
            <a:r>
              <a:rPr lang="en-US" sz="1400" dirty="0"/>
              <a:t>EPEA Approval Industrial Monitoring Documentation Submission Naming Guideline: </a:t>
            </a:r>
            <a:r>
              <a:rPr lang="en-US" sz="1400" dirty="0">
                <a:hlinkClick r:id="rId5"/>
              </a:rPr>
              <a:t>https://</a:t>
            </a:r>
            <a:r>
              <a:rPr lang="en-US" sz="1400" dirty="0" smtClean="0">
                <a:hlinkClick r:id="rId5"/>
              </a:rPr>
              <a:t>www.alberta.ca/assets/documents/ep-epea-approval-industrial-monitoring-documentation-submission-naming-guideline.pdf</a:t>
            </a:r>
            <a:endParaRPr lang="en-US" sz="1400" dirty="0"/>
          </a:p>
        </p:txBody>
      </p:sp>
    </p:spTree>
    <p:extLst>
      <p:ext uri="{BB962C8B-B14F-4D97-AF65-F5344CB8AC3E}">
        <p14:creationId xmlns:p14="http://schemas.microsoft.com/office/powerpoint/2010/main" val="26409247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5956" y="1727632"/>
            <a:ext cx="4331119" cy="2751380"/>
          </a:xfrm>
        </p:spPr>
      </p:pic>
      <p:sp>
        <p:nvSpPr>
          <p:cNvPr id="3" name="Title 2"/>
          <p:cNvSpPr>
            <a:spLocks noGrp="1"/>
          </p:cNvSpPr>
          <p:nvPr>
            <p:ph type="title"/>
          </p:nvPr>
        </p:nvSpPr>
        <p:spPr/>
        <p:txBody>
          <a:bodyPr/>
          <a:lstStyle/>
          <a:p>
            <a:r>
              <a:rPr lang="en-CA" dirty="0"/>
              <a:t>Error Types: Data Validation Error</a:t>
            </a:r>
          </a:p>
        </p:txBody>
      </p:sp>
      <p:sp>
        <p:nvSpPr>
          <p:cNvPr id="4" name="Slide Number Placeholder 3"/>
          <p:cNvSpPr>
            <a:spLocks noGrp="1"/>
          </p:cNvSpPr>
          <p:nvPr>
            <p:ph type="sldNum" sz="quarter" idx="4"/>
          </p:nvPr>
        </p:nvSpPr>
        <p:spPr/>
        <p:txBody>
          <a:bodyPr/>
          <a:lstStyle/>
          <a:p>
            <a:fld id="{3A2281A5-0AAD-5C43-9874-F8F3A9F5B29A}" type="slidenum">
              <a:rPr lang="en-US" smtClean="0"/>
              <a:pPr/>
              <a:t>64</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0349" y="1727632"/>
            <a:ext cx="5836403" cy="2210984"/>
          </a:xfrm>
          <a:prstGeom prst="rect">
            <a:avLst/>
          </a:prstGeom>
        </p:spPr>
      </p:pic>
      <p:sp>
        <p:nvSpPr>
          <p:cNvPr id="7" name="TextBox 6"/>
          <p:cNvSpPr txBox="1"/>
          <p:nvPr/>
        </p:nvSpPr>
        <p:spPr>
          <a:xfrm>
            <a:off x="1207945" y="4917113"/>
            <a:ext cx="9079530" cy="95410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another example of a data validation error. This time the Submitter received a Warning Error indicating the data submitted needs to be reviewed before proceeding to the Reviewer.  The Review/Warning form (left) has the status “</a:t>
            </a:r>
            <a:r>
              <a:rPr lang="en-CA" sz="1400" b="1" i="1" dirty="0" smtClean="0"/>
              <a:t>Pending Warnings</a:t>
            </a:r>
            <a:r>
              <a:rPr lang="en-CA" sz="1400" dirty="0" smtClean="0"/>
              <a:t>” and the Warning Report link.   Clicking on the Warning Report link generates the Warning Report which indicates the file has been already submitted and resubmitting this file will overwrite previous data. </a:t>
            </a:r>
          </a:p>
        </p:txBody>
      </p:sp>
    </p:spTree>
    <p:extLst>
      <p:ext uri="{BB962C8B-B14F-4D97-AF65-F5344CB8AC3E}">
        <p14:creationId xmlns:p14="http://schemas.microsoft.com/office/powerpoint/2010/main" val="155911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Error Types: Data Validation Error</a:t>
            </a:r>
          </a:p>
        </p:txBody>
      </p:sp>
      <p:sp>
        <p:nvSpPr>
          <p:cNvPr id="4" name="Slide Number Placeholder 3"/>
          <p:cNvSpPr>
            <a:spLocks noGrp="1"/>
          </p:cNvSpPr>
          <p:nvPr>
            <p:ph type="sldNum" sz="quarter" idx="4"/>
          </p:nvPr>
        </p:nvSpPr>
        <p:spPr/>
        <p:txBody>
          <a:bodyPr/>
          <a:lstStyle/>
          <a:p>
            <a:fld id="{3A2281A5-0AAD-5C43-9874-F8F3A9F5B29A}" type="slidenum">
              <a:rPr lang="en-US" smtClean="0"/>
              <a:pPr/>
              <a:t>65</a:t>
            </a:fld>
            <a:endParaRPr lang="en-US" dirty="0"/>
          </a:p>
        </p:txBody>
      </p:sp>
      <p:sp>
        <p:nvSpPr>
          <p:cNvPr id="7" name="TextBox 6"/>
          <p:cNvSpPr txBox="1"/>
          <p:nvPr/>
        </p:nvSpPr>
        <p:spPr>
          <a:xfrm>
            <a:off x="1207945" y="4917113"/>
            <a:ext cx="9079530" cy="95410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This is another example of a data validation error.  The Submission form (left) has the status “</a:t>
            </a:r>
            <a:r>
              <a:rPr lang="en-CA" sz="1400" b="1" i="1" dirty="0" smtClean="0"/>
              <a:t>Validation Failed</a:t>
            </a:r>
            <a:r>
              <a:rPr lang="en-CA" sz="1400" dirty="0" smtClean="0"/>
              <a:t>” and the Error Report link.   Clicking on the Error Report link generates the Error Report which indicates the value submitted are outside of the defined maximum or minimum range and provides details on the VVC ID, and the value submitted in the report.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592" y="1604962"/>
            <a:ext cx="4855118" cy="28740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7710" y="1771805"/>
            <a:ext cx="5467725" cy="2056415"/>
          </a:xfrm>
          <a:prstGeom prst="rect">
            <a:avLst/>
          </a:prstGeom>
        </p:spPr>
      </p:pic>
    </p:spTree>
    <p:extLst>
      <p:ext uri="{BB962C8B-B14F-4D97-AF65-F5344CB8AC3E}">
        <p14:creationId xmlns:p14="http://schemas.microsoft.com/office/powerpoint/2010/main" val="2774382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How to determine your assigned role?</a:t>
            </a:r>
            <a:endParaRPr lang="en-CA" dirty="0"/>
          </a:p>
        </p:txBody>
      </p:sp>
      <p:sp>
        <p:nvSpPr>
          <p:cNvPr id="4" name="Slide Number Placeholder 3"/>
          <p:cNvSpPr>
            <a:spLocks noGrp="1"/>
          </p:cNvSpPr>
          <p:nvPr>
            <p:ph type="sldNum" sz="quarter" idx="4"/>
          </p:nvPr>
        </p:nvSpPr>
        <p:spPr>
          <a:xfrm>
            <a:off x="182528" y="6257069"/>
            <a:ext cx="2743200" cy="366183"/>
          </a:xfrm>
        </p:spPr>
        <p:txBody>
          <a:bodyPr/>
          <a:lstStyle/>
          <a:p>
            <a:fld id="{3A2281A5-0AAD-5C43-9874-F8F3A9F5B29A}" type="slidenum">
              <a:rPr lang="en-US" smtClean="0"/>
              <a:pPr/>
              <a:t>66</a:t>
            </a:fld>
            <a:endParaRPr lang="en-US" dirty="0"/>
          </a:p>
        </p:txBody>
      </p:sp>
      <p:grpSp>
        <p:nvGrpSpPr>
          <p:cNvPr id="16" name="Group 15"/>
          <p:cNvGrpSpPr/>
          <p:nvPr/>
        </p:nvGrpSpPr>
        <p:grpSpPr>
          <a:xfrm>
            <a:off x="932979" y="1789700"/>
            <a:ext cx="7169030" cy="3420253"/>
            <a:chOff x="932979" y="1789700"/>
            <a:chExt cx="7603966" cy="3817256"/>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1237"/>
            <a:stretch/>
          </p:blipFill>
          <p:spPr>
            <a:xfrm>
              <a:off x="932979" y="1789700"/>
              <a:ext cx="7603966" cy="3817256"/>
            </a:xfrm>
            <a:prstGeom prst="rect">
              <a:avLst/>
            </a:prstGeom>
          </p:spPr>
        </p:pic>
        <p:grpSp>
          <p:nvGrpSpPr>
            <p:cNvPr id="12" name="Group 11"/>
            <p:cNvGrpSpPr/>
            <p:nvPr/>
          </p:nvGrpSpPr>
          <p:grpSpPr>
            <a:xfrm>
              <a:off x="2532855" y="2614344"/>
              <a:ext cx="3340315" cy="838580"/>
              <a:chOff x="1053045" y="2164853"/>
              <a:chExt cx="3528215" cy="884494"/>
            </a:xfrm>
          </p:grpSpPr>
          <p:sp>
            <p:nvSpPr>
              <p:cNvPr id="8" name="Oval 7"/>
              <p:cNvSpPr>
                <a:spLocks noChangeAspect="1"/>
              </p:cNvSpPr>
              <p:nvPr/>
            </p:nvSpPr>
            <p:spPr>
              <a:xfrm>
                <a:off x="1053045" y="2164853"/>
                <a:ext cx="208842" cy="2088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A</a:t>
                </a:r>
                <a:endParaRPr lang="en-CA" sz="1400" dirty="0">
                  <a:latin typeface="Arial" panose="020B0604020202020204" pitchFamily="34" charset="0"/>
                  <a:cs typeface="Arial" panose="020B0604020202020204" pitchFamily="34" charset="0"/>
                </a:endParaRPr>
              </a:p>
            </p:txBody>
          </p:sp>
          <p:sp>
            <p:nvSpPr>
              <p:cNvPr id="9" name="Oval 8"/>
              <p:cNvSpPr>
                <a:spLocks noChangeAspect="1"/>
              </p:cNvSpPr>
              <p:nvPr/>
            </p:nvSpPr>
            <p:spPr>
              <a:xfrm>
                <a:off x="1053045" y="2551307"/>
                <a:ext cx="208842" cy="1906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B</a:t>
                </a:r>
                <a:endParaRPr lang="en-CA" sz="1400" dirty="0">
                  <a:latin typeface="Arial" panose="020B0604020202020204" pitchFamily="34" charset="0"/>
                  <a:cs typeface="Arial" panose="020B0604020202020204" pitchFamily="34" charset="0"/>
                </a:endParaRPr>
              </a:p>
            </p:txBody>
          </p:sp>
          <p:sp>
            <p:nvSpPr>
              <p:cNvPr id="10" name="Oval 9"/>
              <p:cNvSpPr>
                <a:spLocks noChangeAspect="1"/>
              </p:cNvSpPr>
              <p:nvPr/>
            </p:nvSpPr>
            <p:spPr>
              <a:xfrm>
                <a:off x="1053045" y="2840506"/>
                <a:ext cx="208842" cy="2088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C</a:t>
                </a:r>
                <a:endParaRPr lang="en-CA" sz="1400" dirty="0">
                  <a:latin typeface="Arial" panose="020B0604020202020204" pitchFamily="34" charset="0"/>
                  <a:cs typeface="Arial" panose="020B0604020202020204" pitchFamily="34" charset="0"/>
                </a:endParaRPr>
              </a:p>
            </p:txBody>
          </p:sp>
          <p:sp>
            <p:nvSpPr>
              <p:cNvPr id="11" name="Oval 10"/>
              <p:cNvSpPr>
                <a:spLocks noChangeAspect="1"/>
              </p:cNvSpPr>
              <p:nvPr/>
            </p:nvSpPr>
            <p:spPr>
              <a:xfrm>
                <a:off x="4372417" y="2631664"/>
                <a:ext cx="208843" cy="2088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D</a:t>
                </a:r>
                <a:endParaRPr lang="en-CA" sz="1400" dirty="0">
                  <a:latin typeface="Arial" panose="020B0604020202020204" pitchFamily="34" charset="0"/>
                  <a:cs typeface="Arial" panose="020B0604020202020204" pitchFamily="34" charset="0"/>
                </a:endParaRPr>
              </a:p>
            </p:txBody>
          </p:sp>
        </p:grpSp>
      </p:grpSp>
      <p:sp>
        <p:nvSpPr>
          <p:cNvPr id="17" name="TextBox 16"/>
          <p:cNvSpPr txBox="1"/>
          <p:nvPr/>
        </p:nvSpPr>
        <p:spPr>
          <a:xfrm>
            <a:off x="8595361" y="1913860"/>
            <a:ext cx="2987040" cy="353943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dirty="0" smtClean="0"/>
              <a:t>To determine the role assigned to you:</a:t>
            </a:r>
          </a:p>
          <a:p>
            <a:r>
              <a:rPr lang="en-CA" sz="1400" dirty="0" smtClean="0"/>
              <a:t>Sign in to ETS;</a:t>
            </a:r>
          </a:p>
          <a:p>
            <a:pPr marL="342900" indent="-342900">
              <a:buFont typeface="+mj-lt"/>
              <a:buAutoNum type="arabicPeriod"/>
            </a:pPr>
            <a:r>
              <a:rPr lang="en-CA" sz="1400" dirty="0" smtClean="0"/>
              <a:t>Click “</a:t>
            </a:r>
            <a:r>
              <a:rPr lang="en-CA" sz="1400" b="1" i="1" dirty="0" smtClean="0"/>
              <a:t>Air Data</a:t>
            </a:r>
            <a:r>
              <a:rPr lang="en-CA" sz="1400" dirty="0" smtClean="0"/>
              <a:t>” node;</a:t>
            </a:r>
          </a:p>
          <a:p>
            <a:pPr marL="342900" indent="-342900">
              <a:buFont typeface="+mj-lt"/>
              <a:buAutoNum type="arabicPeriod"/>
            </a:pPr>
            <a:r>
              <a:rPr lang="en-CA" sz="1400" dirty="0" smtClean="0"/>
              <a:t>Click “</a:t>
            </a:r>
            <a:r>
              <a:rPr lang="en-CA" sz="1400" b="1" i="1" dirty="0" smtClean="0"/>
              <a:t>Administration</a:t>
            </a:r>
            <a:r>
              <a:rPr lang="en-CA" sz="1400" dirty="0" smtClean="0"/>
              <a:t>” sub-node (this will take you to the Administration screen);</a:t>
            </a:r>
          </a:p>
          <a:p>
            <a:pPr marL="342900" indent="-342900">
              <a:buFont typeface="+mj-lt"/>
              <a:buAutoNum type="arabicPeriod"/>
            </a:pPr>
            <a:r>
              <a:rPr lang="en-CA" sz="1400" dirty="0" smtClean="0"/>
              <a:t>Click “</a:t>
            </a:r>
            <a:r>
              <a:rPr lang="en-CA" sz="1400" b="1" i="1" dirty="0" smtClean="0"/>
              <a:t>User Roles</a:t>
            </a:r>
            <a:r>
              <a:rPr lang="en-CA" sz="1400" dirty="0" smtClean="0"/>
              <a:t>” (Blue band at top);</a:t>
            </a:r>
          </a:p>
          <a:p>
            <a:r>
              <a:rPr lang="en-CA" sz="1400" dirty="0" smtClean="0"/>
              <a:t>The User Roles screen appears showing:</a:t>
            </a:r>
          </a:p>
          <a:p>
            <a:pPr marL="342900" indent="-342900">
              <a:buAutoNum type="alphaUcPeriod"/>
            </a:pPr>
            <a:r>
              <a:rPr lang="en-CA" sz="1400" dirty="0" smtClean="0"/>
              <a:t>Coordinator’s name -  the one who assigned you the role;</a:t>
            </a:r>
          </a:p>
          <a:p>
            <a:pPr marL="342900" indent="-342900">
              <a:buAutoNum type="alphaUcPeriod"/>
            </a:pPr>
            <a:r>
              <a:rPr lang="en-CA" sz="1400" dirty="0" smtClean="0"/>
              <a:t>Your name (select from the dropdown list;</a:t>
            </a:r>
          </a:p>
          <a:p>
            <a:pPr marL="342900" indent="-342900">
              <a:buAutoNum type="alphaUcPeriod"/>
            </a:pPr>
            <a:r>
              <a:rPr lang="en-CA" sz="1400" dirty="0" smtClean="0"/>
              <a:t>List of station(s) assigned to you;</a:t>
            </a:r>
            <a:endParaRPr lang="en-CA" sz="1400" dirty="0"/>
          </a:p>
          <a:p>
            <a:pPr marL="342900" indent="-342900">
              <a:buAutoNum type="alphaUcPeriod"/>
            </a:pPr>
            <a:r>
              <a:rPr lang="en-CA" sz="1400" dirty="0" smtClean="0"/>
              <a:t>The role(s) assigned to you;</a:t>
            </a:r>
          </a:p>
        </p:txBody>
      </p:sp>
    </p:spTree>
    <p:extLst>
      <p:ext uri="{BB962C8B-B14F-4D97-AF65-F5344CB8AC3E}">
        <p14:creationId xmlns:p14="http://schemas.microsoft.com/office/powerpoint/2010/main" val="32314484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EA0A-0435-114C-BCD7-79DF357B3C80}"/>
              </a:ext>
            </a:extLst>
          </p:cNvPr>
          <p:cNvSpPr>
            <a:spLocks noGrp="1"/>
          </p:cNvSpPr>
          <p:nvPr>
            <p:ph type="ctrTitle"/>
          </p:nvPr>
        </p:nvSpPr>
        <p:spPr/>
        <p:txBody>
          <a:bodyPr/>
          <a:lstStyle/>
          <a:p>
            <a:r>
              <a:rPr lang="en-US" sz="5333" dirty="0">
                <a:solidFill>
                  <a:schemeClr val="accent3"/>
                </a:solidFill>
              </a:rPr>
              <a:t>References</a:t>
            </a:r>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67</a:t>
            </a:fld>
            <a:endParaRPr lang="en-US" dirty="0"/>
          </a:p>
        </p:txBody>
      </p:sp>
    </p:spTree>
    <p:extLst>
      <p:ext uri="{BB962C8B-B14F-4D97-AF65-F5344CB8AC3E}">
        <p14:creationId xmlns:p14="http://schemas.microsoft.com/office/powerpoint/2010/main" val="30178443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623392" y="1634615"/>
            <a:ext cx="11233248" cy="3812703"/>
          </a:xfrm>
        </p:spPr>
        <p:txBody>
          <a:bodyPr/>
          <a:lstStyle/>
          <a:p>
            <a:pPr marL="359824" indent="-359824"/>
            <a:r>
              <a:rPr lang="en-US" sz="2000" dirty="0"/>
              <a:t>GoA website: </a:t>
            </a:r>
            <a:r>
              <a:rPr lang="en-US" sz="2000" dirty="0">
                <a:hlinkClick r:id="rId3"/>
              </a:rPr>
              <a:t>www.alberta.ca</a:t>
            </a:r>
            <a:endParaRPr lang="en-US" sz="2000" dirty="0"/>
          </a:p>
          <a:p>
            <a:pPr marL="359824" indent="-359824"/>
            <a:r>
              <a:rPr lang="en-US" sz="2000" dirty="0"/>
              <a:t>Electronic Transfer </a:t>
            </a:r>
            <a:r>
              <a:rPr lang="en-US" sz="2000" dirty="0" smtClean="0"/>
              <a:t>System website: </a:t>
            </a:r>
            <a:r>
              <a:rPr lang="en-US" sz="2000" dirty="0">
                <a:hlinkClick r:id="rId4"/>
              </a:rPr>
              <a:t>https://www.alberta.ca/Electronic-transfer-system.aspx</a:t>
            </a:r>
            <a:endParaRPr lang="en-US" sz="2000" dirty="0"/>
          </a:p>
          <a:p>
            <a:pPr marL="359824" indent="-359824"/>
            <a:r>
              <a:rPr lang="en-US" sz="2000" dirty="0"/>
              <a:t>Electronic Transfer </a:t>
            </a:r>
            <a:r>
              <a:rPr lang="en-US" sz="2000" dirty="0" smtClean="0"/>
              <a:t>System Login: </a:t>
            </a:r>
            <a:r>
              <a:rPr lang="en-US" sz="2000" dirty="0" smtClean="0">
                <a:hlinkClick r:id="rId5" action="ppaction://hlinkfile"/>
              </a:rPr>
              <a:t>alberta.ca/</a:t>
            </a:r>
            <a:r>
              <a:rPr lang="en-US" sz="2000" dirty="0" err="1" smtClean="0">
                <a:hlinkClick r:id="rId5" action="ppaction://hlinkfile"/>
              </a:rPr>
              <a:t>ets</a:t>
            </a:r>
            <a:endParaRPr lang="en-CA" sz="2000" dirty="0" smtClean="0"/>
          </a:p>
          <a:p>
            <a:pPr marL="359824" indent="-359824"/>
            <a:r>
              <a:rPr lang="en-CA" sz="2000" dirty="0" smtClean="0"/>
              <a:t>Air </a:t>
            </a:r>
            <a:r>
              <a:rPr lang="en-CA" sz="2000" dirty="0"/>
              <a:t>Monitoring Directive Chapter 9 submissions: </a:t>
            </a:r>
            <a:r>
              <a:rPr lang="en-CA" sz="2000" dirty="0">
                <a:hlinkClick r:id="rId6"/>
              </a:rPr>
              <a:t>https://www.alberta.ca/amd-chapter-9-submissions.aspx</a:t>
            </a:r>
            <a:r>
              <a:rPr lang="en-CA" sz="2000" dirty="0"/>
              <a:t>)</a:t>
            </a:r>
          </a:p>
          <a:p>
            <a:pPr marL="359824" indent="-359824"/>
            <a:r>
              <a:rPr lang="en-US" sz="2000" dirty="0"/>
              <a:t>Acceptable Formats for EPEA Approval and Code of Practice Records and Submission Coordinates: </a:t>
            </a:r>
            <a:r>
              <a:rPr lang="en-US" sz="2000" u="sng" dirty="0">
                <a:hlinkClick r:id="rId7"/>
              </a:rPr>
              <a:t>https://www.alberta.ca/assets/documents/ep-epea-approval-acceptable-formats.pdf</a:t>
            </a:r>
            <a:endParaRPr lang="en-US" sz="2000" u="sng" dirty="0"/>
          </a:p>
          <a:p>
            <a:pPr marL="359824" indent="-359824"/>
            <a:r>
              <a:rPr lang="en-US" sz="2000" dirty="0"/>
              <a:t>EPEA Approval Industrial Monitoring Documentation Submission Naming Guideline: </a:t>
            </a:r>
            <a:r>
              <a:rPr lang="en-US" sz="2000" dirty="0">
                <a:hlinkClick r:id="rId8"/>
              </a:rPr>
              <a:t>https://www.alberta.ca/assets/documents/ep-epea-approval-industrial-monitoring-documentation-submission-naming-guideline.pdf</a:t>
            </a:r>
            <a:endParaRPr lang="en-US" sz="2000" dirty="0"/>
          </a:p>
          <a:p>
            <a:pPr marL="359824" indent="-359824">
              <a:buFont typeface="Arial" panose="020B0604020202020204" pitchFamily="34" charset="0"/>
              <a:buChar char="•"/>
            </a:pPr>
            <a:r>
              <a:rPr lang="en-CA" sz="2000" dirty="0"/>
              <a:t>ETS Support and Online Learning: </a:t>
            </a:r>
            <a:r>
              <a:rPr lang="en-CA" sz="2000" dirty="0">
                <a:hlinkClick r:id="rId9"/>
              </a:rPr>
              <a:t>https://</a:t>
            </a:r>
            <a:r>
              <a:rPr lang="en-CA" sz="2000" dirty="0" smtClean="0">
                <a:hlinkClick r:id="rId9"/>
              </a:rPr>
              <a:t>training.energy.gov.ab.ca/Pages/default.aspx</a:t>
            </a:r>
            <a:endParaRPr lang="en-CA" sz="2000" dirty="0" smtClean="0"/>
          </a:p>
          <a:p>
            <a:pPr marL="359824" indent="-359824">
              <a:buFont typeface="Arial" panose="020B0604020202020204" pitchFamily="34" charset="0"/>
              <a:buChar char="•"/>
            </a:pPr>
            <a:r>
              <a:rPr lang="en-CA" sz="2000" dirty="0" smtClean="0"/>
              <a:t>Alberta Online Learning – </a:t>
            </a:r>
            <a:r>
              <a:rPr lang="en-CA" sz="2000" dirty="0"/>
              <a:t>Air Page: </a:t>
            </a:r>
            <a:r>
              <a:rPr lang="en-CA" sz="2000" dirty="0">
                <a:hlinkClick r:id="rId10"/>
              </a:rPr>
              <a:t>https://</a:t>
            </a:r>
            <a:r>
              <a:rPr lang="en-CA" sz="2000" dirty="0" smtClean="0">
                <a:hlinkClick r:id="rId10"/>
              </a:rPr>
              <a:t>training.energy.gov.ab.ca/Pages/Air.aspx</a:t>
            </a:r>
            <a:endParaRPr lang="en-CA" sz="2000" dirty="0" smtClean="0"/>
          </a:p>
          <a:p>
            <a:pPr marL="0" indent="0">
              <a:buNone/>
            </a:pPr>
            <a:endParaRPr lang="en-CA" sz="2000"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smtClean="0"/>
              <a:t>References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68</a:t>
            </a:fld>
            <a:endParaRPr lang="en-US" dirty="0"/>
          </a:p>
        </p:txBody>
      </p:sp>
    </p:spTree>
    <p:extLst>
      <p:ext uri="{BB962C8B-B14F-4D97-AF65-F5344CB8AC3E}">
        <p14:creationId xmlns:p14="http://schemas.microsoft.com/office/powerpoint/2010/main" val="1055274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smtClean="0"/>
              <a:t>References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a:xfrm>
            <a:off x="143339" y="6213310"/>
            <a:ext cx="2743200" cy="366183"/>
          </a:xfrm>
        </p:spPr>
        <p:txBody>
          <a:bodyPr/>
          <a:lstStyle/>
          <a:p>
            <a:fld id="{3A2281A5-0AAD-5C43-9874-F8F3A9F5B29A}" type="slidenum">
              <a:rPr lang="en-US" smtClean="0"/>
              <a:pPr/>
              <a:t>69</a:t>
            </a:fld>
            <a:endParaRPr lang="en-US" dirty="0"/>
          </a:p>
        </p:txBody>
      </p:sp>
      <p:sp>
        <p:nvSpPr>
          <p:cNvPr id="4" name="Content Placeholder 3"/>
          <p:cNvSpPr>
            <a:spLocks noGrp="1"/>
          </p:cNvSpPr>
          <p:nvPr>
            <p:ph idx="1"/>
          </p:nvPr>
        </p:nvSpPr>
        <p:spPr>
          <a:xfrm>
            <a:off x="911424" y="1604798"/>
            <a:ext cx="10177131" cy="3812703"/>
          </a:xfrm>
        </p:spPr>
        <p:txBody>
          <a:bodyPr/>
          <a:lstStyle/>
          <a:p>
            <a:pPr marL="359824" indent="-359824">
              <a:buFont typeface="Arial" panose="020B0604020202020204" pitchFamily="34" charset="0"/>
              <a:buChar char="•"/>
            </a:pPr>
            <a:r>
              <a:rPr lang="en-CA" sz="2000" dirty="0"/>
              <a:t>ETS Client Account Setup and Maintenance: </a:t>
            </a:r>
            <a:r>
              <a:rPr lang="en-CA" sz="2000" dirty="0">
                <a:hlinkClick r:id="rId3"/>
              </a:rPr>
              <a:t>https://training.energy.gov.ab.ca/Courses/ETS_client_account_setup_and_maintenance.pdf</a:t>
            </a:r>
            <a:endParaRPr lang="en-CA" sz="2000" dirty="0"/>
          </a:p>
          <a:p>
            <a:pPr marL="380990" indent="-380990">
              <a:buFont typeface="Arial" panose="020B0604020202020204" pitchFamily="34" charset="0"/>
              <a:buChar char="•"/>
            </a:pPr>
            <a:r>
              <a:rPr lang="en-CA" sz="2000" dirty="0"/>
              <a:t>Password Reset: </a:t>
            </a:r>
            <a:r>
              <a:rPr lang="en-CA" sz="2000" dirty="0">
                <a:hlinkClick r:id="rId4"/>
              </a:rPr>
              <a:t>https://</a:t>
            </a:r>
            <a:r>
              <a:rPr lang="en-CA" sz="2000" dirty="0" smtClean="0">
                <a:hlinkClick r:id="rId4"/>
              </a:rPr>
              <a:t>training.energy.gov.ab.ca/Courses/ETS_password_reset.pdf</a:t>
            </a:r>
            <a:endParaRPr lang="en-CA" sz="2000" dirty="0"/>
          </a:p>
          <a:p>
            <a:pPr marL="380990" indent="-380990">
              <a:buFont typeface="Arial" panose="020B0604020202020204" pitchFamily="34" charset="0"/>
              <a:buChar char="•"/>
            </a:pPr>
            <a:r>
              <a:rPr lang="en-CA" sz="2000" dirty="0"/>
              <a:t>ETS Account Setup and Preferences: </a:t>
            </a:r>
            <a:r>
              <a:rPr lang="en-CA" sz="2000" dirty="0">
                <a:hlinkClick r:id="rId5"/>
              </a:rPr>
              <a:t>https://training.energy.gov.ab.ca/Courses/ETS_account_setup_and_preferences.pdf</a:t>
            </a:r>
            <a:endParaRPr lang="en-CA" sz="2000" dirty="0"/>
          </a:p>
          <a:p>
            <a:pPr marL="380990" indent="-380990">
              <a:buFont typeface="Arial" panose="020B0604020202020204" pitchFamily="34" charset="0"/>
              <a:buChar char="•"/>
            </a:pPr>
            <a:r>
              <a:rPr lang="en-US" sz="2000" dirty="0"/>
              <a:t>XML Schema for Ambient Data </a:t>
            </a:r>
            <a:r>
              <a:rPr lang="en-US" sz="2000" dirty="0" smtClean="0"/>
              <a:t>Submission: </a:t>
            </a:r>
            <a:r>
              <a:rPr lang="en-US" sz="2000" dirty="0" smtClean="0">
                <a:hlinkClick r:id="rId6"/>
              </a:rPr>
              <a:t>https</a:t>
            </a:r>
            <a:r>
              <a:rPr lang="en-US" sz="2000" dirty="0">
                <a:hlinkClick r:id="rId6"/>
              </a:rPr>
              <a:t>://</a:t>
            </a:r>
            <a:r>
              <a:rPr lang="en-US" sz="2000" dirty="0" smtClean="0">
                <a:hlinkClick r:id="rId6"/>
              </a:rPr>
              <a:t>training.energy.gov.ab.ca/Pages/Air.aspx#Ambient</a:t>
            </a:r>
            <a:endParaRPr lang="en-US" sz="2000" dirty="0"/>
          </a:p>
          <a:p>
            <a:pPr marL="380990" indent="-380990">
              <a:buFont typeface="Arial" panose="020B0604020202020204" pitchFamily="34" charset="0"/>
              <a:buChar char="•"/>
            </a:pPr>
            <a:r>
              <a:rPr lang="en-US" sz="2000" dirty="0"/>
              <a:t>Examples for XML </a:t>
            </a:r>
            <a:r>
              <a:rPr lang="en-US" sz="2000" dirty="0" smtClean="0"/>
              <a:t>Schema: </a:t>
            </a:r>
            <a:r>
              <a:rPr lang="en-CA" sz="2000" dirty="0">
                <a:hlinkClick r:id="rId7"/>
              </a:rPr>
              <a:t>https://training.energy.gov.ab.ca/Pages/Air.aspx#Ambient</a:t>
            </a:r>
            <a:endParaRPr lang="en-US" sz="2000" dirty="0"/>
          </a:p>
          <a:p>
            <a:pPr marL="380990" indent="-380990">
              <a:buFont typeface="Arial" panose="020B0604020202020204" pitchFamily="34" charset="0"/>
              <a:buChar char="•"/>
            </a:pPr>
            <a:r>
              <a:rPr lang="en-US" sz="2000" dirty="0"/>
              <a:t>Reference </a:t>
            </a:r>
            <a:r>
              <a:rPr lang="en-US" sz="2000" dirty="0" smtClean="0"/>
              <a:t>Tables: </a:t>
            </a:r>
            <a:r>
              <a:rPr lang="en-CA" sz="2000" dirty="0">
                <a:hlinkClick r:id="rId7"/>
              </a:rPr>
              <a:t>https://training.energy.gov.ab.ca/Pages/Air.aspx#Ambient</a:t>
            </a:r>
            <a:endParaRPr lang="en-US" sz="2000" dirty="0"/>
          </a:p>
        </p:txBody>
      </p:sp>
    </p:spTree>
    <p:extLst>
      <p:ext uri="{BB962C8B-B14F-4D97-AF65-F5344CB8AC3E}">
        <p14:creationId xmlns:p14="http://schemas.microsoft.com/office/powerpoint/2010/main" val="118699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Submission Failure or ETS Outage</a:t>
            </a:r>
          </a:p>
        </p:txBody>
      </p:sp>
      <p:sp>
        <p:nvSpPr>
          <p:cNvPr id="4" name="Slide Number Placeholder 3"/>
          <p:cNvSpPr>
            <a:spLocks noGrp="1"/>
          </p:cNvSpPr>
          <p:nvPr>
            <p:ph type="sldNum" sz="quarter" idx="4"/>
          </p:nvPr>
        </p:nvSpPr>
        <p:spPr/>
        <p:txBody>
          <a:bodyPr/>
          <a:lstStyle/>
          <a:p>
            <a:fld id="{3A2281A5-0AAD-5C43-9874-F8F3A9F5B29A}" type="slidenum">
              <a:rPr lang="en-US" smtClean="0"/>
              <a:pPr/>
              <a:t>7</a:t>
            </a:fld>
            <a:endParaRPr lang="en-US" dirty="0"/>
          </a:p>
        </p:txBody>
      </p:sp>
      <p:sp>
        <p:nvSpPr>
          <p:cNvPr id="5" name="TextBox 4"/>
          <p:cNvSpPr txBox="1"/>
          <p:nvPr/>
        </p:nvSpPr>
        <p:spPr>
          <a:xfrm>
            <a:off x="757126" y="1740482"/>
            <a:ext cx="9240623" cy="3785652"/>
          </a:xfrm>
          <a:prstGeom prst="rect">
            <a:avLst/>
          </a:prstGeom>
          <a:noFill/>
        </p:spPr>
        <p:txBody>
          <a:bodyPr wrap="square" rtlCol="0">
            <a:spAutoFit/>
          </a:bodyPr>
          <a:lstStyle/>
          <a:p>
            <a:pPr algn="just"/>
            <a:r>
              <a:rPr lang="en-US" sz="2000" dirty="0">
                <a:solidFill>
                  <a:srgbClr val="000000"/>
                </a:solidFill>
                <a:latin typeface="Arial" panose="020B0604020202020204" pitchFamily="34" charset="0"/>
                <a:cs typeface="Arial" panose="020B0604020202020204" pitchFamily="34" charset="0"/>
              </a:rPr>
              <a:t>It is recommended that </a:t>
            </a:r>
            <a:r>
              <a:rPr lang="en-US" sz="2000" dirty="0" err="1" smtClean="0">
                <a:solidFill>
                  <a:srgbClr val="000000"/>
                </a:solidFill>
                <a:latin typeface="Arial" panose="020B0604020202020204" pitchFamily="34" charset="0"/>
                <a:cs typeface="Arial" panose="020B0604020202020204" pitchFamily="34" charset="0"/>
              </a:rPr>
              <a:t>airsheds</a:t>
            </a:r>
            <a:r>
              <a:rPr lang="en-US" sz="2000" dirty="0" smtClean="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submit their data, forms and reports well before the due date to ensure adequate time for submission, should a submission failure occur. If there is a submission failure, time would be required to correct the errors identified in the error report and resubmit.</a:t>
            </a:r>
          </a:p>
          <a:p>
            <a:endParaRPr lang="en-CA" sz="2000" dirty="0">
              <a:solidFill>
                <a:srgbClr val="000000"/>
              </a:solidFill>
              <a:latin typeface="Arial" panose="020B0604020202020204" pitchFamily="34" charset="0"/>
              <a:cs typeface="Arial" panose="020B0604020202020204" pitchFamily="34" charset="0"/>
            </a:endParaRPr>
          </a:p>
          <a:p>
            <a:pPr lvl="0"/>
            <a:r>
              <a:rPr lang="en-US" sz="2000" dirty="0">
                <a:solidFill>
                  <a:srgbClr val="000000"/>
                </a:solidFill>
                <a:latin typeface="Arial" panose="020B0604020202020204" pitchFamily="34" charset="0"/>
                <a:cs typeface="Arial" panose="020B0604020202020204" pitchFamily="34" charset="0"/>
              </a:rPr>
              <a:t>Planned ETS maintenance or outages will be posted on the ETS site and communicated to ETS </a:t>
            </a:r>
            <a:r>
              <a:rPr lang="en-US" sz="2000" dirty="0" smtClean="0">
                <a:solidFill>
                  <a:srgbClr val="000000"/>
                </a:solidFill>
                <a:latin typeface="Arial" panose="020B0604020202020204" pitchFamily="34" charset="0"/>
                <a:cs typeface="Arial" panose="020B0604020202020204" pitchFamily="34" charset="0"/>
              </a:rPr>
              <a:t>users</a:t>
            </a:r>
            <a:r>
              <a:rPr lang="en-US" sz="2000" dirty="0">
                <a:solidFill>
                  <a:srgbClr val="000000"/>
                </a:solidFill>
                <a:latin typeface="Arial" panose="020B0604020202020204" pitchFamily="34" charset="0"/>
                <a:cs typeface="Arial" panose="020B0604020202020204" pitchFamily="34" charset="0"/>
              </a:rPr>
              <a:t>. If unable to meet reporting timelines due to an ETS outage, </a:t>
            </a:r>
            <a:r>
              <a:rPr lang="en-US" sz="2000" dirty="0" err="1">
                <a:solidFill>
                  <a:srgbClr val="000000"/>
                </a:solidFill>
                <a:latin typeface="Arial" panose="020B0604020202020204" pitchFamily="34" charset="0"/>
                <a:cs typeface="Arial" panose="020B0604020202020204" pitchFamily="34" charset="0"/>
              </a:rPr>
              <a:t>airsheds</a:t>
            </a:r>
            <a:r>
              <a:rPr lang="en-US" sz="2000" dirty="0">
                <a:solidFill>
                  <a:srgbClr val="000000"/>
                </a:solidFill>
                <a:latin typeface="Arial" panose="020B0604020202020204" pitchFamily="34" charset="0"/>
                <a:cs typeface="Arial" panose="020B0604020202020204" pitchFamily="34" charset="0"/>
              </a:rPr>
              <a:t> should:</a:t>
            </a:r>
          </a:p>
          <a:p>
            <a:pPr marL="285750" lvl="0" indent="-28575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Provide notification to </a:t>
            </a:r>
            <a:r>
              <a:rPr lang="en-US" sz="2000" dirty="0">
                <a:solidFill>
                  <a:srgbClr val="000000"/>
                </a:solidFill>
                <a:latin typeface="Arial" panose="020B0604020202020204" pitchFamily="34" charset="0"/>
                <a:cs typeface="Arial" panose="020B0604020202020204" pitchFamily="34" charset="0"/>
                <a:hlinkClick r:id="rId3"/>
              </a:rPr>
              <a:t>Air.Data@gov.ab.ca</a:t>
            </a:r>
            <a:r>
              <a:rPr lang="en-US" sz="2000" dirty="0">
                <a:solidFill>
                  <a:srgbClr val="000000"/>
                </a:solidFill>
                <a:latin typeface="Arial" panose="020B0604020202020204" pitchFamily="34" charset="0"/>
                <a:cs typeface="Arial" panose="020B0604020202020204" pitchFamily="34" charset="0"/>
              </a:rPr>
              <a:t> of inability to submit due to outage; and </a:t>
            </a:r>
          </a:p>
          <a:p>
            <a:pPr marL="285750" lvl="0" indent="-28575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Complete the air submission within 24 hours of being notified that the website is operational</a:t>
            </a:r>
            <a:r>
              <a:rPr lang="en-US" sz="2000" dirty="0" smtClean="0">
                <a:solidFill>
                  <a:srgbClr val="000000"/>
                </a:solidFill>
                <a:latin typeface="Arial" panose="020B0604020202020204" pitchFamily="34" charset="0"/>
                <a:cs typeface="Arial" panose="020B0604020202020204" pitchFamily="34" charset="0"/>
              </a:rPr>
              <a:t>.</a:t>
            </a:r>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9800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31371" y="356659"/>
            <a:ext cx="7810500" cy="3299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48260" tIns="48260" rIns="48260" bIns="48260" numCol="1" anchor="t" anchorCtr="0" compatLnSpc="1">
            <a:prstTxWarp prst="textNoShape">
              <a:avLst/>
            </a:prstTxWarp>
          </a:bodyPr>
          <a:lstStyle/>
          <a:p>
            <a:pPr algn="ctr" defTabSz="1219170" fontAlgn="base">
              <a:spcBef>
                <a:spcPct val="0"/>
              </a:spcBef>
              <a:spcAft>
                <a:spcPct val="0"/>
              </a:spcAft>
            </a:pPr>
            <a:r>
              <a:rPr lang="en-US" sz="9600" b="1" dirty="0">
                <a:solidFill>
                  <a:schemeClr val="bg1"/>
                </a:solidFill>
                <a:latin typeface="Freestyle Script" pitchFamily="66" charset="0"/>
                <a:cs typeface="Arial" pitchFamily="34" charset="0"/>
              </a:rPr>
              <a:t>Congratulations!</a:t>
            </a:r>
          </a:p>
          <a:p>
            <a:pPr algn="ctr" defTabSz="1219170" fontAlgn="base">
              <a:spcBef>
                <a:spcPct val="0"/>
              </a:spcBef>
              <a:spcAft>
                <a:spcPct val="0"/>
              </a:spcAft>
            </a:pPr>
            <a:r>
              <a:rPr lang="en-US" sz="2133" b="1" dirty="0">
                <a:solidFill>
                  <a:schemeClr val="bg1"/>
                </a:solidFill>
                <a:latin typeface="Arial" pitchFamily="34" charset="0"/>
                <a:cs typeface="Arial" pitchFamily="34" charset="0"/>
              </a:rPr>
              <a:t>You have completed the ETS – </a:t>
            </a:r>
            <a:r>
              <a:rPr lang="en-US" sz="2133" b="1" dirty="0" smtClean="0">
                <a:solidFill>
                  <a:schemeClr val="bg1"/>
                </a:solidFill>
                <a:latin typeface="Arial" pitchFamily="34" charset="0"/>
                <a:cs typeface="Arial" pitchFamily="34" charset="0"/>
              </a:rPr>
              <a:t>Airshed Data Submission </a:t>
            </a:r>
            <a:r>
              <a:rPr lang="en-US" sz="2133" b="1" dirty="0">
                <a:solidFill>
                  <a:schemeClr val="bg1"/>
                </a:solidFill>
                <a:latin typeface="Arial" pitchFamily="34" charset="0"/>
                <a:cs typeface="Arial" pitchFamily="34" charset="0"/>
              </a:rPr>
              <a:t>Online Training Course</a:t>
            </a:r>
          </a:p>
          <a:p>
            <a:pPr algn="ctr" defTabSz="1219170" fontAlgn="base">
              <a:spcBef>
                <a:spcPct val="0"/>
              </a:spcBef>
              <a:spcAft>
                <a:spcPct val="0"/>
              </a:spcAft>
            </a:pPr>
            <a:r>
              <a:rPr lang="en-US" sz="1600" b="1" dirty="0">
                <a:solidFill>
                  <a:schemeClr val="bg1"/>
                </a:solidFill>
                <a:latin typeface="Arial" pitchFamily="34" charset="0"/>
                <a:cs typeface="Arial" pitchFamily="34" charset="0"/>
              </a:rPr>
              <a:t>Please proceed to the subsequent modules detailing the functionality contained within each module of the application.</a:t>
            </a:r>
            <a:endParaRPr lang="en-US" sz="1600" dirty="0">
              <a:solidFill>
                <a:schemeClr val="bg1"/>
              </a:solidFill>
              <a:latin typeface="Arial" pitchFamily="34" charset="0"/>
              <a:cs typeface="Arial" pitchFamily="34" charset="0"/>
            </a:endParaRPr>
          </a:p>
        </p:txBody>
      </p:sp>
      <p:pic>
        <p:nvPicPr>
          <p:cNvPr id="7" name="Picture 2"/>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7309445" y="1124745"/>
            <a:ext cx="4697192" cy="534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p:cNvSpPr>
          <p:nvPr/>
        </p:nvSpPr>
        <p:spPr>
          <a:xfrm>
            <a:off x="719403" y="3487168"/>
            <a:ext cx="6015567" cy="2462213"/>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dirty="0">
                <a:solidFill>
                  <a:schemeClr val="bg1"/>
                </a:solidFill>
                <a:latin typeface="Arial" pitchFamily="34" charset="0"/>
                <a:cs typeface="Arial" pitchFamily="34" charset="0"/>
              </a:rPr>
              <a:t>For </a:t>
            </a:r>
            <a:r>
              <a:rPr lang="en-CA" sz="1600" b="1" dirty="0">
                <a:solidFill>
                  <a:schemeClr val="bg1"/>
                </a:solidFill>
                <a:latin typeface="Arial" pitchFamily="34" charset="0"/>
                <a:cs typeface="Arial" pitchFamily="34" charset="0"/>
              </a:rPr>
              <a:t>information or help with the different Form Types</a:t>
            </a:r>
            <a:r>
              <a:rPr lang="en-CA" sz="1600" dirty="0">
                <a:solidFill>
                  <a:schemeClr val="bg1"/>
                </a:solidFill>
                <a:latin typeface="Arial" pitchFamily="34" charset="0"/>
                <a:cs typeface="Arial" pitchFamily="34" charset="0"/>
              </a:rPr>
              <a:t>, </a:t>
            </a:r>
          </a:p>
          <a:p>
            <a:r>
              <a:rPr lang="en-CA" sz="1600" dirty="0">
                <a:solidFill>
                  <a:schemeClr val="bg1"/>
                </a:solidFill>
                <a:latin typeface="Arial" pitchFamily="34" charset="0"/>
                <a:cs typeface="Arial" pitchFamily="34" charset="0"/>
              </a:rPr>
              <a:t>please see the Contacts page in the ETS menu. </a:t>
            </a:r>
            <a:br>
              <a:rPr lang="en-CA" sz="1600" dirty="0">
                <a:solidFill>
                  <a:schemeClr val="bg1"/>
                </a:solidFill>
                <a:latin typeface="Arial" pitchFamily="34" charset="0"/>
                <a:cs typeface="Arial" pitchFamily="34" charset="0"/>
              </a:rPr>
            </a:br>
            <a:r>
              <a:rPr lang="en-CA" sz="1600" dirty="0">
                <a:solidFill>
                  <a:schemeClr val="bg1"/>
                </a:solidFill>
                <a:latin typeface="Arial" pitchFamily="34" charset="0"/>
                <a:cs typeface="Arial" pitchFamily="34" charset="0"/>
              </a:rPr>
              <a:t/>
            </a:r>
            <a:br>
              <a:rPr lang="en-CA" sz="1600" dirty="0">
                <a:solidFill>
                  <a:schemeClr val="bg1"/>
                </a:solidFill>
                <a:latin typeface="Arial" pitchFamily="34" charset="0"/>
                <a:cs typeface="Arial" pitchFamily="34" charset="0"/>
              </a:rPr>
            </a:br>
            <a:r>
              <a:rPr lang="en-CA" sz="1600" dirty="0">
                <a:solidFill>
                  <a:schemeClr val="bg1"/>
                </a:solidFill>
                <a:latin typeface="Arial" pitchFamily="34" charset="0"/>
                <a:cs typeface="Arial" pitchFamily="34" charset="0"/>
              </a:rPr>
              <a:t>For </a:t>
            </a:r>
            <a:r>
              <a:rPr lang="en-CA" sz="1600" b="1" dirty="0">
                <a:solidFill>
                  <a:schemeClr val="bg1"/>
                </a:solidFill>
                <a:latin typeface="Arial" pitchFamily="34" charset="0"/>
                <a:cs typeface="Arial" pitchFamily="34" charset="0"/>
              </a:rPr>
              <a:t>information on your ETS account</a:t>
            </a:r>
            <a:r>
              <a:rPr lang="en-CA" sz="1600" dirty="0">
                <a:solidFill>
                  <a:schemeClr val="bg1"/>
                </a:solidFill>
                <a:latin typeface="Arial" pitchFamily="34" charset="0"/>
                <a:cs typeface="Arial" pitchFamily="34" charset="0"/>
              </a:rPr>
              <a:t>, please contact</a:t>
            </a:r>
            <a:r>
              <a:rPr lang="en-CA" sz="1600">
                <a:solidFill>
                  <a:schemeClr val="bg1"/>
                </a:solidFill>
                <a:latin typeface="Arial" pitchFamily="34" charset="0"/>
                <a:cs typeface="Arial" pitchFamily="34" charset="0"/>
              </a:rPr>
              <a:t>: </a:t>
            </a:r>
            <a:endParaRPr lang="en-CA" sz="1600" smtClean="0">
              <a:solidFill>
                <a:schemeClr val="bg1"/>
              </a:solidFill>
              <a:latin typeface="Arial" pitchFamily="34" charset="0"/>
              <a:cs typeface="Arial" pitchFamily="34" charset="0"/>
            </a:endParaRPr>
          </a:p>
          <a:p>
            <a:pPr lvl="1"/>
            <a:r>
              <a:rPr lang="en-CA" sz="1600" dirty="0">
                <a:solidFill>
                  <a:schemeClr val="bg1"/>
                </a:solidFill>
                <a:latin typeface="Arial" pitchFamily="34" charset="0"/>
                <a:cs typeface="Arial" pitchFamily="34" charset="0"/>
              </a:rPr>
              <a:t/>
            </a:r>
            <a:br>
              <a:rPr lang="en-CA" sz="1600" dirty="0">
                <a:solidFill>
                  <a:schemeClr val="bg1"/>
                </a:solidFill>
                <a:latin typeface="Arial" pitchFamily="34" charset="0"/>
                <a:cs typeface="Arial" pitchFamily="34" charset="0"/>
              </a:rPr>
            </a:br>
            <a:r>
              <a:rPr lang="en-US" sz="1600" dirty="0">
                <a:solidFill>
                  <a:schemeClr val="bg1"/>
                </a:solidFill>
                <a:latin typeface="Arial" pitchFamily="34" charset="0"/>
                <a:cs typeface="Arial" pitchFamily="34" charset="0"/>
              </a:rPr>
              <a:t>ETS Account Setup and Account Support: </a:t>
            </a:r>
            <a:r>
              <a:rPr lang="en-US" sz="1600" dirty="0">
                <a:solidFill>
                  <a:schemeClr val="bg1"/>
                </a:solidFill>
                <a:latin typeface="Arial" pitchFamily="34" charset="0"/>
                <a:cs typeface="Arial" pitchFamily="34" charset="0"/>
                <a:hlinkClick r:id="rId4"/>
              </a:rPr>
              <a:t>ETSAccountSetup@gov.ab.ca</a:t>
            </a:r>
            <a:r>
              <a:rPr lang="en-US" sz="1600" dirty="0">
                <a:solidFill>
                  <a:schemeClr val="bg1"/>
                </a:solidFill>
                <a:latin typeface="Arial" pitchFamily="34" charset="0"/>
                <a:cs typeface="Arial" pitchFamily="34" charset="0"/>
              </a:rPr>
              <a:t>  or 780-644-2300, option 4 </a:t>
            </a:r>
          </a:p>
          <a:p>
            <a:endParaRPr lang="en-US" sz="1600" dirty="0">
              <a:solidFill>
                <a:schemeClr val="bg1"/>
              </a:solidFill>
              <a:latin typeface="Arial" pitchFamily="34" charset="0"/>
              <a:cs typeface="Arial" pitchFamily="34" charset="0"/>
            </a:endParaRPr>
          </a:p>
          <a:p>
            <a:pPr lvl="1"/>
            <a:r>
              <a:rPr lang="en-US" sz="1600" dirty="0">
                <a:solidFill>
                  <a:schemeClr val="bg1"/>
                </a:solidFill>
                <a:latin typeface="Arial" pitchFamily="34" charset="0"/>
                <a:cs typeface="Arial" pitchFamily="34" charset="0"/>
              </a:rPr>
              <a:t>ETS Technical Support (XML error questions, admin module issues, etc.): </a:t>
            </a:r>
            <a:r>
              <a:rPr lang="en-US" sz="1600" dirty="0">
                <a:solidFill>
                  <a:schemeClr val="bg1"/>
                </a:solidFill>
                <a:latin typeface="Arial" pitchFamily="34" charset="0"/>
                <a:cs typeface="Arial" pitchFamily="34" charset="0"/>
                <a:hlinkClick r:id="rId5"/>
              </a:rPr>
              <a:t>ETS@gov.ab.ca</a:t>
            </a:r>
            <a:endParaRPr lang="en-CA"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00992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ETS Support</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8</a:t>
            </a:fld>
            <a:endParaRPr lang="en-US" dirty="0"/>
          </a:p>
        </p:txBody>
      </p:sp>
      <p:sp>
        <p:nvSpPr>
          <p:cNvPr id="5" name="TextBox 4"/>
          <p:cNvSpPr txBox="1"/>
          <p:nvPr/>
        </p:nvSpPr>
        <p:spPr>
          <a:xfrm>
            <a:off x="1635067" y="1843061"/>
            <a:ext cx="8935657" cy="3970318"/>
          </a:xfrm>
          <a:prstGeom prst="rect">
            <a:avLst/>
          </a:prstGeom>
          <a:solidFill>
            <a:schemeClr val="accent4">
              <a:lumMod val="40000"/>
              <a:lumOff val="60000"/>
            </a:schemeClr>
          </a:solidFill>
          <a:ln w="25400">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solidFill>
                  <a:srgbClr val="000000"/>
                </a:solidFill>
                <a:latin typeface="Arial" panose="020B0604020202020204" pitchFamily="34" charset="0"/>
                <a:cs typeface="Arial" panose="020B0604020202020204" pitchFamily="34" charset="0"/>
              </a:rPr>
              <a:t>Support:  </a:t>
            </a:r>
            <a:r>
              <a:rPr lang="en-US" dirty="0">
                <a:solidFill>
                  <a:srgbClr val="000000"/>
                </a:solidFill>
                <a:latin typeface="Arial" panose="020B0604020202020204" pitchFamily="34" charset="0"/>
                <a:cs typeface="Arial" panose="020B0604020202020204" pitchFamily="34" charset="0"/>
              </a:rPr>
              <a:t>Report problems or questions to </a:t>
            </a:r>
            <a:r>
              <a:rPr lang="en-US" dirty="0">
                <a:solidFill>
                  <a:srgbClr val="0000CC"/>
                </a:solidFill>
                <a:latin typeface="Arial" panose="020B0604020202020204" pitchFamily="34" charset="0"/>
                <a:cs typeface="Arial" panose="020B0604020202020204" pitchFamily="34" charset="0"/>
              </a:rPr>
              <a:t>Crown Land Data</a:t>
            </a:r>
            <a:r>
              <a:rPr lang="en-US" dirty="0">
                <a:solidFill>
                  <a:srgbClr val="000000"/>
                </a:solidFill>
                <a:latin typeface="Arial" panose="020B0604020202020204" pitchFamily="34" charset="0"/>
                <a:cs typeface="Arial" panose="020B0604020202020204" pitchFamily="34" charset="0"/>
              </a:rPr>
              <a:t> at (780) </a:t>
            </a:r>
            <a:r>
              <a:rPr lang="en-US" dirty="0" smtClean="0">
                <a:solidFill>
                  <a:srgbClr val="000000"/>
                </a:solidFill>
                <a:latin typeface="Arial" panose="020B0604020202020204" pitchFamily="34" charset="0"/>
                <a:cs typeface="Arial" panose="020B0604020202020204" pitchFamily="34" charset="0"/>
              </a:rPr>
              <a:t>644-2300</a:t>
            </a:r>
            <a:endParaRPr lang="en-US" dirty="0">
              <a:solidFill>
                <a:srgbClr val="000000"/>
              </a:solidFill>
              <a:latin typeface="Arial" panose="020B0604020202020204" pitchFamily="34" charset="0"/>
              <a:cs typeface="Arial" panose="020B0604020202020204" pitchFamily="34" charset="0"/>
            </a:endParaRPr>
          </a:p>
          <a:p>
            <a:pPr algn="just"/>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ETS may be unavailable due to system maintenance on Friday after 4:30 p.m. until 6:00 pm Sunday</a:t>
            </a:r>
          </a:p>
          <a:p>
            <a:pPr algn="just"/>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If you require support with existing ETS accounts or setting up a new account, please contact </a:t>
            </a:r>
            <a:r>
              <a:rPr lang="en-US" u="sng" dirty="0">
                <a:latin typeface="Arial" panose="020B0604020202020204" pitchFamily="34" charset="0"/>
                <a:cs typeface="Arial" panose="020B0604020202020204" pitchFamily="34" charset="0"/>
                <a:hlinkClick r:id="rId3"/>
              </a:rPr>
              <a:t>ETSAccountSetup@gov.ab.ca</a:t>
            </a:r>
            <a:r>
              <a:rPr lang="en-US" dirty="0">
                <a:latin typeface="Arial" panose="020B0604020202020204" pitchFamily="34" charset="0"/>
                <a:cs typeface="Arial" panose="020B0604020202020204" pitchFamily="34" charset="0"/>
              </a:rPr>
              <a:t>.</a:t>
            </a:r>
          </a:p>
          <a:p>
            <a:pPr marL="380990" indent="-380990" algn="just">
              <a:buFont typeface="Wingdings" panose="05000000000000000000" pitchFamily="2" charset="2"/>
              <a:buChar char="q"/>
            </a:pPr>
            <a:endParaRPr lang="en-CA" dirty="0">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If you require technical support with ETS, please contact </a:t>
            </a:r>
            <a:r>
              <a:rPr lang="en-US" u="sng" dirty="0">
                <a:latin typeface="Arial" panose="020B0604020202020204" pitchFamily="34" charset="0"/>
                <a:cs typeface="Arial" panose="020B0604020202020204" pitchFamily="34" charset="0"/>
                <a:hlinkClick r:id="rId4"/>
              </a:rPr>
              <a:t>ETS@gov.ab.ca</a:t>
            </a: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or 780-908-4969.</a:t>
            </a:r>
            <a:endParaRPr lang="en-CA" dirty="0">
              <a:solidFill>
                <a:srgbClr val="000000"/>
              </a:solidFill>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r>
              <a:rPr lang="en-US" b="1" dirty="0">
                <a:solidFill>
                  <a:srgbClr val="000000"/>
                </a:solidFill>
                <a:latin typeface="Arial" panose="020B0604020202020204" pitchFamily="34" charset="0"/>
                <a:cs typeface="Arial" panose="020B0604020202020204" pitchFamily="34" charset="0"/>
              </a:rPr>
              <a:t>Note that technical support will only be available during business hours, so it is important to ensure the data is submitted within the business hours timeframe: 8:15 AM - 4:30 PM Monday to Friday</a:t>
            </a:r>
            <a:r>
              <a:rPr lang="en-US" b="1" dirty="0" smtClean="0">
                <a:solidFill>
                  <a:srgbClr val="000000"/>
                </a:solidFill>
                <a:latin typeface="Arial" panose="020B0604020202020204" pitchFamily="34" charset="0"/>
                <a:cs typeface="Arial" panose="020B0604020202020204" pitchFamily="34" charset="0"/>
              </a:rPr>
              <a:t>.</a:t>
            </a:r>
            <a:endParaRPr lang="en-CA"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537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Introduction: ETS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9</a:t>
            </a:fld>
            <a:endParaRPr lang="en-US" dirty="0"/>
          </a:p>
        </p:txBody>
      </p:sp>
      <p:sp>
        <p:nvSpPr>
          <p:cNvPr id="5" name="TextBox 4"/>
          <p:cNvSpPr txBox="1"/>
          <p:nvPr/>
        </p:nvSpPr>
        <p:spPr>
          <a:xfrm>
            <a:off x="623392" y="1597191"/>
            <a:ext cx="10731963" cy="4524315"/>
          </a:xfrm>
          <a:prstGeom prst="rect">
            <a:avLst/>
          </a:prstGeom>
          <a:noFill/>
        </p:spPr>
        <p:txBody>
          <a:bodyPr wrap="square" rtlCol="0">
            <a:spAutoFit/>
          </a:bodyPr>
          <a:lstStyle/>
          <a:p>
            <a:r>
              <a:rPr lang="en-US" dirty="0"/>
              <a:t>The Electronic Transfer System (ETS) provides secure access to do business electronically with the Government of Alberta. Holders of an authorized Account may access the services available through ETS</a:t>
            </a:r>
            <a:r>
              <a:rPr lang="en-US" dirty="0" smtClean="0"/>
              <a:t>.  </a:t>
            </a:r>
          </a:p>
          <a:p>
            <a:endParaRPr lang="en-US" dirty="0"/>
          </a:p>
          <a:p>
            <a:r>
              <a:rPr lang="en-US" dirty="0" smtClean="0"/>
              <a:t>To have access to ETS, you will need to apply for access. More information can be </a:t>
            </a:r>
            <a:r>
              <a:rPr lang="en-US" dirty="0"/>
              <a:t>found at: </a:t>
            </a:r>
            <a:r>
              <a:rPr lang="en-US" dirty="0">
                <a:hlinkClick r:id="rId3"/>
              </a:rPr>
              <a:t>https://</a:t>
            </a:r>
            <a:r>
              <a:rPr lang="en-US" dirty="0" smtClean="0">
                <a:hlinkClick r:id="rId3"/>
              </a:rPr>
              <a:t>www.alberta.ca/Electronic-transfer-system.aspx</a:t>
            </a:r>
            <a:endParaRPr lang="en-US" dirty="0" smtClean="0"/>
          </a:p>
          <a:p>
            <a:r>
              <a:rPr lang="en-US" dirty="0" smtClean="0"/>
              <a:t> </a:t>
            </a:r>
            <a:endParaRPr lang="en-US" dirty="0"/>
          </a:p>
          <a:p>
            <a:r>
              <a:rPr lang="en-US" dirty="0" smtClean="0"/>
              <a:t>Once the application is successful, the role of the Site Administrator will be created by the Government of Alberta.  The </a:t>
            </a:r>
            <a:r>
              <a:rPr lang="en-US" dirty="0"/>
              <a:t>Site </a:t>
            </a:r>
            <a:r>
              <a:rPr lang="en-US" dirty="0" smtClean="0"/>
              <a:t>Administrator is </a:t>
            </a:r>
            <a:r>
              <a:rPr lang="en-US" dirty="0"/>
              <a:t>responsible for creating and maintaining Client </a:t>
            </a:r>
            <a:r>
              <a:rPr lang="en-US" dirty="0" smtClean="0"/>
              <a:t>Accounts and assigns the role for Coordinator. Individual accounts (called a Client Account) are subsets of the Site Administrator Account. </a:t>
            </a:r>
          </a:p>
          <a:p>
            <a:endParaRPr lang="en-US" dirty="0"/>
          </a:p>
          <a:p>
            <a:r>
              <a:rPr lang="en-US" dirty="0" smtClean="0"/>
              <a:t>Each Client Account is assigned a role that defines the required functionality</a:t>
            </a:r>
            <a:r>
              <a:rPr lang="en-US" dirty="0"/>
              <a:t>. </a:t>
            </a:r>
            <a:r>
              <a:rPr lang="en-US" dirty="0" smtClean="0"/>
              <a:t>The Coordinator is responsible for assigning the </a:t>
            </a:r>
            <a:r>
              <a:rPr lang="en-US" dirty="0"/>
              <a:t>levels of access to ETS based on the role an individual has within the company. </a:t>
            </a:r>
            <a:endParaRPr lang="en-US" dirty="0" smtClean="0"/>
          </a:p>
          <a:p>
            <a:endParaRPr lang="en-US" dirty="0" smtClean="0"/>
          </a:p>
          <a:p>
            <a:r>
              <a:rPr lang="en-US" dirty="0" smtClean="0"/>
              <a:t>Once </a:t>
            </a:r>
            <a:r>
              <a:rPr lang="en-US" dirty="0"/>
              <a:t>the Client Account is created, the individual can logon to the secure ETS web site using this new Client Account login Id and password</a:t>
            </a:r>
            <a:r>
              <a:rPr lang="en-US" dirty="0" smtClean="0"/>
              <a:t>.</a:t>
            </a:r>
          </a:p>
          <a:p>
            <a:endParaRPr lang="en-US" dirty="0"/>
          </a:p>
        </p:txBody>
      </p:sp>
    </p:spTree>
    <p:extLst>
      <p:ext uri="{BB962C8B-B14F-4D97-AF65-F5344CB8AC3E}">
        <p14:creationId xmlns:p14="http://schemas.microsoft.com/office/powerpoint/2010/main" val="3105463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ide_x0020_Me xmlns="cd3b5d7d-85b8-485a-94e1-bd5df7614905">true</Hide_x0020_Me>
    <Audience1 xmlns="d317fc56-cd2a-4fee-83bf-2acf5d88d7a0"/>
    <EOL_x0020_Thumbnail xmlns="d317fc56-cd2a-4fee-83bf-2acf5d88d7a0">&lt;img alt="" src="/PublishingImages/Pages/Presenation.png" style="BORDER&amp;#58;0px solid;" /&gt;</EOL_x0020_Thumbnail>
    <Order1 xmlns="d317fc56-cd2a-4fee-83bf-2acf5d88d7a0">03</Order1>
    <Course_x0020_Description xmlns="d317fc56-cd2a-4fee-83bf-2acf5d88d7a0">This module offers an overview of how to submit airshed air data in ETS.  (Nov 15, 2019)</Course_x0020_Description>
    <Module xmlns="d317fc56-cd2a-4fee-83bf-2acf5d88d7a0">Module</Module>
    <Area xmlns="d317fc56-cd2a-4fee-83bf-2acf5d88d7a0">Air</Area>
  </documentManagement>
</p:properties>
</file>

<file path=customXml/item2.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8dedacd1-8ed8-4364-83a4-3ca25ad2d993"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CC8D51-5277-42AC-9656-660CA58FA73F}"/>
</file>

<file path=customXml/itemProps2.xml><?xml version="1.0" encoding="utf-8"?>
<ds:datastoreItem xmlns:ds="http://schemas.openxmlformats.org/officeDocument/2006/customXml" ds:itemID="{C73567E6-211B-432B-A672-2E64E8C1208A}"/>
</file>

<file path=customXml/itemProps3.xml><?xml version="1.0" encoding="utf-8"?>
<ds:datastoreItem xmlns:ds="http://schemas.openxmlformats.org/officeDocument/2006/customXml" ds:itemID="{5F7305B8-BD52-4096-A5EE-E3AA27028003}"/>
</file>

<file path=customXml/itemProps4.xml><?xml version="1.0" encoding="utf-8"?>
<ds:datastoreItem xmlns:ds="http://schemas.openxmlformats.org/officeDocument/2006/customXml" ds:itemID="{6E16D187-57D6-46EC-BEDC-9440B7B1E96B}"/>
</file>

<file path=docProps/app.xml><?xml version="1.0" encoding="utf-8"?>
<Properties xmlns="http://schemas.openxmlformats.org/officeDocument/2006/extended-properties" xmlns:vt="http://schemas.openxmlformats.org/officeDocument/2006/docPropsVTypes">
  <TotalTime>6912</TotalTime>
  <Words>7486</Words>
  <Application>Microsoft Office PowerPoint</Application>
  <PresentationFormat>Widescreen</PresentationFormat>
  <Paragraphs>906</Paragraphs>
  <Slides>70</Slides>
  <Notes>70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70</vt:i4>
      </vt:variant>
    </vt:vector>
  </HeadingPairs>
  <TitlesOfParts>
    <vt:vector size="78" baseType="lpstr">
      <vt:lpstr>Arial</vt:lpstr>
      <vt:lpstr>Calibri</vt:lpstr>
      <vt:lpstr>Courier New</vt:lpstr>
      <vt:lpstr>Freestyle Script</vt:lpstr>
      <vt:lpstr>Segoe UI</vt:lpstr>
      <vt:lpstr>Wingdings</vt:lpstr>
      <vt:lpstr>Title Slides</vt:lpstr>
      <vt:lpstr>Body slides</vt:lpstr>
      <vt:lpstr>ETS - Airshed Data Submission Online Training Course</vt:lpstr>
      <vt:lpstr>Table of Contents</vt:lpstr>
      <vt:lpstr>Airshed submissions</vt:lpstr>
      <vt:lpstr>Airshed Submissions- Ambient XML Schema</vt:lpstr>
      <vt:lpstr>Signing in to ETS</vt:lpstr>
      <vt:lpstr>Technical Requirements</vt:lpstr>
      <vt:lpstr>Submission Failure or ETS Outage</vt:lpstr>
      <vt:lpstr>ETS Support</vt:lpstr>
      <vt:lpstr>Introduction: ETS</vt:lpstr>
      <vt:lpstr>ETS Role Management</vt:lpstr>
      <vt:lpstr>ETS Role Assignment</vt:lpstr>
      <vt:lpstr>ETS Role Management</vt:lpstr>
      <vt:lpstr>Creating Users      Site Administrator</vt:lpstr>
      <vt:lpstr>Creating Users      Site Administrator</vt:lpstr>
      <vt:lpstr>Assigning a User Coordinator Role Site Administrator</vt:lpstr>
      <vt:lpstr>Assigning a User Coordinator Role Site Administrator</vt:lpstr>
      <vt:lpstr>Assigning Roles      Coordinator</vt:lpstr>
      <vt:lpstr>Assigning Roles      Coordinator</vt:lpstr>
      <vt:lpstr>Assigning Roles      Coordinator</vt:lpstr>
      <vt:lpstr>Assigning Roles – Example   Coordinator</vt:lpstr>
      <vt:lpstr>Data Submission: Overview</vt:lpstr>
      <vt:lpstr>Signing In        Submitter</vt:lpstr>
      <vt:lpstr>Airshed Submission Form</vt:lpstr>
      <vt:lpstr>Airshed Submission Form: File Types</vt:lpstr>
      <vt:lpstr>Airshed Submission Form: Naming Guidelines</vt:lpstr>
      <vt:lpstr>Work in Progress Form</vt:lpstr>
      <vt:lpstr>Work in Progress Form</vt:lpstr>
      <vt:lpstr>Work In Progress Form: Example</vt:lpstr>
      <vt:lpstr>Warning Form</vt:lpstr>
      <vt:lpstr>Review Form</vt:lpstr>
      <vt:lpstr>Data Submission: Upload &amp; Submit Submitter</vt:lpstr>
      <vt:lpstr>Data Submission: Client Cancelled Submitter</vt:lpstr>
      <vt:lpstr>Data Submission: Client Cancelled Submitter</vt:lpstr>
      <vt:lpstr>Data Submission: Upload &amp; Submit Submitter</vt:lpstr>
      <vt:lpstr>Data Submission: Processing   Submitter</vt:lpstr>
      <vt:lpstr>Data Submission: Validating   Submitter</vt:lpstr>
      <vt:lpstr>Data Submission: Validation Failed Submitter</vt:lpstr>
      <vt:lpstr>Data Submission: Validation Failed Submitter</vt:lpstr>
      <vt:lpstr>Data Submission: Validation Failed Submitter</vt:lpstr>
      <vt:lpstr>Data Submission: Validation Failed Submitter</vt:lpstr>
      <vt:lpstr>PowerPoint Presentation</vt:lpstr>
      <vt:lpstr>Data Submission: Warnings   Submitter</vt:lpstr>
      <vt:lpstr>Data Submission: Warnings   Submitter</vt:lpstr>
      <vt:lpstr>Data Submission: Warnings Report Submitter</vt:lpstr>
      <vt:lpstr>Data Submission: Warnings Failed Submitter</vt:lpstr>
      <vt:lpstr>Data Submission: Warnings Pass  Submitter </vt:lpstr>
      <vt:lpstr>Data Submission: Email for Review Submitter</vt:lpstr>
      <vt:lpstr>Data Submission: Pending Review Reviewer</vt:lpstr>
      <vt:lpstr>Data Submission: Process Review  Reviewer</vt:lpstr>
      <vt:lpstr>Data Submission: Review Processing  Reviewer</vt:lpstr>
      <vt:lpstr>Data Submission: Review Failed   Reviewer</vt:lpstr>
      <vt:lpstr>Data Submission: Review Passed   Reviewer</vt:lpstr>
      <vt:lpstr>Data Submission: Processing Completed</vt:lpstr>
      <vt:lpstr>Data Submission: Completion Review</vt:lpstr>
      <vt:lpstr>Data Submission: Completion Status</vt:lpstr>
      <vt:lpstr>Data Submission: Completion Report</vt:lpstr>
      <vt:lpstr>PowerPoint Presentation</vt:lpstr>
      <vt:lpstr>Data Submission</vt:lpstr>
      <vt:lpstr>Data Resubmission</vt:lpstr>
      <vt:lpstr>Amended Documents</vt:lpstr>
      <vt:lpstr>Error Types</vt:lpstr>
      <vt:lpstr>Error Types: File Validation Error</vt:lpstr>
      <vt:lpstr>Error Types: Data Validation Error</vt:lpstr>
      <vt:lpstr>Error Types: Data Validation Error</vt:lpstr>
      <vt:lpstr>Error Types: Data Validation Error</vt:lpstr>
      <vt:lpstr>How to determine your assigned role?</vt:lpstr>
      <vt:lpstr>References</vt:lpstr>
      <vt:lpstr>References</vt:lpstr>
      <vt:lpstr>References</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ETS Air Data Submission Training Manual for Airsheds</dc:title>
  <dc:creator>Salina Fairbank</dc:creator>
  <cp:lastModifiedBy>Amy Thi</cp:lastModifiedBy>
  <cp:revision>459</cp:revision>
  <cp:lastPrinted>2019-10-31T20:33:24Z</cp:lastPrinted>
  <dcterms:created xsi:type="dcterms:W3CDTF">2018-11-01T17:04:00Z</dcterms:created>
  <dcterms:modified xsi:type="dcterms:W3CDTF">2019-11-15T22:14:22Z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ies>
</file>