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70.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6.xml" ContentType="application/vnd.openxmlformats-officedocument.presentationml.slide+xml"/>
  <Override PartName="/ppt/slides/slide33.xml" ContentType="application/vnd.openxmlformats-officedocument.presentationml.slide+xml"/>
  <Override PartName="/ppt/slides/slide38.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37.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55.xml" ContentType="application/vnd.openxmlformats-officedocument.presentationml.slide+xml"/>
  <Override PartName="/ppt/slides/slide58.xml" ContentType="application/vnd.openxmlformats-officedocument.presentationml.slide+xml"/>
  <Override PartName="/ppt/slides/slide53.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54.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5.xml" ContentType="application/vnd.openxmlformats-officedocument.presentationml.slide+xml"/>
  <Override PartName="/ppt/slides/slide41.xml" ContentType="application/vnd.openxmlformats-officedocument.presentationml.slide+xml"/>
  <Override PartName="/ppt/slides/slide47.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46.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48.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38.xml" ContentType="application/vnd.openxmlformats-officedocument.presentationml.notesSlide+xml"/>
  <Override PartName="/ppt/notesSlides/notesSlide5.xml" ContentType="application/vnd.openxmlformats-officedocument.presentationml.notesSlide+xml"/>
  <Override PartName="/ppt/notesSlides/notesSlide37.xml" ContentType="application/vnd.openxmlformats-officedocument.presentationml.notesSlide+xml"/>
  <Override PartName="/ppt/notesSlides/notesSlide6.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7.xml" ContentType="application/vnd.openxmlformats-officedocument.presentationml.notesSlide+xml"/>
  <Override PartName="/ppt/notesSlides/notesSlide34.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1.xml" ContentType="application/vnd.openxmlformats-officedocument.presentationml.notesSlide+xml"/>
  <Override PartName="/ppt/notesSlides/notesSlide45.xml" ContentType="application/vnd.openxmlformats-officedocument.presentationml.notesSlide+xml"/>
  <Override PartName="/ppt/notesSlides/notesSlide19.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2.xml" ContentType="application/vnd.openxmlformats-officedocument.presentationml.notesSlide+xml"/>
  <Override PartName="/ppt/notesSlides/notesSlide41.xml" ContentType="application/vnd.openxmlformats-officedocument.presentationml.notesSlide+xml"/>
  <Override PartName="/ppt/notesSlides/notesSlide3.xml" ContentType="application/vnd.openxmlformats-officedocument.presentationml.notesSlide+xml"/>
  <Override PartName="/ppt/notesSlides/notesSlide3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16.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13.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14.xml" ContentType="application/vnd.openxmlformats-officedocument.presentationml.notesSlide+xml"/>
  <Override PartName="/ppt/notesSlides/notesSlide46.xml" ContentType="application/vnd.openxmlformats-officedocument.presentationml.notesSlide+xml"/>
  <Override PartName="/ppt/notesSlides/notesSlide44.xml" ContentType="application/vnd.openxmlformats-officedocument.presentationml.notesSlide+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47.xml" ContentType="application/vnd.openxmlformats-officedocument.presentationml.notesSlide+xml"/>
  <Override PartName="/ppt/notesSlides/notesSlide61.xml" ContentType="application/vnd.openxmlformats-officedocument.presentationml.notesSlide+xml"/>
  <Override PartName="/ppt/slideLayouts/slideLayout9.xml" ContentType="application/vnd.openxmlformats-officedocument.presentationml.slideLayout+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slideLayouts/slideLayout5.xml" ContentType="application/vnd.openxmlformats-officedocument.presentationml.slideLayout+xml"/>
  <Override PartName="/ppt/notesSlides/notesSlide62.xml" ContentType="application/vnd.openxmlformats-officedocument.presentationml.notesSlide+xml"/>
  <Override PartName="/ppt/slideLayouts/slideLayout4.xml" ContentType="application/vnd.openxmlformats-officedocument.presentationml.slideLayout+xml"/>
  <Override PartName="/ppt/notesSlides/notesSlide68.xml" ContentType="application/vnd.openxmlformats-officedocument.presentationml.notesSlide+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slideLayouts/slideLayout2.xml" ContentType="application/vnd.openxmlformats-officedocument.presentationml.slideLayout+xml"/>
  <Override PartName="/ppt/notesSlides/notesSlide64.xml" ContentType="application/vnd.openxmlformats-officedocument.presentationml.notesSlide+xml"/>
  <Override PartName="/ppt/slideLayouts/slideLayout3.xml" ContentType="application/vnd.openxmlformats-officedocument.presentationml.slideLayout+xml"/>
  <Override PartName="/ppt/notesSlides/notesSlide63.xml" ContentType="application/vnd.openxmlformats-officedocument.presentationml.notesSlide+xml"/>
  <Override PartName="/ppt/notesSlides/notesSlide57.xml" ContentType="application/vnd.openxmlformats-officedocument.presentationml.notesSlide+xml"/>
  <Override PartName="/ppt/slideLayouts/slideLayout8.xml" ContentType="application/vnd.openxmlformats-officedocument.presentationml.slideLayout+xml"/>
  <Override PartName="/ppt/notesSlides/notesSlide56.xml" ContentType="application/vnd.openxmlformats-officedocument.presentationml.notesSlide+xml"/>
  <Override PartName="/ppt/slideLayouts/slideLayout15.xml" ContentType="application/vnd.openxmlformats-officedocument.presentationml.slideLayout+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50.xml" ContentType="application/vnd.openxmlformats-officedocument.presentationml.notesSlide+xml"/>
  <Override PartName="/ppt/slideLayouts/slideLayout17.xml" ContentType="application/vnd.openxmlformats-officedocument.presentationml.slideLayout+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52.xml" ContentType="application/vnd.openxmlformats-officedocument.presentationml.notesSlide+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notesSlides/notesSlide54.xml" ContentType="application/vnd.openxmlformats-officedocument.presentationml.notesSlide+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notesSlides/notesSlide55.xml" ContentType="application/vnd.openxmlformats-officedocument.presentationml.notesSlide+xml"/>
  <Override PartName="/ppt/theme/theme4.xml" ContentType="application/vnd.openxmlformats-officedocument.theme+xml"/>
  <Override PartName="/ppt/theme/theme3.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73"/>
  </p:notesMasterIdLst>
  <p:handoutMasterIdLst>
    <p:handoutMasterId r:id="rId74"/>
  </p:handoutMasterIdLst>
  <p:sldIdLst>
    <p:sldId id="260" r:id="rId3"/>
    <p:sldId id="383" r:id="rId4"/>
    <p:sldId id="400" r:id="rId5"/>
    <p:sldId id="401" r:id="rId6"/>
    <p:sldId id="402" r:id="rId7"/>
    <p:sldId id="403" r:id="rId8"/>
    <p:sldId id="429" r:id="rId9"/>
    <p:sldId id="398" r:id="rId10"/>
    <p:sldId id="341" r:id="rId11"/>
    <p:sldId id="291" r:id="rId12"/>
    <p:sldId id="428" r:id="rId13"/>
    <p:sldId id="397" r:id="rId14"/>
    <p:sldId id="377" r:id="rId15"/>
    <p:sldId id="412" r:id="rId16"/>
    <p:sldId id="390" r:id="rId17"/>
    <p:sldId id="409" r:id="rId18"/>
    <p:sldId id="410" r:id="rId19"/>
    <p:sldId id="264" r:id="rId20"/>
    <p:sldId id="265" r:id="rId21"/>
    <p:sldId id="268" r:id="rId22"/>
    <p:sldId id="329" r:id="rId23"/>
    <p:sldId id="280" r:id="rId24"/>
    <p:sldId id="413" r:id="rId25"/>
    <p:sldId id="414" r:id="rId26"/>
    <p:sldId id="424" r:id="rId27"/>
    <p:sldId id="416" r:id="rId28"/>
    <p:sldId id="417" r:id="rId29"/>
    <p:sldId id="418" r:id="rId30"/>
    <p:sldId id="419" r:id="rId31"/>
    <p:sldId id="420" r:id="rId32"/>
    <p:sldId id="360" r:id="rId33"/>
    <p:sldId id="425" r:id="rId34"/>
    <p:sldId id="361" r:id="rId35"/>
    <p:sldId id="362" r:id="rId36"/>
    <p:sldId id="426" r:id="rId37"/>
    <p:sldId id="277" r:id="rId38"/>
    <p:sldId id="276" r:id="rId39"/>
    <p:sldId id="357" r:id="rId40"/>
    <p:sldId id="387" r:id="rId41"/>
    <p:sldId id="388" r:id="rId42"/>
    <p:sldId id="386" r:id="rId43"/>
    <p:sldId id="389" r:id="rId44"/>
    <p:sldId id="321" r:id="rId45"/>
    <p:sldId id="320" r:id="rId46"/>
    <p:sldId id="339" r:id="rId47"/>
    <p:sldId id="408" r:id="rId48"/>
    <p:sldId id="323" r:id="rId49"/>
    <p:sldId id="328" r:id="rId50"/>
    <p:sldId id="327" r:id="rId51"/>
    <p:sldId id="326" r:id="rId52"/>
    <p:sldId id="396" r:id="rId53"/>
    <p:sldId id="283" r:id="rId54"/>
    <p:sldId id="358" r:id="rId55"/>
    <p:sldId id="356" r:id="rId56"/>
    <p:sldId id="344" r:id="rId57"/>
    <p:sldId id="345" r:id="rId58"/>
    <p:sldId id="316" r:id="rId59"/>
    <p:sldId id="395" r:id="rId60"/>
    <p:sldId id="394" r:id="rId61"/>
    <p:sldId id="369" r:id="rId62"/>
    <p:sldId id="423" r:id="rId63"/>
    <p:sldId id="368" r:id="rId64"/>
    <p:sldId id="430" r:id="rId65"/>
    <p:sldId id="367" r:id="rId66"/>
    <p:sldId id="427" r:id="rId67"/>
    <p:sldId id="302" r:id="rId68"/>
    <p:sldId id="392" r:id="rId69"/>
    <p:sldId id="353" r:id="rId70"/>
    <p:sldId id="354" r:id="rId71"/>
    <p:sldId id="355" r:id="rId7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ystal Parrell" initials="CP" lastIdx="4" clrIdx="0">
    <p:extLst/>
  </p:cmAuthor>
  <p:cmAuthor id="2" name="Crystal Parrell" initials="CP [2]" lastIdx="1" clrIdx="1">
    <p:extLst/>
  </p:cmAuthor>
  <p:cmAuthor id="3" name="Edmund Arthurton" initials="EA"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6F6F6"/>
    <a:srgbClr val="36424A"/>
    <a:srgbClr val="FF5050"/>
    <a:srgbClr val="FF6600"/>
    <a:srgbClr val="0000FF"/>
    <a:srgbClr val="0081AB"/>
    <a:srgbClr val="0081A9"/>
    <a:srgbClr val="0081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47" autoAdjust="0"/>
    <p:restoredTop sz="77737" autoAdjust="0"/>
  </p:normalViewPr>
  <p:slideViewPr>
    <p:cSldViewPr snapToGrid="0">
      <p:cViewPr varScale="1">
        <p:scale>
          <a:sx n="105" d="100"/>
          <a:sy n="105" d="100"/>
        </p:scale>
        <p:origin x="126" y="240"/>
      </p:cViewPr>
      <p:guideLst>
        <p:guide orient="horz" pos="2160"/>
        <p:guide pos="3840"/>
      </p:guideLst>
    </p:cSldViewPr>
  </p:slideViewPr>
  <p:outlineViewPr>
    <p:cViewPr>
      <p:scale>
        <a:sx n="33" d="100"/>
        <a:sy n="33" d="100"/>
      </p:scale>
      <p:origin x="0" y="-300"/>
    </p:cViewPr>
  </p:outlineViewPr>
  <p:notesTextViewPr>
    <p:cViewPr>
      <p:scale>
        <a:sx n="3" d="2"/>
        <a:sy n="3" d="2"/>
      </p:scale>
      <p:origin x="0" y="0"/>
    </p:cViewPr>
  </p:notesTextViewPr>
  <p:notesViewPr>
    <p:cSldViewPr snapToGrid="0">
      <p:cViewPr varScale="1">
        <p:scale>
          <a:sx n="55" d="100"/>
          <a:sy n="55" d="100"/>
        </p:scale>
        <p:origin x="2592"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customXml" Target="../customXml/item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customXml" Target="../customXml/item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commentAuthors" Target="commentAuthors.xml"/><Relationship Id="rId83"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heme" Target="theme/theme1.xml"/><Relationship Id="rId8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CA"/>
          </a:p>
        </p:txBody>
      </p:sp>
      <p:sp>
        <p:nvSpPr>
          <p:cNvPr id="3" name="Date Placeholder 2"/>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F4252F5B-4D80-44C9-8DC4-AAE65AC9BA4A}" type="datetimeFigureOut">
              <a:rPr lang="en-CA" smtClean="0"/>
              <a:t>2019-11-15</a:t>
            </a:fld>
            <a:endParaRPr lang="en-CA"/>
          </a:p>
        </p:txBody>
      </p:sp>
      <p:sp>
        <p:nvSpPr>
          <p:cNvPr id="4" name="Footer Placeholder 3"/>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CA"/>
          </a:p>
        </p:txBody>
      </p:sp>
      <p:sp>
        <p:nvSpPr>
          <p:cNvPr id="5" name="Slide Number Placeholder 4"/>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2C1E5F4B-E92F-4DCC-B03E-75348DA4C5BE}" type="slidenum">
              <a:rPr lang="en-CA" smtClean="0"/>
              <a:t>‹#›</a:t>
            </a:fld>
            <a:endParaRPr lang="en-CA"/>
          </a:p>
        </p:txBody>
      </p:sp>
    </p:spTree>
    <p:extLst>
      <p:ext uri="{BB962C8B-B14F-4D97-AF65-F5344CB8AC3E}">
        <p14:creationId xmlns:p14="http://schemas.microsoft.com/office/powerpoint/2010/main" val="113755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08" tIns="46654" rIns="93308" bIns="46654" rtlCol="0"/>
          <a:lstStyle>
            <a:lvl1pPr algn="l">
              <a:defRPr sz="1200"/>
            </a:lvl1pPr>
          </a:lstStyle>
          <a:p>
            <a:endParaRPr lang="en-CA"/>
          </a:p>
        </p:txBody>
      </p:sp>
      <p:sp>
        <p:nvSpPr>
          <p:cNvPr id="3" name="Date Placeholder 2"/>
          <p:cNvSpPr>
            <a:spLocks noGrp="1"/>
          </p:cNvSpPr>
          <p:nvPr>
            <p:ph type="dt" idx="1"/>
          </p:nvPr>
        </p:nvSpPr>
        <p:spPr>
          <a:xfrm>
            <a:off x="3978133" y="0"/>
            <a:ext cx="3043343" cy="467071"/>
          </a:xfrm>
          <a:prstGeom prst="rect">
            <a:avLst/>
          </a:prstGeom>
        </p:spPr>
        <p:txBody>
          <a:bodyPr vert="horz" lIns="93308" tIns="46654" rIns="93308" bIns="46654" rtlCol="0"/>
          <a:lstStyle>
            <a:lvl1pPr algn="r">
              <a:defRPr sz="1200"/>
            </a:lvl1pPr>
          </a:lstStyle>
          <a:p>
            <a:fld id="{8CDBEA59-F577-4154-9037-6933AF3BD2F1}" type="datetimeFigureOut">
              <a:rPr lang="en-CA" smtClean="0"/>
              <a:t>2019-11-15</a:t>
            </a:fld>
            <a:endParaRPr lang="en-CA"/>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08" tIns="46654" rIns="93308" bIns="46654" rtlCol="0" anchor="ctr"/>
          <a:lstStyle/>
          <a:p>
            <a:endParaRPr lang="en-CA"/>
          </a:p>
        </p:txBody>
      </p:sp>
      <p:sp>
        <p:nvSpPr>
          <p:cNvPr id="5" name="Notes Placeholder 4"/>
          <p:cNvSpPr>
            <a:spLocks noGrp="1"/>
          </p:cNvSpPr>
          <p:nvPr>
            <p:ph type="body" sz="quarter" idx="3"/>
          </p:nvPr>
        </p:nvSpPr>
        <p:spPr>
          <a:xfrm>
            <a:off x="702310" y="4480005"/>
            <a:ext cx="5618480" cy="3665459"/>
          </a:xfrm>
          <a:prstGeom prst="rect">
            <a:avLst/>
          </a:prstGeom>
        </p:spPr>
        <p:txBody>
          <a:bodyPr vert="horz" lIns="93308" tIns="46654" rIns="93308" bIns="46654" rtlCol="0"/>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4"/>
          </p:nvPr>
        </p:nvSpPr>
        <p:spPr>
          <a:xfrm>
            <a:off x="0" y="8842030"/>
            <a:ext cx="3043343" cy="467070"/>
          </a:xfrm>
          <a:prstGeom prst="rect">
            <a:avLst/>
          </a:prstGeom>
        </p:spPr>
        <p:txBody>
          <a:bodyPr vert="horz" lIns="93308" tIns="46654" rIns="93308" bIns="46654" rtlCol="0" anchor="b"/>
          <a:lstStyle>
            <a:lvl1pPr algn="l">
              <a:defRPr sz="1200"/>
            </a:lvl1pPr>
          </a:lstStyle>
          <a:p>
            <a:endParaRPr lang="en-CA"/>
          </a:p>
        </p:txBody>
      </p:sp>
      <p:sp>
        <p:nvSpPr>
          <p:cNvPr id="7" name="Slide Number Placeholder 6"/>
          <p:cNvSpPr>
            <a:spLocks noGrp="1"/>
          </p:cNvSpPr>
          <p:nvPr>
            <p:ph type="sldNum" sz="quarter" idx="5"/>
          </p:nvPr>
        </p:nvSpPr>
        <p:spPr>
          <a:xfrm>
            <a:off x="3978133" y="8842030"/>
            <a:ext cx="3043343" cy="467070"/>
          </a:xfrm>
          <a:prstGeom prst="rect">
            <a:avLst/>
          </a:prstGeom>
        </p:spPr>
        <p:txBody>
          <a:bodyPr vert="horz" lIns="93308" tIns="46654" rIns="93308" bIns="46654" rtlCol="0" anchor="b"/>
          <a:lstStyle>
            <a:lvl1pPr algn="r">
              <a:defRPr sz="1200"/>
            </a:lvl1pPr>
          </a:lstStyle>
          <a:p>
            <a:fld id="{24877ECC-51D2-4FB1-A27B-9D3C1C97B615}" type="slidenum">
              <a:rPr lang="en-CA" smtClean="0"/>
              <a:t>‹#›</a:t>
            </a:fld>
            <a:endParaRPr lang="en-CA"/>
          </a:p>
        </p:txBody>
      </p:sp>
    </p:spTree>
    <p:extLst>
      <p:ext uri="{BB962C8B-B14F-4D97-AF65-F5344CB8AC3E}">
        <p14:creationId xmlns:p14="http://schemas.microsoft.com/office/powerpoint/2010/main" val="3217038074"/>
      </p:ext>
    </p:extLst>
  </p:cSld>
  <p:clrMap bg1="lt1" tx1="dk1" bg2="lt2" tx2="dk2" accent1="accent1" accent2="accent2" accent3="accent3" accent4="accent4" accent5="accent5" accent6="accent6" hlink="hlink" folHlink="folHlink"/>
  <p:notesStyle>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050" kern="1200">
        <a:solidFill>
          <a:schemeClr val="tx1"/>
        </a:solidFill>
        <a:latin typeface="+mn-lt"/>
        <a:ea typeface="+mn-ea"/>
        <a:cs typeface="+mn-cs"/>
      </a:defRPr>
    </a:lvl2pPr>
    <a:lvl3pPr marL="914400" algn="l" defTabSz="914400" rtl="0" eaLnBrk="1" latinLnBrk="0" hangingPunct="1">
      <a:defRPr sz="1050" kern="1200">
        <a:solidFill>
          <a:schemeClr val="tx1"/>
        </a:solidFill>
        <a:latin typeface="+mn-lt"/>
        <a:ea typeface="+mn-ea"/>
        <a:cs typeface="+mn-cs"/>
      </a:defRPr>
    </a:lvl3pPr>
    <a:lvl4pPr marL="1371600" algn="l" defTabSz="914400" rtl="0" eaLnBrk="1" latinLnBrk="0" hangingPunct="1">
      <a:defRPr sz="1050" kern="1200">
        <a:solidFill>
          <a:schemeClr val="tx1"/>
        </a:solidFill>
        <a:latin typeface="+mn-lt"/>
        <a:ea typeface="+mn-ea"/>
        <a:cs typeface="+mn-cs"/>
      </a:defRPr>
    </a:lvl4pPr>
    <a:lvl5pPr marL="1828800" algn="l" defTabSz="914400" rtl="0" eaLnBrk="1" latinLnBrk="0" hangingPunct="1">
      <a:defRPr sz="105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077" fontAlgn="base">
              <a:spcBef>
                <a:spcPct val="0"/>
              </a:spcBef>
              <a:spcAft>
                <a:spcPct val="0"/>
              </a:spcAft>
              <a:defRPr/>
            </a:pPr>
            <a:fld id="{C33E93F5-386D-46C1-AED3-8A7E51F89105}" type="slidenum">
              <a:rPr lang="en-CA">
                <a:solidFill>
                  <a:prstClr val="black"/>
                </a:solidFill>
                <a:latin typeface="Calibri" pitchFamily="34" charset="0"/>
                <a:cs typeface="Arial" charset="0"/>
              </a:rPr>
              <a:pPr defTabSz="933077" fontAlgn="base">
                <a:spcBef>
                  <a:spcPct val="0"/>
                </a:spcBef>
                <a:spcAft>
                  <a:spcPct val="0"/>
                </a:spcAft>
                <a:defRPr/>
              </a:pPr>
              <a:t>1</a:t>
            </a:fld>
            <a:endParaRPr lang="en-CA">
              <a:solidFill>
                <a:prstClr val="black"/>
              </a:solidFill>
              <a:latin typeface="Calibri" pitchFamily="34" charset="0"/>
              <a:cs typeface="Arial" charset="0"/>
            </a:endParaRPr>
          </a:p>
        </p:txBody>
      </p:sp>
    </p:spTree>
    <p:extLst>
      <p:ext uri="{BB962C8B-B14F-4D97-AF65-F5344CB8AC3E}">
        <p14:creationId xmlns:p14="http://schemas.microsoft.com/office/powerpoint/2010/main" val="2344044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EDS  - lets make this two slides, keep the first paragraph here and move the ETS roles to another</a:t>
            </a:r>
          </a:p>
          <a:p>
            <a:r>
              <a:rPr lang="en-US" dirty="0" smtClean="0"/>
              <a:t>EDS – Please add the message from ‘</a:t>
            </a:r>
            <a:r>
              <a:rPr lang="en-US" baseline="0" dirty="0" smtClean="0"/>
              <a:t>Industry ETS Training Oct 30 2019_V2’ slide 8 on pre-assigned roles</a:t>
            </a:r>
          </a:p>
          <a:p>
            <a:endParaRPr lang="en-US" baseline="0" dirty="0" smtClean="0"/>
          </a:p>
          <a:p>
            <a:r>
              <a:rPr lang="en-US" baseline="0" dirty="0" smtClean="0"/>
              <a:t>EA – slides split and message added.</a:t>
            </a:r>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10</a:t>
            </a:fld>
            <a:endParaRPr lang="en-CA"/>
          </a:p>
        </p:txBody>
      </p:sp>
    </p:spTree>
    <p:extLst>
      <p:ext uri="{BB962C8B-B14F-4D97-AF65-F5344CB8AC3E}">
        <p14:creationId xmlns:p14="http://schemas.microsoft.com/office/powerpoint/2010/main" val="2518840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EDS  - lets make this two slides, keep the first paragraph here and move the ETS roles to another</a:t>
            </a:r>
          </a:p>
          <a:p>
            <a:r>
              <a:rPr lang="en-US" dirty="0" smtClean="0"/>
              <a:t>EDS – Please add the message from ‘</a:t>
            </a:r>
            <a:r>
              <a:rPr lang="en-US" baseline="0" dirty="0" smtClean="0"/>
              <a:t>Industry ETS Training Oct 30 2019_V2’ slide 8 on pre-assigned roles</a:t>
            </a:r>
          </a:p>
          <a:p>
            <a:endParaRPr lang="en-US" baseline="0" dirty="0" smtClean="0"/>
          </a:p>
          <a:p>
            <a:r>
              <a:rPr lang="en-US" baseline="0" dirty="0" smtClean="0"/>
              <a:t>EA split done</a:t>
            </a:r>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12</a:t>
            </a:fld>
            <a:endParaRPr lang="en-CA"/>
          </a:p>
        </p:txBody>
      </p:sp>
    </p:spTree>
    <p:extLst>
      <p:ext uri="{BB962C8B-B14F-4D97-AF65-F5344CB8AC3E}">
        <p14:creationId xmlns:p14="http://schemas.microsoft.com/office/powerpoint/2010/main" val="1762478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EDS – please title this slide ‘ETS Role Management’ like previous slide</a:t>
            </a:r>
          </a:p>
          <a:p>
            <a:r>
              <a:rPr lang="en-US" dirty="0" smtClean="0"/>
              <a:t>EA - done</a:t>
            </a:r>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13</a:t>
            </a:fld>
            <a:endParaRPr lang="en-CA"/>
          </a:p>
        </p:txBody>
      </p:sp>
    </p:spTree>
    <p:extLst>
      <p:ext uri="{BB962C8B-B14F-4D97-AF65-F5344CB8AC3E}">
        <p14:creationId xmlns:p14="http://schemas.microsoft.com/office/powerpoint/2010/main" val="4092852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EDS</a:t>
            </a:r>
            <a:r>
              <a:rPr lang="en-US" baseline="0" dirty="0" smtClean="0"/>
              <a:t> – what you can see based on your roles. Ex. If you’re a submitter you will see regulatory air node.  If you don’t, the regulatory node will not appear. </a:t>
            </a:r>
          </a:p>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14</a:t>
            </a:fld>
            <a:endParaRPr lang="en-CA"/>
          </a:p>
        </p:txBody>
      </p:sp>
    </p:spTree>
    <p:extLst>
      <p:ext uri="{BB962C8B-B14F-4D97-AF65-F5344CB8AC3E}">
        <p14:creationId xmlns:p14="http://schemas.microsoft.com/office/powerpoint/2010/main" val="2105780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EDS – please add Katelyn’s slides here</a:t>
            </a:r>
            <a:r>
              <a:rPr lang="en-CA" baseline="0" dirty="0" smtClean="0"/>
              <a:t> (refer to email from Oct 22, refer to comments on slide 8/9 with screenshots)</a:t>
            </a:r>
            <a:r>
              <a:rPr lang="en-CA" dirty="0" smtClean="0"/>
              <a:t> </a:t>
            </a:r>
          </a:p>
          <a:p>
            <a:r>
              <a:rPr lang="en-US" baseline="0" dirty="0" smtClean="0"/>
              <a:t>EA - added</a:t>
            </a:r>
          </a:p>
        </p:txBody>
      </p:sp>
      <p:sp>
        <p:nvSpPr>
          <p:cNvPr id="4" name="Slide Number Placeholder 3"/>
          <p:cNvSpPr>
            <a:spLocks noGrp="1"/>
          </p:cNvSpPr>
          <p:nvPr>
            <p:ph type="sldNum" sz="quarter" idx="10"/>
          </p:nvPr>
        </p:nvSpPr>
        <p:spPr/>
        <p:txBody>
          <a:bodyPr/>
          <a:lstStyle/>
          <a:p>
            <a:fld id="{24877ECC-51D2-4FB1-A27B-9D3C1C97B615}" type="slidenum">
              <a:rPr lang="en-CA" smtClean="0"/>
              <a:t>15</a:t>
            </a:fld>
            <a:endParaRPr lang="en-CA"/>
          </a:p>
        </p:txBody>
      </p:sp>
    </p:spTree>
    <p:extLst>
      <p:ext uri="{BB962C8B-B14F-4D97-AF65-F5344CB8AC3E}">
        <p14:creationId xmlns:p14="http://schemas.microsoft.com/office/powerpoint/2010/main" val="1136742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EDS – please add Katelyn’s slides here</a:t>
            </a:r>
            <a:r>
              <a:rPr lang="en-CA" baseline="0" dirty="0" smtClean="0"/>
              <a:t> (refer to email from Oct 22, refer to comments on slide 8/9 with screenshots)</a:t>
            </a:r>
            <a:r>
              <a:rPr lang="en-CA" dirty="0" smtClean="0"/>
              <a:t> </a:t>
            </a:r>
          </a:p>
          <a:p>
            <a:r>
              <a:rPr lang="en-US" baseline="0" dirty="0" smtClean="0"/>
              <a:t>EA - added</a:t>
            </a:r>
          </a:p>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16</a:t>
            </a:fld>
            <a:endParaRPr lang="en-CA"/>
          </a:p>
        </p:txBody>
      </p:sp>
    </p:spTree>
    <p:extLst>
      <p:ext uri="{BB962C8B-B14F-4D97-AF65-F5344CB8AC3E}">
        <p14:creationId xmlns:p14="http://schemas.microsoft.com/office/powerpoint/2010/main" val="3486203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EDS – please add Katelyn’s slides here</a:t>
            </a:r>
            <a:r>
              <a:rPr lang="en-CA" baseline="0" dirty="0" smtClean="0"/>
              <a:t> (refer to email from Oct 22, refer to comments on slide 8/9 with screenshots)</a:t>
            </a:r>
            <a:r>
              <a:rPr lang="en-CA" dirty="0" smtClean="0"/>
              <a:t> </a:t>
            </a:r>
          </a:p>
          <a:p>
            <a:r>
              <a:rPr lang="en-US" baseline="0" dirty="0" smtClean="0"/>
              <a:t>EA - added</a:t>
            </a:r>
          </a:p>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17</a:t>
            </a:fld>
            <a:endParaRPr lang="en-CA"/>
          </a:p>
        </p:txBody>
      </p:sp>
    </p:spTree>
    <p:extLst>
      <p:ext uri="{BB962C8B-B14F-4D97-AF65-F5344CB8AC3E}">
        <p14:creationId xmlns:p14="http://schemas.microsoft.com/office/powerpoint/2010/main" val="2604429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EDS – please add Katelyn’s slides here</a:t>
            </a:r>
            <a:r>
              <a:rPr lang="en-CA" baseline="0" dirty="0" smtClean="0"/>
              <a:t> (refer to email from Oct 22, refer to comments on slide 8/9 with screenshots)</a:t>
            </a:r>
            <a:r>
              <a:rPr lang="en-CA" dirty="0" smtClean="0"/>
              <a:t> </a:t>
            </a:r>
          </a:p>
          <a:p>
            <a:r>
              <a:rPr lang="en-US" dirty="0" smtClean="0"/>
              <a:t>EDS – redundant</a:t>
            </a:r>
            <a:r>
              <a:rPr lang="en-US" baseline="0" dirty="0" smtClean="0"/>
              <a:t> info on left and right, remove middle image and edit blue box as per Katelyn’s email </a:t>
            </a:r>
          </a:p>
          <a:p>
            <a:endParaRPr lang="en-US" baseline="0" dirty="0" smtClean="0"/>
          </a:p>
          <a:p>
            <a:r>
              <a:rPr lang="en-US" baseline="0" dirty="0" smtClean="0"/>
              <a:t>EA – Katelyn’s slide added (above)</a:t>
            </a:r>
          </a:p>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18</a:t>
            </a:fld>
            <a:endParaRPr lang="en-CA"/>
          </a:p>
        </p:txBody>
      </p:sp>
    </p:spTree>
    <p:extLst>
      <p:ext uri="{BB962C8B-B14F-4D97-AF65-F5344CB8AC3E}">
        <p14:creationId xmlns:p14="http://schemas.microsoft.com/office/powerpoint/2010/main" val="353906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19</a:t>
            </a:fld>
            <a:endParaRPr lang="en-CA"/>
          </a:p>
        </p:txBody>
      </p:sp>
    </p:spTree>
    <p:extLst>
      <p:ext uri="{BB962C8B-B14F-4D97-AF65-F5344CB8AC3E}">
        <p14:creationId xmlns:p14="http://schemas.microsoft.com/office/powerpoint/2010/main" val="2576798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EA-Change remember to change the approval number to 195448!</a:t>
            </a:r>
          </a:p>
          <a:p>
            <a:r>
              <a:rPr lang="en-US" dirty="0" smtClean="0"/>
              <a:t>EDS – let’s remove the arrows to make this less busy</a:t>
            </a:r>
          </a:p>
          <a:p>
            <a:r>
              <a:rPr lang="en-US" dirty="0" smtClean="0"/>
              <a:t>EA – Arrows removed</a:t>
            </a:r>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20</a:t>
            </a:fld>
            <a:endParaRPr lang="en-CA"/>
          </a:p>
        </p:txBody>
      </p:sp>
    </p:spTree>
    <p:extLst>
      <p:ext uri="{BB962C8B-B14F-4D97-AF65-F5344CB8AC3E}">
        <p14:creationId xmlns:p14="http://schemas.microsoft.com/office/powerpoint/2010/main" val="690178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EDS - Remove </a:t>
            </a:r>
            <a:r>
              <a:rPr lang="en-US" dirty="0" err="1" smtClean="0"/>
              <a:t>airshed</a:t>
            </a:r>
            <a:r>
              <a:rPr lang="en-US" dirty="0" smtClean="0"/>
              <a:t> throughout presentation – replace with ‘Industrial’.  EA</a:t>
            </a:r>
            <a:r>
              <a:rPr lang="en-US" baseline="0" dirty="0" smtClean="0"/>
              <a:t> - done</a:t>
            </a:r>
            <a:r>
              <a:rPr lang="en-US" dirty="0" smtClean="0"/>
              <a:t/>
            </a:r>
            <a:br>
              <a:rPr lang="en-US" dirty="0" smtClean="0"/>
            </a:br>
            <a:r>
              <a:rPr lang="en-US" dirty="0" smtClean="0"/>
              <a:t>EDS - Update with all links once slides complete</a:t>
            </a:r>
            <a:endParaRPr lang="en-US" dirty="0"/>
          </a:p>
        </p:txBody>
      </p:sp>
      <p:sp>
        <p:nvSpPr>
          <p:cNvPr id="4" name="Slide Number Placeholder 3"/>
          <p:cNvSpPr>
            <a:spLocks noGrp="1"/>
          </p:cNvSpPr>
          <p:nvPr>
            <p:ph type="sldNum" sz="quarter" idx="10"/>
          </p:nvPr>
        </p:nvSpPr>
        <p:spPr/>
        <p:txBody>
          <a:bodyPr/>
          <a:lstStyle/>
          <a:p>
            <a:fld id="{24877ECC-51D2-4FB1-A27B-9D3C1C97B615}" type="slidenum">
              <a:rPr lang="en-CA" smtClean="0"/>
              <a:t>2</a:t>
            </a:fld>
            <a:endParaRPr lang="en-CA"/>
          </a:p>
        </p:txBody>
      </p:sp>
    </p:spTree>
    <p:extLst>
      <p:ext uri="{BB962C8B-B14F-4D97-AF65-F5344CB8AC3E}">
        <p14:creationId xmlns:p14="http://schemas.microsoft.com/office/powerpoint/2010/main" val="53231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EDS – move this</a:t>
            </a:r>
            <a:r>
              <a:rPr lang="en-US" baseline="0" dirty="0" smtClean="0"/>
              <a:t> slide up, before slide 22</a:t>
            </a:r>
          </a:p>
          <a:p>
            <a:r>
              <a:rPr lang="en-US" baseline="0" dirty="0" smtClean="0"/>
              <a:t>EA done!  This is now slide 22</a:t>
            </a:r>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21</a:t>
            </a:fld>
            <a:endParaRPr lang="en-CA"/>
          </a:p>
        </p:txBody>
      </p:sp>
    </p:spTree>
    <p:extLst>
      <p:ext uri="{BB962C8B-B14F-4D97-AF65-F5344CB8AC3E}">
        <p14:creationId xmlns:p14="http://schemas.microsoft.com/office/powerpoint/2010/main" val="3205630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EDS – remove</a:t>
            </a:r>
            <a:r>
              <a:rPr lang="en-US" baseline="0" dirty="0" smtClean="0"/>
              <a:t> the grey block here, but keep all of the nodes</a:t>
            </a:r>
          </a:p>
          <a:p>
            <a:r>
              <a:rPr lang="en-US" baseline="0" dirty="0" smtClean="0"/>
              <a:t>EA - Done</a:t>
            </a:r>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22</a:t>
            </a:fld>
            <a:endParaRPr lang="en-CA"/>
          </a:p>
        </p:txBody>
      </p:sp>
    </p:spTree>
    <p:extLst>
      <p:ext uri="{BB962C8B-B14F-4D97-AF65-F5344CB8AC3E}">
        <p14:creationId xmlns:p14="http://schemas.microsoft.com/office/powerpoint/2010/main" val="4155927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EDS - “Upload and submit form”,</a:t>
            </a:r>
            <a:r>
              <a:rPr lang="en-US" baseline="0" dirty="0" smtClean="0"/>
              <a:t> but this is an ambient XML schema submission (not a form)</a:t>
            </a:r>
          </a:p>
          <a:p>
            <a:r>
              <a:rPr lang="en-CA" dirty="0" smtClean="0"/>
              <a:t>EA- Amended</a:t>
            </a:r>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23</a:t>
            </a:fld>
            <a:endParaRPr lang="en-CA"/>
          </a:p>
        </p:txBody>
      </p:sp>
    </p:spTree>
    <p:extLst>
      <p:ext uri="{BB962C8B-B14F-4D97-AF65-F5344CB8AC3E}">
        <p14:creationId xmlns:p14="http://schemas.microsoft.com/office/powerpoint/2010/main" val="1348282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EA – added</a:t>
            </a:r>
            <a:r>
              <a:rPr lang="en-CA" baseline="0" dirty="0" smtClean="0"/>
              <a:t> file types </a:t>
            </a:r>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24</a:t>
            </a:fld>
            <a:endParaRPr lang="en-CA"/>
          </a:p>
        </p:txBody>
      </p:sp>
    </p:spTree>
    <p:extLst>
      <p:ext uri="{BB962C8B-B14F-4D97-AF65-F5344CB8AC3E}">
        <p14:creationId xmlns:p14="http://schemas.microsoft.com/office/powerpoint/2010/main" val="2087048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4877ECC-51D2-4FB1-A27B-9D3C1C97B615}" type="slidenum">
              <a:rPr lang="en-CA" smtClean="0"/>
              <a:t>25</a:t>
            </a:fld>
            <a:endParaRPr lang="en-CA"/>
          </a:p>
        </p:txBody>
      </p:sp>
    </p:spTree>
    <p:extLst>
      <p:ext uri="{BB962C8B-B14F-4D97-AF65-F5344CB8AC3E}">
        <p14:creationId xmlns:p14="http://schemas.microsoft.com/office/powerpoint/2010/main" val="525709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26</a:t>
            </a:fld>
            <a:endParaRPr lang="en-CA"/>
          </a:p>
        </p:txBody>
      </p:sp>
    </p:spTree>
    <p:extLst>
      <p:ext uri="{BB962C8B-B14F-4D97-AF65-F5344CB8AC3E}">
        <p14:creationId xmlns:p14="http://schemas.microsoft.com/office/powerpoint/2010/main" val="3527474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27</a:t>
            </a:fld>
            <a:endParaRPr lang="en-CA"/>
          </a:p>
        </p:txBody>
      </p:sp>
    </p:spTree>
    <p:extLst>
      <p:ext uri="{BB962C8B-B14F-4D97-AF65-F5344CB8AC3E}">
        <p14:creationId xmlns:p14="http://schemas.microsoft.com/office/powerpoint/2010/main" val="3121137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28</a:t>
            </a:fld>
            <a:endParaRPr lang="en-CA"/>
          </a:p>
        </p:txBody>
      </p:sp>
    </p:spTree>
    <p:extLst>
      <p:ext uri="{BB962C8B-B14F-4D97-AF65-F5344CB8AC3E}">
        <p14:creationId xmlns:p14="http://schemas.microsoft.com/office/powerpoint/2010/main" val="1544913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29</a:t>
            </a:fld>
            <a:endParaRPr lang="en-CA"/>
          </a:p>
        </p:txBody>
      </p:sp>
    </p:spTree>
    <p:extLst>
      <p:ext uri="{BB962C8B-B14F-4D97-AF65-F5344CB8AC3E}">
        <p14:creationId xmlns:p14="http://schemas.microsoft.com/office/powerpoint/2010/main" val="3053183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30</a:t>
            </a:fld>
            <a:endParaRPr lang="en-CA"/>
          </a:p>
        </p:txBody>
      </p:sp>
    </p:spTree>
    <p:extLst>
      <p:ext uri="{BB962C8B-B14F-4D97-AF65-F5344CB8AC3E}">
        <p14:creationId xmlns:p14="http://schemas.microsoft.com/office/powerpoint/2010/main" val="3306454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a:p>
            <a:r>
              <a:rPr lang="en-US" baseline="0" dirty="0" smtClean="0"/>
              <a:t>EDS – should have a link to your admin training manual here (once created)</a:t>
            </a:r>
          </a:p>
          <a:p>
            <a:pPr marL="171450" indent="-171450">
              <a:buFontTx/>
              <a:buChar char="-"/>
            </a:pPr>
            <a:r>
              <a:rPr lang="en-US" baseline="0" dirty="0" smtClean="0"/>
              <a:t>Move this slide to beginning of presentation (slide 3)</a:t>
            </a:r>
          </a:p>
          <a:p>
            <a:pPr marL="0" indent="0">
              <a:buFontTx/>
              <a:buNone/>
            </a:pPr>
            <a:r>
              <a:rPr lang="en-US" baseline="0" dirty="0" smtClean="0"/>
              <a:t>EA – moved.</a:t>
            </a:r>
            <a:endParaRPr lang="en-CA" baseline="0" dirty="0" smtClean="0"/>
          </a:p>
        </p:txBody>
      </p:sp>
      <p:sp>
        <p:nvSpPr>
          <p:cNvPr id="4" name="Slide Number Placeholder 3"/>
          <p:cNvSpPr>
            <a:spLocks noGrp="1"/>
          </p:cNvSpPr>
          <p:nvPr>
            <p:ph type="sldNum" sz="quarter" idx="10"/>
          </p:nvPr>
        </p:nvSpPr>
        <p:spPr/>
        <p:txBody>
          <a:bodyPr/>
          <a:lstStyle/>
          <a:p>
            <a:fld id="{24877ECC-51D2-4FB1-A27B-9D3C1C97B615}" type="slidenum">
              <a:rPr lang="en-CA" smtClean="0"/>
              <a:t>3</a:t>
            </a:fld>
            <a:endParaRPr lang="en-CA"/>
          </a:p>
        </p:txBody>
      </p:sp>
    </p:spTree>
    <p:extLst>
      <p:ext uri="{BB962C8B-B14F-4D97-AF65-F5344CB8AC3E}">
        <p14:creationId xmlns:p14="http://schemas.microsoft.com/office/powerpoint/2010/main" val="752624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31</a:t>
            </a:fld>
            <a:endParaRPr lang="en-CA"/>
          </a:p>
        </p:txBody>
      </p:sp>
    </p:spTree>
    <p:extLst>
      <p:ext uri="{BB962C8B-B14F-4D97-AF65-F5344CB8AC3E}">
        <p14:creationId xmlns:p14="http://schemas.microsoft.com/office/powerpoint/2010/main" val="2087607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32</a:t>
            </a:fld>
            <a:endParaRPr lang="en-CA"/>
          </a:p>
        </p:txBody>
      </p:sp>
    </p:spTree>
    <p:extLst>
      <p:ext uri="{BB962C8B-B14F-4D97-AF65-F5344CB8AC3E}">
        <p14:creationId xmlns:p14="http://schemas.microsoft.com/office/powerpoint/2010/main" val="1099712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33</a:t>
            </a:fld>
            <a:endParaRPr lang="en-CA"/>
          </a:p>
        </p:txBody>
      </p:sp>
    </p:spTree>
    <p:extLst>
      <p:ext uri="{BB962C8B-B14F-4D97-AF65-F5344CB8AC3E}">
        <p14:creationId xmlns:p14="http://schemas.microsoft.com/office/powerpoint/2010/main" val="2255669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34</a:t>
            </a:fld>
            <a:endParaRPr lang="en-CA"/>
          </a:p>
        </p:txBody>
      </p:sp>
    </p:spTree>
    <p:extLst>
      <p:ext uri="{BB962C8B-B14F-4D97-AF65-F5344CB8AC3E}">
        <p14:creationId xmlns:p14="http://schemas.microsoft.com/office/powerpoint/2010/main" val="29150327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35</a:t>
            </a:fld>
            <a:endParaRPr lang="en-CA"/>
          </a:p>
        </p:txBody>
      </p:sp>
    </p:spTree>
    <p:extLst>
      <p:ext uri="{BB962C8B-B14F-4D97-AF65-F5344CB8AC3E}">
        <p14:creationId xmlns:p14="http://schemas.microsoft.com/office/powerpoint/2010/main" val="32693123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36</a:t>
            </a:fld>
            <a:endParaRPr lang="en-CA"/>
          </a:p>
        </p:txBody>
      </p:sp>
    </p:spTree>
    <p:extLst>
      <p:ext uri="{BB962C8B-B14F-4D97-AF65-F5344CB8AC3E}">
        <p14:creationId xmlns:p14="http://schemas.microsoft.com/office/powerpoint/2010/main" val="4585519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37</a:t>
            </a:fld>
            <a:endParaRPr lang="en-CA"/>
          </a:p>
        </p:txBody>
      </p:sp>
    </p:spTree>
    <p:extLst>
      <p:ext uri="{BB962C8B-B14F-4D97-AF65-F5344CB8AC3E}">
        <p14:creationId xmlns:p14="http://schemas.microsoft.com/office/powerpoint/2010/main" val="1814714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38</a:t>
            </a:fld>
            <a:endParaRPr lang="en-CA"/>
          </a:p>
        </p:txBody>
      </p:sp>
    </p:spTree>
    <p:extLst>
      <p:ext uri="{BB962C8B-B14F-4D97-AF65-F5344CB8AC3E}">
        <p14:creationId xmlns:p14="http://schemas.microsoft.com/office/powerpoint/2010/main" val="3599855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39</a:t>
            </a:fld>
            <a:endParaRPr lang="en-CA"/>
          </a:p>
        </p:txBody>
      </p:sp>
    </p:spTree>
    <p:extLst>
      <p:ext uri="{BB962C8B-B14F-4D97-AF65-F5344CB8AC3E}">
        <p14:creationId xmlns:p14="http://schemas.microsoft.com/office/powerpoint/2010/main" val="32776882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40</a:t>
            </a:fld>
            <a:endParaRPr lang="en-CA"/>
          </a:p>
        </p:txBody>
      </p:sp>
    </p:spTree>
    <p:extLst>
      <p:ext uri="{BB962C8B-B14F-4D97-AF65-F5344CB8AC3E}">
        <p14:creationId xmlns:p14="http://schemas.microsoft.com/office/powerpoint/2010/main" val="889624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EDS – also move this slide to the beginning (keep it after the ‘overview of</a:t>
            </a:r>
            <a:r>
              <a:rPr lang="en-US" baseline="0" dirty="0" smtClean="0"/>
              <a:t> changes’ slide);  EA – done;</a:t>
            </a:r>
          </a:p>
          <a:p>
            <a:r>
              <a:rPr lang="en-US" baseline="0" dirty="0" smtClean="0"/>
              <a:t>- add ‘see references slide at end of presentation’ for the second point; EA</a:t>
            </a:r>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4</a:t>
            </a:fld>
            <a:endParaRPr lang="en-CA"/>
          </a:p>
        </p:txBody>
      </p:sp>
    </p:spTree>
    <p:extLst>
      <p:ext uri="{BB962C8B-B14F-4D97-AF65-F5344CB8AC3E}">
        <p14:creationId xmlns:p14="http://schemas.microsoft.com/office/powerpoint/2010/main" val="30021167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41</a:t>
            </a:fld>
            <a:endParaRPr lang="en-CA"/>
          </a:p>
        </p:txBody>
      </p:sp>
    </p:spTree>
    <p:extLst>
      <p:ext uri="{BB962C8B-B14F-4D97-AF65-F5344CB8AC3E}">
        <p14:creationId xmlns:p14="http://schemas.microsoft.com/office/powerpoint/2010/main" val="15561308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4877ECC-51D2-4FB1-A27B-9D3C1C97B615}" type="slidenum">
              <a:rPr lang="en-CA" smtClean="0"/>
              <a:t>42</a:t>
            </a:fld>
            <a:endParaRPr lang="en-CA"/>
          </a:p>
        </p:txBody>
      </p:sp>
    </p:spTree>
    <p:extLst>
      <p:ext uri="{BB962C8B-B14F-4D97-AF65-F5344CB8AC3E}">
        <p14:creationId xmlns:p14="http://schemas.microsoft.com/office/powerpoint/2010/main" val="42705389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43</a:t>
            </a:fld>
            <a:endParaRPr lang="en-CA"/>
          </a:p>
        </p:txBody>
      </p:sp>
    </p:spTree>
    <p:extLst>
      <p:ext uri="{BB962C8B-B14F-4D97-AF65-F5344CB8AC3E}">
        <p14:creationId xmlns:p14="http://schemas.microsoft.com/office/powerpoint/2010/main" val="27153199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44</a:t>
            </a:fld>
            <a:endParaRPr lang="en-CA"/>
          </a:p>
        </p:txBody>
      </p:sp>
    </p:spTree>
    <p:extLst>
      <p:ext uri="{BB962C8B-B14F-4D97-AF65-F5344CB8AC3E}">
        <p14:creationId xmlns:p14="http://schemas.microsoft.com/office/powerpoint/2010/main" val="4968241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45</a:t>
            </a:fld>
            <a:endParaRPr lang="en-CA"/>
          </a:p>
        </p:txBody>
      </p:sp>
    </p:spTree>
    <p:extLst>
      <p:ext uri="{BB962C8B-B14F-4D97-AF65-F5344CB8AC3E}">
        <p14:creationId xmlns:p14="http://schemas.microsoft.com/office/powerpoint/2010/main" val="16332689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46</a:t>
            </a:fld>
            <a:endParaRPr lang="en-CA"/>
          </a:p>
        </p:txBody>
      </p:sp>
    </p:spTree>
    <p:extLst>
      <p:ext uri="{BB962C8B-B14F-4D97-AF65-F5344CB8AC3E}">
        <p14:creationId xmlns:p14="http://schemas.microsoft.com/office/powerpoint/2010/main" val="1316808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47</a:t>
            </a:fld>
            <a:endParaRPr lang="en-CA"/>
          </a:p>
        </p:txBody>
      </p:sp>
    </p:spTree>
    <p:extLst>
      <p:ext uri="{BB962C8B-B14F-4D97-AF65-F5344CB8AC3E}">
        <p14:creationId xmlns:p14="http://schemas.microsoft.com/office/powerpoint/2010/main" val="14673824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48</a:t>
            </a:fld>
            <a:endParaRPr lang="en-CA"/>
          </a:p>
        </p:txBody>
      </p:sp>
    </p:spTree>
    <p:extLst>
      <p:ext uri="{BB962C8B-B14F-4D97-AF65-F5344CB8AC3E}">
        <p14:creationId xmlns:p14="http://schemas.microsoft.com/office/powerpoint/2010/main" val="8789361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49</a:t>
            </a:fld>
            <a:endParaRPr lang="en-CA"/>
          </a:p>
        </p:txBody>
      </p:sp>
    </p:spTree>
    <p:extLst>
      <p:ext uri="{BB962C8B-B14F-4D97-AF65-F5344CB8AC3E}">
        <p14:creationId xmlns:p14="http://schemas.microsoft.com/office/powerpoint/2010/main" val="4829826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50</a:t>
            </a:fld>
            <a:endParaRPr lang="en-CA"/>
          </a:p>
        </p:txBody>
      </p:sp>
    </p:spTree>
    <p:extLst>
      <p:ext uri="{BB962C8B-B14F-4D97-AF65-F5344CB8AC3E}">
        <p14:creationId xmlns:p14="http://schemas.microsoft.com/office/powerpoint/2010/main" val="1161588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smtClean="0"/>
              <a:t>EDS - See change to first paragraph</a:t>
            </a:r>
          </a:p>
          <a:p>
            <a:pPr defTabSz="915772">
              <a:defRPr/>
            </a:pPr>
            <a:r>
              <a:rPr lang="en-US" dirty="0" smtClean="0"/>
              <a:t>EA - accepted</a:t>
            </a:r>
            <a:endParaRPr lang="en-CA" dirty="0" smtClean="0"/>
          </a:p>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5</a:t>
            </a:fld>
            <a:endParaRPr lang="en-CA"/>
          </a:p>
        </p:txBody>
      </p:sp>
    </p:spTree>
    <p:extLst>
      <p:ext uri="{BB962C8B-B14F-4D97-AF65-F5344CB8AC3E}">
        <p14:creationId xmlns:p14="http://schemas.microsoft.com/office/powerpoint/2010/main" val="18686045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4877ECC-51D2-4FB1-A27B-9D3C1C97B615}" type="slidenum">
              <a:rPr lang="en-CA" smtClean="0"/>
              <a:t>51</a:t>
            </a:fld>
            <a:endParaRPr lang="en-CA"/>
          </a:p>
        </p:txBody>
      </p:sp>
    </p:spTree>
    <p:extLst>
      <p:ext uri="{BB962C8B-B14F-4D97-AF65-F5344CB8AC3E}">
        <p14:creationId xmlns:p14="http://schemas.microsoft.com/office/powerpoint/2010/main" val="36274928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52</a:t>
            </a:fld>
            <a:endParaRPr lang="en-CA"/>
          </a:p>
        </p:txBody>
      </p:sp>
    </p:spTree>
    <p:extLst>
      <p:ext uri="{BB962C8B-B14F-4D97-AF65-F5344CB8AC3E}">
        <p14:creationId xmlns:p14="http://schemas.microsoft.com/office/powerpoint/2010/main" val="3869139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53</a:t>
            </a:fld>
            <a:endParaRPr lang="en-CA"/>
          </a:p>
        </p:txBody>
      </p:sp>
    </p:spTree>
    <p:extLst>
      <p:ext uri="{BB962C8B-B14F-4D97-AF65-F5344CB8AC3E}">
        <p14:creationId xmlns:p14="http://schemas.microsoft.com/office/powerpoint/2010/main" val="38499694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EDS – add</a:t>
            </a:r>
            <a:r>
              <a:rPr lang="en-CA" baseline="0" dirty="0" smtClean="0"/>
              <a:t> note here stating that if you hit save the error report will disappear. </a:t>
            </a:r>
          </a:p>
          <a:p>
            <a:r>
              <a:rPr lang="en-US" baseline="0" dirty="0" smtClean="0"/>
              <a:t>EA – done!</a:t>
            </a:r>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54</a:t>
            </a:fld>
            <a:endParaRPr lang="en-CA"/>
          </a:p>
        </p:txBody>
      </p:sp>
    </p:spTree>
    <p:extLst>
      <p:ext uri="{BB962C8B-B14F-4D97-AF65-F5344CB8AC3E}">
        <p14:creationId xmlns:p14="http://schemas.microsoft.com/office/powerpoint/2010/main" val="31742609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55</a:t>
            </a:fld>
            <a:endParaRPr lang="en-CA"/>
          </a:p>
        </p:txBody>
      </p:sp>
    </p:spTree>
    <p:extLst>
      <p:ext uri="{BB962C8B-B14F-4D97-AF65-F5344CB8AC3E}">
        <p14:creationId xmlns:p14="http://schemas.microsoft.com/office/powerpoint/2010/main" val="21643329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4877ECC-51D2-4FB1-A27B-9D3C1C97B615}" type="slidenum">
              <a:rPr lang="en-CA" smtClean="0"/>
              <a:t>56</a:t>
            </a:fld>
            <a:endParaRPr lang="en-CA"/>
          </a:p>
        </p:txBody>
      </p:sp>
    </p:spTree>
    <p:extLst>
      <p:ext uri="{BB962C8B-B14F-4D97-AF65-F5344CB8AC3E}">
        <p14:creationId xmlns:p14="http://schemas.microsoft.com/office/powerpoint/2010/main" val="29541832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57</a:t>
            </a:fld>
            <a:endParaRPr lang="en-CA"/>
          </a:p>
        </p:txBody>
      </p:sp>
    </p:spTree>
    <p:extLst>
      <p:ext uri="{BB962C8B-B14F-4D97-AF65-F5344CB8AC3E}">
        <p14:creationId xmlns:p14="http://schemas.microsoft.com/office/powerpoint/2010/main" val="32372280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4877ECC-51D2-4FB1-A27B-9D3C1C97B615}" type="slidenum">
              <a:rPr lang="en-CA" smtClean="0"/>
              <a:t>58</a:t>
            </a:fld>
            <a:endParaRPr lang="en-CA"/>
          </a:p>
        </p:txBody>
      </p:sp>
    </p:spTree>
    <p:extLst>
      <p:ext uri="{BB962C8B-B14F-4D97-AF65-F5344CB8AC3E}">
        <p14:creationId xmlns:p14="http://schemas.microsoft.com/office/powerpoint/2010/main" val="28300148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4877ECC-51D2-4FB1-A27B-9D3C1C97B615}" type="slidenum">
              <a:rPr lang="en-CA" smtClean="0"/>
              <a:t>59</a:t>
            </a:fld>
            <a:endParaRPr lang="en-CA"/>
          </a:p>
        </p:txBody>
      </p:sp>
    </p:spTree>
    <p:extLst>
      <p:ext uri="{BB962C8B-B14F-4D97-AF65-F5344CB8AC3E}">
        <p14:creationId xmlns:p14="http://schemas.microsoft.com/office/powerpoint/2010/main" val="39863985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60</a:t>
            </a:fld>
            <a:endParaRPr lang="en-CA"/>
          </a:p>
        </p:txBody>
      </p:sp>
    </p:spTree>
    <p:extLst>
      <p:ext uri="{BB962C8B-B14F-4D97-AF65-F5344CB8AC3E}">
        <p14:creationId xmlns:p14="http://schemas.microsoft.com/office/powerpoint/2010/main" val="337042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4877ECC-51D2-4FB1-A27B-9D3C1C97B615}" type="slidenum">
              <a:rPr lang="en-CA" smtClean="0"/>
              <a:t>6</a:t>
            </a:fld>
            <a:endParaRPr lang="en-CA"/>
          </a:p>
        </p:txBody>
      </p:sp>
    </p:spTree>
    <p:extLst>
      <p:ext uri="{BB962C8B-B14F-4D97-AF65-F5344CB8AC3E}">
        <p14:creationId xmlns:p14="http://schemas.microsoft.com/office/powerpoint/2010/main" val="38419965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61</a:t>
            </a:fld>
            <a:endParaRPr lang="en-CA"/>
          </a:p>
        </p:txBody>
      </p:sp>
    </p:spTree>
    <p:extLst>
      <p:ext uri="{BB962C8B-B14F-4D97-AF65-F5344CB8AC3E}">
        <p14:creationId xmlns:p14="http://schemas.microsoft.com/office/powerpoint/2010/main" val="37465046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62</a:t>
            </a:fld>
            <a:endParaRPr lang="en-CA"/>
          </a:p>
        </p:txBody>
      </p:sp>
    </p:spTree>
    <p:extLst>
      <p:ext uri="{BB962C8B-B14F-4D97-AF65-F5344CB8AC3E}">
        <p14:creationId xmlns:p14="http://schemas.microsoft.com/office/powerpoint/2010/main" val="4628707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64</a:t>
            </a:fld>
            <a:endParaRPr lang="en-CA"/>
          </a:p>
        </p:txBody>
      </p:sp>
    </p:spTree>
    <p:extLst>
      <p:ext uri="{BB962C8B-B14F-4D97-AF65-F5344CB8AC3E}">
        <p14:creationId xmlns:p14="http://schemas.microsoft.com/office/powerpoint/2010/main" val="13574080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65</a:t>
            </a:fld>
            <a:endParaRPr lang="en-CA"/>
          </a:p>
        </p:txBody>
      </p:sp>
    </p:spTree>
    <p:extLst>
      <p:ext uri="{BB962C8B-B14F-4D97-AF65-F5344CB8AC3E}">
        <p14:creationId xmlns:p14="http://schemas.microsoft.com/office/powerpoint/2010/main" val="9341290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66</a:t>
            </a:fld>
            <a:endParaRPr lang="en-CA"/>
          </a:p>
        </p:txBody>
      </p:sp>
    </p:spTree>
    <p:extLst>
      <p:ext uri="{BB962C8B-B14F-4D97-AF65-F5344CB8AC3E}">
        <p14:creationId xmlns:p14="http://schemas.microsoft.com/office/powerpoint/2010/main" val="16736772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4877ECC-51D2-4FB1-A27B-9D3C1C97B615}" type="slidenum">
              <a:rPr lang="en-CA" smtClean="0"/>
              <a:t>67</a:t>
            </a:fld>
            <a:endParaRPr lang="en-CA"/>
          </a:p>
        </p:txBody>
      </p:sp>
    </p:spTree>
    <p:extLst>
      <p:ext uri="{BB962C8B-B14F-4D97-AF65-F5344CB8AC3E}">
        <p14:creationId xmlns:p14="http://schemas.microsoft.com/office/powerpoint/2010/main" val="21769462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4877ECC-51D2-4FB1-A27B-9D3C1C97B615}" type="slidenum">
              <a:rPr lang="en-CA" smtClean="0"/>
              <a:t>68</a:t>
            </a:fld>
            <a:endParaRPr lang="en-CA"/>
          </a:p>
        </p:txBody>
      </p:sp>
    </p:spTree>
    <p:extLst>
      <p:ext uri="{BB962C8B-B14F-4D97-AF65-F5344CB8AC3E}">
        <p14:creationId xmlns:p14="http://schemas.microsoft.com/office/powerpoint/2010/main" val="28183158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4877ECC-51D2-4FB1-A27B-9D3C1C97B615}" type="slidenum">
              <a:rPr lang="en-CA" smtClean="0"/>
              <a:t>69</a:t>
            </a:fld>
            <a:endParaRPr lang="en-CA"/>
          </a:p>
        </p:txBody>
      </p:sp>
    </p:spTree>
    <p:extLst>
      <p:ext uri="{BB962C8B-B14F-4D97-AF65-F5344CB8AC3E}">
        <p14:creationId xmlns:p14="http://schemas.microsoft.com/office/powerpoint/2010/main" val="27288693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4877ECC-51D2-4FB1-A27B-9D3C1C97B615}" type="slidenum">
              <a:rPr lang="en-CA" smtClean="0"/>
              <a:t>70</a:t>
            </a:fld>
            <a:endParaRPr lang="en-CA"/>
          </a:p>
        </p:txBody>
      </p:sp>
    </p:spTree>
    <p:extLst>
      <p:ext uri="{BB962C8B-B14F-4D97-AF65-F5344CB8AC3E}">
        <p14:creationId xmlns:p14="http://schemas.microsoft.com/office/powerpoint/2010/main" val="1228499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4877ECC-51D2-4FB1-A27B-9D3C1C97B615}" type="slidenum">
              <a:rPr lang="en-CA" smtClean="0"/>
              <a:t>7</a:t>
            </a:fld>
            <a:endParaRPr lang="en-CA"/>
          </a:p>
        </p:txBody>
      </p:sp>
    </p:spTree>
    <p:extLst>
      <p:ext uri="{BB962C8B-B14F-4D97-AF65-F5344CB8AC3E}">
        <p14:creationId xmlns:p14="http://schemas.microsoft.com/office/powerpoint/2010/main" val="1998750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4877ECC-51D2-4FB1-A27B-9D3C1C97B615}" type="slidenum">
              <a:rPr lang="en-CA" smtClean="0"/>
              <a:t>8</a:t>
            </a:fld>
            <a:endParaRPr lang="en-CA"/>
          </a:p>
        </p:txBody>
      </p:sp>
    </p:spTree>
    <p:extLst>
      <p:ext uri="{BB962C8B-B14F-4D97-AF65-F5344CB8AC3E}">
        <p14:creationId xmlns:p14="http://schemas.microsoft.com/office/powerpoint/2010/main" val="2587604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4877ECC-51D2-4FB1-A27B-9D3C1C97B615}" type="slidenum">
              <a:rPr lang="en-CA" smtClean="0"/>
              <a:t>9</a:t>
            </a:fld>
            <a:endParaRPr lang="en-CA"/>
          </a:p>
        </p:txBody>
      </p:sp>
    </p:spTree>
    <p:extLst>
      <p:ext uri="{BB962C8B-B14F-4D97-AF65-F5344CB8AC3E}">
        <p14:creationId xmlns:p14="http://schemas.microsoft.com/office/powerpoint/2010/main" val="1736357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0987"/>
            <a:ext cx="1524000" cy="428413"/>
          </a:xfrm>
          <a:prstGeom prst="rect">
            <a:avLst/>
          </a:prstGeom>
        </p:spPr>
      </p:pic>
      <p:sp>
        <p:nvSpPr>
          <p:cNvPr id="9" name="Rectangle 8">
            <a:extLst>
              <a:ext uri="{FF2B5EF4-FFF2-40B4-BE49-F238E27FC236}">
                <a16:creationId xmlns:a16="http://schemas.microsoft.com/office/drawing/2014/main" id="{AB7099E1-DF10-2B41-8532-CAA5267F1F05}"/>
              </a:ext>
            </a:extLst>
          </p:cNvPr>
          <p:cNvSpPr/>
          <p:nvPr userDrawn="1"/>
        </p:nvSpPr>
        <p:spPr>
          <a:xfrm>
            <a:off x="740605" y="3315331"/>
            <a:ext cx="1995023" cy="1062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userDrawn="1"/>
        </p:nvSpPr>
        <p:spPr>
          <a:xfrm>
            <a:off x="0" y="6760464"/>
            <a:ext cx="12192000" cy="97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25" name="Subtitle 2"/>
          <p:cNvSpPr>
            <a:spLocks noGrp="1"/>
          </p:cNvSpPr>
          <p:nvPr>
            <p:ph type="subTitle" idx="1" hasCustomPrompt="1"/>
          </p:nvPr>
        </p:nvSpPr>
        <p:spPr>
          <a:xfrm>
            <a:off x="644595" y="3785779"/>
            <a:ext cx="11141005" cy="603328"/>
          </a:xfrm>
        </p:spPr>
        <p:txBody>
          <a:bodyPr>
            <a:normAutofit/>
          </a:bodyPr>
          <a:lstStyle>
            <a:lvl1pPr marL="0" indent="0" algn="l">
              <a:spcBef>
                <a:spcPts val="0"/>
              </a:spcBef>
              <a:buNone/>
              <a:defRPr sz="3200" baseline="0">
                <a:solidFill>
                  <a:schemeClr val="bg1"/>
                </a:solidFill>
              </a:defRPr>
            </a:lvl1pPr>
            <a:lvl2pPr marL="0" marR="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sz="1867">
                <a:solidFill>
                  <a:schemeClr val="bg1"/>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a:p>
            <a:pPr lvl="1"/>
            <a:endParaRPr lang="en-CA" dirty="0"/>
          </a:p>
        </p:txBody>
      </p:sp>
      <p:sp>
        <p:nvSpPr>
          <p:cNvPr id="26" name="Text Placeholder 21"/>
          <p:cNvSpPr>
            <a:spLocks noGrp="1"/>
          </p:cNvSpPr>
          <p:nvPr>
            <p:ph type="body" sz="quarter" idx="12" hasCustomPrompt="1"/>
          </p:nvPr>
        </p:nvSpPr>
        <p:spPr>
          <a:xfrm>
            <a:off x="644595" y="4248381"/>
            <a:ext cx="11141005" cy="812800"/>
          </a:xfrm>
        </p:spPr>
        <p:txBody>
          <a:bodyPr>
            <a:normAutofit/>
          </a:bodyPr>
          <a:lstStyle>
            <a:lvl1pPr marL="0" indent="0">
              <a:buNone/>
              <a:defRPr sz="1867" baseline="0">
                <a:solidFill>
                  <a:schemeClr val="bg1"/>
                </a:solidFill>
              </a:defRPr>
            </a:lvl1pPr>
            <a:lvl2pPr marL="0" indent="0">
              <a:buNone/>
              <a:defRPr sz="1867">
                <a:solidFill>
                  <a:schemeClr val="bg1"/>
                </a:solidFill>
              </a:defRPr>
            </a:lvl2pPr>
          </a:lstStyle>
          <a:p>
            <a:pPr lvl="0"/>
            <a:r>
              <a:rPr lang="en-US" dirty="0"/>
              <a:t>[Presenter Name], [Presenter Title]</a:t>
            </a:r>
          </a:p>
          <a:p>
            <a:pPr lvl="0"/>
            <a:r>
              <a:rPr lang="en-US" dirty="0"/>
              <a:t>[Month] [Day], [Year]</a:t>
            </a:r>
          </a:p>
        </p:txBody>
      </p:sp>
      <p:sp>
        <p:nvSpPr>
          <p:cNvPr id="22" name="Title 1"/>
          <p:cNvSpPr>
            <a:spLocks noGrp="1"/>
          </p:cNvSpPr>
          <p:nvPr>
            <p:ph type="ctrTitle" hasCustomPrompt="1"/>
          </p:nvPr>
        </p:nvSpPr>
        <p:spPr>
          <a:xfrm>
            <a:off x="629344" y="1035394"/>
            <a:ext cx="11131285" cy="2009564"/>
          </a:xfrm>
        </p:spPr>
        <p:txBody>
          <a:bodyPr anchor="b"/>
          <a:lstStyle>
            <a:lvl1pPr algn="l">
              <a:defRPr sz="6400">
                <a:solidFill>
                  <a:schemeClr val="bg1"/>
                </a:solidFill>
              </a:defRPr>
            </a:lvl1pPr>
          </a:lstStyle>
          <a:p>
            <a:r>
              <a:rPr lang="en-US" dirty="0"/>
              <a:t>Title of Presentation</a:t>
            </a:r>
            <a:endParaRPr lang="en-CA" dirty="0"/>
          </a:p>
        </p:txBody>
      </p:sp>
    </p:spTree>
    <p:extLst>
      <p:ext uri="{BB962C8B-B14F-4D97-AF65-F5344CB8AC3E}">
        <p14:creationId xmlns:p14="http://schemas.microsoft.com/office/powerpoint/2010/main" val="655736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hasis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0987"/>
            <a:ext cx="1524000" cy="428413"/>
          </a:xfrm>
          <a:prstGeom prst="rect">
            <a:avLst/>
          </a:prstGeom>
        </p:spPr>
      </p:pic>
      <p:sp>
        <p:nvSpPr>
          <p:cNvPr id="9" name="Subtitle 2">
            <a:extLst>
              <a:ext uri="{FF2B5EF4-FFF2-40B4-BE49-F238E27FC236}">
                <a16:creationId xmlns:a16="http://schemas.microsoft.com/office/drawing/2014/main" id="{D6C6EC09-260E-7844-A3F8-F74886BBBE83}"/>
              </a:ext>
            </a:extLst>
          </p:cNvPr>
          <p:cNvSpPr>
            <a:spLocks noGrp="1"/>
          </p:cNvSpPr>
          <p:nvPr>
            <p:ph type="subTitle" idx="1" hasCustomPrompt="1"/>
          </p:nvPr>
        </p:nvSpPr>
        <p:spPr>
          <a:xfrm>
            <a:off x="1219200" y="1237960"/>
            <a:ext cx="9753600" cy="4303275"/>
          </a:xfrm>
        </p:spPr>
        <p:txBody>
          <a:bodyPr anchor="ctr"/>
          <a:lstStyle>
            <a:lvl1pPr marL="0" indent="0" algn="ctr">
              <a:buNone/>
              <a:defRPr sz="4267" b="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add a point you want to emphasize.</a:t>
            </a:r>
            <a:endParaRPr lang="en-CA" dirty="0"/>
          </a:p>
        </p:txBody>
      </p:sp>
      <p:sp>
        <p:nvSpPr>
          <p:cNvPr id="10" name="Slide Number Placeholder 1">
            <a:extLst>
              <a:ext uri="{FF2B5EF4-FFF2-40B4-BE49-F238E27FC236}">
                <a16:creationId xmlns:a16="http://schemas.microsoft.com/office/drawing/2014/main" id="{4BD0DB17-994A-D740-9A0F-0902A7FFCF16}"/>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072105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s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0987"/>
            <a:ext cx="1524000" cy="428413"/>
          </a:xfrm>
          <a:prstGeom prst="rect">
            <a:avLst/>
          </a:prstGeom>
        </p:spPr>
      </p:pic>
      <p:sp>
        <p:nvSpPr>
          <p:cNvPr id="10" name="Rectangle 9"/>
          <p:cNvSpPr/>
          <p:nvPr userDrawn="1"/>
        </p:nvSpPr>
        <p:spPr>
          <a:xfrm>
            <a:off x="0" y="6760464"/>
            <a:ext cx="12192000" cy="97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9" name="Subtitle 2">
            <a:extLst>
              <a:ext uri="{FF2B5EF4-FFF2-40B4-BE49-F238E27FC236}">
                <a16:creationId xmlns:a16="http://schemas.microsoft.com/office/drawing/2014/main" id="{9BFDAEB0-C263-3249-9B91-A576F97273C4}"/>
              </a:ext>
            </a:extLst>
          </p:cNvPr>
          <p:cNvSpPr>
            <a:spLocks noGrp="1"/>
          </p:cNvSpPr>
          <p:nvPr>
            <p:ph type="subTitle" idx="1" hasCustomPrompt="1"/>
          </p:nvPr>
        </p:nvSpPr>
        <p:spPr>
          <a:xfrm>
            <a:off x="1219200" y="1237960"/>
            <a:ext cx="9753600" cy="4303275"/>
          </a:xfrm>
        </p:spPr>
        <p:txBody>
          <a:bodyPr anchor="ctr"/>
          <a:lstStyle>
            <a:lvl1pPr marL="0" indent="0" algn="ctr">
              <a:buNone/>
              <a:defRPr sz="4267" b="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add a point you want to emphasize.</a:t>
            </a:r>
            <a:endParaRPr lang="en-CA" dirty="0"/>
          </a:p>
        </p:txBody>
      </p:sp>
      <p:sp>
        <p:nvSpPr>
          <p:cNvPr id="11" name="Slide Number Placeholder 1">
            <a:extLst>
              <a:ext uri="{FF2B5EF4-FFF2-40B4-BE49-F238E27FC236}">
                <a16:creationId xmlns:a16="http://schemas.microsoft.com/office/drawing/2014/main" id="{2C9F18CE-2759-7845-B2CF-3C394A07B6CA}"/>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37413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07435" y="2006601"/>
            <a:ext cx="10177131" cy="381270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Title 1">
            <a:extLst>
              <a:ext uri="{FF2B5EF4-FFF2-40B4-BE49-F238E27FC236}">
                <a16:creationId xmlns:a16="http://schemas.microsoft.com/office/drawing/2014/main" id="{05A4F9AA-7CFA-3E45-A6C5-88CCE63E1F10}"/>
              </a:ext>
            </a:extLst>
          </p:cNvPr>
          <p:cNvSpPr>
            <a:spLocks noGrp="1"/>
          </p:cNvSpPr>
          <p:nvPr>
            <p:ph type="title" hasCustomPrompt="1"/>
          </p:nvPr>
        </p:nvSpPr>
        <p:spPr>
          <a:xfrm>
            <a:off x="623392" y="588163"/>
            <a:ext cx="10959008" cy="758957"/>
          </a:xfrm>
        </p:spPr>
        <p:txBody>
          <a:bodyPr anchor="b"/>
          <a:lstStyle>
            <a:lvl1pPr>
              <a:defRPr b="0">
                <a:solidFill>
                  <a:schemeClr val="accent3"/>
                </a:solidFill>
              </a:defRPr>
            </a:lvl1pPr>
          </a:lstStyle>
          <a:p>
            <a:r>
              <a:rPr lang="en-US" dirty="0"/>
              <a:t>Text content slide</a:t>
            </a:r>
            <a:endParaRPr lang="en-CA" dirty="0"/>
          </a:p>
        </p:txBody>
      </p:sp>
      <p:cxnSp>
        <p:nvCxnSpPr>
          <p:cNvPr id="11" name="Straight Connector 10">
            <a:extLst>
              <a:ext uri="{FF2B5EF4-FFF2-40B4-BE49-F238E27FC236}">
                <a16:creationId xmlns:a16="http://schemas.microsoft.com/office/drawing/2014/main" id="{3006B7A1-3531-4A43-95D8-D9F7A67C4654}"/>
              </a:ext>
            </a:extLst>
          </p:cNvPr>
          <p:cNvCxnSpPr>
            <a:cxnSpLocks/>
          </p:cNvCxnSpPr>
          <p:nvPr userDrawn="1"/>
        </p:nvCxnSpPr>
        <p:spPr>
          <a:xfrm>
            <a:off x="747022" y="1412776"/>
            <a:ext cx="1069795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A0F159A9-957B-FC4E-A2AD-3E6A961644CA}"/>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1398"/>
            <a:ext cx="1524000" cy="428413"/>
          </a:xfrm>
          <a:prstGeom prst="rect">
            <a:avLst/>
          </a:prstGeom>
        </p:spPr>
      </p:pic>
    </p:spTree>
    <p:extLst>
      <p:ext uri="{BB962C8B-B14F-4D97-AF65-F5344CB8AC3E}">
        <p14:creationId xmlns:p14="http://schemas.microsoft.com/office/powerpoint/2010/main" val="2926694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no 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584200"/>
            <a:ext cx="10972800" cy="53721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2" name="Slide Number Placeholder 1">
            <a:extLst>
              <a:ext uri="{FF2B5EF4-FFF2-40B4-BE49-F238E27FC236}">
                <a16:creationId xmlns:a16="http://schemas.microsoft.com/office/drawing/2014/main" id="{E4ECA700-3632-814E-AB1D-75F15F645E5F}"/>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1398"/>
            <a:ext cx="1524000" cy="428413"/>
          </a:xfrm>
          <a:prstGeom prst="rect">
            <a:avLst/>
          </a:prstGeom>
        </p:spPr>
      </p:pic>
    </p:spTree>
    <p:extLst>
      <p:ext uri="{BB962C8B-B14F-4D97-AF65-F5344CB8AC3E}">
        <p14:creationId xmlns:p14="http://schemas.microsoft.com/office/powerpoint/2010/main" val="4229184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e / Contras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6096000" y="0"/>
            <a:ext cx="6096000" cy="67564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Content Placeholder 2"/>
          <p:cNvSpPr>
            <a:spLocks noGrp="1"/>
          </p:cNvSpPr>
          <p:nvPr>
            <p:ph sz="half" idx="1"/>
          </p:nvPr>
        </p:nvSpPr>
        <p:spPr>
          <a:xfrm>
            <a:off x="623392" y="2047783"/>
            <a:ext cx="4837608" cy="3877495"/>
          </a:xfrm>
        </p:spPr>
        <p:txBody>
          <a:bodyPr/>
          <a:lstStyle>
            <a:lvl1pPr>
              <a:defRPr sz="2400">
                <a:solidFill>
                  <a:schemeClr val="tx1"/>
                </a:solidFill>
              </a:defRPr>
            </a:lvl1pPr>
            <a:lvl2pPr>
              <a:defRPr sz="1867">
                <a:solidFill>
                  <a:schemeClr val="tx1"/>
                </a:solidFill>
              </a:defRPr>
            </a:lvl2pPr>
            <a:lvl3pPr>
              <a:defRPr sz="1867">
                <a:solidFill>
                  <a:schemeClr val="tx1"/>
                </a:solidFill>
              </a:defRPr>
            </a:lvl3pPr>
            <a:lvl4pPr>
              <a:defRPr sz="1867">
                <a:solidFill>
                  <a:schemeClr val="tx1"/>
                </a:solidFill>
              </a:defRPr>
            </a:lvl4pPr>
            <a:lvl5pPr>
              <a:defRPr sz="1867">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6719392" y="2047783"/>
            <a:ext cx="4837608" cy="3877495"/>
          </a:xfrm>
        </p:spPr>
        <p:txBody>
          <a:bodyPr/>
          <a:lstStyle>
            <a:lvl1pPr>
              <a:defRPr sz="2400">
                <a:solidFill>
                  <a:schemeClr val="tx1"/>
                </a:solidFill>
              </a:defRPr>
            </a:lvl1pPr>
            <a:lvl2pPr>
              <a:defRPr sz="1867">
                <a:solidFill>
                  <a:schemeClr val="tx1"/>
                </a:solidFill>
              </a:defRPr>
            </a:lvl2pPr>
            <a:lvl3pPr>
              <a:defRPr sz="1867">
                <a:solidFill>
                  <a:schemeClr val="tx1"/>
                </a:solidFill>
              </a:defRPr>
            </a:lvl3pPr>
            <a:lvl4pPr>
              <a:defRPr sz="1867">
                <a:solidFill>
                  <a:schemeClr val="tx1"/>
                </a:solidFill>
              </a:defRPr>
            </a:lvl4pPr>
            <a:lvl5pPr>
              <a:defRPr sz="1867">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6719392" y="588163"/>
            <a:ext cx="4837608" cy="758957"/>
          </a:xfrm>
        </p:spPr>
        <p:txBody>
          <a:bodyPr anchor="b"/>
          <a:lstStyle>
            <a:lvl1pPr>
              <a:defRPr b="0">
                <a:solidFill>
                  <a:schemeClr val="accent3"/>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6843022" y="1412776"/>
            <a:ext cx="460195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747022" y="1403924"/>
            <a:ext cx="460195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 Placeholder 50">
            <a:extLst>
              <a:ext uri="{FF2B5EF4-FFF2-40B4-BE49-F238E27FC236}">
                <a16:creationId xmlns:a16="http://schemas.microsoft.com/office/drawing/2014/main" id="{07D2C18B-0EFA-454F-8FCB-5CA4BEE7A2DA}"/>
              </a:ext>
            </a:extLst>
          </p:cNvPr>
          <p:cNvSpPr>
            <a:spLocks noGrp="1"/>
          </p:cNvSpPr>
          <p:nvPr>
            <p:ph type="body" sz="quarter" idx="10" hasCustomPrompt="1"/>
          </p:nvPr>
        </p:nvSpPr>
        <p:spPr>
          <a:xfrm>
            <a:off x="623392" y="585682"/>
            <a:ext cx="4837608" cy="767292"/>
          </a:xfrm>
        </p:spPr>
        <p:txBody>
          <a:bodyPr/>
          <a:lstStyle>
            <a:lvl1pPr marL="0" indent="0">
              <a:buNone/>
              <a:defRPr sz="4267">
                <a:solidFill>
                  <a:schemeClr val="accent3"/>
                </a:solidFill>
              </a:defRPr>
            </a:lvl1pPr>
          </a:lstStyle>
          <a:p>
            <a:pPr lvl="0"/>
            <a:r>
              <a:rPr lang="en-US" dirty="0"/>
              <a:t>Concept #1</a:t>
            </a:r>
          </a:p>
        </p:txBody>
      </p:sp>
      <p:sp>
        <p:nvSpPr>
          <p:cNvPr id="53" name="Slide Number Placeholder 1">
            <a:extLst>
              <a:ext uri="{FF2B5EF4-FFF2-40B4-BE49-F238E27FC236}">
                <a16:creationId xmlns:a16="http://schemas.microsoft.com/office/drawing/2014/main" id="{5F3E3FA1-80BF-F740-8EF5-85A3F6826564}"/>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1398"/>
            <a:ext cx="1524000" cy="428413"/>
          </a:xfrm>
          <a:prstGeom prst="rect">
            <a:avLst/>
          </a:prstGeom>
        </p:spPr>
      </p:pic>
    </p:spTree>
    <p:extLst>
      <p:ext uri="{BB962C8B-B14F-4D97-AF65-F5344CB8AC3E}">
        <p14:creationId xmlns:p14="http://schemas.microsoft.com/office/powerpoint/2010/main" val="1956326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e / Contrast (Colour)">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6096000" y="0"/>
            <a:ext cx="6096000" cy="675640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Content Placeholder 2"/>
          <p:cNvSpPr>
            <a:spLocks noGrp="1"/>
          </p:cNvSpPr>
          <p:nvPr>
            <p:ph sz="half" idx="1"/>
          </p:nvPr>
        </p:nvSpPr>
        <p:spPr>
          <a:xfrm>
            <a:off x="623392" y="2047783"/>
            <a:ext cx="4837608" cy="3877495"/>
          </a:xfrm>
        </p:spPr>
        <p:txBody>
          <a:bodyPr/>
          <a:lstStyle>
            <a:lvl1pPr>
              <a:defRPr sz="2400">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6719392" y="2047783"/>
            <a:ext cx="4837608" cy="3877495"/>
          </a:xfrm>
        </p:spPr>
        <p:txBody>
          <a:bodyPr/>
          <a:lstStyle>
            <a:lvl1pPr>
              <a:defRPr sz="2400">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6719392" y="588163"/>
            <a:ext cx="4837608" cy="758957"/>
          </a:xfrm>
        </p:spPr>
        <p:txBody>
          <a:bodyPr anchor="b"/>
          <a:lstStyle>
            <a:lvl1pPr>
              <a:defRPr b="0">
                <a:solidFill>
                  <a:schemeClr val="bg1"/>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6843022" y="1412776"/>
            <a:ext cx="460195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747022" y="1403924"/>
            <a:ext cx="460195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CD8BCBB-0B06-1640-B37C-E93E1BD483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0987"/>
            <a:ext cx="1524000" cy="428413"/>
          </a:xfrm>
          <a:prstGeom prst="rect">
            <a:avLst/>
          </a:prstGeom>
        </p:spPr>
      </p:pic>
      <p:sp>
        <p:nvSpPr>
          <p:cNvPr id="12" name="Rectangle 11">
            <a:extLst>
              <a:ext uri="{FF2B5EF4-FFF2-40B4-BE49-F238E27FC236}">
                <a16:creationId xmlns:a16="http://schemas.microsoft.com/office/drawing/2014/main" id="{534161E6-DA0F-F149-8BF3-DDA07282D9A4}"/>
              </a:ext>
            </a:extLst>
          </p:cNvPr>
          <p:cNvSpPr/>
          <p:nvPr userDrawn="1"/>
        </p:nvSpPr>
        <p:spPr>
          <a:xfrm>
            <a:off x="0" y="6760464"/>
            <a:ext cx="12192000" cy="97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13" name="Text Placeholder 50">
            <a:extLst>
              <a:ext uri="{FF2B5EF4-FFF2-40B4-BE49-F238E27FC236}">
                <a16:creationId xmlns:a16="http://schemas.microsoft.com/office/drawing/2014/main" id="{27E3A62C-72C3-AD43-99F2-39AEE5FF90AA}"/>
              </a:ext>
            </a:extLst>
          </p:cNvPr>
          <p:cNvSpPr>
            <a:spLocks noGrp="1"/>
          </p:cNvSpPr>
          <p:nvPr>
            <p:ph type="body" sz="quarter" idx="10" hasCustomPrompt="1"/>
          </p:nvPr>
        </p:nvSpPr>
        <p:spPr>
          <a:xfrm>
            <a:off x="623392" y="585682"/>
            <a:ext cx="4837608" cy="767292"/>
          </a:xfrm>
        </p:spPr>
        <p:txBody>
          <a:bodyPr/>
          <a:lstStyle>
            <a:lvl1pPr marL="0" indent="0">
              <a:buNone/>
              <a:defRPr sz="4267">
                <a:solidFill>
                  <a:schemeClr val="bg1"/>
                </a:solidFill>
              </a:defRPr>
            </a:lvl1pPr>
          </a:lstStyle>
          <a:p>
            <a:pPr lvl="0"/>
            <a:r>
              <a:rPr lang="en-US" dirty="0"/>
              <a:t>Concept #1</a:t>
            </a:r>
          </a:p>
        </p:txBody>
      </p:sp>
      <p:sp>
        <p:nvSpPr>
          <p:cNvPr id="14" name="Slide Number Placeholder 1">
            <a:extLst>
              <a:ext uri="{FF2B5EF4-FFF2-40B4-BE49-F238E27FC236}">
                <a16:creationId xmlns:a16="http://schemas.microsoft.com/office/drawing/2014/main" id="{F4F3F1D3-2F04-AA40-8E38-308681225726}"/>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400571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slide photo">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2192000" cy="6759923"/>
          </a:xfrm>
        </p:spPr>
        <p:txBody>
          <a:bodyPr/>
          <a:lstStyle>
            <a:lvl1pPr marL="0" indent="0">
              <a:buNone/>
              <a:defRPr baseline="0"/>
            </a:lvl1pPr>
          </a:lstStyle>
          <a:p>
            <a:r>
              <a:rPr lang="en-US" dirty="0"/>
              <a:t>[Insert picture]</a:t>
            </a:r>
            <a:endParaRPr lang="en-CA" dirty="0"/>
          </a:p>
        </p:txBody>
      </p:sp>
      <p:sp>
        <p:nvSpPr>
          <p:cNvPr id="4" name="Content Placeholder 2"/>
          <p:cNvSpPr>
            <a:spLocks noGrp="1"/>
          </p:cNvSpPr>
          <p:nvPr>
            <p:ph idx="1"/>
          </p:nvPr>
        </p:nvSpPr>
        <p:spPr>
          <a:xfrm>
            <a:off x="623392" y="644691"/>
            <a:ext cx="10945216" cy="5472608"/>
          </a:xfrm>
        </p:spPr>
        <p:txBody>
          <a:bodyPr/>
          <a:lstStyle>
            <a:lvl1pPr marL="0" indent="0">
              <a:buNone/>
              <a:defRPr sz="4267">
                <a:solidFill>
                  <a:schemeClr val="bg1"/>
                </a:solidFill>
              </a:defRPr>
            </a:lvl1pPr>
            <a:lvl2pPr marL="609585" indent="0">
              <a:buNone/>
              <a:defRPr>
                <a:solidFill>
                  <a:schemeClr val="bg1"/>
                </a:solidFill>
              </a:defRPr>
            </a:lvl2pPr>
            <a:lvl3pPr marL="1219170" indent="0">
              <a:buNone/>
              <a:defRPr>
                <a:solidFill>
                  <a:schemeClr val="bg1"/>
                </a:solidFill>
              </a:defRPr>
            </a:lvl3pPr>
            <a:lvl4pPr marL="1828754" indent="0">
              <a:buNone/>
              <a:defRPr>
                <a:solidFill>
                  <a:schemeClr val="bg1"/>
                </a:solidFill>
              </a:defRPr>
            </a:lvl4pPr>
            <a:lvl5pPr marL="2438339"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Slide Number Placeholder 1">
            <a:extLst>
              <a:ext uri="{FF2B5EF4-FFF2-40B4-BE49-F238E27FC236}">
                <a16:creationId xmlns:a16="http://schemas.microsoft.com/office/drawing/2014/main" id="{03483ED2-1B2C-4548-B27C-A24395341ACD}"/>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812073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losing slide">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0987"/>
            <a:ext cx="1524000" cy="428413"/>
          </a:xfrm>
          <a:prstGeom prst="rect">
            <a:avLst/>
          </a:prstGeom>
        </p:spPr>
      </p:pic>
      <p:sp>
        <p:nvSpPr>
          <p:cNvPr id="10" name="Rectangle 9"/>
          <p:cNvSpPr/>
          <p:nvPr userDrawn="1"/>
        </p:nvSpPr>
        <p:spPr>
          <a:xfrm>
            <a:off x="0" y="6760464"/>
            <a:ext cx="12192000" cy="97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6" name="Rectangle 5">
            <a:extLst>
              <a:ext uri="{FF2B5EF4-FFF2-40B4-BE49-F238E27FC236}">
                <a16:creationId xmlns:a16="http://schemas.microsoft.com/office/drawing/2014/main" id="{5FFE8F5B-B518-EC44-A50A-C90EA99081FF}"/>
              </a:ext>
            </a:extLst>
          </p:cNvPr>
          <p:cNvSpPr/>
          <p:nvPr userDrawn="1"/>
        </p:nvSpPr>
        <p:spPr>
          <a:xfrm>
            <a:off x="740605" y="3315331"/>
            <a:ext cx="1995023" cy="1062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itle 1">
            <a:extLst>
              <a:ext uri="{FF2B5EF4-FFF2-40B4-BE49-F238E27FC236}">
                <a16:creationId xmlns:a16="http://schemas.microsoft.com/office/drawing/2014/main" id="{52A50F4C-F19A-854F-A096-57CE3873BB9D}"/>
              </a:ext>
            </a:extLst>
          </p:cNvPr>
          <p:cNvSpPr>
            <a:spLocks noGrp="1"/>
          </p:cNvSpPr>
          <p:nvPr>
            <p:ph type="ctrTitle" hasCustomPrompt="1"/>
          </p:nvPr>
        </p:nvSpPr>
        <p:spPr>
          <a:xfrm>
            <a:off x="629344" y="1035394"/>
            <a:ext cx="11131285" cy="2009564"/>
          </a:xfrm>
        </p:spPr>
        <p:txBody>
          <a:bodyPr anchor="b"/>
          <a:lstStyle>
            <a:lvl1pPr algn="l">
              <a:defRPr sz="6400">
                <a:solidFill>
                  <a:schemeClr val="bg1"/>
                </a:solidFill>
              </a:defRPr>
            </a:lvl1pPr>
          </a:lstStyle>
          <a:p>
            <a:r>
              <a:rPr lang="en-US" dirty="0"/>
              <a:t>Closing note (</a:t>
            </a:r>
            <a:r>
              <a:rPr lang="en-US" dirty="0" err="1"/>
              <a:t>eg.</a:t>
            </a:r>
            <a:r>
              <a:rPr lang="en-US" dirty="0"/>
              <a:t> ”Discuss”)</a:t>
            </a:r>
            <a:endParaRPr lang="en-CA" dirty="0"/>
          </a:p>
        </p:txBody>
      </p:sp>
    </p:spTree>
    <p:extLst>
      <p:ext uri="{BB962C8B-B14F-4D97-AF65-F5344CB8AC3E}">
        <p14:creationId xmlns:p14="http://schemas.microsoft.com/office/powerpoint/2010/main" val="3918200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accent4"/>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760464"/>
          </a:xfrm>
        </p:spPr>
        <p:txBody>
          <a:bodyPr/>
          <a:lstStyle/>
          <a:p>
            <a:endParaRPr lang="en-CA" dirty="0"/>
          </a:p>
        </p:txBody>
      </p:sp>
      <p:sp>
        <p:nvSpPr>
          <p:cNvPr id="7" name="Rectangle 6"/>
          <p:cNvSpPr/>
          <p:nvPr userDrawn="1"/>
        </p:nvSpPr>
        <p:spPr>
          <a:xfrm>
            <a:off x="0" y="6760464"/>
            <a:ext cx="12192000" cy="975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0987"/>
            <a:ext cx="1524000" cy="428413"/>
          </a:xfrm>
          <a:prstGeom prst="rect">
            <a:avLst/>
          </a:prstGeom>
        </p:spPr>
      </p:pic>
      <p:sp>
        <p:nvSpPr>
          <p:cNvPr id="15" name="Rectangle 14">
            <a:extLst>
              <a:ext uri="{FF2B5EF4-FFF2-40B4-BE49-F238E27FC236}">
                <a16:creationId xmlns:a16="http://schemas.microsoft.com/office/drawing/2014/main" id="{68443C66-28E3-894E-ADFB-0D0E71F3ABFB}"/>
              </a:ext>
            </a:extLst>
          </p:cNvPr>
          <p:cNvSpPr/>
          <p:nvPr userDrawn="1"/>
        </p:nvSpPr>
        <p:spPr>
          <a:xfrm>
            <a:off x="740605" y="3315331"/>
            <a:ext cx="1995023" cy="106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Subtitle 2">
            <a:extLst>
              <a:ext uri="{FF2B5EF4-FFF2-40B4-BE49-F238E27FC236}">
                <a16:creationId xmlns:a16="http://schemas.microsoft.com/office/drawing/2014/main" id="{A940BA24-46BE-EC46-90EA-EE6B28A526BA}"/>
              </a:ext>
            </a:extLst>
          </p:cNvPr>
          <p:cNvSpPr>
            <a:spLocks noGrp="1"/>
          </p:cNvSpPr>
          <p:nvPr>
            <p:ph type="subTitle" idx="1" hasCustomPrompt="1"/>
          </p:nvPr>
        </p:nvSpPr>
        <p:spPr>
          <a:xfrm>
            <a:off x="644595" y="3785779"/>
            <a:ext cx="11141005" cy="603328"/>
          </a:xfrm>
        </p:spPr>
        <p:txBody>
          <a:bodyPr>
            <a:normAutofit/>
          </a:bodyPr>
          <a:lstStyle>
            <a:lvl1pPr marL="0" indent="0" algn="l">
              <a:spcBef>
                <a:spcPts val="0"/>
              </a:spcBef>
              <a:buNone/>
              <a:defRPr sz="3200" baseline="0">
                <a:solidFill>
                  <a:schemeClr val="bg1"/>
                </a:solidFill>
              </a:defRPr>
            </a:lvl1pPr>
            <a:lvl2pPr marL="0" marR="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sz="1867">
                <a:solidFill>
                  <a:schemeClr val="bg1"/>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a:p>
            <a:pPr lvl="1"/>
            <a:endParaRPr lang="en-CA" dirty="0"/>
          </a:p>
        </p:txBody>
      </p:sp>
      <p:sp>
        <p:nvSpPr>
          <p:cNvPr id="17" name="Text Placeholder 21">
            <a:extLst>
              <a:ext uri="{FF2B5EF4-FFF2-40B4-BE49-F238E27FC236}">
                <a16:creationId xmlns:a16="http://schemas.microsoft.com/office/drawing/2014/main" id="{1F1B8A6B-31F6-D24F-9107-3F874DBA32E7}"/>
              </a:ext>
            </a:extLst>
          </p:cNvPr>
          <p:cNvSpPr>
            <a:spLocks noGrp="1"/>
          </p:cNvSpPr>
          <p:nvPr>
            <p:ph type="body" sz="quarter" idx="12" hasCustomPrompt="1"/>
          </p:nvPr>
        </p:nvSpPr>
        <p:spPr>
          <a:xfrm>
            <a:off x="644595" y="4248381"/>
            <a:ext cx="11141005" cy="812800"/>
          </a:xfrm>
        </p:spPr>
        <p:txBody>
          <a:bodyPr>
            <a:normAutofit/>
          </a:bodyPr>
          <a:lstStyle>
            <a:lvl1pPr marL="0" indent="0">
              <a:buNone/>
              <a:defRPr sz="1867" baseline="0">
                <a:solidFill>
                  <a:schemeClr val="bg1"/>
                </a:solidFill>
              </a:defRPr>
            </a:lvl1pPr>
            <a:lvl2pPr marL="0" indent="0">
              <a:buNone/>
              <a:defRPr sz="1867">
                <a:solidFill>
                  <a:schemeClr val="bg1"/>
                </a:solidFill>
              </a:defRPr>
            </a:lvl2pPr>
          </a:lstStyle>
          <a:p>
            <a:pPr lvl="0"/>
            <a:r>
              <a:rPr lang="en-US" dirty="0"/>
              <a:t>[Presenter Name], [Presenter Title]</a:t>
            </a:r>
          </a:p>
          <a:p>
            <a:pPr lvl="0"/>
            <a:r>
              <a:rPr lang="en-US" dirty="0"/>
              <a:t>[Month] [Day], [Year]</a:t>
            </a:r>
          </a:p>
        </p:txBody>
      </p:sp>
      <p:sp>
        <p:nvSpPr>
          <p:cNvPr id="18" name="Title 1">
            <a:extLst>
              <a:ext uri="{FF2B5EF4-FFF2-40B4-BE49-F238E27FC236}">
                <a16:creationId xmlns:a16="http://schemas.microsoft.com/office/drawing/2014/main" id="{228A715B-9DE5-CE47-9A7C-B601EA34C3A1}"/>
              </a:ext>
            </a:extLst>
          </p:cNvPr>
          <p:cNvSpPr>
            <a:spLocks noGrp="1"/>
          </p:cNvSpPr>
          <p:nvPr>
            <p:ph type="ctrTitle" hasCustomPrompt="1"/>
          </p:nvPr>
        </p:nvSpPr>
        <p:spPr>
          <a:xfrm>
            <a:off x="629344" y="1035394"/>
            <a:ext cx="11131285" cy="2009564"/>
          </a:xfrm>
        </p:spPr>
        <p:txBody>
          <a:bodyPr anchor="b"/>
          <a:lstStyle>
            <a:lvl1pPr algn="l">
              <a:defRPr sz="6400">
                <a:solidFill>
                  <a:schemeClr val="bg1"/>
                </a:solidFill>
              </a:defRPr>
            </a:lvl1pPr>
          </a:lstStyle>
          <a:p>
            <a:r>
              <a:rPr lang="en-US" dirty="0"/>
              <a:t>Title of Presentation</a:t>
            </a:r>
            <a:endParaRPr lang="en-CA" dirty="0"/>
          </a:p>
        </p:txBody>
      </p:sp>
    </p:spTree>
    <p:extLst>
      <p:ext uri="{BB962C8B-B14F-4D97-AF65-F5344CB8AC3E}">
        <p14:creationId xmlns:p14="http://schemas.microsoft.com/office/powerpoint/2010/main" val="298712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0987"/>
            <a:ext cx="1524000" cy="428413"/>
          </a:xfrm>
          <a:prstGeom prst="rect">
            <a:avLst/>
          </a:prstGeom>
        </p:spPr>
      </p:pic>
      <p:sp>
        <p:nvSpPr>
          <p:cNvPr id="10" name="Rectangle 9"/>
          <p:cNvSpPr/>
          <p:nvPr userDrawn="1"/>
        </p:nvSpPr>
        <p:spPr>
          <a:xfrm>
            <a:off x="0" y="6760464"/>
            <a:ext cx="12192000" cy="97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6" name="Rectangle 5">
            <a:extLst>
              <a:ext uri="{FF2B5EF4-FFF2-40B4-BE49-F238E27FC236}">
                <a16:creationId xmlns:a16="http://schemas.microsoft.com/office/drawing/2014/main" id="{5FFE8F5B-B518-EC44-A50A-C90EA99081FF}"/>
              </a:ext>
            </a:extLst>
          </p:cNvPr>
          <p:cNvSpPr/>
          <p:nvPr userDrawn="1"/>
        </p:nvSpPr>
        <p:spPr>
          <a:xfrm>
            <a:off x="740605" y="3315331"/>
            <a:ext cx="1995023" cy="1062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itle 1">
            <a:extLst>
              <a:ext uri="{FF2B5EF4-FFF2-40B4-BE49-F238E27FC236}">
                <a16:creationId xmlns:a16="http://schemas.microsoft.com/office/drawing/2014/main" id="{52A50F4C-F19A-854F-A096-57CE3873BB9D}"/>
              </a:ext>
            </a:extLst>
          </p:cNvPr>
          <p:cNvSpPr>
            <a:spLocks noGrp="1"/>
          </p:cNvSpPr>
          <p:nvPr>
            <p:ph type="ctrTitle" hasCustomPrompt="1"/>
          </p:nvPr>
        </p:nvSpPr>
        <p:spPr>
          <a:xfrm>
            <a:off x="629344" y="1035394"/>
            <a:ext cx="11131285" cy="2009564"/>
          </a:xfrm>
        </p:spPr>
        <p:txBody>
          <a:bodyPr anchor="b"/>
          <a:lstStyle>
            <a:lvl1pPr algn="l">
              <a:defRPr sz="6400">
                <a:solidFill>
                  <a:schemeClr val="bg1"/>
                </a:solidFill>
              </a:defRPr>
            </a:lvl1pPr>
          </a:lstStyle>
          <a:p>
            <a:r>
              <a:rPr lang="en-US" dirty="0"/>
              <a:t>Closing note (</a:t>
            </a:r>
            <a:r>
              <a:rPr lang="en-US" dirty="0" err="1"/>
              <a:t>eg.</a:t>
            </a:r>
            <a:r>
              <a:rPr lang="en-US" dirty="0"/>
              <a:t> ”Discuss”)</a:t>
            </a:r>
            <a:endParaRPr lang="en-CA" dirty="0"/>
          </a:p>
        </p:txBody>
      </p:sp>
    </p:spTree>
    <p:extLst>
      <p:ext uri="{BB962C8B-B14F-4D97-AF65-F5344CB8AC3E}">
        <p14:creationId xmlns:p14="http://schemas.microsoft.com/office/powerpoint/2010/main" val="278130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588163"/>
            <a:ext cx="10959008" cy="758957"/>
          </a:xfrm>
        </p:spPr>
        <p:txBody>
          <a:bodyPr anchor="b"/>
          <a:lstStyle>
            <a:lvl1pPr>
              <a:defRPr b="0">
                <a:solidFill>
                  <a:schemeClr val="accent3"/>
                </a:solidFill>
              </a:defRPr>
            </a:lvl1pPr>
          </a:lstStyle>
          <a:p>
            <a:r>
              <a:rPr lang="en-US" dirty="0"/>
              <a:t>List or agenda slide</a:t>
            </a:r>
            <a:endParaRPr lang="en-CA" dirty="0"/>
          </a:p>
        </p:txBody>
      </p:sp>
      <p:sp>
        <p:nvSpPr>
          <p:cNvPr id="3" name="Content Placeholder 2"/>
          <p:cNvSpPr>
            <a:spLocks noGrp="1"/>
          </p:cNvSpPr>
          <p:nvPr>
            <p:ph idx="1"/>
          </p:nvPr>
        </p:nvSpPr>
        <p:spPr>
          <a:xfrm>
            <a:off x="1871531" y="1892829"/>
            <a:ext cx="9710869" cy="4233335"/>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9" name="Straight Connector 8"/>
          <p:cNvCxnSpPr>
            <a:cxnSpLocks/>
          </p:cNvCxnSpPr>
          <p:nvPr userDrawn="1"/>
        </p:nvCxnSpPr>
        <p:spPr>
          <a:xfrm>
            <a:off x="747022" y="1412776"/>
            <a:ext cx="1069795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1398"/>
            <a:ext cx="1524000" cy="428413"/>
          </a:xfrm>
          <a:prstGeom prst="rect">
            <a:avLst/>
          </a:prstGeom>
        </p:spPr>
      </p:pic>
    </p:spTree>
    <p:extLst>
      <p:ext uri="{BB962C8B-B14F-4D97-AF65-F5344CB8AC3E}">
        <p14:creationId xmlns:p14="http://schemas.microsoft.com/office/powerpoint/2010/main" val="658308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588163"/>
            <a:ext cx="10959008" cy="758957"/>
          </a:xfrm>
        </p:spPr>
        <p:txBody>
          <a:bodyPr anchor="b"/>
          <a:lstStyle>
            <a:lvl1pPr>
              <a:defRPr b="0">
                <a:solidFill>
                  <a:schemeClr val="accent3"/>
                </a:solidFill>
              </a:defRPr>
            </a:lvl1pPr>
          </a:lstStyle>
          <a:p>
            <a:r>
              <a:rPr lang="en-US" dirty="0"/>
              <a:t>List or agenda slide</a:t>
            </a:r>
            <a:endParaRPr lang="en-CA" dirty="0"/>
          </a:p>
        </p:txBody>
      </p:sp>
      <p:sp>
        <p:nvSpPr>
          <p:cNvPr id="3" name="Content Placeholder 2"/>
          <p:cNvSpPr>
            <a:spLocks noGrp="1"/>
          </p:cNvSpPr>
          <p:nvPr>
            <p:ph idx="1"/>
          </p:nvPr>
        </p:nvSpPr>
        <p:spPr>
          <a:xfrm>
            <a:off x="1871531" y="1892829"/>
            <a:ext cx="9710869" cy="4233335"/>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9" name="Straight Connector 8"/>
          <p:cNvCxnSpPr>
            <a:cxnSpLocks/>
          </p:cNvCxnSpPr>
          <p:nvPr userDrawn="1"/>
        </p:nvCxnSpPr>
        <p:spPr>
          <a:xfrm>
            <a:off x="747022" y="1412776"/>
            <a:ext cx="1069795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1398"/>
            <a:ext cx="1524000" cy="428413"/>
          </a:xfrm>
          <a:prstGeom prst="rect">
            <a:avLst/>
          </a:prstGeom>
        </p:spPr>
      </p:pic>
    </p:spTree>
    <p:extLst>
      <p:ext uri="{BB962C8B-B14F-4D97-AF65-F5344CB8AC3E}">
        <p14:creationId xmlns:p14="http://schemas.microsoft.com/office/powerpoint/2010/main" val="2531084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vider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05718"/>
            <a:ext cx="10363200" cy="2190716"/>
          </a:xfrm>
        </p:spPr>
        <p:txBody>
          <a:bodyPr lIns="0" tIns="0" rIns="0" bIns="0" anchor="b" anchorCtr="0"/>
          <a:lstStyle>
            <a:lvl1pPr algn="ctr">
              <a:defRPr b="0">
                <a:solidFill>
                  <a:schemeClr val="tx1"/>
                </a:solidFill>
              </a:defRPr>
            </a:lvl1pPr>
          </a:lstStyle>
          <a:p>
            <a:r>
              <a:rPr lang="en-US" dirty="0"/>
              <a:t>Click to add section title</a:t>
            </a:r>
            <a:endParaRPr lang="en-CA" dirty="0"/>
          </a:p>
        </p:txBody>
      </p:sp>
      <p:sp>
        <p:nvSpPr>
          <p:cNvPr id="3" name="Subtitle 2"/>
          <p:cNvSpPr>
            <a:spLocks noGrp="1"/>
          </p:cNvSpPr>
          <p:nvPr>
            <p:ph type="subTitle" idx="1" hasCustomPrompt="1"/>
          </p:nvPr>
        </p:nvSpPr>
        <p:spPr>
          <a:xfrm>
            <a:off x="1828800" y="3735630"/>
            <a:ext cx="8534400" cy="1752004"/>
          </a:xfrm>
        </p:spPr>
        <p:txBody>
          <a:bodyPr lIns="0" tIns="0" rIns="0" bIns="0"/>
          <a:lstStyle>
            <a:lvl1pPr marL="0" indent="0" algn="ctr">
              <a:buNone/>
              <a:defRPr b="0" baseline="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add section subtitle</a:t>
            </a:r>
            <a:endParaRPr lang="en-CA" dirty="0"/>
          </a:p>
        </p:txBody>
      </p:sp>
      <p:sp>
        <p:nvSpPr>
          <p:cNvPr id="11" name="Rectangle 10">
            <a:extLst>
              <a:ext uri="{FF2B5EF4-FFF2-40B4-BE49-F238E27FC236}">
                <a16:creationId xmlns:a16="http://schemas.microsoft.com/office/drawing/2014/main" id="{83DB0C4A-0565-5F47-82BA-8B2815B8DA6E}"/>
              </a:ext>
            </a:extLst>
          </p:cNvPr>
          <p:cNvSpPr/>
          <p:nvPr userDrawn="1"/>
        </p:nvSpPr>
        <p:spPr>
          <a:xfrm>
            <a:off x="5645250" y="3348852"/>
            <a:ext cx="901501" cy="106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Slide Number Placeholder 1">
            <a:extLst>
              <a:ext uri="{FF2B5EF4-FFF2-40B4-BE49-F238E27FC236}">
                <a16:creationId xmlns:a16="http://schemas.microsoft.com/office/drawing/2014/main" id="{C80E4BFF-6BC0-CE48-BDC2-E9AF7A451548}"/>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1398"/>
            <a:ext cx="1524000" cy="428413"/>
          </a:xfrm>
          <a:prstGeom prst="rect">
            <a:avLst/>
          </a:prstGeom>
        </p:spPr>
      </p:pic>
    </p:spTree>
    <p:extLst>
      <p:ext uri="{BB962C8B-B14F-4D97-AF65-F5344CB8AC3E}">
        <p14:creationId xmlns:p14="http://schemas.microsoft.com/office/powerpoint/2010/main" val="302385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0987"/>
            <a:ext cx="1524000" cy="428413"/>
          </a:xfrm>
          <a:prstGeom prst="rect">
            <a:avLst/>
          </a:prstGeom>
        </p:spPr>
      </p:pic>
      <p:sp>
        <p:nvSpPr>
          <p:cNvPr id="7" name="Title 1">
            <a:extLst>
              <a:ext uri="{FF2B5EF4-FFF2-40B4-BE49-F238E27FC236}">
                <a16:creationId xmlns:a16="http://schemas.microsoft.com/office/drawing/2014/main" id="{D5FF3AA9-C096-5042-98A3-25B775F60D1D}"/>
              </a:ext>
            </a:extLst>
          </p:cNvPr>
          <p:cNvSpPr>
            <a:spLocks noGrp="1"/>
          </p:cNvSpPr>
          <p:nvPr>
            <p:ph type="ctrTitle" hasCustomPrompt="1"/>
          </p:nvPr>
        </p:nvSpPr>
        <p:spPr>
          <a:xfrm>
            <a:off x="914400" y="905718"/>
            <a:ext cx="10363200" cy="2190716"/>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9" name="Subtitle 2">
            <a:extLst>
              <a:ext uri="{FF2B5EF4-FFF2-40B4-BE49-F238E27FC236}">
                <a16:creationId xmlns:a16="http://schemas.microsoft.com/office/drawing/2014/main" id="{D039A923-0258-164F-A488-8BC51BE10E15}"/>
              </a:ext>
            </a:extLst>
          </p:cNvPr>
          <p:cNvSpPr>
            <a:spLocks noGrp="1"/>
          </p:cNvSpPr>
          <p:nvPr>
            <p:ph type="subTitle" idx="1" hasCustomPrompt="1"/>
          </p:nvPr>
        </p:nvSpPr>
        <p:spPr>
          <a:xfrm>
            <a:off x="1828800" y="3735630"/>
            <a:ext cx="8534400" cy="1752004"/>
          </a:xfrm>
        </p:spPr>
        <p:txBody>
          <a:bodyPr lIns="0" tIns="0" rIns="0" bIns="0"/>
          <a:lstStyle>
            <a:lvl1pPr marL="0" indent="0" algn="ctr">
              <a:buNone/>
              <a:defRPr b="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add section subtitle</a:t>
            </a:r>
            <a:endParaRPr lang="en-CA" dirty="0"/>
          </a:p>
        </p:txBody>
      </p:sp>
      <p:sp>
        <p:nvSpPr>
          <p:cNvPr id="10" name="Rectangle 9">
            <a:extLst>
              <a:ext uri="{FF2B5EF4-FFF2-40B4-BE49-F238E27FC236}">
                <a16:creationId xmlns:a16="http://schemas.microsoft.com/office/drawing/2014/main" id="{7A60EB15-79C0-8843-996A-FDCECF1B1958}"/>
              </a:ext>
            </a:extLst>
          </p:cNvPr>
          <p:cNvSpPr/>
          <p:nvPr userDrawn="1"/>
        </p:nvSpPr>
        <p:spPr>
          <a:xfrm>
            <a:off x="5645250" y="3348852"/>
            <a:ext cx="901501" cy="106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Slide Number Placeholder 1">
            <a:extLst>
              <a:ext uri="{FF2B5EF4-FFF2-40B4-BE49-F238E27FC236}">
                <a16:creationId xmlns:a16="http://schemas.microsoft.com/office/drawing/2014/main" id="{1AC16F65-694D-F14E-9914-32F826C69849}"/>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544792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0987"/>
            <a:ext cx="1524000" cy="428413"/>
          </a:xfrm>
          <a:prstGeom prst="rect">
            <a:avLst/>
          </a:prstGeom>
        </p:spPr>
      </p:pic>
      <p:sp>
        <p:nvSpPr>
          <p:cNvPr id="9" name="Rectangle 8"/>
          <p:cNvSpPr/>
          <p:nvPr userDrawn="1"/>
        </p:nvSpPr>
        <p:spPr>
          <a:xfrm>
            <a:off x="0" y="6760464"/>
            <a:ext cx="12192000" cy="97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10" name="Title 1">
            <a:extLst>
              <a:ext uri="{FF2B5EF4-FFF2-40B4-BE49-F238E27FC236}">
                <a16:creationId xmlns:a16="http://schemas.microsoft.com/office/drawing/2014/main" id="{CBBBC93A-5772-BA44-A64A-AA8C527E2424}"/>
              </a:ext>
            </a:extLst>
          </p:cNvPr>
          <p:cNvSpPr>
            <a:spLocks noGrp="1"/>
          </p:cNvSpPr>
          <p:nvPr>
            <p:ph type="ctrTitle" hasCustomPrompt="1"/>
          </p:nvPr>
        </p:nvSpPr>
        <p:spPr>
          <a:xfrm>
            <a:off x="914400" y="905718"/>
            <a:ext cx="10363200" cy="2190716"/>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11" name="Subtitle 2">
            <a:extLst>
              <a:ext uri="{FF2B5EF4-FFF2-40B4-BE49-F238E27FC236}">
                <a16:creationId xmlns:a16="http://schemas.microsoft.com/office/drawing/2014/main" id="{2B57F7FB-B53B-F94F-9170-031F1333F6D2}"/>
              </a:ext>
            </a:extLst>
          </p:cNvPr>
          <p:cNvSpPr>
            <a:spLocks noGrp="1"/>
          </p:cNvSpPr>
          <p:nvPr>
            <p:ph type="subTitle" idx="1" hasCustomPrompt="1"/>
          </p:nvPr>
        </p:nvSpPr>
        <p:spPr>
          <a:xfrm>
            <a:off x="1828800" y="3735630"/>
            <a:ext cx="8534400" cy="1752004"/>
          </a:xfrm>
        </p:spPr>
        <p:txBody>
          <a:bodyPr lIns="0" tIns="0" rIns="0" bIns="0"/>
          <a:lstStyle>
            <a:lvl1pPr marL="0" indent="0" algn="ctr">
              <a:buNone/>
              <a:defRPr b="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add section subtitle</a:t>
            </a:r>
            <a:endParaRPr lang="en-CA" dirty="0"/>
          </a:p>
        </p:txBody>
      </p:sp>
      <p:sp>
        <p:nvSpPr>
          <p:cNvPr id="12" name="Rectangle 11">
            <a:extLst>
              <a:ext uri="{FF2B5EF4-FFF2-40B4-BE49-F238E27FC236}">
                <a16:creationId xmlns:a16="http://schemas.microsoft.com/office/drawing/2014/main" id="{4A4F7847-ACE9-6349-B9B4-E73FA7DBDEDC}"/>
              </a:ext>
            </a:extLst>
          </p:cNvPr>
          <p:cNvSpPr/>
          <p:nvPr userDrawn="1"/>
        </p:nvSpPr>
        <p:spPr>
          <a:xfrm>
            <a:off x="5645250" y="3348852"/>
            <a:ext cx="901501" cy="1062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Slide Number Placeholder 1">
            <a:extLst>
              <a:ext uri="{FF2B5EF4-FFF2-40B4-BE49-F238E27FC236}">
                <a16:creationId xmlns:a16="http://schemas.microsoft.com/office/drawing/2014/main" id="{6001A301-434E-A44D-80D0-6002EEEA94F1}"/>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3304133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s (Ligh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219200" y="1237960"/>
            <a:ext cx="9753600" cy="4303275"/>
          </a:xfrm>
        </p:spPr>
        <p:txBody>
          <a:bodyPr anchor="ctr"/>
          <a:lstStyle>
            <a:lvl1pPr marL="0" indent="0" algn="ctr">
              <a:buNone/>
              <a:defRPr sz="4267" b="0" baseline="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add a point you want to emphasize.</a:t>
            </a:r>
            <a:endParaRPr lang="en-CA" dirty="0"/>
          </a:p>
        </p:txBody>
      </p:sp>
      <p:sp>
        <p:nvSpPr>
          <p:cNvPr id="12" name="Slide Number Placeholder 1">
            <a:extLst>
              <a:ext uri="{FF2B5EF4-FFF2-40B4-BE49-F238E27FC236}">
                <a16:creationId xmlns:a16="http://schemas.microsoft.com/office/drawing/2014/main" id="{425FD500-ADFA-CF4B-80F1-FD72C6992803}"/>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201398"/>
            <a:ext cx="1524000" cy="428413"/>
          </a:xfrm>
          <a:prstGeom prst="rect">
            <a:avLst/>
          </a:prstGeom>
        </p:spPr>
      </p:pic>
    </p:spTree>
    <p:extLst>
      <p:ext uri="{BB962C8B-B14F-4D97-AF65-F5344CB8AC3E}">
        <p14:creationId xmlns:p14="http://schemas.microsoft.com/office/powerpoint/2010/main" val="625118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CA" altLang="en-US" dirty="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8" name="Slide Number Placeholder 1">
            <a:extLst>
              <a:ext uri="{FF2B5EF4-FFF2-40B4-BE49-F238E27FC236}">
                <a16:creationId xmlns:a16="http://schemas.microsoft.com/office/drawing/2014/main" id="{FE7B64DD-F595-6A45-AC73-099B6C2C59BD}"/>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509313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Lst>
  <p:hf hdr="0" ftr="0" dt="0"/>
  <p:txStyles>
    <p:titleStyle>
      <a:lvl1pPr algn="l" rtl="0" eaLnBrk="1" fontAlgn="base" hangingPunct="1">
        <a:spcBef>
          <a:spcPct val="0"/>
        </a:spcBef>
        <a:spcAft>
          <a:spcPct val="0"/>
        </a:spcAft>
        <a:defRPr sz="4267" b="0" kern="1200">
          <a:solidFill>
            <a:srgbClr val="36424A"/>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5867">
          <a:solidFill>
            <a:srgbClr val="6A737B"/>
          </a:solidFill>
          <a:latin typeface="Arial" charset="0"/>
          <a:cs typeface="Arial" charset="0"/>
        </a:defRPr>
      </a:lvl2pPr>
      <a:lvl3pPr algn="l" rtl="0" eaLnBrk="1" fontAlgn="base" hangingPunct="1">
        <a:spcBef>
          <a:spcPct val="0"/>
        </a:spcBef>
        <a:spcAft>
          <a:spcPct val="0"/>
        </a:spcAft>
        <a:defRPr sz="5867">
          <a:solidFill>
            <a:srgbClr val="6A737B"/>
          </a:solidFill>
          <a:latin typeface="Arial" charset="0"/>
          <a:cs typeface="Arial" charset="0"/>
        </a:defRPr>
      </a:lvl3pPr>
      <a:lvl4pPr algn="l" rtl="0" eaLnBrk="1" fontAlgn="base" hangingPunct="1">
        <a:spcBef>
          <a:spcPct val="0"/>
        </a:spcBef>
        <a:spcAft>
          <a:spcPct val="0"/>
        </a:spcAft>
        <a:defRPr sz="5867">
          <a:solidFill>
            <a:srgbClr val="6A737B"/>
          </a:solidFill>
          <a:latin typeface="Arial" charset="0"/>
          <a:cs typeface="Arial" charset="0"/>
        </a:defRPr>
      </a:lvl4pPr>
      <a:lvl5pPr algn="l" rtl="0" eaLnBrk="1" fontAlgn="base" hangingPunct="1">
        <a:spcBef>
          <a:spcPct val="0"/>
        </a:spcBef>
        <a:spcAft>
          <a:spcPct val="0"/>
        </a:spcAft>
        <a:defRPr sz="5867">
          <a:solidFill>
            <a:srgbClr val="6A737B"/>
          </a:solidFill>
          <a:latin typeface="Arial" charset="0"/>
          <a:cs typeface="Arial" charset="0"/>
        </a:defRPr>
      </a:lvl5pPr>
      <a:lvl6pPr marL="609585" algn="l" rtl="0" eaLnBrk="1" fontAlgn="base" hangingPunct="1">
        <a:spcBef>
          <a:spcPct val="0"/>
        </a:spcBef>
        <a:spcAft>
          <a:spcPct val="0"/>
        </a:spcAft>
        <a:defRPr sz="5867">
          <a:solidFill>
            <a:srgbClr val="6A737B"/>
          </a:solidFill>
          <a:latin typeface="Arial" charset="0"/>
          <a:cs typeface="Arial" charset="0"/>
        </a:defRPr>
      </a:lvl6pPr>
      <a:lvl7pPr marL="1219170" algn="l" rtl="0" eaLnBrk="1" fontAlgn="base" hangingPunct="1">
        <a:spcBef>
          <a:spcPct val="0"/>
        </a:spcBef>
        <a:spcAft>
          <a:spcPct val="0"/>
        </a:spcAft>
        <a:defRPr sz="5867">
          <a:solidFill>
            <a:srgbClr val="6A737B"/>
          </a:solidFill>
          <a:latin typeface="Arial" charset="0"/>
          <a:cs typeface="Arial" charset="0"/>
        </a:defRPr>
      </a:lvl7pPr>
      <a:lvl8pPr marL="1828754" algn="l" rtl="0" eaLnBrk="1" fontAlgn="base" hangingPunct="1">
        <a:spcBef>
          <a:spcPct val="0"/>
        </a:spcBef>
        <a:spcAft>
          <a:spcPct val="0"/>
        </a:spcAft>
        <a:defRPr sz="5867">
          <a:solidFill>
            <a:srgbClr val="6A737B"/>
          </a:solidFill>
          <a:latin typeface="Arial" charset="0"/>
          <a:cs typeface="Arial" charset="0"/>
        </a:defRPr>
      </a:lvl8pPr>
      <a:lvl9pPr marL="2438339" algn="l" rtl="0" eaLnBrk="1" fontAlgn="base" hangingPunct="1">
        <a:spcBef>
          <a:spcPct val="0"/>
        </a:spcBef>
        <a:spcAft>
          <a:spcPct val="0"/>
        </a:spcAft>
        <a:defRPr sz="5867">
          <a:solidFill>
            <a:srgbClr val="6A737B"/>
          </a:solidFill>
          <a:latin typeface="Arial" charset="0"/>
          <a:cs typeface="Arial" charset="0"/>
        </a:defRPr>
      </a:lvl9pPr>
    </p:titleStyle>
    <p:bodyStyle>
      <a:lvl1pPr marL="457189" indent="-457189" algn="l" rtl="0" eaLnBrk="1" fontAlgn="base" hangingPunct="1">
        <a:spcBef>
          <a:spcPct val="20000"/>
        </a:spcBef>
        <a:spcAft>
          <a:spcPct val="0"/>
        </a:spcAft>
        <a:buFont typeface="Arial" charset="0"/>
        <a:buChar char="•"/>
        <a:defRPr sz="3733" kern="1200">
          <a:solidFill>
            <a:srgbClr val="36424A"/>
          </a:solidFill>
          <a:latin typeface="Arial" panose="020B0604020202020204" pitchFamily="34" charset="0"/>
          <a:ea typeface="+mn-ea"/>
          <a:cs typeface="Arial" panose="020B0604020202020204" pitchFamily="34" charset="0"/>
        </a:defRPr>
      </a:lvl1pPr>
      <a:lvl2pPr marL="990575" indent="-380990" algn="l" rtl="0" eaLnBrk="1" fontAlgn="base" hangingPunct="1">
        <a:spcBef>
          <a:spcPct val="20000"/>
        </a:spcBef>
        <a:spcAft>
          <a:spcPct val="0"/>
        </a:spcAft>
        <a:buFont typeface="Arial" charset="0"/>
        <a:buChar char="–"/>
        <a:defRPr sz="3200" kern="1200">
          <a:solidFill>
            <a:srgbClr val="36424A"/>
          </a:solidFill>
          <a:latin typeface="Arial" panose="020B0604020202020204" pitchFamily="34" charset="0"/>
          <a:ea typeface="+mn-ea"/>
          <a:cs typeface="Arial" panose="020B0604020202020204" pitchFamily="34" charset="0"/>
        </a:defRPr>
      </a:lvl2pPr>
      <a:lvl3pPr marL="1523962" indent="-304792" algn="l" rtl="0" eaLnBrk="1" fontAlgn="base" hangingPunct="1">
        <a:spcBef>
          <a:spcPct val="20000"/>
        </a:spcBef>
        <a:spcAft>
          <a:spcPct val="0"/>
        </a:spcAft>
        <a:buFont typeface="Arial" charset="0"/>
        <a:buChar char="•"/>
        <a:defRPr sz="2400" kern="1200">
          <a:solidFill>
            <a:srgbClr val="36424A"/>
          </a:solidFill>
          <a:latin typeface="Arial" panose="020B0604020202020204" pitchFamily="34" charset="0"/>
          <a:ea typeface="+mn-ea"/>
          <a:cs typeface="Arial" panose="020B0604020202020204" pitchFamily="34" charset="0"/>
        </a:defRPr>
      </a:lvl3pPr>
      <a:lvl4pPr marL="2133547" indent="-304792" algn="l" rtl="0" eaLnBrk="1" fontAlgn="base" hangingPunct="1">
        <a:spcBef>
          <a:spcPct val="20000"/>
        </a:spcBef>
        <a:spcAft>
          <a:spcPct val="0"/>
        </a:spcAft>
        <a:buFont typeface="Arial" charset="0"/>
        <a:buChar char="–"/>
        <a:defRPr sz="2400" kern="1200">
          <a:solidFill>
            <a:srgbClr val="36424A"/>
          </a:solidFill>
          <a:latin typeface="Arial" panose="020B0604020202020204" pitchFamily="34" charset="0"/>
          <a:ea typeface="+mn-ea"/>
          <a:cs typeface="Arial" panose="020B0604020202020204" pitchFamily="34" charset="0"/>
        </a:defRPr>
      </a:lvl4pPr>
      <a:lvl5pPr marL="2743131" indent="-304792" algn="l" rtl="0" eaLnBrk="1" fontAlgn="base" hangingPunct="1">
        <a:spcBef>
          <a:spcPct val="20000"/>
        </a:spcBef>
        <a:spcAft>
          <a:spcPct val="0"/>
        </a:spcAft>
        <a:buFont typeface="Arial" charset="0"/>
        <a:buChar char="»"/>
        <a:defRPr sz="2400" kern="1200">
          <a:solidFill>
            <a:srgbClr val="36424A"/>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dirty="0"/>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p>
          <a:p>
            <a:pPr lvl="2"/>
            <a:r>
              <a:rPr lang="en-CA" altLang="en-US" dirty="0"/>
              <a:t>Third level</a:t>
            </a:r>
          </a:p>
          <a:p>
            <a:pPr lvl="3"/>
            <a:r>
              <a:rPr lang="en-CA" altLang="en-US" dirty="0"/>
              <a:t>Fourth level</a:t>
            </a:r>
          </a:p>
          <a:p>
            <a:pPr lvl="4"/>
            <a:r>
              <a:rPr lang="en-CA" altLang="en-US" dirty="0"/>
              <a:t>Fifth level</a:t>
            </a:r>
          </a:p>
        </p:txBody>
      </p:sp>
      <p:sp>
        <p:nvSpPr>
          <p:cNvPr id="2" name="Rectangle 1"/>
          <p:cNvSpPr/>
          <p:nvPr userDrawn="1"/>
        </p:nvSpPr>
        <p:spPr>
          <a:xfrm>
            <a:off x="0" y="6760464"/>
            <a:ext cx="12192000" cy="975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8" name="Slide Number Placeholder 1">
            <a:extLst>
              <a:ext uri="{FF2B5EF4-FFF2-40B4-BE49-F238E27FC236}">
                <a16:creationId xmlns:a16="http://schemas.microsoft.com/office/drawing/2014/main" id="{5E2C69AA-B9CD-974F-A121-DCA8EC116024}"/>
              </a:ext>
            </a:extLst>
          </p:cNvPr>
          <p:cNvSpPr>
            <a:spLocks noGrp="1"/>
          </p:cNvSpPr>
          <p:nvPr>
            <p:ph type="sldNum" sz="quarter" idx="4"/>
          </p:nvPr>
        </p:nvSpPr>
        <p:spPr>
          <a:xfrm>
            <a:off x="143339" y="6309321"/>
            <a:ext cx="2743200" cy="366183"/>
          </a:xfrm>
          <a:prstGeom prst="rect">
            <a:avLst/>
          </a:prstGeom>
        </p:spPr>
        <p:txBody>
          <a:bodyPr vert="horz" lIns="91440" tIns="45720" rIns="91440" bIns="45720" rtlCol="0" anchor="ctr"/>
          <a:lstStyle>
            <a:lvl1pPr algn="l">
              <a:defRPr sz="1733">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406636819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ftr="0" dt="0"/>
  <p:txStyles>
    <p:titleStyle>
      <a:lvl1pPr algn="l" rtl="0" eaLnBrk="0" fontAlgn="base" hangingPunct="0">
        <a:spcBef>
          <a:spcPct val="0"/>
        </a:spcBef>
        <a:spcAft>
          <a:spcPct val="0"/>
        </a:spcAft>
        <a:defRPr sz="4267" b="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5867">
          <a:solidFill>
            <a:srgbClr val="6A737B"/>
          </a:solidFill>
          <a:latin typeface="Arial" charset="0"/>
          <a:cs typeface="Arial" charset="0"/>
        </a:defRPr>
      </a:lvl2pPr>
      <a:lvl3pPr algn="l" rtl="0" eaLnBrk="0" fontAlgn="base" hangingPunct="0">
        <a:spcBef>
          <a:spcPct val="0"/>
        </a:spcBef>
        <a:spcAft>
          <a:spcPct val="0"/>
        </a:spcAft>
        <a:defRPr sz="5867">
          <a:solidFill>
            <a:srgbClr val="6A737B"/>
          </a:solidFill>
          <a:latin typeface="Arial" charset="0"/>
          <a:cs typeface="Arial" charset="0"/>
        </a:defRPr>
      </a:lvl3pPr>
      <a:lvl4pPr algn="l" rtl="0" eaLnBrk="0" fontAlgn="base" hangingPunct="0">
        <a:spcBef>
          <a:spcPct val="0"/>
        </a:spcBef>
        <a:spcAft>
          <a:spcPct val="0"/>
        </a:spcAft>
        <a:defRPr sz="5867">
          <a:solidFill>
            <a:srgbClr val="6A737B"/>
          </a:solidFill>
          <a:latin typeface="Arial" charset="0"/>
          <a:cs typeface="Arial" charset="0"/>
        </a:defRPr>
      </a:lvl4pPr>
      <a:lvl5pPr algn="l" rtl="0" eaLnBrk="0" fontAlgn="base" hangingPunct="0">
        <a:spcBef>
          <a:spcPct val="0"/>
        </a:spcBef>
        <a:spcAft>
          <a:spcPct val="0"/>
        </a:spcAft>
        <a:defRPr sz="5867">
          <a:solidFill>
            <a:srgbClr val="6A737B"/>
          </a:solidFill>
          <a:latin typeface="Arial" charset="0"/>
          <a:cs typeface="Arial" charset="0"/>
        </a:defRPr>
      </a:lvl5pPr>
      <a:lvl6pPr marL="609585" algn="l" rtl="0" fontAlgn="base">
        <a:spcBef>
          <a:spcPct val="0"/>
        </a:spcBef>
        <a:spcAft>
          <a:spcPct val="0"/>
        </a:spcAft>
        <a:defRPr sz="5867">
          <a:solidFill>
            <a:srgbClr val="6A737B"/>
          </a:solidFill>
          <a:latin typeface="Arial" charset="0"/>
          <a:cs typeface="Arial" charset="0"/>
        </a:defRPr>
      </a:lvl6pPr>
      <a:lvl7pPr marL="1219170" algn="l" rtl="0" fontAlgn="base">
        <a:spcBef>
          <a:spcPct val="0"/>
        </a:spcBef>
        <a:spcAft>
          <a:spcPct val="0"/>
        </a:spcAft>
        <a:defRPr sz="5867">
          <a:solidFill>
            <a:srgbClr val="6A737B"/>
          </a:solidFill>
          <a:latin typeface="Arial" charset="0"/>
          <a:cs typeface="Arial" charset="0"/>
        </a:defRPr>
      </a:lvl7pPr>
      <a:lvl8pPr marL="1828754" algn="l" rtl="0" fontAlgn="base">
        <a:spcBef>
          <a:spcPct val="0"/>
        </a:spcBef>
        <a:spcAft>
          <a:spcPct val="0"/>
        </a:spcAft>
        <a:defRPr sz="5867">
          <a:solidFill>
            <a:srgbClr val="6A737B"/>
          </a:solidFill>
          <a:latin typeface="Arial" charset="0"/>
          <a:cs typeface="Arial" charset="0"/>
        </a:defRPr>
      </a:lvl8pPr>
      <a:lvl9pPr marL="2438339" algn="l" rtl="0" fontAlgn="base">
        <a:spcBef>
          <a:spcPct val="0"/>
        </a:spcBef>
        <a:spcAft>
          <a:spcPct val="0"/>
        </a:spcAft>
        <a:defRPr sz="5867">
          <a:solidFill>
            <a:srgbClr val="6A737B"/>
          </a:solidFill>
          <a:latin typeface="Arial" charset="0"/>
          <a:cs typeface="Arial" charset="0"/>
        </a:defRPr>
      </a:lvl9pPr>
    </p:titleStyle>
    <p:bodyStyle>
      <a:lvl1pPr marL="457189" indent="-457189"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990575" indent="-380990" algn="l" rtl="0" eaLnBrk="0" fontAlgn="base" hangingPunct="0">
        <a:spcBef>
          <a:spcPct val="20000"/>
        </a:spcBef>
        <a:spcAft>
          <a:spcPct val="0"/>
        </a:spcAft>
        <a:buFont typeface="Arial" charset="0"/>
        <a:buChar char="–"/>
        <a:defRPr sz="2667" kern="1200">
          <a:solidFill>
            <a:schemeClr val="tx1"/>
          </a:solidFill>
          <a:latin typeface="Arial" panose="020B0604020202020204" pitchFamily="34" charset="0"/>
          <a:ea typeface="+mn-ea"/>
          <a:cs typeface="Arial" panose="020B0604020202020204" pitchFamily="34" charset="0"/>
        </a:defRPr>
      </a:lvl2pPr>
      <a:lvl3pPr marL="1523962" indent="-304792" algn="l" rtl="0" eaLnBrk="0" fontAlgn="base" hangingPunct="0">
        <a:spcBef>
          <a:spcPct val="20000"/>
        </a:spcBef>
        <a:spcAft>
          <a:spcPct val="0"/>
        </a:spcAft>
        <a:buFont typeface="Arial" charset="0"/>
        <a:buChar char="•"/>
        <a:defRPr sz="1867" kern="1200">
          <a:solidFill>
            <a:schemeClr val="tx1"/>
          </a:solidFill>
          <a:latin typeface="Arial" panose="020B0604020202020204" pitchFamily="34" charset="0"/>
          <a:ea typeface="+mn-ea"/>
          <a:cs typeface="Arial" panose="020B0604020202020204" pitchFamily="34" charset="0"/>
        </a:defRPr>
      </a:lvl3pPr>
      <a:lvl4pPr marL="2133547" indent="-304792" algn="l" rtl="0" eaLnBrk="0" fontAlgn="base" hangingPunct="0">
        <a:spcBef>
          <a:spcPct val="20000"/>
        </a:spcBef>
        <a:spcAft>
          <a:spcPct val="0"/>
        </a:spcAft>
        <a:buFont typeface="Arial" charset="0"/>
        <a:buChar char="–"/>
        <a:defRPr sz="1867" kern="1200">
          <a:solidFill>
            <a:schemeClr val="tx1"/>
          </a:solidFill>
          <a:latin typeface="Arial" panose="020B0604020202020204" pitchFamily="34" charset="0"/>
          <a:ea typeface="+mn-ea"/>
          <a:cs typeface="Arial" panose="020B0604020202020204" pitchFamily="34" charset="0"/>
        </a:defRPr>
      </a:lvl4pPr>
      <a:lvl5pPr marL="2743131" indent="-304792" algn="l" rtl="0" eaLnBrk="0" fontAlgn="base" hangingPunct="0">
        <a:spcBef>
          <a:spcPct val="20000"/>
        </a:spcBef>
        <a:spcAft>
          <a:spcPct val="0"/>
        </a:spcAft>
        <a:buFont typeface="Arial" charset="0"/>
        <a:buChar char="»"/>
        <a:defRPr sz="18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air.reporting@gov.ab.ca"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mailto:ETSAccountSetup@gov.ab.ca"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training.energy.gov.ab.ca/Courses/ETS_client_account_setup_and_maintenance.pdf"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hyperlink" Target="mailto:ETS@gov.ab.c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s://www.alberta.ca/assets/documents/ep-epea-approval-acceptable-formats.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alberta.ca/assets/documents/ep-epea-approval-industrial-monitoring-documentation-submission-naming-guideline.pdf"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training.energy.gov.ab.ca/Pages/Air.aspx"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20.jpg"/></Relationships>
</file>

<file path=ppt/slides/_rels/slide4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3" Type="http://schemas.openxmlformats.org/officeDocument/2006/relationships/hyperlink" Target="https://www.alberta.ca/amd-chapter-9-submissions.aspx"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mailto:EPEA.Reports@AER.ca" TargetMode="External"/><Relationship Id="rId4" Type="http://schemas.openxmlformats.org/officeDocument/2006/relationships/hyperlink" Target="mailto:Air.Reporting@gov.ab.ca"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hyperlink" Target="mailto:ETS@gov.ab.ca" TargetMode="External"/><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hyperlink" Target="https://training.energy.gov.ab.ca/Pages/Air.aspx" TargetMode="External"/><Relationship Id="rId4" Type="http://schemas.openxmlformats.org/officeDocument/2006/relationships/hyperlink" Target="http://www.alberta.ca/ets"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1.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64.xml.rels><?xml version="1.0" encoding="UTF-8" standalone="yes"?>
<Relationships xmlns="http://schemas.openxmlformats.org/package/2006/relationships"><Relationship Id="rId3" Type="http://schemas.openxmlformats.org/officeDocument/2006/relationships/hyperlink" Target="https://www.alberta.ca/assets/documents/ep-epea-approval-industrial-monitoring-documentation-submission-naming-guideline.pdf" TargetMode="External"/><Relationship Id="rId2" Type="http://schemas.openxmlformats.org/officeDocument/2006/relationships/notesSlide" Target="../notesSlides/notesSlide62.xml"/><Relationship Id="rId1" Type="http://schemas.openxmlformats.org/officeDocument/2006/relationships/slideLayout" Target="../slideLayouts/slideLayout12.xml"/><Relationship Id="rId5" Type="http://schemas.openxmlformats.org/officeDocument/2006/relationships/image" Target="../media/image57.png"/><Relationship Id="rId4" Type="http://schemas.openxmlformats.org/officeDocument/2006/relationships/image" Target="../media/image56.png"/></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4.xml"/><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67.xml.rels><?xml version="1.0" encoding="UTF-8" standalone="yes"?>
<Relationships xmlns="http://schemas.openxmlformats.org/package/2006/relationships"><Relationship Id="rId3" Type="http://schemas.openxmlformats.org/officeDocument/2006/relationships/hyperlink" Target="mailto:ETSAccountSetup@gov.ab.ca" TargetMode="External"/><Relationship Id="rId2" Type="http://schemas.openxmlformats.org/officeDocument/2006/relationships/notesSlide" Target="../notesSlides/notesSlide65.xml"/><Relationship Id="rId1" Type="http://schemas.openxmlformats.org/officeDocument/2006/relationships/slideLayout" Target="../slideLayouts/slideLayout12.xml"/><Relationship Id="rId6" Type="http://schemas.openxmlformats.org/officeDocument/2006/relationships/hyperlink" Target="mailto:AMDFeedback@gov.ab.ca" TargetMode="External"/><Relationship Id="rId5" Type="http://schemas.openxmlformats.org/officeDocument/2006/relationships/hyperlink" Target="mailto:Air.Reporting@gov.ab.ca" TargetMode="External"/><Relationship Id="rId4" Type="http://schemas.openxmlformats.org/officeDocument/2006/relationships/hyperlink" Target="mailto:ETS@gov.ab.ca"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s://www.alberta.ca/assets/documents/ep-epea-approval-industrial-monitoring-documentation-submission-naming-guideline.pdf" TargetMode="External"/><Relationship Id="rId3" Type="http://schemas.openxmlformats.org/officeDocument/2006/relationships/hyperlink" Target="http://www.alberta.ca/" TargetMode="External"/><Relationship Id="rId7" Type="http://schemas.openxmlformats.org/officeDocument/2006/relationships/hyperlink" Target="https://www.alberta.ca/assets/documents/ep-epea-approval-acceptable-formats.pdf" TargetMode="External"/><Relationship Id="rId2" Type="http://schemas.openxmlformats.org/officeDocument/2006/relationships/notesSlide" Target="../notesSlides/notesSlide66.xml"/><Relationship Id="rId1" Type="http://schemas.openxmlformats.org/officeDocument/2006/relationships/slideLayout" Target="../slideLayouts/slideLayout12.xml"/><Relationship Id="rId6" Type="http://schemas.openxmlformats.org/officeDocument/2006/relationships/hyperlink" Target="https://www.alberta.ca/amd-chapter-9-submissions.aspx" TargetMode="External"/><Relationship Id="rId5" Type="http://schemas.openxmlformats.org/officeDocument/2006/relationships/hyperlink" Target="https://www.alberta.ca/Electronic-transfer-system.aspx" TargetMode="External"/><Relationship Id="rId4" Type="http://schemas.openxmlformats.org/officeDocument/2006/relationships/hyperlink" Target="http://www.alberta.ca/ets" TargetMode="External"/><Relationship Id="rId9" Type="http://schemas.openxmlformats.org/officeDocument/2006/relationships/hyperlink" Target="https://training.energy.gov.ab.ca/Pages/default.aspx"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s://training.energy.gov.ab.ca/Forms/PR_Reference_Tables.xlsx" TargetMode="External"/><Relationship Id="rId3" Type="http://schemas.openxmlformats.org/officeDocument/2006/relationships/hyperlink" Target="https://training.energy.gov.ab.ca/Courses/ETS_client_account_setup_and_maintenance.pdf" TargetMode="External"/><Relationship Id="rId7" Type="http://schemas.openxmlformats.org/officeDocument/2006/relationships/hyperlink" Target="https://training.energy.gov.ab.ca/Forms/PR_Examples_for_XML_Schema.pdf" TargetMode="External"/><Relationship Id="rId2" Type="http://schemas.openxmlformats.org/officeDocument/2006/relationships/notesSlide" Target="../notesSlides/notesSlide67.xml"/><Relationship Id="rId1" Type="http://schemas.openxmlformats.org/officeDocument/2006/relationships/slideLayout" Target="../slideLayouts/slideLayout12.xml"/><Relationship Id="rId6" Type="http://schemas.openxmlformats.org/officeDocument/2006/relationships/hyperlink" Target="https://training.energy.gov.ab.ca/Forms/PR_Ambient_Data_Submission.docx" TargetMode="External"/><Relationship Id="rId5" Type="http://schemas.openxmlformats.org/officeDocument/2006/relationships/hyperlink" Target="https://training.energy.gov.ab.ca/Courses/ETS_account_setup_and_preferences.pdf" TargetMode="External"/><Relationship Id="rId4" Type="http://schemas.openxmlformats.org/officeDocument/2006/relationships/hyperlink" Target="https://training.energy.gov.ab.ca/Courses/ETS_password_reset.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ETSAccountSetup@gov.ab.ca"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mailto:ETS@gov.ab.ca"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mailto:Air.Reporting@gov.ab.ca"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mailto:EPEA.Reports@aer.c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training.energy.gov.ab.ca/Courses/ETS_account_setup_and_preferences.pdf"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266AA2-AEFF-B04C-97C3-7CBA51385A93}"/>
              </a:ext>
            </a:extLst>
          </p:cNvPr>
          <p:cNvSpPr>
            <a:spLocks noGrp="1"/>
          </p:cNvSpPr>
          <p:nvPr>
            <p:ph type="ctrTitle"/>
          </p:nvPr>
        </p:nvSpPr>
        <p:spPr>
          <a:xfrm>
            <a:off x="629345" y="1035394"/>
            <a:ext cx="9280200" cy="2009564"/>
          </a:xfrm>
        </p:spPr>
        <p:txBody>
          <a:bodyPr/>
          <a:lstStyle/>
          <a:p>
            <a:r>
              <a:rPr lang="en-US" sz="5400" dirty="0" smtClean="0"/>
              <a:t>ETS – Industrial Data </a:t>
            </a:r>
            <a:r>
              <a:rPr lang="en-US" sz="5400" smtClean="0"/>
              <a:t>Submission</a:t>
            </a:r>
            <a:r>
              <a:rPr lang="en-US" sz="5400"/>
              <a:t> </a:t>
            </a:r>
            <a:r>
              <a:rPr lang="en-US" sz="5400" smtClean="0"/>
              <a:t>Training Manual</a:t>
            </a:r>
            <a:endParaRPr lang="en-US" sz="5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7491" y="1637854"/>
            <a:ext cx="3104107" cy="4253246"/>
          </a:xfrm>
          <a:prstGeom prst="rect">
            <a:avLst/>
          </a:prstGeom>
        </p:spPr>
      </p:pic>
      <p:sp>
        <p:nvSpPr>
          <p:cNvPr id="2" name="TextBox 1"/>
          <p:cNvSpPr txBox="1"/>
          <p:nvPr/>
        </p:nvSpPr>
        <p:spPr>
          <a:xfrm>
            <a:off x="629345" y="3838666"/>
            <a:ext cx="9653451" cy="1077218"/>
          </a:xfrm>
          <a:prstGeom prst="rect">
            <a:avLst/>
          </a:prstGeom>
          <a:noFill/>
        </p:spPr>
        <p:txBody>
          <a:bodyPr wrap="square" rtlCol="0">
            <a:spAutoFit/>
          </a:bodyPr>
          <a:lstStyle/>
          <a:p>
            <a:r>
              <a:rPr lang="en-US" sz="1600" dirty="0" smtClean="0">
                <a:solidFill>
                  <a:srgbClr val="FFFFFF"/>
                </a:solidFill>
                <a:latin typeface="Arial" panose="020B0604020202020204" pitchFamily="34" charset="0"/>
                <a:cs typeface="Arial" panose="020B0604020202020204" pitchFamily="34" charset="0"/>
              </a:rPr>
              <a:t>This offers an overview on how to submit Air Regulatory (Industrial) data via ETS</a:t>
            </a:r>
          </a:p>
          <a:p>
            <a:endParaRPr lang="en-US" sz="1600" dirty="0" smtClean="0">
              <a:solidFill>
                <a:srgbClr val="FFFFFF"/>
              </a:solidFill>
              <a:latin typeface="Arial" panose="020B0604020202020204" pitchFamily="34" charset="0"/>
              <a:cs typeface="Arial" panose="020B0604020202020204" pitchFamily="34" charset="0"/>
            </a:endParaRPr>
          </a:p>
          <a:p>
            <a:r>
              <a:rPr lang="en-US" sz="1600" dirty="0" smtClean="0">
                <a:solidFill>
                  <a:srgbClr val="FFFFFF"/>
                </a:solidFill>
                <a:latin typeface="Arial" panose="020B0604020202020204" pitchFamily="34" charset="0"/>
                <a:cs typeface="Arial" panose="020B0604020202020204" pitchFamily="34" charset="0"/>
              </a:rPr>
              <a:t>Government of Alberta</a:t>
            </a:r>
          </a:p>
          <a:p>
            <a:r>
              <a:rPr lang="en-US" sz="1600" dirty="0" smtClean="0">
                <a:solidFill>
                  <a:srgbClr val="FFFFFF"/>
                </a:solidFill>
                <a:latin typeface="Arial" panose="020B0604020202020204" pitchFamily="34" charset="0"/>
                <a:cs typeface="Arial" panose="020B0604020202020204" pitchFamily="34" charset="0"/>
              </a:rPr>
              <a:t>November 15, 2019</a:t>
            </a:r>
            <a:endParaRPr lang="en-CA" sz="16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1593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ETS Role Management</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10</a:t>
            </a:fld>
            <a:endParaRPr lang="en-US"/>
          </a:p>
        </p:txBody>
      </p:sp>
      <p:sp>
        <p:nvSpPr>
          <p:cNvPr id="5" name="Content Placeholder 1"/>
          <p:cNvSpPr>
            <a:spLocks noGrp="1"/>
          </p:cNvSpPr>
          <p:nvPr>
            <p:ph idx="1"/>
          </p:nvPr>
        </p:nvSpPr>
        <p:spPr>
          <a:xfrm>
            <a:off x="871968" y="1636925"/>
            <a:ext cx="10177131" cy="4231415"/>
          </a:xfrm>
        </p:spPr>
        <p:txBody>
          <a:bodyPr>
            <a:spAutoFit/>
          </a:bodyPr>
          <a:lstStyle/>
          <a:p>
            <a:pPr marL="0" indent="0">
              <a:buNone/>
            </a:pPr>
            <a:r>
              <a:rPr lang="en-US" sz="1600" dirty="0" smtClean="0"/>
              <a:t>Each Client </a:t>
            </a:r>
            <a:r>
              <a:rPr lang="en-US" sz="1600" dirty="0"/>
              <a:t>Account must be assigned </a:t>
            </a:r>
            <a:r>
              <a:rPr lang="en-US" sz="1600" dirty="0" smtClean="0"/>
              <a:t>role(s).  </a:t>
            </a:r>
          </a:p>
          <a:p>
            <a:pPr marL="0" indent="0">
              <a:buNone/>
            </a:pPr>
            <a:r>
              <a:rPr lang="en-US" sz="1600" b="1" dirty="0" smtClean="0"/>
              <a:t>One or any combination </a:t>
            </a:r>
            <a:r>
              <a:rPr lang="en-US" sz="1600" dirty="0" smtClean="0"/>
              <a:t>of User Roles can be assigned to each client account.</a:t>
            </a:r>
          </a:p>
          <a:p>
            <a:pPr marL="0" indent="0">
              <a:buNone/>
            </a:pPr>
            <a:r>
              <a:rPr lang="en-US" sz="1600" dirty="0" smtClean="0"/>
              <a:t>User Roles are described on the slides 12-13</a:t>
            </a:r>
          </a:p>
          <a:p>
            <a:pPr marL="0" indent="0">
              <a:buNone/>
            </a:pPr>
            <a:endParaRPr lang="en-US" sz="1600" dirty="0" smtClean="0"/>
          </a:p>
          <a:p>
            <a:pPr marL="0" indent="0">
              <a:buNone/>
            </a:pPr>
            <a:r>
              <a:rPr lang="en-US" sz="1600" dirty="0" smtClean="0"/>
              <a:t>Please note:</a:t>
            </a:r>
            <a:endParaRPr lang="en-US" sz="1600" dirty="0"/>
          </a:p>
          <a:p>
            <a:pPr>
              <a:spcBef>
                <a:spcPts val="1800"/>
              </a:spcBef>
            </a:pPr>
            <a:r>
              <a:rPr lang="en-CA" sz="1600" dirty="0"/>
              <a:t>For existing users the administration module will be </a:t>
            </a:r>
            <a:r>
              <a:rPr lang="en-CA" sz="1600" dirty="0" smtClean="0"/>
              <a:t>pre-assigned on November 15, 2019 </a:t>
            </a:r>
            <a:r>
              <a:rPr lang="en-CA" sz="1600" dirty="0"/>
              <a:t>with:</a:t>
            </a:r>
          </a:p>
          <a:p>
            <a:pPr lvl="1">
              <a:spcBef>
                <a:spcPts val="540"/>
              </a:spcBef>
              <a:buFont typeface="Arial" panose="020B0604020202020204" pitchFamily="34" charset="0"/>
              <a:buChar char="•"/>
            </a:pPr>
            <a:r>
              <a:rPr lang="en-CA" sz="1600" dirty="0"/>
              <a:t>Submitter and Reviewer roles for all </a:t>
            </a:r>
            <a:r>
              <a:rPr lang="en-CA" sz="1600" dirty="0" smtClean="0"/>
              <a:t>current approvals </a:t>
            </a:r>
            <a:r>
              <a:rPr lang="en-CA" sz="1600" dirty="0"/>
              <a:t>that are linked to the legal company </a:t>
            </a:r>
            <a:r>
              <a:rPr lang="en-CA" sz="1600" dirty="0" smtClean="0"/>
              <a:t>name, this will include Reclamation and Decommissioning status approvals as they are still active.</a:t>
            </a:r>
            <a:endParaRPr lang="en-CA" sz="1600" dirty="0"/>
          </a:p>
          <a:p>
            <a:pPr>
              <a:spcBef>
                <a:spcPts val="1800"/>
              </a:spcBef>
            </a:pPr>
            <a:r>
              <a:rPr lang="en-CA" sz="1600" dirty="0"/>
              <a:t>Site Administrator needs to assign coordinator role(s</a:t>
            </a:r>
            <a:r>
              <a:rPr lang="en-CA" sz="1600" dirty="0" smtClean="0"/>
              <a:t>)</a:t>
            </a:r>
            <a:endParaRPr lang="en-CA" sz="1600" dirty="0"/>
          </a:p>
          <a:p>
            <a:pPr>
              <a:spcBef>
                <a:spcPts val="1800"/>
              </a:spcBef>
            </a:pPr>
            <a:r>
              <a:rPr lang="en-CA" sz="1600" dirty="0"/>
              <a:t>Coordinator needs to go though each user and </a:t>
            </a:r>
            <a:r>
              <a:rPr lang="en-CA" sz="1600" dirty="0" smtClean="0"/>
              <a:t>assign </a:t>
            </a:r>
            <a:r>
              <a:rPr lang="en-CA" sz="1600" dirty="0"/>
              <a:t>or remove roles, as needed for each </a:t>
            </a:r>
            <a:r>
              <a:rPr lang="en-CA" sz="1600" dirty="0" smtClean="0"/>
              <a:t>approval</a:t>
            </a:r>
            <a:endParaRPr lang="en-CA" sz="1600" dirty="0"/>
          </a:p>
          <a:p>
            <a:pPr>
              <a:spcBef>
                <a:spcPts val="1800"/>
              </a:spcBef>
            </a:pPr>
            <a:r>
              <a:rPr lang="en-CA" sz="1600" dirty="0"/>
              <a:t>If an EPEA Approval number is not showing up on the </a:t>
            </a:r>
            <a:r>
              <a:rPr lang="en-CA" sz="1600" dirty="0" smtClean="0"/>
              <a:t>list, </a:t>
            </a:r>
            <a:r>
              <a:rPr lang="en-CA" sz="1600" dirty="0"/>
              <a:t>please contact </a:t>
            </a:r>
            <a:r>
              <a:rPr lang="en-CA" sz="1600" dirty="0">
                <a:hlinkClick r:id="rId3"/>
              </a:rPr>
              <a:t>air.reporting@gov.ab.ca</a:t>
            </a:r>
            <a:r>
              <a:rPr lang="en-CA" sz="1600" dirty="0"/>
              <a:t> to have it </a:t>
            </a:r>
            <a:r>
              <a:rPr lang="en-CA" sz="1600" dirty="0" smtClean="0"/>
              <a:t>assigned</a:t>
            </a:r>
            <a:endParaRPr lang="en-CA" sz="1600" dirty="0"/>
          </a:p>
        </p:txBody>
      </p:sp>
    </p:spTree>
    <p:extLst>
      <p:ext uri="{BB962C8B-B14F-4D97-AF65-F5344CB8AC3E}">
        <p14:creationId xmlns:p14="http://schemas.microsoft.com/office/powerpoint/2010/main" val="2004604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4216" y="1643044"/>
            <a:ext cx="10177131" cy="4250980"/>
          </a:xfrm>
        </p:spPr>
        <p:txBody>
          <a:bodyPr/>
          <a:lstStyle/>
          <a:p>
            <a:r>
              <a:rPr lang="en-US" sz="1600" dirty="0" smtClean="0"/>
              <a:t>Contractors may submit data or reports on behalf of a company for an EPEA regulated facility</a:t>
            </a:r>
            <a:br>
              <a:rPr lang="en-US" sz="1600" dirty="0" smtClean="0"/>
            </a:br>
            <a:endParaRPr lang="en-US" sz="1600" dirty="0" smtClean="0"/>
          </a:p>
          <a:p>
            <a:r>
              <a:rPr lang="en-US" sz="1600" dirty="0" smtClean="0"/>
              <a:t>The contractor requires an ETS User Account </a:t>
            </a:r>
            <a:r>
              <a:rPr lang="en-US" sz="1600" b="1" u="sng" dirty="0" smtClean="0"/>
              <a:t>under</a:t>
            </a:r>
            <a:r>
              <a:rPr lang="en-US" sz="1600" dirty="0" smtClean="0"/>
              <a:t> the companies ETS Account in order to submit on their behalf</a:t>
            </a:r>
            <a:br>
              <a:rPr lang="en-US" sz="1600" dirty="0" smtClean="0"/>
            </a:br>
            <a:endParaRPr lang="en-US" sz="1600" dirty="0" smtClean="0"/>
          </a:p>
          <a:p>
            <a:r>
              <a:rPr lang="en-US" sz="1600" dirty="0" smtClean="0"/>
              <a:t>Contractors require a </a:t>
            </a:r>
            <a:r>
              <a:rPr lang="en-US" sz="1600" b="1" u="sng" dirty="0" smtClean="0"/>
              <a:t>separate user account</a:t>
            </a:r>
            <a:r>
              <a:rPr lang="en-US" sz="1600" dirty="0" smtClean="0"/>
              <a:t> for </a:t>
            </a:r>
            <a:r>
              <a:rPr lang="en-US" sz="1600" dirty="0"/>
              <a:t>e</a:t>
            </a:r>
            <a:r>
              <a:rPr lang="en-US" sz="1600" dirty="0" smtClean="0"/>
              <a:t>ach company they submit on behalf of</a:t>
            </a:r>
            <a:br>
              <a:rPr lang="en-US" sz="1600" dirty="0" smtClean="0"/>
            </a:br>
            <a:endParaRPr lang="en-US" sz="1600" dirty="0" smtClean="0"/>
          </a:p>
          <a:p>
            <a:r>
              <a:rPr lang="en-US" sz="1600" dirty="0" smtClean="0"/>
              <a:t>Facilities should be aware that when the Reviewer User role is assigned, it allows that User to see </a:t>
            </a:r>
            <a:r>
              <a:rPr lang="en-US" sz="1600" b="1" u="sng" dirty="0" smtClean="0"/>
              <a:t>everything</a:t>
            </a:r>
            <a:r>
              <a:rPr lang="en-US" sz="1600" dirty="0" smtClean="0"/>
              <a:t> that is submitted for that approval</a:t>
            </a:r>
            <a:r>
              <a:rPr lang="en-US" sz="1600" dirty="0"/>
              <a:t/>
            </a:r>
            <a:br>
              <a:rPr lang="en-US" sz="1600" dirty="0"/>
            </a:br>
            <a:endParaRPr lang="en-US" sz="1600" dirty="0"/>
          </a:p>
          <a:p>
            <a:r>
              <a:rPr lang="en-US" sz="1600" dirty="0" smtClean="0"/>
              <a:t>If you would like cover off for a time period, the Coordinator would need to assign a Client User Role(s) required during that time. Afterwards the Coordinator would need to remove the Client </a:t>
            </a:r>
            <a:r>
              <a:rPr lang="en-US" sz="1600" dirty="0"/>
              <a:t>U</a:t>
            </a:r>
            <a:r>
              <a:rPr lang="en-US" sz="1600" dirty="0" smtClean="0"/>
              <a:t>ser Role(s) they no longer want the Client to have.</a:t>
            </a:r>
            <a:br>
              <a:rPr lang="en-US" sz="1600" dirty="0" smtClean="0"/>
            </a:br>
            <a:endParaRPr lang="en-US" sz="1600" dirty="0"/>
          </a:p>
          <a:p>
            <a:r>
              <a:rPr lang="en-US" sz="1600" dirty="0" smtClean="0"/>
              <a:t>This is the same with Contractors. Should a facility no longer work with a contractor, the User Role(s) would need to be removed at time of separation</a:t>
            </a:r>
            <a:endParaRPr lang="en-CA" sz="1600" dirty="0"/>
          </a:p>
        </p:txBody>
      </p:sp>
      <p:sp>
        <p:nvSpPr>
          <p:cNvPr id="3" name="Title 2"/>
          <p:cNvSpPr>
            <a:spLocks noGrp="1"/>
          </p:cNvSpPr>
          <p:nvPr>
            <p:ph type="title"/>
          </p:nvPr>
        </p:nvSpPr>
        <p:spPr/>
        <p:txBody>
          <a:bodyPr/>
          <a:lstStyle/>
          <a:p>
            <a:r>
              <a:rPr lang="en-CA" dirty="0"/>
              <a:t>ETS Role </a:t>
            </a:r>
            <a:r>
              <a:rPr lang="en-CA" dirty="0" smtClean="0"/>
              <a:t>Management</a:t>
            </a:r>
            <a:endParaRPr lang="en-CA" dirty="0">
              <a:solidFill>
                <a:srgbClr val="00B050"/>
              </a:solidFill>
            </a:endParaRPr>
          </a:p>
        </p:txBody>
      </p:sp>
      <p:sp>
        <p:nvSpPr>
          <p:cNvPr id="4" name="Slide Number Placeholder 3"/>
          <p:cNvSpPr>
            <a:spLocks noGrp="1"/>
          </p:cNvSpPr>
          <p:nvPr>
            <p:ph type="sldNum" sz="quarter" idx="4"/>
          </p:nvPr>
        </p:nvSpPr>
        <p:spPr/>
        <p:txBody>
          <a:bodyPr/>
          <a:lstStyle/>
          <a:p>
            <a:fld id="{3A2281A5-0AAD-5C43-9874-F8F3A9F5B29A}" type="slidenum">
              <a:rPr lang="en-US" smtClean="0"/>
              <a:pPr/>
              <a:t>11</a:t>
            </a:fld>
            <a:endParaRPr lang="en-US"/>
          </a:p>
        </p:txBody>
      </p:sp>
    </p:spTree>
    <p:extLst>
      <p:ext uri="{BB962C8B-B14F-4D97-AF65-F5344CB8AC3E}">
        <p14:creationId xmlns:p14="http://schemas.microsoft.com/office/powerpoint/2010/main" val="1038939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ETS Role Management</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12</a:t>
            </a:fld>
            <a:endParaRPr lang="en-US"/>
          </a:p>
        </p:txBody>
      </p:sp>
      <p:sp>
        <p:nvSpPr>
          <p:cNvPr id="5" name="Content Placeholder 1"/>
          <p:cNvSpPr>
            <a:spLocks noGrp="1"/>
          </p:cNvSpPr>
          <p:nvPr>
            <p:ph idx="1"/>
          </p:nvPr>
        </p:nvSpPr>
        <p:spPr>
          <a:xfrm>
            <a:off x="143339" y="1430197"/>
            <a:ext cx="11619003" cy="5047721"/>
          </a:xfrm>
        </p:spPr>
        <p:txBody>
          <a:bodyPr/>
          <a:lstStyle/>
          <a:p>
            <a:pPr marL="609585" lvl="1" indent="0">
              <a:spcBef>
                <a:spcPts val="400"/>
              </a:spcBef>
              <a:buNone/>
            </a:pPr>
            <a:r>
              <a:rPr lang="en-CA" sz="1600" b="1" dirty="0" smtClean="0"/>
              <a:t>Site </a:t>
            </a:r>
            <a:r>
              <a:rPr lang="en-CA" sz="1600" b="1" dirty="0"/>
              <a:t>Administrator</a:t>
            </a:r>
          </a:p>
          <a:p>
            <a:pPr marL="1455738" lvl="3" indent="-285750">
              <a:spcBef>
                <a:spcPts val="0"/>
              </a:spcBef>
              <a:buFont typeface="Arial" panose="020B0604020202020204" pitchFamily="34" charset="0"/>
              <a:buChar char="•"/>
            </a:pPr>
            <a:r>
              <a:rPr lang="en-CA" sz="1400" dirty="0" smtClean="0"/>
              <a:t>Create accounts and assign Coordinator </a:t>
            </a:r>
            <a:r>
              <a:rPr lang="en-CA" sz="1400" dirty="0"/>
              <a:t>role in ETS account </a:t>
            </a:r>
            <a:r>
              <a:rPr lang="en-CA" sz="1400" dirty="0" smtClean="0"/>
              <a:t>node</a:t>
            </a:r>
          </a:p>
          <a:p>
            <a:pPr marL="1455738" lvl="3" indent="-285750">
              <a:spcBef>
                <a:spcPts val="0"/>
              </a:spcBef>
              <a:buFont typeface="Arial" panose="020B0604020202020204" pitchFamily="34" charset="0"/>
              <a:buChar char="•"/>
            </a:pPr>
            <a:r>
              <a:rPr lang="en-US" sz="1400" b="1" dirty="0" smtClean="0"/>
              <a:t>Must </a:t>
            </a:r>
            <a:r>
              <a:rPr lang="en-US" sz="1400" dirty="0" smtClean="0"/>
              <a:t>assign at least one User Coordinator role</a:t>
            </a:r>
            <a:endParaRPr lang="en-CA" sz="1400" b="1" dirty="0" smtClean="0"/>
          </a:p>
          <a:p>
            <a:pPr marL="609585" lvl="1" indent="0">
              <a:spcBef>
                <a:spcPts val="400"/>
              </a:spcBef>
              <a:buNone/>
            </a:pPr>
            <a:r>
              <a:rPr lang="en-US" sz="1600" b="1" dirty="0" smtClean="0"/>
              <a:t>Coordinator</a:t>
            </a:r>
          </a:p>
          <a:p>
            <a:pPr lvl="2">
              <a:spcBef>
                <a:spcPts val="0"/>
              </a:spcBef>
              <a:buFont typeface="Arial" panose="020B0604020202020204" pitchFamily="34" charset="0"/>
              <a:buChar char="•"/>
            </a:pPr>
            <a:r>
              <a:rPr lang="en-US" sz="1400" dirty="0"/>
              <a:t>Can assign all </a:t>
            </a:r>
            <a:r>
              <a:rPr lang="en-US" sz="1400" dirty="0" smtClean="0"/>
              <a:t>roles below, by approval, </a:t>
            </a:r>
            <a:r>
              <a:rPr lang="en-US" sz="1400" dirty="0"/>
              <a:t>to all active users </a:t>
            </a:r>
            <a:r>
              <a:rPr lang="en-CA" sz="1400" dirty="0"/>
              <a:t>in admin </a:t>
            </a:r>
            <a:r>
              <a:rPr lang="en-CA" sz="1400" dirty="0" smtClean="0"/>
              <a:t>module (see slide 18)</a:t>
            </a:r>
          </a:p>
          <a:p>
            <a:pPr marL="609585" lvl="1" indent="0">
              <a:spcBef>
                <a:spcPts val="400"/>
              </a:spcBef>
              <a:buNone/>
            </a:pPr>
            <a:r>
              <a:rPr lang="en-US" sz="1600" b="1" dirty="0"/>
              <a:t>Station Manager**</a:t>
            </a:r>
          </a:p>
          <a:p>
            <a:pPr lvl="2">
              <a:spcBef>
                <a:spcPts val="0"/>
              </a:spcBef>
            </a:pPr>
            <a:r>
              <a:rPr lang="en-US" sz="1400" dirty="0"/>
              <a:t>Can modify source and ambient stations details and assign reference data for station/approvals to which they are assigned.</a:t>
            </a:r>
          </a:p>
          <a:p>
            <a:pPr marL="609585" lvl="1" indent="0">
              <a:spcBef>
                <a:spcPts val="400"/>
              </a:spcBef>
              <a:buNone/>
            </a:pPr>
            <a:r>
              <a:rPr lang="en-US" sz="1600" b="1" dirty="0"/>
              <a:t>Reviewer*</a:t>
            </a:r>
          </a:p>
          <a:p>
            <a:pPr lvl="2">
              <a:spcBef>
                <a:spcPts val="0"/>
              </a:spcBef>
            </a:pPr>
            <a:r>
              <a:rPr lang="en-US" sz="1400" dirty="0"/>
              <a:t>Can review </a:t>
            </a:r>
            <a:r>
              <a:rPr lang="en-US" sz="1400" dirty="0" smtClean="0"/>
              <a:t>‘Pending Review’ </a:t>
            </a:r>
            <a:r>
              <a:rPr lang="en-US" sz="1400" dirty="0"/>
              <a:t>submissions </a:t>
            </a:r>
            <a:r>
              <a:rPr lang="en-US" sz="1400" dirty="0" smtClean="0"/>
              <a:t>and </a:t>
            </a:r>
            <a:r>
              <a:rPr lang="en-US" sz="1400" dirty="0"/>
              <a:t>pass or fail them, progressing them to Submitted or Review Failed status. Can view and edit the submissions of others. Role is assigned by </a:t>
            </a:r>
            <a:r>
              <a:rPr lang="en-US" sz="1400" dirty="0" smtClean="0"/>
              <a:t>approval</a:t>
            </a:r>
            <a:endParaRPr lang="en-US" sz="1400" dirty="0"/>
          </a:p>
          <a:p>
            <a:pPr marL="609585" lvl="1" indent="0">
              <a:spcBef>
                <a:spcPts val="400"/>
              </a:spcBef>
              <a:buNone/>
            </a:pPr>
            <a:r>
              <a:rPr lang="en-US" sz="1600" b="1" dirty="0"/>
              <a:t>Submitter*</a:t>
            </a:r>
          </a:p>
          <a:p>
            <a:pPr lvl="2">
              <a:spcBef>
                <a:spcPts val="0"/>
              </a:spcBef>
            </a:pPr>
            <a:r>
              <a:rPr lang="en-US" sz="1400" dirty="0"/>
              <a:t>Can create requests and begin the submission process; data will be validated and submission will progress to Pending Review but not to Submitted (unless user also has Reviewer role). Cannot view submissions of others. Role is assigned by </a:t>
            </a:r>
            <a:r>
              <a:rPr lang="en-US" sz="1400" dirty="0" smtClean="0"/>
              <a:t>approval</a:t>
            </a:r>
            <a:endParaRPr lang="en-US" sz="1400" dirty="0"/>
          </a:p>
          <a:p>
            <a:pPr marL="609585" lvl="1" indent="0">
              <a:spcBef>
                <a:spcPts val="400"/>
              </a:spcBef>
              <a:buNone/>
            </a:pPr>
            <a:r>
              <a:rPr lang="en-US" sz="1600" b="1" dirty="0">
                <a:solidFill>
                  <a:srgbClr val="36424A"/>
                </a:solidFill>
              </a:rPr>
              <a:t>Viewer</a:t>
            </a:r>
            <a:r>
              <a:rPr lang="en-US" sz="1600" b="1" dirty="0"/>
              <a:t>*</a:t>
            </a:r>
          </a:p>
          <a:p>
            <a:pPr lvl="2">
              <a:spcBef>
                <a:spcPts val="0"/>
              </a:spcBef>
            </a:pPr>
            <a:r>
              <a:rPr lang="en-US" sz="1400" dirty="0"/>
              <a:t>Can view, but not modify the submissions and station reference data of other users, as assigned by </a:t>
            </a:r>
            <a:r>
              <a:rPr lang="en-US" sz="1400" dirty="0" smtClean="0"/>
              <a:t>approval</a:t>
            </a:r>
          </a:p>
          <a:p>
            <a:pPr marL="685783" lvl="1" indent="0" algn="r">
              <a:spcBef>
                <a:spcPts val="0"/>
              </a:spcBef>
              <a:buNone/>
            </a:pPr>
            <a:endParaRPr lang="en-CA" sz="1000" dirty="0" smtClean="0"/>
          </a:p>
          <a:p>
            <a:pPr marL="685783" lvl="1" indent="0" algn="r">
              <a:spcBef>
                <a:spcPts val="0"/>
              </a:spcBef>
              <a:buNone/>
            </a:pPr>
            <a:endParaRPr lang="en-CA" sz="1000" dirty="0"/>
          </a:p>
          <a:p>
            <a:pPr marL="685783" lvl="1" indent="0" algn="r">
              <a:spcBef>
                <a:spcPts val="0"/>
              </a:spcBef>
              <a:buNone/>
            </a:pPr>
            <a:endParaRPr lang="en-US" sz="1000" dirty="0" smtClean="0"/>
          </a:p>
          <a:p>
            <a:pPr marL="685783" lvl="1" indent="0" algn="r">
              <a:spcBef>
                <a:spcPts val="0"/>
              </a:spcBef>
              <a:buNone/>
            </a:pPr>
            <a:endParaRPr lang="en-US" sz="1000" dirty="0"/>
          </a:p>
          <a:p>
            <a:pPr marL="685783" lvl="1" indent="0" algn="r">
              <a:spcBef>
                <a:spcPts val="0"/>
              </a:spcBef>
              <a:buNone/>
            </a:pPr>
            <a:endParaRPr lang="en-CA" sz="1000" dirty="0" smtClean="0"/>
          </a:p>
          <a:p>
            <a:pPr marL="685783" lvl="1" indent="0" algn="r">
              <a:spcBef>
                <a:spcPts val="0"/>
              </a:spcBef>
              <a:buNone/>
            </a:pPr>
            <a:endParaRPr lang="en-CA" sz="1000" dirty="0"/>
          </a:p>
          <a:p>
            <a:pPr marL="685783" lvl="1" indent="0" algn="r">
              <a:spcBef>
                <a:spcPts val="0"/>
              </a:spcBef>
              <a:buNone/>
            </a:pPr>
            <a:endParaRPr lang="en-CA" sz="1000" dirty="0" smtClean="0"/>
          </a:p>
          <a:p>
            <a:pPr marL="685783" lvl="1" indent="0">
              <a:spcBef>
                <a:spcPts val="0"/>
              </a:spcBef>
              <a:buNone/>
            </a:pPr>
            <a:r>
              <a:rPr lang="en-CA" sz="1000" dirty="0" smtClean="0"/>
              <a:t>* </a:t>
            </a:r>
            <a:r>
              <a:rPr lang="en-US" sz="1000" dirty="0" smtClean="0"/>
              <a:t>These </a:t>
            </a:r>
            <a:r>
              <a:rPr lang="en-US" sz="1000" dirty="0"/>
              <a:t>roles will be discussed in this manual</a:t>
            </a:r>
          </a:p>
          <a:p>
            <a:pPr marL="685783" lvl="1" indent="0">
              <a:spcBef>
                <a:spcPts val="0"/>
              </a:spcBef>
              <a:buNone/>
            </a:pPr>
            <a:r>
              <a:rPr lang="en-US" sz="1000" dirty="0" smtClean="0"/>
              <a:t>** Station </a:t>
            </a:r>
            <a:r>
              <a:rPr lang="en-US" sz="1000" dirty="0"/>
              <a:t>Manager will be covered </a:t>
            </a:r>
            <a:r>
              <a:rPr lang="en-US" sz="1000" dirty="0" smtClean="0"/>
              <a:t>in the </a:t>
            </a:r>
            <a:r>
              <a:rPr lang="en-US" sz="1000" i="1" dirty="0"/>
              <a:t>Industrial Data Administration Module Training Course</a:t>
            </a:r>
          </a:p>
          <a:p>
            <a:pPr>
              <a:spcBef>
                <a:spcPts val="0"/>
              </a:spcBef>
              <a:buFont typeface="Arial" panose="020B0604020202020204" pitchFamily="34" charset="0"/>
              <a:buChar char="•"/>
            </a:pPr>
            <a:endParaRPr lang="en-CA" sz="2933" i="1" dirty="0" smtClean="0"/>
          </a:p>
          <a:p>
            <a:pPr marL="152397" indent="0">
              <a:spcBef>
                <a:spcPts val="0"/>
              </a:spcBef>
              <a:buNone/>
            </a:pP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endParaRPr lang="en-US" sz="1400" dirty="0" smtClean="0"/>
          </a:p>
        </p:txBody>
      </p:sp>
      <p:sp>
        <p:nvSpPr>
          <p:cNvPr id="6" name="TextBox 5"/>
          <p:cNvSpPr txBox="1"/>
          <p:nvPr/>
        </p:nvSpPr>
        <p:spPr>
          <a:xfrm>
            <a:off x="443450" y="5519864"/>
            <a:ext cx="11318892" cy="307777"/>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pPr algn="ctr"/>
            <a:r>
              <a:rPr lang="en-CA" sz="1400" b="1" dirty="0">
                <a:latin typeface="Arial" panose="020B0604020202020204" pitchFamily="34" charset="0"/>
                <a:cs typeface="Arial" panose="020B0604020202020204" pitchFamily="34" charset="0"/>
              </a:rPr>
              <a:t>Note</a:t>
            </a:r>
            <a:r>
              <a:rPr lang="en-CA" sz="1400" b="1" dirty="0" smtClean="0">
                <a:latin typeface="Arial" panose="020B0604020202020204" pitchFamily="34" charset="0"/>
                <a:cs typeface="Arial" panose="020B0604020202020204" pitchFamily="34" charset="0"/>
              </a:rPr>
              <a:t>: </a:t>
            </a:r>
            <a:r>
              <a:rPr lang="en-CA" sz="1400" u="sng" dirty="0" smtClean="0">
                <a:latin typeface="Arial" panose="020B0604020202020204" pitchFamily="34" charset="0"/>
                <a:cs typeface="Arial" panose="020B0604020202020204" pitchFamily="34" charset="0"/>
              </a:rPr>
              <a:t>Reviewer</a:t>
            </a:r>
            <a:r>
              <a:rPr lang="en-CA" sz="1400" dirty="0" smtClean="0">
                <a:latin typeface="Arial" panose="020B0604020202020204" pitchFamily="34" charset="0"/>
                <a:cs typeface="Arial" panose="020B0604020202020204" pitchFamily="34" charset="0"/>
              </a:rPr>
              <a:t>, </a:t>
            </a:r>
            <a:r>
              <a:rPr lang="en-CA" sz="1400" u="sng" dirty="0" smtClean="0">
                <a:latin typeface="Arial" panose="020B0604020202020204" pitchFamily="34" charset="0"/>
                <a:cs typeface="Arial" panose="020B0604020202020204" pitchFamily="34" charset="0"/>
              </a:rPr>
              <a:t>Submitter</a:t>
            </a:r>
            <a:r>
              <a:rPr lang="en-CA" sz="1400" dirty="0" smtClean="0">
                <a:latin typeface="Arial" panose="020B0604020202020204" pitchFamily="34" charset="0"/>
                <a:cs typeface="Arial" panose="020B0604020202020204" pitchFamily="34" charset="0"/>
              </a:rPr>
              <a:t> and </a:t>
            </a:r>
            <a:r>
              <a:rPr lang="en-CA" sz="1400" u="sng" dirty="0" smtClean="0">
                <a:latin typeface="Arial" panose="020B0604020202020204" pitchFamily="34" charset="0"/>
                <a:cs typeface="Arial" panose="020B0604020202020204" pitchFamily="34" charset="0"/>
              </a:rPr>
              <a:t>Viewer</a:t>
            </a:r>
            <a:r>
              <a:rPr lang="en-CA" sz="1400" dirty="0" smtClean="0">
                <a:latin typeface="Arial" panose="020B0604020202020204" pitchFamily="34" charset="0"/>
                <a:cs typeface="Arial" panose="020B0604020202020204" pitchFamily="34" charset="0"/>
              </a:rPr>
              <a:t> roles are assigned based on approval.  A User may have different roles for different approvals</a:t>
            </a:r>
            <a:endParaRPr lang="en-CA" sz="1400" dirty="0">
              <a:latin typeface="Arial" panose="020B0604020202020204" pitchFamily="34" charset="0"/>
              <a:cs typeface="Arial" panose="020B0604020202020204" pitchFamily="34" charset="0"/>
            </a:endParaRPr>
          </a:p>
        </p:txBody>
      </p:sp>
      <p:sp>
        <p:nvSpPr>
          <p:cNvPr id="7" name="TextBox 6"/>
          <p:cNvSpPr txBox="1"/>
          <p:nvPr/>
        </p:nvSpPr>
        <p:spPr>
          <a:xfrm>
            <a:off x="1433132" y="5957846"/>
            <a:ext cx="8272728" cy="307777"/>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pPr algn="ctr"/>
            <a:r>
              <a:rPr lang="en-CA" sz="1400" b="1" dirty="0">
                <a:latin typeface="Arial" panose="020B0604020202020204" pitchFamily="34" charset="0"/>
                <a:cs typeface="Arial" panose="020B0604020202020204" pitchFamily="34" charset="0"/>
              </a:rPr>
              <a:t>Note</a:t>
            </a:r>
            <a:r>
              <a:rPr lang="en-CA" sz="1400" b="1" dirty="0" smtClean="0">
                <a:latin typeface="Arial" panose="020B0604020202020204" pitchFamily="34" charset="0"/>
                <a:cs typeface="Arial" panose="020B0604020202020204" pitchFamily="34" charset="0"/>
              </a:rPr>
              <a:t>: </a:t>
            </a:r>
            <a:r>
              <a:rPr lang="en-CA" sz="1400" dirty="0" smtClean="0">
                <a:latin typeface="Arial" panose="020B0604020202020204" pitchFamily="34" charset="0"/>
                <a:cs typeface="Arial" panose="020B0604020202020204" pitchFamily="34" charset="0"/>
              </a:rPr>
              <a:t>If you do not know who your </a:t>
            </a:r>
            <a:r>
              <a:rPr lang="en-CA" sz="1400" u="sng" dirty="0" smtClean="0">
                <a:latin typeface="Arial" panose="020B0604020202020204" pitchFamily="34" charset="0"/>
                <a:cs typeface="Arial" panose="020B0604020202020204" pitchFamily="34" charset="0"/>
              </a:rPr>
              <a:t>Site Administrator</a:t>
            </a:r>
            <a:r>
              <a:rPr lang="en-CA" sz="1400" dirty="0" smtClean="0">
                <a:latin typeface="Arial" panose="020B0604020202020204" pitchFamily="34" charset="0"/>
                <a:cs typeface="Arial" panose="020B0604020202020204" pitchFamily="34" charset="0"/>
              </a:rPr>
              <a:t> is, please contact </a:t>
            </a:r>
            <a:r>
              <a:rPr lang="en-CA" sz="1400" dirty="0" smtClean="0">
                <a:latin typeface="Arial" panose="020B0604020202020204" pitchFamily="34" charset="0"/>
                <a:cs typeface="Arial" panose="020B0604020202020204" pitchFamily="34" charset="0"/>
                <a:hlinkClick r:id="rId3"/>
              </a:rPr>
              <a:t>ETSAccountSetup@gov.ab.ca</a:t>
            </a:r>
            <a:r>
              <a:rPr lang="en-CA" sz="1400" dirty="0" smtClean="0">
                <a:latin typeface="Arial" panose="020B0604020202020204" pitchFamily="34" charset="0"/>
                <a:cs typeface="Arial" panose="020B0604020202020204" pitchFamily="34" charset="0"/>
              </a:rPr>
              <a:t> </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709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ETS Role Management</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13</a:t>
            </a:fld>
            <a:endParaRPr lang="en-US" dirty="0"/>
          </a:p>
        </p:txBody>
      </p:sp>
      <p:pic>
        <p:nvPicPr>
          <p:cNvPr id="1026" name="Picture 2" descr="C:\Users\TARA-L~1.CAR\AppData\Local\Temp\SNAGHTML2485630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076" y="1759945"/>
            <a:ext cx="9386379" cy="350611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V="1">
            <a:off x="9628742" y="4803354"/>
            <a:ext cx="0" cy="10135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09402" y="5816906"/>
            <a:ext cx="8272728" cy="523220"/>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pPr algn="ctr"/>
            <a:r>
              <a:rPr lang="en-CA" sz="1400" b="1" dirty="0">
                <a:latin typeface="Arial" panose="020B0604020202020204" pitchFamily="34" charset="0"/>
                <a:cs typeface="Arial" panose="020B0604020202020204" pitchFamily="34" charset="0"/>
              </a:rPr>
              <a:t>Note</a:t>
            </a:r>
            <a:r>
              <a:rPr lang="en-CA" sz="1400" b="1" dirty="0" smtClean="0">
                <a:latin typeface="Arial" panose="020B0604020202020204" pitchFamily="34" charset="0"/>
                <a:cs typeface="Arial" panose="020B0604020202020204" pitchFamily="34" charset="0"/>
              </a:rPr>
              <a:t>: </a:t>
            </a:r>
            <a:r>
              <a:rPr lang="en-CA" sz="1400" dirty="0" smtClean="0">
                <a:latin typeface="Arial" panose="020B0604020202020204" pitchFamily="34" charset="0"/>
                <a:cs typeface="Arial" panose="020B0604020202020204" pitchFamily="34" charset="0"/>
              </a:rPr>
              <a:t>A </a:t>
            </a:r>
            <a:r>
              <a:rPr lang="en-CA" sz="1400" u="sng" dirty="0" smtClean="0">
                <a:latin typeface="Arial" panose="020B0604020202020204" pitchFamily="34" charset="0"/>
                <a:cs typeface="Arial" panose="020B0604020202020204" pitchFamily="34" charset="0"/>
              </a:rPr>
              <a:t>Submitter</a:t>
            </a:r>
            <a:r>
              <a:rPr lang="en-CA" sz="1400" dirty="0" smtClean="0">
                <a:latin typeface="Arial" panose="020B0604020202020204" pitchFamily="34" charset="0"/>
                <a:cs typeface="Arial" panose="020B0604020202020204" pitchFamily="34" charset="0"/>
              </a:rPr>
              <a:t> can only view submissions that they have submitted (</a:t>
            </a:r>
            <a:r>
              <a:rPr lang="en-CA" sz="1400" dirty="0" smtClean="0">
                <a:latin typeface="Arial" panose="020B0604020202020204" pitchFamily="34" charset="0"/>
                <a:cs typeface="Arial" panose="020B0604020202020204" pitchFamily="34" charset="0"/>
              </a:rPr>
              <a:t>i.e</a:t>
            </a:r>
            <a:r>
              <a:rPr lang="en-CA" sz="1400" dirty="0" smtClean="0">
                <a:latin typeface="Arial" panose="020B0604020202020204" pitchFamily="34" charset="0"/>
                <a:cs typeface="Arial" panose="020B0604020202020204" pitchFamily="34" charset="0"/>
              </a:rPr>
              <a:t>. Won’t necessarily see all submissions for that approval, if there is more than one </a:t>
            </a:r>
            <a:r>
              <a:rPr lang="en-CA" sz="1400" u="sng" dirty="0" smtClean="0">
                <a:latin typeface="Arial" panose="020B0604020202020204" pitchFamily="34" charset="0"/>
                <a:cs typeface="Arial" panose="020B0604020202020204" pitchFamily="34" charset="0"/>
              </a:rPr>
              <a:t>Submitter</a:t>
            </a:r>
            <a:r>
              <a:rPr lang="en-CA" sz="1400" dirty="0" smtClean="0">
                <a:latin typeface="Arial" panose="020B0604020202020204" pitchFamily="34" charset="0"/>
                <a:cs typeface="Arial" panose="020B0604020202020204" pitchFamily="34" charset="0"/>
              </a:rPr>
              <a:t>)</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9935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ETS Role Management</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14</a:t>
            </a:fld>
            <a:endParaRPr lang="en-US"/>
          </a:p>
        </p:txBody>
      </p:sp>
      <p:sp>
        <p:nvSpPr>
          <p:cNvPr id="6" name="TextBox 5"/>
          <p:cNvSpPr txBox="1"/>
          <p:nvPr/>
        </p:nvSpPr>
        <p:spPr>
          <a:xfrm>
            <a:off x="3628164" y="1658713"/>
            <a:ext cx="6870910" cy="3724096"/>
          </a:xfrm>
          <a:prstGeom prst="rect">
            <a:avLst/>
          </a:prstGeom>
          <a:noFill/>
          <a:ln w="25400">
            <a:noFill/>
          </a:ln>
        </p:spPr>
        <p:txBody>
          <a:bodyPr wrap="square" rtlCol="0">
            <a:spAutoFit/>
          </a:bodyPr>
          <a:lstStyle/>
          <a:p>
            <a:r>
              <a:rPr lang="en-CA" sz="1600" dirty="0" smtClean="0">
                <a:latin typeface="Arial" panose="020B0604020202020204" pitchFamily="34" charset="0"/>
                <a:cs typeface="Arial" panose="020B0604020202020204" pitchFamily="34" charset="0"/>
              </a:rPr>
              <a:t>Once signed in to ETS, the “</a:t>
            </a:r>
            <a:r>
              <a:rPr lang="en-CA" sz="1600" b="1" i="1" dirty="0" smtClean="0">
                <a:latin typeface="Arial" panose="020B0604020202020204" pitchFamily="34" charset="0"/>
                <a:cs typeface="Arial" panose="020B0604020202020204" pitchFamily="34" charset="0"/>
              </a:rPr>
              <a:t>Air Data</a:t>
            </a:r>
            <a:r>
              <a:rPr lang="en-CA" sz="1600" dirty="0" smtClean="0">
                <a:latin typeface="Arial" panose="020B0604020202020204" pitchFamily="34" charset="0"/>
                <a:cs typeface="Arial" panose="020B0604020202020204" pitchFamily="34" charset="0"/>
              </a:rPr>
              <a:t>” tree node will appear on the left of the screen.  The “</a:t>
            </a:r>
            <a:r>
              <a:rPr lang="en-CA" sz="1600" b="1" i="1" dirty="0" smtClean="0">
                <a:latin typeface="Arial" panose="020B0604020202020204" pitchFamily="34" charset="0"/>
                <a:cs typeface="Arial" panose="020B0604020202020204" pitchFamily="34" charset="0"/>
              </a:rPr>
              <a:t>Air Data</a:t>
            </a:r>
            <a:r>
              <a:rPr lang="en-CA" sz="1600" dirty="0" smtClean="0">
                <a:latin typeface="Arial" panose="020B0604020202020204" pitchFamily="34" charset="0"/>
                <a:cs typeface="Arial" panose="020B0604020202020204" pitchFamily="34" charset="0"/>
              </a:rPr>
              <a:t>” </a:t>
            </a:r>
            <a:r>
              <a:rPr lang="en-CA" sz="1600" dirty="0">
                <a:latin typeface="Arial" panose="020B0604020202020204" pitchFamily="34" charset="0"/>
                <a:cs typeface="Arial" panose="020B0604020202020204" pitchFamily="34" charset="0"/>
              </a:rPr>
              <a:t>node </a:t>
            </a:r>
            <a:r>
              <a:rPr lang="en-CA" sz="1600" dirty="0" smtClean="0">
                <a:latin typeface="Arial" panose="020B0604020202020204" pitchFamily="34" charset="0"/>
                <a:cs typeface="Arial" panose="020B0604020202020204" pitchFamily="34" charset="0"/>
              </a:rPr>
              <a:t>has 3 sub-nodes:</a:t>
            </a:r>
          </a:p>
          <a:p>
            <a:endParaRPr lang="en-CA"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a:t>
            </a:r>
            <a:r>
              <a:rPr lang="en-CA" sz="1600" b="1" i="1" dirty="0" smtClean="0">
                <a:latin typeface="Arial" panose="020B0604020202020204" pitchFamily="34" charset="0"/>
                <a:cs typeface="Arial" panose="020B0604020202020204" pitchFamily="34" charset="0"/>
              </a:rPr>
              <a:t>Regulatory</a:t>
            </a:r>
            <a:r>
              <a:rPr lang="en-CA" sz="1600" dirty="0" smtClean="0">
                <a:latin typeface="Arial" panose="020B0604020202020204" pitchFamily="34" charset="0"/>
                <a:cs typeface="Arial" panose="020B0604020202020204" pitchFamily="34" charset="0"/>
              </a:rPr>
              <a:t>” – for the </a:t>
            </a:r>
            <a:r>
              <a:rPr lang="en-CA" sz="1600" u="sng" dirty="0" smtClean="0">
                <a:latin typeface="Arial" panose="020B0604020202020204" pitchFamily="34" charset="0"/>
                <a:cs typeface="Arial" panose="020B0604020202020204" pitchFamily="34" charset="0"/>
              </a:rPr>
              <a:t>Submitter</a:t>
            </a:r>
            <a:r>
              <a:rPr lang="en-CA" sz="1600" dirty="0" smtClean="0">
                <a:latin typeface="Arial" panose="020B0604020202020204" pitchFamily="34" charset="0"/>
                <a:cs typeface="Arial" panose="020B0604020202020204" pitchFamily="34" charset="0"/>
              </a:rPr>
              <a:t> to make data and report submissions, and manage warnings/errors</a:t>
            </a:r>
            <a:br>
              <a:rPr lang="en-CA" sz="1600" dirty="0" smtClean="0">
                <a:latin typeface="Arial" panose="020B0604020202020204" pitchFamily="34" charset="0"/>
                <a:cs typeface="Arial" panose="020B0604020202020204" pitchFamily="34" charset="0"/>
              </a:rPr>
            </a:br>
            <a:endParaRPr lang="en-CA"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a:t>
            </a:r>
            <a:r>
              <a:rPr lang="en-CA" sz="1600" b="1" i="1" dirty="0" smtClean="0">
                <a:latin typeface="Arial" panose="020B0604020202020204" pitchFamily="34" charset="0"/>
                <a:cs typeface="Arial" panose="020B0604020202020204" pitchFamily="34" charset="0"/>
              </a:rPr>
              <a:t>Administration</a:t>
            </a:r>
            <a:r>
              <a:rPr lang="en-CA" sz="1600" dirty="0" smtClean="0">
                <a:latin typeface="Arial" panose="020B0604020202020204" pitchFamily="34" charset="0"/>
                <a:cs typeface="Arial" panose="020B0604020202020204" pitchFamily="34" charset="0"/>
              </a:rPr>
              <a:t>” – for the </a:t>
            </a:r>
            <a:r>
              <a:rPr lang="en-CA" sz="1600" u="sng" dirty="0" smtClean="0">
                <a:latin typeface="Arial" panose="020B0604020202020204" pitchFamily="34" charset="0"/>
                <a:cs typeface="Arial" panose="020B0604020202020204" pitchFamily="34" charset="0"/>
              </a:rPr>
              <a:t>Coordinator</a:t>
            </a:r>
            <a:r>
              <a:rPr lang="en-CA" sz="1600" dirty="0" smtClean="0">
                <a:latin typeface="Arial" panose="020B0604020202020204" pitchFamily="34" charset="0"/>
                <a:cs typeface="Arial" panose="020B0604020202020204" pitchFamily="34" charset="0"/>
              </a:rPr>
              <a:t> to assign User roles and the </a:t>
            </a:r>
            <a:r>
              <a:rPr lang="en-CA" sz="1600" u="sng" dirty="0" smtClean="0">
                <a:latin typeface="Arial" panose="020B0604020202020204" pitchFamily="34" charset="0"/>
                <a:cs typeface="Arial" panose="020B0604020202020204" pitchFamily="34" charset="0"/>
              </a:rPr>
              <a:t>Station Manager</a:t>
            </a:r>
            <a:r>
              <a:rPr lang="en-CA" sz="1600" dirty="0" smtClean="0">
                <a:latin typeface="Arial" panose="020B0604020202020204" pitchFamily="34" charset="0"/>
                <a:cs typeface="Arial" panose="020B0604020202020204" pitchFamily="34" charset="0"/>
              </a:rPr>
              <a:t> to </a:t>
            </a:r>
            <a:r>
              <a:rPr lang="en-CA" sz="1600" dirty="0" smtClean="0">
                <a:latin typeface="Arial" panose="020B0604020202020204" pitchFamily="34" charset="0"/>
                <a:cs typeface="Arial" panose="020B0604020202020204" pitchFamily="34" charset="0"/>
              </a:rPr>
              <a:t>update Source and Station information</a:t>
            </a:r>
          </a:p>
          <a:p>
            <a:pPr marL="742950" lvl="1"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 Also, </a:t>
            </a:r>
            <a:r>
              <a:rPr lang="en-CA" sz="1600" dirty="0" smtClean="0">
                <a:latin typeface="Arial" panose="020B0604020202020204" pitchFamily="34" charset="0"/>
                <a:cs typeface="Arial" panose="020B0604020202020204" pitchFamily="34" charset="0"/>
              </a:rPr>
              <a:t>Users </a:t>
            </a:r>
            <a:r>
              <a:rPr lang="en-CA" sz="1600" dirty="0" smtClean="0">
                <a:latin typeface="Arial" panose="020B0604020202020204" pitchFamily="34" charset="0"/>
                <a:cs typeface="Arial" panose="020B0604020202020204" pitchFamily="34" charset="0"/>
              </a:rPr>
              <a:t>can identify the roles assigned to them</a:t>
            </a:r>
            <a:r>
              <a:rPr lang="en-CA" sz="1600" dirty="0">
                <a:latin typeface="Arial" panose="020B0604020202020204" pitchFamily="34" charset="0"/>
                <a:cs typeface="Arial" panose="020B0604020202020204" pitchFamily="34" charset="0"/>
              </a:rPr>
              <a:t/>
            </a:r>
            <a:br>
              <a:rPr lang="en-CA" sz="1600" dirty="0">
                <a:latin typeface="Arial" panose="020B0604020202020204" pitchFamily="34" charset="0"/>
                <a:cs typeface="Arial" panose="020B0604020202020204" pitchFamily="34" charset="0"/>
              </a:rPr>
            </a:br>
            <a:endParaRPr lang="en-CA"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a:t>
            </a:r>
            <a:r>
              <a:rPr lang="en-CA" sz="1600" b="1" i="1" dirty="0" smtClean="0">
                <a:latin typeface="Arial" panose="020B0604020202020204" pitchFamily="34" charset="0"/>
                <a:cs typeface="Arial" panose="020B0604020202020204" pitchFamily="34" charset="0"/>
              </a:rPr>
              <a:t>Work In Progress</a:t>
            </a:r>
            <a:r>
              <a:rPr lang="en-CA" sz="1600" dirty="0" smtClean="0">
                <a:latin typeface="Arial" panose="020B0604020202020204" pitchFamily="34" charset="0"/>
                <a:cs typeface="Arial" panose="020B0604020202020204" pitchFamily="34" charset="0"/>
              </a:rPr>
              <a:t>” – for </a:t>
            </a:r>
            <a:r>
              <a:rPr lang="en-CA" sz="1600" u="sng" dirty="0" smtClean="0">
                <a:latin typeface="Arial" panose="020B0604020202020204" pitchFamily="34" charset="0"/>
                <a:cs typeface="Arial" panose="020B0604020202020204" pitchFamily="34" charset="0"/>
              </a:rPr>
              <a:t>Submitter</a:t>
            </a:r>
            <a:r>
              <a:rPr lang="en-CA" sz="1600" dirty="0" smtClean="0">
                <a:latin typeface="Arial" panose="020B0604020202020204" pitchFamily="34" charset="0"/>
                <a:cs typeface="Arial" panose="020B0604020202020204" pitchFamily="34" charset="0"/>
              </a:rPr>
              <a:t>, </a:t>
            </a:r>
            <a:r>
              <a:rPr lang="en-CA" sz="1600" u="sng" dirty="0" smtClean="0">
                <a:latin typeface="Arial" panose="020B0604020202020204" pitchFamily="34" charset="0"/>
                <a:cs typeface="Arial" panose="020B0604020202020204" pitchFamily="34" charset="0"/>
              </a:rPr>
              <a:t>Reviewer</a:t>
            </a:r>
            <a:r>
              <a:rPr lang="en-CA" sz="1600" dirty="0" smtClean="0">
                <a:latin typeface="Arial" panose="020B0604020202020204" pitchFamily="34" charset="0"/>
                <a:cs typeface="Arial" panose="020B0604020202020204" pitchFamily="34" charset="0"/>
              </a:rPr>
              <a:t>, and </a:t>
            </a:r>
            <a:r>
              <a:rPr lang="en-CA" sz="1600" u="sng" dirty="0" smtClean="0">
                <a:latin typeface="Arial" panose="020B0604020202020204" pitchFamily="34" charset="0"/>
                <a:cs typeface="Arial" panose="020B0604020202020204" pitchFamily="34" charset="0"/>
              </a:rPr>
              <a:t>Viewer</a:t>
            </a:r>
            <a:r>
              <a:rPr lang="en-CA" sz="1600" dirty="0" smtClean="0">
                <a:latin typeface="Arial" panose="020B0604020202020204" pitchFamily="34" charset="0"/>
                <a:cs typeface="Arial" panose="020B0604020202020204" pitchFamily="34" charset="0"/>
              </a:rPr>
              <a:t> to see the status of the data submission.  The </a:t>
            </a:r>
            <a:r>
              <a:rPr lang="en-CA" sz="1600" u="sng" dirty="0" smtClean="0">
                <a:latin typeface="Arial" panose="020B0604020202020204" pitchFamily="34" charset="0"/>
                <a:cs typeface="Arial" panose="020B0604020202020204" pitchFamily="34" charset="0"/>
              </a:rPr>
              <a:t>Reviewer</a:t>
            </a:r>
            <a:r>
              <a:rPr lang="en-CA" sz="1600" dirty="0" smtClean="0">
                <a:latin typeface="Arial" panose="020B0604020202020204" pitchFamily="34" charset="0"/>
                <a:cs typeface="Arial" panose="020B0604020202020204" pitchFamily="34" charset="0"/>
              </a:rPr>
              <a:t> accesses this node to review submissions requiring accept or reject</a:t>
            </a:r>
          </a:p>
          <a:p>
            <a:endParaRPr lang="en-CA" sz="1400" dirty="0"/>
          </a:p>
          <a:p>
            <a:endParaRPr lang="en-US" sz="1400" dirty="0"/>
          </a:p>
        </p:txBody>
      </p:sp>
      <p:sp>
        <p:nvSpPr>
          <p:cNvPr id="8" name="TextBox 7"/>
          <p:cNvSpPr txBox="1"/>
          <p:nvPr/>
        </p:nvSpPr>
        <p:spPr>
          <a:xfrm>
            <a:off x="2082188" y="5293282"/>
            <a:ext cx="7425368" cy="307777"/>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pPr algn="ctr"/>
            <a:r>
              <a:rPr lang="en-CA" sz="1400" b="1" dirty="0">
                <a:latin typeface="Arial" panose="020B0604020202020204" pitchFamily="34" charset="0"/>
                <a:cs typeface="Arial" panose="020B0604020202020204" pitchFamily="34" charset="0"/>
              </a:rPr>
              <a:t>Note:  </a:t>
            </a:r>
            <a:r>
              <a:rPr lang="en-CA" sz="1400" dirty="0" smtClean="0">
                <a:latin typeface="Arial" panose="020B0604020202020204" pitchFamily="34" charset="0"/>
                <a:cs typeface="Arial" panose="020B0604020202020204" pitchFamily="34" charset="0"/>
              </a:rPr>
              <a:t>To see </a:t>
            </a:r>
            <a:r>
              <a:rPr lang="en-CA" sz="1400" dirty="0">
                <a:latin typeface="Arial" panose="020B0604020202020204" pitchFamily="34" charset="0"/>
                <a:cs typeface="Arial" panose="020B0604020202020204" pitchFamily="34" charset="0"/>
              </a:rPr>
              <a:t>the </a:t>
            </a:r>
            <a:r>
              <a:rPr lang="en-CA" sz="1400" b="1" dirty="0">
                <a:latin typeface="Arial" panose="020B0604020202020204" pitchFamily="34" charset="0"/>
                <a:cs typeface="Arial" panose="020B0604020202020204" pitchFamily="34" charset="0"/>
              </a:rPr>
              <a:t>“</a:t>
            </a:r>
            <a:r>
              <a:rPr lang="en-CA" sz="1400" b="1" i="1" dirty="0">
                <a:latin typeface="Arial" panose="020B0604020202020204" pitchFamily="34" charset="0"/>
                <a:cs typeface="Arial" panose="020B0604020202020204" pitchFamily="34" charset="0"/>
              </a:rPr>
              <a:t>Regulatory</a:t>
            </a:r>
            <a:r>
              <a:rPr lang="en-CA" sz="1400" dirty="0">
                <a:latin typeface="Arial" panose="020B0604020202020204" pitchFamily="34" charset="0"/>
                <a:cs typeface="Arial" panose="020B0604020202020204" pitchFamily="34" charset="0"/>
              </a:rPr>
              <a:t>” sub-node, you </a:t>
            </a:r>
            <a:r>
              <a:rPr lang="en-CA" sz="1400" u="sng" dirty="0">
                <a:latin typeface="Arial" panose="020B0604020202020204" pitchFamily="34" charset="0"/>
                <a:cs typeface="Arial" panose="020B0604020202020204" pitchFamily="34" charset="0"/>
              </a:rPr>
              <a:t>must</a:t>
            </a:r>
            <a:r>
              <a:rPr lang="en-CA" sz="1400" dirty="0">
                <a:latin typeface="Arial" panose="020B0604020202020204" pitchFamily="34" charset="0"/>
                <a:cs typeface="Arial" panose="020B0604020202020204" pitchFamily="34" charset="0"/>
              </a:rPr>
              <a:t> be assigned the Submitter </a:t>
            </a:r>
            <a:r>
              <a:rPr lang="en-CA" sz="1400" dirty="0" smtClean="0">
                <a:latin typeface="Arial" panose="020B0604020202020204" pitchFamily="34" charset="0"/>
                <a:cs typeface="Arial" panose="020B0604020202020204" pitchFamily="34" charset="0"/>
              </a:rPr>
              <a:t>role  </a:t>
            </a:r>
            <a:endParaRPr lang="en-CA" sz="1400" dirty="0">
              <a:latin typeface="Arial" panose="020B0604020202020204" pitchFamily="34" charset="0"/>
              <a:cs typeface="Arial" panose="020B0604020202020204" pitchFamily="34" charset="0"/>
            </a:endParaRPr>
          </a:p>
        </p:txBody>
      </p:sp>
      <p:sp>
        <p:nvSpPr>
          <p:cNvPr id="9" name="TextBox 8"/>
          <p:cNvSpPr txBox="1"/>
          <p:nvPr/>
        </p:nvSpPr>
        <p:spPr>
          <a:xfrm>
            <a:off x="815248" y="5819311"/>
            <a:ext cx="9683826" cy="523220"/>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pPr algn="ctr"/>
            <a:r>
              <a:rPr lang="en-US" sz="1400" b="1" dirty="0">
                <a:latin typeface="Arial" panose="020B0604020202020204" pitchFamily="34" charset="0"/>
                <a:cs typeface="Arial" panose="020B0604020202020204" pitchFamily="34" charset="0"/>
              </a:rPr>
              <a:t>Note: </a:t>
            </a:r>
            <a:r>
              <a:rPr lang="en-US" sz="1400" dirty="0">
                <a:latin typeface="Arial" panose="020B0604020202020204" pitchFamily="34" charset="0"/>
                <a:cs typeface="Arial" panose="020B0604020202020204" pitchFamily="34" charset="0"/>
              </a:rPr>
              <a:t>If the </a:t>
            </a:r>
            <a:r>
              <a:rPr lang="en-CA" sz="1400" b="1" dirty="0">
                <a:latin typeface="Arial" panose="020B0604020202020204" pitchFamily="34" charset="0"/>
                <a:cs typeface="Arial" panose="020B0604020202020204" pitchFamily="34" charset="0"/>
              </a:rPr>
              <a:t>“</a:t>
            </a:r>
            <a:r>
              <a:rPr lang="en-CA" sz="1400" b="1" i="1" dirty="0">
                <a:latin typeface="Arial" panose="020B0604020202020204" pitchFamily="34" charset="0"/>
                <a:cs typeface="Arial" panose="020B0604020202020204" pitchFamily="34" charset="0"/>
              </a:rPr>
              <a:t>Air Data</a:t>
            </a:r>
            <a:r>
              <a:rPr lang="en-CA"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node is not </a:t>
            </a:r>
            <a:r>
              <a:rPr lang="en-US" sz="1400" dirty="0" smtClean="0">
                <a:latin typeface="Arial" panose="020B0604020202020204" pitchFamily="34" charset="0"/>
                <a:cs typeface="Arial" panose="020B0604020202020204" pitchFamily="34" charset="0"/>
              </a:rPr>
              <a:t>visible, </a:t>
            </a:r>
            <a:r>
              <a:rPr lang="en-US" sz="1400" dirty="0">
                <a:latin typeface="Arial" panose="020B0604020202020204" pitchFamily="34" charset="0"/>
                <a:cs typeface="Arial" panose="020B0604020202020204" pitchFamily="34" charset="0"/>
              </a:rPr>
              <a:t>contact your </a:t>
            </a:r>
            <a:r>
              <a:rPr lang="en-US" sz="1400" u="sng" dirty="0" smtClean="0">
                <a:latin typeface="Arial" panose="020B0604020202020204" pitchFamily="34" charset="0"/>
                <a:cs typeface="Arial" panose="020B0604020202020204" pitchFamily="34" charset="0"/>
              </a:rPr>
              <a:t>Coordinator</a:t>
            </a:r>
            <a:r>
              <a:rPr lang="en-US" sz="1400" dirty="0" smtClean="0">
                <a:latin typeface="Arial" panose="020B0604020202020204" pitchFamily="34" charset="0"/>
                <a:cs typeface="Arial" panose="020B0604020202020204" pitchFamily="34" charset="0"/>
              </a:rPr>
              <a:t> (or </a:t>
            </a:r>
            <a:r>
              <a:rPr lang="en-US" sz="1400" u="sng" dirty="0" smtClean="0">
                <a:latin typeface="Arial" panose="020B0604020202020204" pitchFamily="34" charset="0"/>
                <a:cs typeface="Arial" panose="020B0604020202020204" pitchFamily="34" charset="0"/>
              </a:rPr>
              <a:t>Site </a:t>
            </a:r>
            <a:r>
              <a:rPr lang="en-US" sz="1400" u="sng" dirty="0">
                <a:latin typeface="Arial" panose="020B0604020202020204" pitchFamily="34" charset="0"/>
                <a:cs typeface="Arial" panose="020B0604020202020204" pitchFamily="34" charset="0"/>
              </a:rPr>
              <a:t>Administrator</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if no </a:t>
            </a:r>
            <a:r>
              <a:rPr lang="en-US" sz="1400" u="sng" dirty="0" smtClean="0">
                <a:latin typeface="Arial" panose="020B0604020202020204" pitchFamily="34" charset="0"/>
                <a:cs typeface="Arial" panose="020B0604020202020204" pitchFamily="34" charset="0"/>
              </a:rPr>
              <a:t>Coordinator</a:t>
            </a:r>
            <a:r>
              <a:rPr lang="en-US" sz="1400" dirty="0" smtClean="0">
                <a:latin typeface="Arial" panose="020B0604020202020204" pitchFamily="34" charset="0"/>
                <a:cs typeface="Arial" panose="020B0604020202020204" pitchFamily="34" charset="0"/>
              </a:rPr>
              <a:t> present) to </a:t>
            </a:r>
            <a:r>
              <a:rPr lang="en-US" sz="1400" dirty="0">
                <a:latin typeface="Arial" panose="020B0604020202020204" pitchFamily="34" charset="0"/>
                <a:cs typeface="Arial" panose="020B0604020202020204" pitchFamily="34" charset="0"/>
              </a:rPr>
              <a:t>assign your user account at least one role</a:t>
            </a:r>
            <a:endParaRPr lang="en-CA" sz="1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815248" y="1754263"/>
            <a:ext cx="2533880" cy="2975961"/>
          </a:xfrm>
          <a:prstGeom prst="rect">
            <a:avLst/>
          </a:prstGeom>
        </p:spPr>
      </p:pic>
    </p:spTree>
    <p:extLst>
      <p:ext uri="{BB962C8B-B14F-4D97-AF65-F5344CB8AC3E}">
        <p14:creationId xmlns:p14="http://schemas.microsoft.com/office/powerpoint/2010/main" val="250692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Creating Client Accounts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15</a:t>
            </a:fld>
            <a:endParaRPr lang="en-US"/>
          </a:p>
        </p:txBody>
      </p:sp>
      <p:sp>
        <p:nvSpPr>
          <p:cNvPr id="5" name="TextBox 4"/>
          <p:cNvSpPr txBox="1"/>
          <p:nvPr/>
        </p:nvSpPr>
        <p:spPr>
          <a:xfrm>
            <a:off x="3055006" y="2265068"/>
            <a:ext cx="8435954" cy="2800767"/>
          </a:xfrm>
          <a:prstGeom prst="rect">
            <a:avLst/>
          </a:prstGeom>
          <a:noFill/>
          <a:ln w="25400">
            <a:noFill/>
          </a:ln>
        </p:spPr>
        <p:txBody>
          <a:bodyPr wrap="square" rtlCol="0">
            <a:spAutoFit/>
          </a:bodyPr>
          <a:lstStyle/>
          <a:p>
            <a:r>
              <a:rPr lang="en-CA" sz="1600" dirty="0" smtClean="0">
                <a:latin typeface="Arial" panose="020B0604020202020204" pitchFamily="34" charset="0"/>
                <a:cs typeface="Arial" panose="020B0604020202020204" pitchFamily="34" charset="0"/>
              </a:rPr>
              <a:t>Before roles can be assigned, Client Account(s) must be created by the </a:t>
            </a:r>
            <a:r>
              <a:rPr lang="en-CA" sz="1600" u="sng" dirty="0" smtClean="0">
                <a:latin typeface="Arial" panose="020B0604020202020204" pitchFamily="34" charset="0"/>
                <a:cs typeface="Arial" panose="020B0604020202020204" pitchFamily="34" charset="0"/>
              </a:rPr>
              <a:t>Site Administrator   </a:t>
            </a:r>
          </a:p>
          <a:p>
            <a:endParaRPr lang="en-CA" sz="1600" dirty="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To get to </a:t>
            </a:r>
            <a:r>
              <a:rPr lang="en-CA" sz="1600" b="1" dirty="0" smtClean="0">
                <a:latin typeface="Arial" panose="020B0604020202020204" pitchFamily="34" charset="0"/>
                <a:cs typeface="Arial" panose="020B0604020202020204" pitchFamily="34" charset="0"/>
              </a:rPr>
              <a:t>“</a:t>
            </a:r>
            <a:r>
              <a:rPr lang="en-CA" sz="1600" b="1" i="1" dirty="0" smtClean="0">
                <a:latin typeface="Arial" panose="020B0604020202020204" pitchFamily="34" charset="0"/>
                <a:cs typeface="Arial" panose="020B0604020202020204" pitchFamily="34" charset="0"/>
              </a:rPr>
              <a:t>Create Client</a:t>
            </a:r>
            <a:r>
              <a:rPr lang="en-CA" sz="1600" b="1" dirty="0" smtClean="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node the </a:t>
            </a:r>
            <a:r>
              <a:rPr lang="en-CA" sz="1600" u="sng" dirty="0" smtClean="0">
                <a:latin typeface="Arial" panose="020B0604020202020204" pitchFamily="34" charset="0"/>
                <a:cs typeface="Arial" panose="020B0604020202020204" pitchFamily="34" charset="0"/>
              </a:rPr>
              <a:t>Site Administrator</a:t>
            </a:r>
            <a:r>
              <a:rPr lang="en-CA" sz="1600" dirty="0" smtClean="0">
                <a:latin typeface="Arial" panose="020B0604020202020204" pitchFamily="34" charset="0"/>
                <a:cs typeface="Arial" panose="020B0604020202020204" pitchFamily="34" charset="0"/>
              </a:rPr>
              <a:t> clicks on:</a:t>
            </a:r>
          </a:p>
          <a:p>
            <a:pPr marL="285750" indent="-285750">
              <a:buFont typeface="Arial" panose="020B0604020202020204" pitchFamily="34" charset="0"/>
              <a:buChar char="•"/>
            </a:pPr>
            <a:r>
              <a:rPr lang="en-CA" sz="1600" b="1" dirty="0" smtClean="0">
                <a:latin typeface="Arial" panose="020B0604020202020204" pitchFamily="34" charset="0"/>
                <a:cs typeface="Arial" panose="020B0604020202020204" pitchFamily="34" charset="0"/>
              </a:rPr>
              <a:t>“</a:t>
            </a:r>
            <a:r>
              <a:rPr lang="en-CA" sz="1600" b="1" i="1" dirty="0" smtClean="0">
                <a:latin typeface="Arial" panose="020B0604020202020204" pitchFamily="34" charset="0"/>
                <a:cs typeface="Arial" panose="020B0604020202020204" pitchFamily="34" charset="0"/>
              </a:rPr>
              <a:t>Accounts</a:t>
            </a:r>
            <a:r>
              <a:rPr lang="en-CA" sz="1600" b="1"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CA" sz="1600" b="1" dirty="0" smtClean="0">
                <a:latin typeface="Arial" panose="020B0604020202020204" pitchFamily="34" charset="0"/>
                <a:cs typeface="Arial" panose="020B0604020202020204" pitchFamily="34" charset="0"/>
              </a:rPr>
              <a:t>“</a:t>
            </a:r>
            <a:r>
              <a:rPr lang="en-CA" sz="1600" b="1" i="1" dirty="0" smtClean="0">
                <a:latin typeface="Arial" panose="020B0604020202020204" pitchFamily="34" charset="0"/>
                <a:cs typeface="Arial" panose="020B0604020202020204" pitchFamily="34" charset="0"/>
              </a:rPr>
              <a:t>Client Accounts</a:t>
            </a:r>
            <a:r>
              <a:rPr lang="en-CA" sz="1600" b="1" dirty="0" smtClean="0">
                <a:latin typeface="Arial" panose="020B0604020202020204" pitchFamily="34" charset="0"/>
                <a:cs typeface="Arial" panose="020B0604020202020204" pitchFamily="34" charset="0"/>
              </a:rPr>
              <a:t>” </a:t>
            </a:r>
          </a:p>
          <a:p>
            <a:endParaRPr lang="en-CA" sz="1600" dirty="0" smtClean="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Once the </a:t>
            </a:r>
            <a:r>
              <a:rPr lang="en-CA" sz="1600" u="sng" dirty="0" smtClean="0">
                <a:latin typeface="Arial" panose="020B0604020202020204" pitchFamily="34" charset="0"/>
                <a:cs typeface="Arial" panose="020B0604020202020204" pitchFamily="34" charset="0"/>
              </a:rPr>
              <a:t>Site Administrator</a:t>
            </a:r>
            <a:r>
              <a:rPr lang="en-CA" sz="1600" dirty="0" smtClean="0">
                <a:latin typeface="Arial" panose="020B0604020202020204" pitchFamily="34" charset="0"/>
                <a:cs typeface="Arial" panose="020B0604020202020204" pitchFamily="34" charset="0"/>
              </a:rPr>
              <a:t> clicks on </a:t>
            </a:r>
            <a:r>
              <a:rPr lang="en-CA" sz="1600" b="1" dirty="0" smtClean="0">
                <a:latin typeface="Arial" panose="020B0604020202020204" pitchFamily="34" charset="0"/>
                <a:cs typeface="Arial" panose="020B0604020202020204" pitchFamily="34" charset="0"/>
              </a:rPr>
              <a:t>“</a:t>
            </a:r>
            <a:r>
              <a:rPr lang="en-CA" sz="1600" b="1" i="1" dirty="0" smtClean="0">
                <a:latin typeface="Arial" panose="020B0604020202020204" pitchFamily="34" charset="0"/>
                <a:cs typeface="Arial" panose="020B0604020202020204" pitchFamily="34" charset="0"/>
              </a:rPr>
              <a:t>Create Client</a:t>
            </a:r>
            <a:r>
              <a:rPr lang="en-CA" sz="1600" b="1" dirty="0" smtClean="0">
                <a:latin typeface="Arial" panose="020B0604020202020204" pitchFamily="34" charset="0"/>
                <a:cs typeface="Arial" panose="020B0604020202020204" pitchFamily="34" charset="0"/>
              </a:rPr>
              <a:t>”</a:t>
            </a:r>
            <a:r>
              <a:rPr lang="en-CA" sz="1600" dirty="0" smtClean="0">
                <a:latin typeface="Arial" panose="020B0604020202020204" pitchFamily="34" charset="0"/>
                <a:cs typeface="Arial" panose="020B0604020202020204" pitchFamily="34" charset="0"/>
              </a:rPr>
              <a:t>,</a:t>
            </a:r>
            <a:r>
              <a:rPr lang="en-CA" sz="1600" b="1" dirty="0" smtClean="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the process of creating users will start.</a:t>
            </a:r>
          </a:p>
          <a:p>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For more information refer to </a:t>
            </a:r>
            <a:r>
              <a:rPr lang="en-US" sz="1600" i="1" dirty="0" smtClean="0">
                <a:latin typeface="Arial" panose="020B0604020202020204" pitchFamily="34" charset="0"/>
                <a:cs typeface="Arial" panose="020B0604020202020204" pitchFamily="34" charset="0"/>
              </a:rPr>
              <a:t>ETS Client Account Setup and Maintenance</a:t>
            </a:r>
            <a:r>
              <a:rPr lang="en-US" sz="1600" dirty="0" smtClean="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hlinkClick r:id="rId3"/>
              </a:rPr>
              <a:t>https</a:t>
            </a:r>
            <a:r>
              <a:rPr lang="en-CA" sz="1600" dirty="0">
                <a:latin typeface="Arial" panose="020B0604020202020204" pitchFamily="34" charset="0"/>
                <a:cs typeface="Arial" panose="020B0604020202020204" pitchFamily="34" charset="0"/>
                <a:hlinkClick r:id="rId3"/>
              </a:rPr>
              <a:t>://</a:t>
            </a:r>
            <a:r>
              <a:rPr lang="en-CA" sz="1600" dirty="0" smtClean="0">
                <a:latin typeface="Arial" panose="020B0604020202020204" pitchFamily="34" charset="0"/>
                <a:cs typeface="Arial" panose="020B0604020202020204" pitchFamily="34" charset="0"/>
                <a:hlinkClick r:id="rId3"/>
              </a:rPr>
              <a:t>training.energy.gov.ab.ca/Courses/ETS_client_account_setup_and_maintenance.pdf</a:t>
            </a:r>
            <a:endParaRPr lang="en-CA" sz="1600" dirty="0" smtClean="0">
              <a:latin typeface="Arial" panose="020B0604020202020204" pitchFamily="34" charset="0"/>
              <a:cs typeface="Arial" panose="020B0604020202020204" pitchFamily="34" charset="0"/>
            </a:endParaRPr>
          </a:p>
        </p:txBody>
      </p:sp>
      <p:pic>
        <p:nvPicPr>
          <p:cNvPr id="1026" name="Picture 1" descr="image001"/>
          <p:cNvPicPr>
            <a:picLocks noChangeAspect="1" noChangeArrowheads="1"/>
          </p:cNvPicPr>
          <p:nvPr/>
        </p:nvPicPr>
        <p:blipFill rotWithShape="1">
          <a:blip r:embed="rId4">
            <a:extLst>
              <a:ext uri="{28A0092B-C50C-407E-A947-70E740481C1C}">
                <a14:useLocalDpi xmlns:a14="http://schemas.microsoft.com/office/drawing/2010/main" val="0"/>
              </a:ext>
            </a:extLst>
          </a:blip>
          <a:srcRect r="21430"/>
          <a:stretch/>
        </p:blipFill>
        <p:spPr bwMode="auto">
          <a:xfrm>
            <a:off x="865476" y="1523509"/>
            <a:ext cx="1987893" cy="4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816186" y="5676006"/>
            <a:ext cx="2962053" cy="307777"/>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pPr algn="ctr"/>
            <a:r>
              <a:rPr lang="en-US" sz="1400" b="1" dirty="0">
                <a:latin typeface="Arial" panose="020B0604020202020204" pitchFamily="34" charset="0"/>
                <a:cs typeface="Arial" panose="020B0604020202020204" pitchFamily="34" charset="0"/>
              </a:rPr>
              <a:t>Note: </a:t>
            </a:r>
            <a:r>
              <a:rPr lang="en-US" sz="1400" dirty="0">
                <a:latin typeface="Arial" panose="020B0604020202020204" pitchFamily="34" charset="0"/>
                <a:cs typeface="Arial" panose="020B0604020202020204" pitchFamily="34" charset="0"/>
              </a:rPr>
              <a:t>‘Client’ is equivalent to ‘User’</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5767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Creating Client Accounts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16</a:t>
            </a:fld>
            <a:endParaRPr lang="en-US"/>
          </a:p>
        </p:txBody>
      </p:sp>
      <p:pic>
        <p:nvPicPr>
          <p:cNvPr id="2050" name="Picture 2" descr="image002"/>
          <p:cNvPicPr>
            <a:picLocks noChangeAspect="1" noChangeArrowheads="1"/>
          </p:cNvPicPr>
          <p:nvPr/>
        </p:nvPicPr>
        <p:blipFill rotWithShape="1">
          <a:blip r:embed="rId3">
            <a:extLst>
              <a:ext uri="{28A0092B-C50C-407E-A947-70E740481C1C}">
                <a14:useLocalDpi xmlns:a14="http://schemas.microsoft.com/office/drawing/2010/main" val="0"/>
              </a:ext>
            </a:extLst>
          </a:blip>
          <a:srcRect t="2471" b="9750"/>
          <a:stretch/>
        </p:blipFill>
        <p:spPr bwMode="auto">
          <a:xfrm>
            <a:off x="623392" y="1528338"/>
            <a:ext cx="4365346" cy="386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162293" y="1496518"/>
            <a:ext cx="6293591" cy="4001095"/>
          </a:xfrm>
          <a:prstGeom prst="rect">
            <a:avLst/>
          </a:prstGeom>
          <a:noFill/>
          <a:ln w="25400">
            <a:noFill/>
          </a:ln>
        </p:spPr>
        <p:txBody>
          <a:bodyPr wrap="square" rtlCol="0">
            <a:spAutoFit/>
          </a:bodyPr>
          <a:lstStyle/>
          <a:p>
            <a:r>
              <a:rPr lang="en-CA" sz="1600" dirty="0" smtClean="0">
                <a:latin typeface="Arial" panose="020B0604020202020204" pitchFamily="34" charset="0"/>
                <a:cs typeface="Arial" panose="020B0604020202020204" pitchFamily="34" charset="0"/>
              </a:rPr>
              <a:t>Once, the </a:t>
            </a:r>
            <a:r>
              <a:rPr lang="en-CA" sz="1600" u="sng" dirty="0" smtClean="0">
                <a:latin typeface="Arial" panose="020B0604020202020204" pitchFamily="34" charset="0"/>
                <a:cs typeface="Arial" panose="020B0604020202020204" pitchFamily="34" charset="0"/>
              </a:rPr>
              <a:t>Site Administrator</a:t>
            </a:r>
            <a:r>
              <a:rPr lang="en-CA" sz="1600" dirty="0" smtClean="0">
                <a:latin typeface="Arial" panose="020B0604020202020204" pitchFamily="34" charset="0"/>
                <a:cs typeface="Arial" panose="020B0604020202020204" pitchFamily="34" charset="0"/>
              </a:rPr>
              <a:t> clicks on </a:t>
            </a:r>
            <a:r>
              <a:rPr lang="en-CA" sz="1600" b="1" dirty="0" smtClean="0">
                <a:latin typeface="Arial" panose="020B0604020202020204" pitchFamily="34" charset="0"/>
                <a:cs typeface="Arial" panose="020B0604020202020204" pitchFamily="34" charset="0"/>
              </a:rPr>
              <a:t>“</a:t>
            </a:r>
            <a:r>
              <a:rPr lang="en-CA" sz="1600" b="1" i="1" dirty="0" smtClean="0">
                <a:latin typeface="Arial" panose="020B0604020202020204" pitchFamily="34" charset="0"/>
                <a:cs typeface="Arial" panose="020B0604020202020204" pitchFamily="34" charset="0"/>
              </a:rPr>
              <a:t>Create Client</a:t>
            </a:r>
            <a:r>
              <a:rPr lang="en-CA" sz="1600" b="1" dirty="0" smtClean="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sub-node, the </a:t>
            </a:r>
            <a:r>
              <a:rPr lang="en-CA" sz="1600" b="1" dirty="0" smtClean="0">
                <a:latin typeface="Arial" panose="020B0604020202020204" pitchFamily="34" charset="0"/>
                <a:cs typeface="Arial" panose="020B0604020202020204" pitchFamily="34" charset="0"/>
              </a:rPr>
              <a:t>“</a:t>
            </a:r>
            <a:r>
              <a:rPr lang="en-CA" sz="1600" b="1" i="1" dirty="0" smtClean="0">
                <a:latin typeface="Arial" panose="020B0604020202020204" pitchFamily="34" charset="0"/>
                <a:cs typeface="Arial" panose="020B0604020202020204" pitchFamily="34" charset="0"/>
              </a:rPr>
              <a:t>Create Client Account</a:t>
            </a:r>
            <a:r>
              <a:rPr lang="en-CA" sz="1600" b="1" dirty="0" smtClean="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form appears where the following mandatory information is filled in:</a:t>
            </a: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Client Account Name</a:t>
            </a: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Password – twice (Password and Repeat Password)</a:t>
            </a: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First Name</a:t>
            </a: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Last Name</a:t>
            </a: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Phone Number</a:t>
            </a: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Email address</a:t>
            </a:r>
          </a:p>
          <a:p>
            <a:pPr marL="285750" indent="-285750">
              <a:buFont typeface="Arial" panose="020B0604020202020204" pitchFamily="34" charset="0"/>
              <a:buChar char="•"/>
            </a:pPr>
            <a:endParaRPr lang="en-CA" sz="1600" dirty="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The Fax Number and Business Area</a:t>
            </a:r>
            <a:r>
              <a:rPr lang="en-CA" sz="1600" dirty="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are optional.</a:t>
            </a:r>
          </a:p>
          <a:p>
            <a:endParaRPr lang="en-CA" sz="1600" dirty="0" smtClean="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Click “</a:t>
            </a:r>
            <a:r>
              <a:rPr lang="en-CA" sz="1600" b="1" i="1" dirty="0" smtClean="0">
                <a:latin typeface="Arial" panose="020B0604020202020204" pitchFamily="34" charset="0"/>
                <a:cs typeface="Arial" panose="020B0604020202020204" pitchFamily="34" charset="0"/>
              </a:rPr>
              <a:t>Submit</a:t>
            </a:r>
            <a:r>
              <a:rPr lang="en-CA" sz="1600" dirty="0" smtClean="0">
                <a:latin typeface="Arial" panose="020B0604020202020204" pitchFamily="34" charset="0"/>
                <a:cs typeface="Arial" panose="020B0604020202020204" pitchFamily="34" charset="0"/>
              </a:rPr>
              <a:t>” button to create the account</a:t>
            </a:r>
          </a:p>
          <a:p>
            <a:endParaRPr lang="en-US" sz="1600" dirty="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The account creation will need to be confirmed in a pop-up</a:t>
            </a:r>
          </a:p>
          <a:p>
            <a:endParaRPr lang="en-US" sz="1400" dirty="0"/>
          </a:p>
        </p:txBody>
      </p:sp>
      <p:sp>
        <p:nvSpPr>
          <p:cNvPr id="8" name="TextBox 7"/>
          <p:cNvSpPr txBox="1"/>
          <p:nvPr/>
        </p:nvSpPr>
        <p:spPr>
          <a:xfrm>
            <a:off x="786384" y="5647012"/>
            <a:ext cx="10669500" cy="307777"/>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pPr algn="ctr"/>
            <a:r>
              <a:rPr lang="en-US" sz="1400" b="1" dirty="0" smtClean="0">
                <a:latin typeface="Arial" panose="020B0604020202020204" pitchFamily="34" charset="0"/>
                <a:cs typeface="Arial" panose="020B0604020202020204" pitchFamily="34" charset="0"/>
              </a:rPr>
              <a:t>Note </a:t>
            </a:r>
            <a:r>
              <a:rPr lang="en-US" sz="1400" b="1" dirty="0">
                <a:latin typeface="Arial" panose="020B0604020202020204" pitchFamily="34" charset="0"/>
                <a:cs typeface="Arial" panose="020B0604020202020204" pitchFamily="34" charset="0"/>
              </a:rPr>
              <a:t>to </a:t>
            </a:r>
            <a:r>
              <a:rPr lang="en-US" sz="1400" b="1" u="sng" dirty="0">
                <a:latin typeface="Arial" panose="020B0604020202020204" pitchFamily="34" charset="0"/>
                <a:cs typeface="Arial" panose="020B0604020202020204" pitchFamily="34" charset="0"/>
              </a:rPr>
              <a:t>Site Administrator</a:t>
            </a:r>
            <a:r>
              <a:rPr lang="en-US" sz="1400" b="1"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Write down </a:t>
            </a:r>
            <a:r>
              <a:rPr lang="en-US" sz="1400" dirty="0">
                <a:latin typeface="Arial" panose="020B0604020202020204" pitchFamily="34" charset="0"/>
                <a:cs typeface="Arial" panose="020B0604020202020204" pitchFamily="34" charset="0"/>
              </a:rPr>
              <a:t>the Client Account </a:t>
            </a:r>
            <a:r>
              <a:rPr lang="en-US" sz="1400" dirty="0" smtClean="0">
                <a:latin typeface="Arial" panose="020B0604020202020204" pitchFamily="34" charset="0"/>
                <a:cs typeface="Arial" panose="020B0604020202020204" pitchFamily="34" charset="0"/>
              </a:rPr>
              <a:t>username and password</a:t>
            </a:r>
            <a:r>
              <a:rPr lang="en-US" sz="1400" dirty="0">
                <a:latin typeface="Arial" panose="020B0604020202020204" pitchFamily="34" charset="0"/>
                <a:cs typeface="Arial" panose="020B0604020202020204" pitchFamily="34" charset="0"/>
              </a:rPr>
              <a:t>, and forward to the Client as it </a:t>
            </a:r>
            <a:r>
              <a:rPr lang="en-US" sz="1400" b="1" dirty="0">
                <a:latin typeface="Arial" panose="020B0604020202020204" pitchFamily="34" charset="0"/>
                <a:cs typeface="Arial" panose="020B0604020202020204" pitchFamily="34" charset="0"/>
              </a:rPr>
              <a:t>is not </a:t>
            </a:r>
            <a:r>
              <a:rPr lang="en-US" sz="1400" dirty="0" smtClean="0">
                <a:latin typeface="Arial" panose="020B0604020202020204" pitchFamily="34" charset="0"/>
                <a:cs typeface="Arial" panose="020B0604020202020204" pitchFamily="34" charset="0"/>
              </a:rPr>
              <a:t>retrievable</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0028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Assigning a Coordinator Role</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17</a:t>
            </a:fld>
            <a:endParaRPr lang="en-US"/>
          </a:p>
        </p:txBody>
      </p:sp>
      <p:pic>
        <p:nvPicPr>
          <p:cNvPr id="3074"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137" y="1450725"/>
            <a:ext cx="2654803" cy="4858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957001" y="1668415"/>
            <a:ext cx="6141924" cy="2708434"/>
          </a:xfrm>
          <a:prstGeom prst="rect">
            <a:avLst/>
          </a:prstGeom>
          <a:noFill/>
          <a:ln w="25400">
            <a:noFill/>
          </a:ln>
        </p:spPr>
        <p:txBody>
          <a:bodyPr wrap="square" rtlCol="0">
            <a:spAutoFit/>
          </a:bodyPr>
          <a:lstStyle/>
          <a:p>
            <a:r>
              <a:rPr lang="en-CA" sz="1600" dirty="0" smtClean="0">
                <a:latin typeface="Arial" panose="020B0604020202020204" pitchFamily="34" charset="0"/>
                <a:cs typeface="Arial" panose="020B0604020202020204" pitchFamily="34" charset="0"/>
              </a:rPr>
              <a:t>After the users are created, the </a:t>
            </a:r>
            <a:r>
              <a:rPr lang="en-CA" sz="1600" u="sng" dirty="0" smtClean="0">
                <a:latin typeface="Arial" panose="020B0604020202020204" pitchFamily="34" charset="0"/>
                <a:cs typeface="Arial" panose="020B0604020202020204" pitchFamily="34" charset="0"/>
              </a:rPr>
              <a:t>Site Administrator</a:t>
            </a:r>
            <a:r>
              <a:rPr lang="en-CA" sz="1600" dirty="0" smtClean="0">
                <a:latin typeface="Arial" panose="020B0604020202020204" pitchFamily="34" charset="0"/>
                <a:cs typeface="Arial" panose="020B0604020202020204" pitchFamily="34" charset="0"/>
              </a:rPr>
              <a:t> assigns the </a:t>
            </a:r>
            <a:r>
              <a:rPr lang="en-CA" sz="1600" u="sng" dirty="0" smtClean="0">
                <a:latin typeface="Arial" panose="020B0604020202020204" pitchFamily="34" charset="0"/>
                <a:cs typeface="Arial" panose="020B0604020202020204" pitchFamily="34" charset="0"/>
              </a:rPr>
              <a:t>Coordinator</a:t>
            </a:r>
            <a:r>
              <a:rPr lang="en-CA" sz="1600" dirty="0" smtClean="0">
                <a:latin typeface="Arial" panose="020B0604020202020204" pitchFamily="34" charset="0"/>
                <a:cs typeface="Arial" panose="020B0604020202020204" pitchFamily="34" charset="0"/>
              </a:rPr>
              <a:t> role. </a:t>
            </a:r>
            <a:r>
              <a:rPr lang="en-CA" sz="1600" b="1" dirty="0" smtClean="0">
                <a:latin typeface="Arial" panose="020B0604020202020204" pitchFamily="34" charset="0"/>
                <a:cs typeface="Arial" panose="020B0604020202020204" pitchFamily="34" charset="0"/>
              </a:rPr>
              <a:t>Only</a:t>
            </a:r>
            <a:r>
              <a:rPr lang="en-CA" sz="1600" dirty="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the </a:t>
            </a:r>
            <a:r>
              <a:rPr lang="en-CA" sz="1600" u="sng" dirty="0" smtClean="0">
                <a:latin typeface="Arial" panose="020B0604020202020204" pitchFamily="34" charset="0"/>
                <a:cs typeface="Arial" panose="020B0604020202020204" pitchFamily="34" charset="0"/>
              </a:rPr>
              <a:t>Site Administrator</a:t>
            </a:r>
            <a:r>
              <a:rPr lang="en-CA" sz="1600" dirty="0" smtClean="0">
                <a:latin typeface="Arial" panose="020B0604020202020204" pitchFamily="34" charset="0"/>
                <a:cs typeface="Arial" panose="020B0604020202020204" pitchFamily="34" charset="0"/>
              </a:rPr>
              <a:t> can assign the </a:t>
            </a:r>
            <a:r>
              <a:rPr lang="en-CA" sz="1600" u="sng" dirty="0" smtClean="0">
                <a:latin typeface="Arial" panose="020B0604020202020204" pitchFamily="34" charset="0"/>
                <a:cs typeface="Arial" panose="020B0604020202020204" pitchFamily="34" charset="0"/>
              </a:rPr>
              <a:t>Coordinator</a:t>
            </a:r>
            <a:r>
              <a:rPr lang="en-CA" sz="1600" dirty="0" smtClean="0">
                <a:latin typeface="Arial" panose="020B0604020202020204" pitchFamily="34" charset="0"/>
                <a:cs typeface="Arial" panose="020B0604020202020204" pitchFamily="34" charset="0"/>
              </a:rPr>
              <a:t> role. </a:t>
            </a:r>
          </a:p>
          <a:p>
            <a:endParaRPr lang="en-CA" sz="1600" dirty="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To assign the </a:t>
            </a:r>
            <a:r>
              <a:rPr lang="en-CA" sz="1600" u="sng" dirty="0" smtClean="0">
                <a:latin typeface="Arial" panose="020B0604020202020204" pitchFamily="34" charset="0"/>
                <a:cs typeface="Arial" panose="020B0604020202020204" pitchFamily="34" charset="0"/>
              </a:rPr>
              <a:t>Coordinator</a:t>
            </a:r>
            <a:r>
              <a:rPr lang="en-CA" sz="1600" dirty="0" smtClean="0">
                <a:latin typeface="Arial" panose="020B0604020202020204" pitchFamily="34" charset="0"/>
                <a:cs typeface="Arial" panose="020B0604020202020204" pitchFamily="34" charset="0"/>
              </a:rPr>
              <a:t> role, the </a:t>
            </a:r>
            <a:r>
              <a:rPr lang="en-CA" sz="1600" u="sng" dirty="0" smtClean="0">
                <a:latin typeface="Arial" panose="020B0604020202020204" pitchFamily="34" charset="0"/>
                <a:cs typeface="Arial" panose="020B0604020202020204" pitchFamily="34" charset="0"/>
              </a:rPr>
              <a:t>Site Administrator</a:t>
            </a:r>
            <a:r>
              <a:rPr lang="en-CA" sz="1600" dirty="0" smtClean="0">
                <a:latin typeface="Arial" panose="020B0604020202020204" pitchFamily="34" charset="0"/>
                <a:cs typeface="Arial" panose="020B0604020202020204" pitchFamily="34" charset="0"/>
              </a:rPr>
              <a:t> clicks  “</a:t>
            </a:r>
            <a:r>
              <a:rPr lang="en-CA" sz="1600" b="1" i="1" dirty="0" smtClean="0">
                <a:latin typeface="Arial" panose="020B0604020202020204" pitchFamily="34" charset="0"/>
                <a:cs typeface="Arial" panose="020B0604020202020204" pitchFamily="34" charset="0"/>
              </a:rPr>
              <a:t>Assign Roles</a:t>
            </a:r>
            <a:r>
              <a:rPr lang="en-CA" sz="1600" dirty="0" smtClean="0">
                <a:latin typeface="Arial" panose="020B0604020202020204" pitchFamily="34" charset="0"/>
                <a:cs typeface="Arial" panose="020B0604020202020204" pitchFamily="34" charset="0"/>
              </a:rPr>
              <a:t>”</a:t>
            </a:r>
          </a:p>
          <a:p>
            <a:endParaRPr lang="en-CA"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Next, the </a:t>
            </a:r>
            <a:r>
              <a:rPr lang="en-US" sz="1600" u="sng" dirty="0" smtClean="0">
                <a:latin typeface="Arial" panose="020B0604020202020204" pitchFamily="34" charset="0"/>
                <a:cs typeface="Arial" panose="020B0604020202020204" pitchFamily="34" charset="0"/>
              </a:rPr>
              <a:t>Site Administrator</a:t>
            </a:r>
            <a:r>
              <a:rPr lang="en-US" sz="1600" dirty="0" smtClean="0">
                <a:latin typeface="Arial" panose="020B0604020202020204" pitchFamily="34" charset="0"/>
                <a:cs typeface="Arial" panose="020B0604020202020204" pitchFamily="34" charset="0"/>
              </a:rPr>
              <a:t> checks off role </a:t>
            </a:r>
            <a:r>
              <a:rPr lang="en-US" sz="1600" dirty="0">
                <a:latin typeface="Arial" panose="020B0604020202020204" pitchFamily="34" charset="0"/>
                <a:cs typeface="Arial" panose="020B0604020202020204" pitchFamily="34" charset="0"/>
              </a:rPr>
              <a:t>of coordinator and </a:t>
            </a:r>
            <a:r>
              <a:rPr lang="en-US" sz="1600" dirty="0" smtClean="0">
                <a:latin typeface="Arial" panose="020B0604020202020204" pitchFamily="34" charset="0"/>
                <a:cs typeface="Arial" panose="020B0604020202020204" pitchFamily="34" charset="0"/>
              </a:rPr>
              <a:t>clicks  </a:t>
            </a:r>
            <a:r>
              <a:rPr lang="en-US" sz="1600" dirty="0">
                <a:latin typeface="Arial" panose="020B0604020202020204" pitchFamily="34" charset="0"/>
                <a:cs typeface="Arial" panose="020B0604020202020204" pitchFamily="34" charset="0"/>
              </a:rPr>
              <a:t>“</a:t>
            </a:r>
            <a:r>
              <a:rPr lang="en-US" sz="1600" b="1" i="1" dirty="0">
                <a:latin typeface="Arial" panose="020B0604020202020204" pitchFamily="34" charset="0"/>
                <a:cs typeface="Arial" panose="020B0604020202020204" pitchFamily="34" charset="0"/>
              </a:rPr>
              <a:t>Save</a:t>
            </a:r>
            <a:r>
              <a:rPr lang="en-US" sz="1600" dirty="0" smtClean="0">
                <a:latin typeface="Arial" panose="020B0604020202020204" pitchFamily="34" charset="0"/>
                <a:cs typeface="Arial" panose="020B0604020202020204" pitchFamily="34" charset="0"/>
              </a:rPr>
              <a:t>”</a:t>
            </a:r>
            <a:endParaRPr lang="en-CA" sz="1600" dirty="0" smtClean="0">
              <a:latin typeface="Arial" panose="020B0604020202020204" pitchFamily="34" charset="0"/>
              <a:cs typeface="Arial" panose="020B0604020202020204" pitchFamily="34" charset="0"/>
            </a:endParaRPr>
          </a:p>
          <a:p>
            <a:endParaRPr lang="en-CA" sz="1400" dirty="0" smtClean="0"/>
          </a:p>
          <a:p>
            <a:endParaRPr lang="en-US" sz="1200" dirty="0"/>
          </a:p>
        </p:txBody>
      </p:sp>
      <p:pic>
        <p:nvPicPr>
          <p:cNvPr id="2" name="Picture 1"/>
          <p:cNvPicPr>
            <a:picLocks noChangeAspect="1"/>
          </p:cNvPicPr>
          <p:nvPr/>
        </p:nvPicPr>
        <p:blipFill>
          <a:blip r:embed="rId4"/>
          <a:stretch>
            <a:fillRect/>
          </a:stretch>
        </p:blipFill>
        <p:spPr>
          <a:xfrm>
            <a:off x="5518862" y="3930507"/>
            <a:ext cx="4819048" cy="2561905"/>
          </a:xfrm>
          <a:prstGeom prst="rect">
            <a:avLst/>
          </a:prstGeom>
        </p:spPr>
      </p:pic>
    </p:spTree>
    <p:extLst>
      <p:ext uri="{BB962C8B-B14F-4D97-AF65-F5344CB8AC3E}">
        <p14:creationId xmlns:p14="http://schemas.microsoft.com/office/powerpoint/2010/main" val="1381420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30721"/>
          <a:stretch/>
        </p:blipFill>
        <p:spPr>
          <a:xfrm>
            <a:off x="1975246" y="1647177"/>
            <a:ext cx="3305054" cy="3205598"/>
          </a:xfrm>
          <a:prstGeom prst="rect">
            <a:avLst/>
          </a:prstGeom>
        </p:spPr>
      </p:pic>
      <p:sp>
        <p:nvSpPr>
          <p:cNvPr id="3" name="Title 2"/>
          <p:cNvSpPr>
            <a:spLocks noGrp="1"/>
          </p:cNvSpPr>
          <p:nvPr>
            <p:ph type="title"/>
          </p:nvPr>
        </p:nvSpPr>
        <p:spPr/>
        <p:txBody>
          <a:bodyPr/>
          <a:lstStyle/>
          <a:p>
            <a:r>
              <a:rPr lang="en-CA" dirty="0" smtClean="0"/>
              <a:t>Assigning User Role(s)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18</a:t>
            </a:fld>
            <a:endParaRPr lang="en-US"/>
          </a:p>
        </p:txBody>
      </p:sp>
      <p:sp>
        <p:nvSpPr>
          <p:cNvPr id="11" name="TextBox 10"/>
          <p:cNvSpPr txBox="1"/>
          <p:nvPr/>
        </p:nvSpPr>
        <p:spPr>
          <a:xfrm>
            <a:off x="5536089" y="2111202"/>
            <a:ext cx="4583652" cy="2277547"/>
          </a:xfrm>
          <a:prstGeom prst="rect">
            <a:avLst/>
          </a:prstGeom>
          <a:noFill/>
          <a:ln w="25400">
            <a:noFill/>
          </a:ln>
        </p:spPr>
        <p:txBody>
          <a:bodyPr wrap="square" rtlCol="0">
            <a:spAutoFit/>
          </a:bodyPr>
          <a:lstStyle/>
          <a:p>
            <a:r>
              <a:rPr lang="en-CA" sz="1600" dirty="0" smtClean="0">
                <a:latin typeface="Arial" panose="020B0604020202020204" pitchFamily="34" charset="0"/>
                <a:cs typeface="Arial" panose="020B0604020202020204" pitchFamily="34" charset="0"/>
              </a:rPr>
              <a:t>Once the </a:t>
            </a:r>
            <a:r>
              <a:rPr lang="en-CA" sz="1600" u="sng" dirty="0" smtClean="0">
                <a:latin typeface="Arial" panose="020B0604020202020204" pitchFamily="34" charset="0"/>
                <a:cs typeface="Arial" panose="020B0604020202020204" pitchFamily="34" charset="0"/>
              </a:rPr>
              <a:t>Coordinator</a:t>
            </a:r>
            <a:r>
              <a:rPr lang="en-CA" sz="1600" dirty="0" smtClean="0">
                <a:latin typeface="Arial" panose="020B0604020202020204" pitchFamily="34" charset="0"/>
                <a:cs typeface="Arial" panose="020B0604020202020204" pitchFamily="34" charset="0"/>
              </a:rPr>
              <a:t> is assigned they are responsible for assigning </a:t>
            </a:r>
            <a:r>
              <a:rPr lang="en-CA" sz="1600" dirty="0">
                <a:latin typeface="Arial" panose="020B0604020202020204" pitchFamily="34" charset="0"/>
                <a:cs typeface="Arial" panose="020B0604020202020204" pitchFamily="34" charset="0"/>
              </a:rPr>
              <a:t>the </a:t>
            </a:r>
            <a:r>
              <a:rPr lang="en-CA" sz="1600" dirty="0" smtClean="0">
                <a:latin typeface="Arial" panose="020B0604020202020204" pitchFamily="34" charset="0"/>
                <a:cs typeface="Arial" panose="020B0604020202020204" pitchFamily="34" charset="0"/>
              </a:rPr>
              <a:t>user role(s) to Client Accounts</a:t>
            </a:r>
          </a:p>
          <a:p>
            <a:endParaRPr lang="en-US" sz="1600" dirty="0" smtClean="0">
              <a:latin typeface="Arial" panose="020B0604020202020204" pitchFamily="34" charset="0"/>
              <a:cs typeface="Arial" panose="020B0604020202020204" pitchFamily="34" charset="0"/>
            </a:endParaRPr>
          </a:p>
          <a:p>
            <a:endParaRPr lang="en-CA" sz="1600" dirty="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To assign roles, the </a:t>
            </a:r>
            <a:r>
              <a:rPr lang="en-CA" sz="1600" u="sng" dirty="0" smtClean="0">
                <a:latin typeface="Arial" panose="020B0604020202020204" pitchFamily="34" charset="0"/>
                <a:cs typeface="Arial" panose="020B0604020202020204" pitchFamily="34" charset="0"/>
              </a:rPr>
              <a:t>Coordinator</a:t>
            </a:r>
            <a:r>
              <a:rPr lang="en-CA" sz="1600" dirty="0" smtClean="0">
                <a:latin typeface="Arial" panose="020B0604020202020204" pitchFamily="34" charset="0"/>
                <a:cs typeface="Arial" panose="020B0604020202020204" pitchFamily="34" charset="0"/>
              </a:rPr>
              <a:t> clicks on </a:t>
            </a:r>
          </a:p>
          <a:p>
            <a:pPr marL="742950" lvl="1" indent="-285750">
              <a:buFont typeface="Arial" panose="020B0604020202020204" pitchFamily="34" charset="0"/>
              <a:buChar char="•"/>
            </a:pPr>
            <a:r>
              <a:rPr lang="en-CA" sz="1600" b="1" dirty="0" smtClean="0">
                <a:latin typeface="Arial" panose="020B0604020202020204" pitchFamily="34" charset="0"/>
                <a:cs typeface="Arial" panose="020B0604020202020204" pitchFamily="34" charset="0"/>
              </a:rPr>
              <a:t>“</a:t>
            </a:r>
            <a:r>
              <a:rPr lang="en-CA" sz="1600" b="1" i="1" dirty="0">
                <a:latin typeface="Arial" panose="020B0604020202020204" pitchFamily="34" charset="0"/>
                <a:cs typeface="Arial" panose="020B0604020202020204" pitchFamily="34" charset="0"/>
              </a:rPr>
              <a:t>Air Data</a:t>
            </a:r>
            <a:r>
              <a:rPr lang="en-CA" sz="1600" b="1" dirty="0">
                <a:latin typeface="Arial" panose="020B0604020202020204" pitchFamily="34" charset="0"/>
                <a:cs typeface="Arial" panose="020B0604020202020204" pitchFamily="34" charset="0"/>
              </a:rPr>
              <a:t>” </a:t>
            </a:r>
            <a:r>
              <a:rPr lang="en-CA" sz="1600" dirty="0">
                <a:latin typeface="Arial" panose="020B0604020202020204" pitchFamily="34" charset="0"/>
                <a:cs typeface="Arial" panose="020B0604020202020204" pitchFamily="34" charset="0"/>
              </a:rPr>
              <a:t>node </a:t>
            </a:r>
            <a:endParaRPr lang="en-CA" sz="1600"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CA" sz="1600" b="1" dirty="0" smtClean="0">
                <a:latin typeface="Arial" panose="020B0604020202020204" pitchFamily="34" charset="0"/>
                <a:cs typeface="Arial" panose="020B0604020202020204" pitchFamily="34" charset="0"/>
              </a:rPr>
              <a:t>“</a:t>
            </a:r>
            <a:r>
              <a:rPr lang="en-CA" sz="1600" b="1" i="1" dirty="0" smtClean="0">
                <a:latin typeface="Arial" panose="020B0604020202020204" pitchFamily="34" charset="0"/>
                <a:cs typeface="Arial" panose="020B0604020202020204" pitchFamily="34" charset="0"/>
              </a:rPr>
              <a:t>Administration</a:t>
            </a:r>
            <a:r>
              <a:rPr lang="en-CA" sz="1600" b="1" dirty="0" smtClean="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sub-node</a:t>
            </a:r>
          </a:p>
          <a:p>
            <a:endParaRPr lang="en-CA" sz="1400" dirty="0"/>
          </a:p>
        </p:txBody>
      </p:sp>
      <p:sp>
        <p:nvSpPr>
          <p:cNvPr id="7" name="Rectangle 6"/>
          <p:cNvSpPr/>
          <p:nvPr/>
        </p:nvSpPr>
        <p:spPr>
          <a:xfrm>
            <a:off x="2231035" y="3349647"/>
            <a:ext cx="1817973" cy="4847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4791702" y="4006757"/>
            <a:ext cx="6664598" cy="646331"/>
          </a:xfrm>
          <a:prstGeom prst="rect">
            <a:avLst/>
          </a:prstGeom>
        </p:spPr>
        <p:txBody>
          <a:bodyPr wrap="square">
            <a:spAutoFit/>
          </a:bodyPr>
          <a:lstStyle/>
          <a:p>
            <a:endParaRPr lang="en-US" dirty="0"/>
          </a:p>
          <a:p>
            <a:endParaRPr lang="en-CA" dirty="0"/>
          </a:p>
        </p:txBody>
      </p:sp>
      <p:sp>
        <p:nvSpPr>
          <p:cNvPr id="8" name="TextBox 7"/>
          <p:cNvSpPr txBox="1"/>
          <p:nvPr/>
        </p:nvSpPr>
        <p:spPr>
          <a:xfrm>
            <a:off x="3704890" y="5930576"/>
            <a:ext cx="4656911" cy="307777"/>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US" sz="1400" b="1" dirty="0">
                <a:latin typeface="Arial" panose="020B0604020202020204" pitchFamily="34" charset="0"/>
                <a:cs typeface="Arial" panose="020B0604020202020204" pitchFamily="34" charset="0"/>
              </a:rPr>
              <a:t>Note: </a:t>
            </a:r>
            <a:r>
              <a:rPr lang="en-US" sz="1400" u="sng" dirty="0">
                <a:latin typeface="Arial" panose="020B0604020202020204" pitchFamily="34" charset="0"/>
                <a:cs typeface="Arial" panose="020B0604020202020204" pitchFamily="34" charset="0"/>
              </a:rPr>
              <a:t>Coordinator</a:t>
            </a:r>
            <a:r>
              <a:rPr lang="en-US" sz="1400" dirty="0">
                <a:latin typeface="Arial" panose="020B0604020202020204" pitchFamily="34" charset="0"/>
                <a:cs typeface="Arial" panose="020B0604020202020204" pitchFamily="34" charset="0"/>
              </a:rPr>
              <a:t> can assign user roles to themselves</a:t>
            </a:r>
          </a:p>
        </p:txBody>
      </p:sp>
      <p:sp>
        <p:nvSpPr>
          <p:cNvPr id="9" name="TextBox 8"/>
          <p:cNvSpPr txBox="1"/>
          <p:nvPr/>
        </p:nvSpPr>
        <p:spPr>
          <a:xfrm>
            <a:off x="859536" y="5382971"/>
            <a:ext cx="10417166" cy="307777"/>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pPr algn="ctr"/>
            <a:r>
              <a:rPr lang="en-CA" sz="1400" b="1" dirty="0" smtClean="0">
                <a:latin typeface="Arial" panose="020B0604020202020204" pitchFamily="34" charset="0"/>
                <a:cs typeface="Arial" panose="020B0604020202020204" pitchFamily="34" charset="0"/>
              </a:rPr>
              <a:t>Note: </a:t>
            </a:r>
            <a:r>
              <a:rPr lang="en-CA" sz="1400" u="sng" dirty="0" smtClean="0">
                <a:latin typeface="Arial" panose="020B0604020202020204" pitchFamily="34" charset="0"/>
                <a:cs typeface="Arial" panose="020B0604020202020204" pitchFamily="34" charset="0"/>
              </a:rPr>
              <a:t>Coordinator</a:t>
            </a:r>
            <a:r>
              <a:rPr lang="en-CA" sz="1400" dirty="0" smtClean="0">
                <a:latin typeface="Arial" panose="020B0604020202020204" pitchFamily="34" charset="0"/>
                <a:cs typeface="Arial" panose="020B0604020202020204" pitchFamily="34" charset="0"/>
              </a:rPr>
              <a:t> </a:t>
            </a:r>
            <a:r>
              <a:rPr lang="en-CA" sz="1400" dirty="0">
                <a:latin typeface="Arial" panose="020B0604020202020204" pitchFamily="34" charset="0"/>
                <a:cs typeface="Arial" panose="020B0604020202020204" pitchFamily="34" charset="0"/>
              </a:rPr>
              <a:t>can only see the “</a:t>
            </a:r>
            <a:r>
              <a:rPr lang="en-CA" sz="1400" b="1" i="1" dirty="0">
                <a:latin typeface="Arial" panose="020B0604020202020204" pitchFamily="34" charset="0"/>
                <a:cs typeface="Arial" panose="020B0604020202020204" pitchFamily="34" charset="0"/>
              </a:rPr>
              <a:t>Administration</a:t>
            </a:r>
            <a:r>
              <a:rPr lang="en-CA" sz="1400" dirty="0">
                <a:latin typeface="Arial" panose="020B0604020202020204" pitchFamily="34" charset="0"/>
                <a:cs typeface="Arial" panose="020B0604020202020204" pitchFamily="34" charset="0"/>
              </a:rPr>
              <a:t>” and “</a:t>
            </a:r>
            <a:r>
              <a:rPr lang="en-CA" sz="1400" b="1" i="1" dirty="0">
                <a:latin typeface="Arial" panose="020B0604020202020204" pitchFamily="34" charset="0"/>
                <a:cs typeface="Arial" panose="020B0604020202020204" pitchFamily="34" charset="0"/>
              </a:rPr>
              <a:t>Work In Progress</a:t>
            </a:r>
            <a:r>
              <a:rPr lang="en-CA" sz="1400" dirty="0">
                <a:latin typeface="Arial" panose="020B0604020202020204" pitchFamily="34" charset="0"/>
                <a:cs typeface="Arial" panose="020B0604020202020204" pitchFamily="34" charset="0"/>
              </a:rPr>
              <a:t>” nodes unless they have </a:t>
            </a:r>
            <a:r>
              <a:rPr lang="en-CA" sz="1400" u="sng" dirty="0">
                <a:latin typeface="Arial" panose="020B0604020202020204" pitchFamily="34" charset="0"/>
                <a:cs typeface="Arial" panose="020B0604020202020204" pitchFamily="34" charset="0"/>
              </a:rPr>
              <a:t>Submitter</a:t>
            </a:r>
            <a:r>
              <a:rPr lang="en-CA" sz="1400" dirty="0">
                <a:latin typeface="Arial" panose="020B0604020202020204" pitchFamily="34" charset="0"/>
                <a:cs typeface="Arial" panose="020B0604020202020204" pitchFamily="34" charset="0"/>
              </a:rPr>
              <a:t> role assigned</a:t>
            </a:r>
          </a:p>
        </p:txBody>
      </p:sp>
    </p:spTree>
    <p:extLst>
      <p:ext uri="{BB962C8B-B14F-4D97-AF65-F5344CB8AC3E}">
        <p14:creationId xmlns:p14="http://schemas.microsoft.com/office/powerpoint/2010/main" val="2869030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Assigning User Role(s)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19</a:t>
            </a:fld>
            <a:endParaRPr lang="en-US"/>
          </a:p>
        </p:txBody>
      </p:sp>
      <p:sp>
        <p:nvSpPr>
          <p:cNvPr id="6" name="TextBox 5"/>
          <p:cNvSpPr txBox="1"/>
          <p:nvPr/>
        </p:nvSpPr>
        <p:spPr>
          <a:xfrm>
            <a:off x="8090972" y="2324560"/>
            <a:ext cx="3476978" cy="2062103"/>
          </a:xfrm>
          <a:prstGeom prst="rect">
            <a:avLst/>
          </a:prstGeom>
          <a:noFill/>
          <a:ln w="25400">
            <a:noFill/>
          </a:ln>
        </p:spPr>
        <p:txBody>
          <a:bodyPr wrap="square" rtlCol="0">
            <a:spAutoFit/>
          </a:bodyPr>
          <a:lstStyle/>
          <a:p>
            <a:r>
              <a:rPr lang="en-CA" sz="1600" dirty="0" smtClean="0">
                <a:latin typeface="Arial" panose="020B0604020202020204" pitchFamily="34" charset="0"/>
                <a:cs typeface="Arial" panose="020B0604020202020204" pitchFamily="34" charset="0"/>
              </a:rPr>
              <a:t>Once the </a:t>
            </a:r>
            <a:r>
              <a:rPr lang="en-CA" sz="1600" u="sng" dirty="0" smtClean="0">
                <a:latin typeface="Arial" panose="020B0604020202020204" pitchFamily="34" charset="0"/>
                <a:cs typeface="Arial" panose="020B0604020202020204" pitchFamily="34" charset="0"/>
              </a:rPr>
              <a:t>Coordinator</a:t>
            </a:r>
            <a:r>
              <a:rPr lang="en-CA" sz="1600" dirty="0" smtClean="0">
                <a:latin typeface="Arial" panose="020B0604020202020204" pitchFamily="34" charset="0"/>
                <a:cs typeface="Arial" panose="020B0604020202020204" pitchFamily="34" charset="0"/>
              </a:rPr>
              <a:t> clicks on the “</a:t>
            </a:r>
            <a:r>
              <a:rPr lang="en-CA" sz="1600" b="1" i="1" dirty="0" smtClean="0">
                <a:latin typeface="Arial" panose="020B0604020202020204" pitchFamily="34" charset="0"/>
                <a:cs typeface="Arial" panose="020B0604020202020204" pitchFamily="34" charset="0"/>
              </a:rPr>
              <a:t>Administration</a:t>
            </a:r>
            <a:r>
              <a:rPr lang="en-CA" sz="1600" dirty="0" smtClean="0">
                <a:latin typeface="Arial" panose="020B0604020202020204" pitchFamily="34" charset="0"/>
                <a:cs typeface="Arial" panose="020B0604020202020204" pitchFamily="34" charset="0"/>
              </a:rPr>
              <a:t>” sub-node, the “</a:t>
            </a:r>
            <a:r>
              <a:rPr lang="en-CA" sz="1600" b="1" i="1" dirty="0" smtClean="0">
                <a:latin typeface="Arial" panose="020B0604020202020204" pitchFamily="34" charset="0"/>
                <a:cs typeface="Arial" panose="020B0604020202020204" pitchFamily="34" charset="0"/>
              </a:rPr>
              <a:t>Industry Administration</a:t>
            </a:r>
            <a:r>
              <a:rPr lang="en-CA" sz="1600" dirty="0" smtClean="0">
                <a:latin typeface="Arial" panose="020B0604020202020204" pitchFamily="34" charset="0"/>
                <a:cs typeface="Arial" panose="020B0604020202020204" pitchFamily="34" charset="0"/>
              </a:rPr>
              <a:t>” screen appears.  </a:t>
            </a:r>
          </a:p>
          <a:p>
            <a:endParaRPr lang="en-CA" sz="1600" dirty="0">
              <a:latin typeface="Arial" panose="020B0604020202020204" pitchFamily="34" charset="0"/>
              <a:cs typeface="Arial" panose="020B0604020202020204" pitchFamily="34" charset="0"/>
            </a:endParaRPr>
          </a:p>
          <a:p>
            <a:endParaRPr lang="en-CA" sz="1600" dirty="0" smtClean="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To assign role(s) to user, the </a:t>
            </a:r>
            <a:r>
              <a:rPr lang="en-CA" sz="1600" u="sng" dirty="0" smtClean="0">
                <a:latin typeface="Arial" panose="020B0604020202020204" pitchFamily="34" charset="0"/>
                <a:cs typeface="Arial" panose="020B0604020202020204" pitchFamily="34" charset="0"/>
              </a:rPr>
              <a:t>Coordinator</a:t>
            </a:r>
            <a:r>
              <a:rPr lang="en-CA" sz="1600" dirty="0" smtClean="0">
                <a:latin typeface="Arial" panose="020B0604020202020204" pitchFamily="34" charset="0"/>
                <a:cs typeface="Arial" panose="020B0604020202020204" pitchFamily="34" charset="0"/>
              </a:rPr>
              <a:t> clicks  </a:t>
            </a:r>
            <a:r>
              <a:rPr lang="en-CA" sz="1600" b="1" dirty="0" smtClean="0">
                <a:latin typeface="Arial" panose="020B0604020202020204" pitchFamily="34" charset="0"/>
                <a:cs typeface="Arial" panose="020B0604020202020204" pitchFamily="34" charset="0"/>
              </a:rPr>
              <a:t>“</a:t>
            </a:r>
            <a:r>
              <a:rPr lang="en-CA" sz="1600" b="1" i="1" dirty="0" smtClean="0">
                <a:latin typeface="Arial" panose="020B0604020202020204" pitchFamily="34" charset="0"/>
                <a:cs typeface="Arial" panose="020B0604020202020204" pitchFamily="34" charset="0"/>
              </a:rPr>
              <a:t>User Roles</a:t>
            </a:r>
            <a:r>
              <a:rPr lang="en-CA" sz="1600" b="1" dirty="0" smtClean="0">
                <a:latin typeface="Arial" panose="020B0604020202020204" pitchFamily="34" charset="0"/>
                <a:cs typeface="Arial" panose="020B0604020202020204" pitchFamily="34" charset="0"/>
              </a:rPr>
              <a:t>”</a:t>
            </a:r>
            <a:endParaRPr lang="en-CA" sz="1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314946" y="1798149"/>
            <a:ext cx="7790476" cy="3371429"/>
          </a:xfrm>
          <a:prstGeom prst="rect">
            <a:avLst/>
          </a:prstGeom>
        </p:spPr>
      </p:pic>
    </p:spTree>
    <p:extLst>
      <p:ext uri="{BB962C8B-B14F-4D97-AF65-F5344CB8AC3E}">
        <p14:creationId xmlns:p14="http://schemas.microsoft.com/office/powerpoint/2010/main" val="540312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Table of Contents 						</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a:t>
            </a:fld>
            <a:endParaRPr lang="en-US"/>
          </a:p>
        </p:txBody>
      </p:sp>
      <p:sp>
        <p:nvSpPr>
          <p:cNvPr id="6" name="TextBox 5"/>
          <p:cNvSpPr txBox="1"/>
          <p:nvPr/>
        </p:nvSpPr>
        <p:spPr>
          <a:xfrm>
            <a:off x="3730752" y="1472184"/>
            <a:ext cx="4434840" cy="5355312"/>
          </a:xfrm>
          <a:prstGeom prst="rect">
            <a:avLst/>
          </a:prstGeom>
          <a:noFill/>
        </p:spPr>
        <p:txBody>
          <a:bodyPr wrap="square" rtlCol="0">
            <a:spAutoFit/>
          </a:bodyPr>
          <a:lstStyle/>
          <a:p>
            <a:pPr lvl="0">
              <a:lnSpc>
                <a:spcPct val="150000"/>
              </a:lnSpc>
            </a:pPr>
            <a:r>
              <a:rPr lang="en-CA" dirty="0" smtClean="0">
                <a:latin typeface="Arial" panose="020B0604020202020204" pitchFamily="34" charset="0"/>
                <a:cs typeface="Arial" panose="020B0604020202020204" pitchFamily="34" charset="0"/>
              </a:rPr>
              <a:t>11. Data </a:t>
            </a:r>
            <a:r>
              <a:rPr lang="en-CA" dirty="0">
                <a:latin typeface="Arial" panose="020B0604020202020204" pitchFamily="34" charset="0"/>
                <a:cs typeface="Arial" panose="020B0604020202020204" pitchFamily="34" charset="0"/>
              </a:rPr>
              <a:t>Submission Process </a:t>
            </a:r>
          </a:p>
          <a:p>
            <a:pPr marL="742950" lvl="1" indent="-285750">
              <a:lnSpc>
                <a:spcPct val="150000"/>
              </a:lnSpc>
              <a:buFont typeface="Arial" panose="020B0604020202020204" pitchFamily="34" charset="0"/>
              <a:buChar char="•"/>
            </a:pPr>
            <a:r>
              <a:rPr lang="en-CA" sz="1400" dirty="0">
                <a:latin typeface="Arial" panose="020B0604020202020204" pitchFamily="34" charset="0"/>
                <a:cs typeface="Arial" panose="020B0604020202020204" pitchFamily="34" charset="0"/>
              </a:rPr>
              <a:t>Upload and Submit Request </a:t>
            </a:r>
            <a:r>
              <a:rPr lang="en-CA" sz="1200" dirty="0" smtClean="0">
                <a:latin typeface="Arial" panose="020B0604020202020204" pitchFamily="34" charset="0"/>
                <a:cs typeface="Arial" panose="020B0604020202020204" pitchFamily="34" charset="0"/>
              </a:rPr>
              <a:t>(31-32)</a:t>
            </a:r>
            <a:endParaRPr lang="en-CA" sz="1200"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CA" sz="1400" dirty="0">
                <a:latin typeface="Arial" panose="020B0604020202020204" pitchFamily="34" charset="0"/>
                <a:cs typeface="Arial" panose="020B0604020202020204" pitchFamily="34" charset="0"/>
              </a:rPr>
              <a:t>Cancel </a:t>
            </a:r>
            <a:r>
              <a:rPr lang="en-CA" sz="1400" dirty="0" smtClean="0">
                <a:latin typeface="Arial" panose="020B0604020202020204" pitchFamily="34" charset="0"/>
                <a:cs typeface="Arial" panose="020B0604020202020204" pitchFamily="34" charset="0"/>
              </a:rPr>
              <a:t>Request </a:t>
            </a:r>
            <a:r>
              <a:rPr lang="en-CA" sz="1200" dirty="0" smtClean="0">
                <a:latin typeface="Arial" panose="020B0604020202020204" pitchFamily="34" charset="0"/>
                <a:cs typeface="Arial" panose="020B0604020202020204" pitchFamily="34" charset="0"/>
              </a:rPr>
              <a:t>(33-34)</a:t>
            </a:r>
            <a:endParaRPr lang="en-CA" sz="1200"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CA" sz="1400" dirty="0">
                <a:latin typeface="Arial" panose="020B0604020202020204" pitchFamily="34" charset="0"/>
                <a:cs typeface="Arial" panose="020B0604020202020204" pitchFamily="34" charset="0"/>
              </a:rPr>
              <a:t>Data </a:t>
            </a:r>
            <a:r>
              <a:rPr lang="en-CA" sz="1400" dirty="0" smtClean="0">
                <a:latin typeface="Arial" panose="020B0604020202020204" pitchFamily="34" charset="0"/>
                <a:cs typeface="Arial" panose="020B0604020202020204" pitchFamily="34" charset="0"/>
              </a:rPr>
              <a:t>Certification </a:t>
            </a:r>
            <a:r>
              <a:rPr lang="en-CA" sz="1200" dirty="0" smtClean="0">
                <a:latin typeface="Arial" panose="020B0604020202020204" pitchFamily="34" charset="0"/>
                <a:cs typeface="Arial" panose="020B0604020202020204" pitchFamily="34" charset="0"/>
              </a:rPr>
              <a:t>(35)</a:t>
            </a:r>
            <a:endParaRPr lang="en-CA" sz="1200"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CA" sz="1400" dirty="0">
                <a:latin typeface="Arial" panose="020B0604020202020204" pitchFamily="34" charset="0"/>
                <a:cs typeface="Arial" panose="020B0604020202020204" pitchFamily="34" charset="0"/>
              </a:rPr>
              <a:t>Data </a:t>
            </a:r>
            <a:r>
              <a:rPr lang="en-CA" sz="1400" dirty="0" smtClean="0">
                <a:latin typeface="Arial" panose="020B0604020202020204" pitchFamily="34" charset="0"/>
                <a:cs typeface="Arial" panose="020B0604020202020204" pitchFamily="34" charset="0"/>
              </a:rPr>
              <a:t>Validation </a:t>
            </a:r>
            <a:r>
              <a:rPr lang="en-CA" sz="1200" dirty="0" smtClean="0">
                <a:latin typeface="Arial" panose="020B0604020202020204" pitchFamily="34" charset="0"/>
                <a:cs typeface="Arial" panose="020B0604020202020204" pitchFamily="34" charset="0"/>
              </a:rPr>
              <a:t>(36)</a:t>
            </a:r>
            <a:endParaRPr lang="en-CA" sz="1200" dirty="0">
              <a:latin typeface="Arial" panose="020B0604020202020204" pitchFamily="34" charset="0"/>
              <a:cs typeface="Arial" panose="020B0604020202020204" pitchFamily="34" charset="0"/>
            </a:endParaRPr>
          </a:p>
          <a:p>
            <a:pPr marL="1200150" lvl="2" indent="-285750">
              <a:lnSpc>
                <a:spcPct val="150000"/>
              </a:lnSpc>
              <a:buFont typeface="Arial" panose="020B0604020202020204" pitchFamily="34" charset="0"/>
              <a:buChar char="•"/>
            </a:pPr>
            <a:r>
              <a:rPr lang="en-CA" sz="1400" dirty="0">
                <a:latin typeface="Arial" panose="020B0604020202020204" pitchFamily="34" charset="0"/>
                <a:cs typeface="Arial" panose="020B0604020202020204" pitchFamily="34" charset="0"/>
              </a:rPr>
              <a:t>Validation </a:t>
            </a:r>
            <a:r>
              <a:rPr lang="en-CA" sz="1400" dirty="0" smtClean="0">
                <a:latin typeface="Arial" panose="020B0604020202020204" pitchFamily="34" charset="0"/>
                <a:cs typeface="Arial" panose="020B0604020202020204" pitchFamily="34" charset="0"/>
              </a:rPr>
              <a:t>Passed </a:t>
            </a:r>
            <a:r>
              <a:rPr lang="en-CA" sz="1200" dirty="0" smtClean="0">
                <a:latin typeface="Arial" panose="020B0604020202020204" pitchFamily="34" charset="0"/>
                <a:cs typeface="Arial" panose="020B0604020202020204" pitchFamily="34" charset="0"/>
              </a:rPr>
              <a:t>(37)</a:t>
            </a:r>
            <a:endParaRPr lang="en-CA" sz="1200"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CA" sz="1400" dirty="0" smtClean="0">
                <a:latin typeface="Arial" panose="020B0604020202020204" pitchFamily="34" charset="0"/>
                <a:cs typeface="Arial" panose="020B0604020202020204" pitchFamily="34" charset="0"/>
              </a:rPr>
              <a:t>Warnings </a:t>
            </a:r>
            <a:r>
              <a:rPr lang="en-CA" sz="1200" dirty="0" smtClean="0">
                <a:latin typeface="Arial" panose="020B0604020202020204" pitchFamily="34" charset="0"/>
                <a:cs typeface="Arial" panose="020B0604020202020204" pitchFamily="34" charset="0"/>
              </a:rPr>
              <a:t>(38-41)</a:t>
            </a:r>
            <a:endParaRPr lang="en-CA" sz="1200" dirty="0">
              <a:latin typeface="Arial" panose="020B0604020202020204" pitchFamily="34" charset="0"/>
              <a:cs typeface="Arial" panose="020B0604020202020204" pitchFamily="34" charset="0"/>
            </a:endParaRPr>
          </a:p>
          <a:p>
            <a:pPr marL="1200150" lvl="2" indent="-285750">
              <a:lnSpc>
                <a:spcPct val="150000"/>
              </a:lnSpc>
              <a:buFont typeface="Arial" panose="020B0604020202020204" pitchFamily="34" charset="0"/>
              <a:buChar char="•"/>
            </a:pPr>
            <a:r>
              <a:rPr lang="en-CA" sz="1400" dirty="0">
                <a:latin typeface="Arial" panose="020B0604020202020204" pitchFamily="34" charset="0"/>
                <a:cs typeface="Arial" panose="020B0604020202020204" pitchFamily="34" charset="0"/>
              </a:rPr>
              <a:t>Warnings </a:t>
            </a:r>
            <a:r>
              <a:rPr lang="en-CA" sz="1400" dirty="0" smtClean="0">
                <a:latin typeface="Arial" panose="020B0604020202020204" pitchFamily="34" charset="0"/>
                <a:cs typeface="Arial" panose="020B0604020202020204" pitchFamily="34" charset="0"/>
              </a:rPr>
              <a:t>Approved </a:t>
            </a:r>
            <a:r>
              <a:rPr lang="en-CA" sz="1200" dirty="0" smtClean="0">
                <a:latin typeface="Arial" panose="020B0604020202020204" pitchFamily="34" charset="0"/>
                <a:cs typeface="Arial" panose="020B0604020202020204" pitchFamily="34" charset="0"/>
              </a:rPr>
              <a:t>(42)</a:t>
            </a:r>
            <a:endParaRPr lang="en-CA" sz="1200"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CA" sz="1400" dirty="0" smtClean="0">
                <a:latin typeface="Arial" panose="020B0604020202020204" pitchFamily="34" charset="0"/>
                <a:cs typeface="Arial" panose="020B0604020202020204" pitchFamily="34" charset="0"/>
              </a:rPr>
              <a:t>Pending </a:t>
            </a:r>
            <a:r>
              <a:rPr lang="en-CA" sz="1400" dirty="0">
                <a:latin typeface="Arial" panose="020B0604020202020204" pitchFamily="34" charset="0"/>
                <a:cs typeface="Arial" panose="020B0604020202020204" pitchFamily="34" charset="0"/>
              </a:rPr>
              <a:t>Data </a:t>
            </a:r>
            <a:r>
              <a:rPr lang="en-CA" sz="1400" dirty="0" smtClean="0">
                <a:latin typeface="Arial" panose="020B0604020202020204" pitchFamily="34" charset="0"/>
                <a:cs typeface="Arial" panose="020B0604020202020204" pitchFamily="34" charset="0"/>
              </a:rPr>
              <a:t>Review </a:t>
            </a:r>
            <a:r>
              <a:rPr lang="en-CA" sz="1200" dirty="0" smtClean="0">
                <a:latin typeface="Arial" panose="020B0604020202020204" pitchFamily="34" charset="0"/>
                <a:cs typeface="Arial" panose="020B0604020202020204" pitchFamily="34" charset="0"/>
              </a:rPr>
              <a:t>(43-44)</a:t>
            </a:r>
            <a:endParaRPr lang="en-CA" sz="1200"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CA" sz="1400" dirty="0" smtClean="0">
                <a:latin typeface="Arial" panose="020B0604020202020204" pitchFamily="34" charset="0"/>
                <a:cs typeface="Arial" panose="020B0604020202020204" pitchFamily="34" charset="0"/>
              </a:rPr>
              <a:t>Reviewer Processing </a:t>
            </a:r>
            <a:r>
              <a:rPr lang="en-CA" sz="1200" dirty="0" smtClean="0">
                <a:latin typeface="Arial" panose="020B0604020202020204" pitchFamily="34" charset="0"/>
                <a:cs typeface="Arial" panose="020B0604020202020204" pitchFamily="34" charset="0"/>
              </a:rPr>
              <a:t>(45)</a:t>
            </a:r>
            <a:endParaRPr lang="en-CA" sz="1200" dirty="0">
              <a:latin typeface="Arial" panose="020B0604020202020204" pitchFamily="34" charset="0"/>
              <a:cs typeface="Arial" panose="020B0604020202020204" pitchFamily="34" charset="0"/>
            </a:endParaRPr>
          </a:p>
          <a:p>
            <a:pPr marL="1200150" lvl="2" indent="-285750">
              <a:lnSpc>
                <a:spcPct val="150000"/>
              </a:lnSpc>
              <a:buFont typeface="Arial" panose="020B0604020202020204" pitchFamily="34" charset="0"/>
              <a:buChar char="•"/>
            </a:pPr>
            <a:r>
              <a:rPr lang="en-CA" sz="1400" dirty="0" smtClean="0">
                <a:latin typeface="Arial" panose="020B0604020202020204" pitchFamily="34" charset="0"/>
                <a:cs typeface="Arial" panose="020B0604020202020204" pitchFamily="34" charset="0"/>
              </a:rPr>
              <a:t>Review Passed </a:t>
            </a:r>
            <a:r>
              <a:rPr lang="en-CA" sz="1200" dirty="0" smtClean="0">
                <a:latin typeface="Arial" panose="020B0604020202020204" pitchFamily="34" charset="0"/>
                <a:cs typeface="Arial" panose="020B0604020202020204" pitchFamily="34" charset="0"/>
              </a:rPr>
              <a:t>(46)</a:t>
            </a:r>
            <a:endParaRPr lang="en-CA" sz="1200" dirty="0">
              <a:solidFill>
                <a:srgbClr val="FF0000"/>
              </a:solidFill>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CA" sz="1400" dirty="0" smtClean="0">
                <a:latin typeface="Arial" panose="020B0604020202020204" pitchFamily="34" charset="0"/>
                <a:cs typeface="Arial" panose="020B0604020202020204" pitchFamily="34" charset="0"/>
              </a:rPr>
              <a:t>Completed </a:t>
            </a:r>
            <a:r>
              <a:rPr lang="en-CA" sz="1200" dirty="0" smtClean="0">
                <a:latin typeface="Arial" panose="020B0604020202020204" pitchFamily="34" charset="0"/>
                <a:cs typeface="Arial" panose="020B0604020202020204" pitchFamily="34" charset="0"/>
              </a:rPr>
              <a:t>(47-48)</a:t>
            </a:r>
            <a:endParaRPr lang="en-CA" sz="1200" dirty="0">
              <a:latin typeface="Arial" panose="020B0604020202020204" pitchFamily="34" charset="0"/>
              <a:cs typeface="Arial" panose="020B0604020202020204" pitchFamily="34" charset="0"/>
            </a:endParaRPr>
          </a:p>
          <a:p>
            <a:pPr marL="1200150" lvl="2" indent="-285750">
              <a:lnSpc>
                <a:spcPct val="150000"/>
              </a:lnSpc>
              <a:buFont typeface="Arial" panose="020B0604020202020204" pitchFamily="34" charset="0"/>
              <a:buChar char="•"/>
            </a:pPr>
            <a:r>
              <a:rPr lang="en-CA" sz="1400" dirty="0">
                <a:latin typeface="Arial" panose="020B0604020202020204" pitchFamily="34" charset="0"/>
                <a:cs typeface="Arial" panose="020B0604020202020204" pitchFamily="34" charset="0"/>
              </a:rPr>
              <a:t>Completed Submission </a:t>
            </a:r>
            <a:r>
              <a:rPr lang="en-CA" sz="1400" dirty="0" smtClean="0">
                <a:latin typeface="Arial" panose="020B0604020202020204" pitchFamily="34" charset="0"/>
                <a:cs typeface="Arial" panose="020B0604020202020204" pitchFamily="34" charset="0"/>
              </a:rPr>
              <a:t>Report </a:t>
            </a:r>
            <a:r>
              <a:rPr lang="en-CA" sz="1200" dirty="0" smtClean="0">
                <a:latin typeface="Arial" panose="020B0604020202020204" pitchFamily="34" charset="0"/>
                <a:cs typeface="Arial" panose="020B0604020202020204" pitchFamily="34" charset="0"/>
              </a:rPr>
              <a:t>(49-50)</a:t>
            </a:r>
          </a:p>
          <a:p>
            <a:pPr marL="742950" lvl="1" indent="-285750">
              <a:lnSpc>
                <a:spcPct val="150000"/>
              </a:lnSpc>
              <a:buFont typeface="Arial" panose="020B0604020202020204" pitchFamily="34" charset="0"/>
              <a:buChar char="•"/>
            </a:pPr>
            <a:r>
              <a:rPr lang="en-CA" sz="1400" dirty="0" smtClean="0">
                <a:latin typeface="Arial" panose="020B0604020202020204" pitchFamily="34" charset="0"/>
                <a:cs typeface="Arial" panose="020B0604020202020204" pitchFamily="34" charset="0"/>
              </a:rPr>
              <a:t>Validation Failed </a:t>
            </a:r>
            <a:r>
              <a:rPr lang="en-CA" sz="1200" dirty="0" smtClean="0">
                <a:latin typeface="Arial" panose="020B0604020202020204" pitchFamily="34" charset="0"/>
                <a:cs typeface="Arial" panose="020B0604020202020204" pitchFamily="34" charset="0"/>
              </a:rPr>
              <a:t>(52-55)</a:t>
            </a:r>
          </a:p>
          <a:p>
            <a:pPr marL="742950" lvl="1" indent="-285750">
              <a:lnSpc>
                <a:spcPct val="150000"/>
              </a:lnSpc>
              <a:buFont typeface="Arial" panose="020B0604020202020204" pitchFamily="34" charset="0"/>
              <a:buChar char="•"/>
            </a:pPr>
            <a:r>
              <a:rPr lang="en-CA" sz="1400" dirty="0" smtClean="0">
                <a:latin typeface="Arial" panose="020B0604020202020204" pitchFamily="34" charset="0"/>
                <a:cs typeface="Arial" panose="020B0604020202020204" pitchFamily="34" charset="0"/>
              </a:rPr>
              <a:t>Warnings Failed </a:t>
            </a:r>
            <a:r>
              <a:rPr lang="en-CA" sz="1200" dirty="0" smtClean="0">
                <a:latin typeface="Arial" panose="020B0604020202020204" pitchFamily="34" charset="0"/>
                <a:cs typeface="Arial" panose="020B0604020202020204" pitchFamily="34" charset="0"/>
              </a:rPr>
              <a:t>(56)</a:t>
            </a:r>
          </a:p>
          <a:p>
            <a:pPr marL="742950" lvl="1" indent="-285750">
              <a:lnSpc>
                <a:spcPct val="150000"/>
              </a:lnSpc>
              <a:buFont typeface="Arial" panose="020B0604020202020204" pitchFamily="34" charset="0"/>
              <a:buChar char="•"/>
            </a:pPr>
            <a:r>
              <a:rPr lang="en-CA" sz="1400" dirty="0" smtClean="0">
                <a:latin typeface="Arial" panose="020B0604020202020204" pitchFamily="34" charset="0"/>
                <a:cs typeface="Arial" panose="020B0604020202020204" pitchFamily="34" charset="0"/>
              </a:rPr>
              <a:t>Review Failed </a:t>
            </a:r>
            <a:r>
              <a:rPr lang="en-CA" sz="1200" dirty="0" smtClean="0">
                <a:latin typeface="Arial" panose="020B0604020202020204" pitchFamily="34" charset="0"/>
                <a:cs typeface="Arial" panose="020B0604020202020204" pitchFamily="34" charset="0"/>
              </a:rPr>
              <a:t>(57)</a:t>
            </a:r>
            <a:endParaRPr lang="en-CA" sz="1200" dirty="0">
              <a:latin typeface="Arial" panose="020B0604020202020204" pitchFamily="34" charset="0"/>
              <a:cs typeface="Arial" panose="020B0604020202020204" pitchFamily="34" charset="0"/>
            </a:endParaRPr>
          </a:p>
        </p:txBody>
      </p:sp>
      <p:sp>
        <p:nvSpPr>
          <p:cNvPr id="7" name="Rectangle 6"/>
          <p:cNvSpPr/>
          <p:nvPr/>
        </p:nvSpPr>
        <p:spPr>
          <a:xfrm>
            <a:off x="7976534" y="1472184"/>
            <a:ext cx="4032504" cy="4939814"/>
          </a:xfrm>
          <a:prstGeom prst="rect">
            <a:avLst/>
          </a:prstGeom>
        </p:spPr>
        <p:txBody>
          <a:bodyPr wrap="square">
            <a:spAutoFit/>
          </a:bodyPr>
          <a:lstStyle/>
          <a:p>
            <a:pPr marL="342900" indent="-342900">
              <a:lnSpc>
                <a:spcPct val="150000"/>
              </a:lnSpc>
              <a:buFont typeface="+mj-lt"/>
              <a:buAutoNum type="arabicPeriod" startAt="12"/>
            </a:pPr>
            <a:r>
              <a:rPr lang="en-CA" dirty="0">
                <a:latin typeface="Arial" panose="020B0604020202020204" pitchFamily="34" charset="0"/>
                <a:cs typeface="Arial" panose="020B0604020202020204" pitchFamily="34" charset="0"/>
              </a:rPr>
              <a:t>Correcting Failed </a:t>
            </a:r>
            <a:r>
              <a:rPr lang="en-CA" dirty="0" smtClean="0">
                <a:latin typeface="Arial" panose="020B0604020202020204" pitchFamily="34" charset="0"/>
                <a:cs typeface="Arial" panose="020B0604020202020204" pitchFamily="34" charset="0"/>
              </a:rPr>
              <a:t>Submissions</a:t>
            </a:r>
          </a:p>
          <a:p>
            <a:pPr marL="342900" lvl="0" indent="-342900">
              <a:lnSpc>
                <a:spcPct val="150000"/>
              </a:lnSpc>
              <a:buFont typeface="+mj-lt"/>
              <a:buAutoNum type="arabicPeriod" startAt="13"/>
            </a:pPr>
            <a:r>
              <a:rPr lang="en-CA" dirty="0" smtClean="0">
                <a:latin typeface="Arial" panose="020B0604020202020204" pitchFamily="34" charset="0"/>
                <a:cs typeface="Arial" panose="020B0604020202020204" pitchFamily="34" charset="0"/>
              </a:rPr>
              <a:t>Amended Documents</a:t>
            </a:r>
          </a:p>
          <a:p>
            <a:pPr marL="342900" lvl="0" indent="-342900">
              <a:lnSpc>
                <a:spcPct val="150000"/>
              </a:lnSpc>
              <a:buFont typeface="+mj-lt"/>
              <a:buAutoNum type="arabicPeriod" startAt="13"/>
            </a:pPr>
            <a:r>
              <a:rPr lang="en-CA" dirty="0" smtClean="0">
                <a:latin typeface="Arial" panose="020B0604020202020204" pitchFamily="34" charset="0"/>
                <a:cs typeface="Arial" panose="020B0604020202020204" pitchFamily="34" charset="0"/>
              </a:rPr>
              <a:t>Error Types </a:t>
            </a:r>
            <a:r>
              <a:rPr lang="en-CA" sz="1400" dirty="0" smtClean="0">
                <a:latin typeface="Arial" panose="020B0604020202020204" pitchFamily="34" charset="0"/>
                <a:cs typeface="Arial" panose="020B0604020202020204" pitchFamily="34" charset="0"/>
              </a:rPr>
              <a:t>(60)</a:t>
            </a:r>
          </a:p>
          <a:p>
            <a:pPr marL="742950" lvl="1" indent="-285750">
              <a:lnSpc>
                <a:spcPct val="150000"/>
              </a:lnSpc>
              <a:buFont typeface="Arial" panose="020B0604020202020204" pitchFamily="34" charset="0"/>
              <a:buChar char="•"/>
            </a:pPr>
            <a:r>
              <a:rPr lang="en-CA" sz="1400" dirty="0">
                <a:latin typeface="Arial" panose="020B0604020202020204" pitchFamily="34" charset="0"/>
                <a:cs typeface="Arial" panose="020B0604020202020204" pitchFamily="34" charset="0"/>
              </a:rPr>
              <a:t>File Validation </a:t>
            </a:r>
            <a:r>
              <a:rPr lang="en-CA" sz="1400" dirty="0" smtClean="0">
                <a:latin typeface="Arial" panose="020B0604020202020204" pitchFamily="34" charset="0"/>
                <a:cs typeface="Arial" panose="020B0604020202020204" pitchFamily="34" charset="0"/>
              </a:rPr>
              <a:t>(61-62)</a:t>
            </a:r>
          </a:p>
          <a:p>
            <a:pPr marL="742950" lvl="1" indent="-285750">
              <a:lnSpc>
                <a:spcPct val="150000"/>
              </a:lnSpc>
              <a:buFont typeface="Arial" panose="020B0604020202020204" pitchFamily="34" charset="0"/>
              <a:buChar char="•"/>
            </a:pPr>
            <a:r>
              <a:rPr lang="en-CA" sz="1400" dirty="0" smtClean="0">
                <a:latin typeface="Arial" panose="020B0604020202020204" pitchFamily="34" charset="0"/>
                <a:cs typeface="Arial" panose="020B0604020202020204" pitchFamily="34" charset="0"/>
              </a:rPr>
              <a:t>Ambient XML/AMD Forms Schema Validations (63)</a:t>
            </a:r>
          </a:p>
          <a:p>
            <a:pPr marL="742950" lvl="1" indent="-285750">
              <a:lnSpc>
                <a:spcPct val="150000"/>
              </a:lnSpc>
              <a:buFont typeface="Arial" panose="020B0604020202020204" pitchFamily="34" charset="0"/>
              <a:buChar char="•"/>
            </a:pPr>
            <a:r>
              <a:rPr lang="en-CA" sz="1400" dirty="0" smtClean="0">
                <a:latin typeface="Arial" panose="020B0604020202020204" pitchFamily="34" charset="0"/>
                <a:cs typeface="Arial" panose="020B0604020202020204" pitchFamily="34" charset="0"/>
              </a:rPr>
              <a:t>Data Validations (Hard Stops) (64)</a:t>
            </a:r>
          </a:p>
          <a:p>
            <a:pPr marL="742950" lvl="1" indent="-285750">
              <a:lnSpc>
                <a:spcPct val="150000"/>
              </a:lnSpc>
              <a:buFont typeface="Arial" panose="020B0604020202020204" pitchFamily="34" charset="0"/>
              <a:buChar char="•"/>
            </a:pPr>
            <a:r>
              <a:rPr lang="en-CA" sz="1400" dirty="0" smtClean="0">
                <a:latin typeface="Arial" panose="020B0604020202020204" pitchFamily="34" charset="0"/>
                <a:cs typeface="Arial" panose="020B0604020202020204" pitchFamily="34" charset="0"/>
              </a:rPr>
              <a:t>Possible Data Validation (Warnings) (65)</a:t>
            </a:r>
          </a:p>
          <a:p>
            <a:pPr marL="342900" lvl="0" indent="-342900">
              <a:lnSpc>
                <a:spcPct val="150000"/>
              </a:lnSpc>
              <a:buFont typeface="+mj-lt"/>
              <a:buAutoNum type="arabicPeriod" startAt="13"/>
            </a:pPr>
            <a:r>
              <a:rPr lang="en-CA" dirty="0" smtClean="0">
                <a:latin typeface="Arial" panose="020B0604020202020204" pitchFamily="34" charset="0"/>
                <a:cs typeface="Arial" panose="020B0604020202020204" pitchFamily="34" charset="0"/>
              </a:rPr>
              <a:t>Determining your assigned role </a:t>
            </a:r>
            <a:r>
              <a:rPr lang="en-CA" sz="1400" dirty="0" smtClean="0">
                <a:latin typeface="Arial" panose="020B0604020202020204" pitchFamily="34" charset="0"/>
                <a:cs typeface="Arial" panose="020B0604020202020204" pitchFamily="34" charset="0"/>
              </a:rPr>
              <a:t>(66)</a:t>
            </a:r>
          </a:p>
          <a:p>
            <a:pPr marL="342900" lvl="0" indent="-342900">
              <a:lnSpc>
                <a:spcPct val="150000"/>
              </a:lnSpc>
              <a:buFont typeface="+mj-lt"/>
              <a:buAutoNum type="arabicPeriod" startAt="13"/>
            </a:pPr>
            <a:r>
              <a:rPr lang="en-CA" dirty="0" smtClean="0">
                <a:latin typeface="Arial" panose="020B0604020202020204" pitchFamily="34" charset="0"/>
                <a:cs typeface="Arial" panose="020B0604020202020204" pitchFamily="34" charset="0"/>
              </a:rPr>
              <a:t>Contacts </a:t>
            </a:r>
            <a:r>
              <a:rPr lang="en-CA" sz="1400" dirty="0" smtClean="0">
                <a:latin typeface="Arial" panose="020B0604020202020204" pitchFamily="34" charset="0"/>
                <a:cs typeface="Arial" panose="020B0604020202020204" pitchFamily="34" charset="0"/>
              </a:rPr>
              <a:t>(67)</a:t>
            </a:r>
          </a:p>
          <a:p>
            <a:pPr marL="342900" lvl="0" indent="-342900">
              <a:lnSpc>
                <a:spcPct val="150000"/>
              </a:lnSpc>
              <a:buFont typeface="+mj-lt"/>
              <a:buAutoNum type="arabicPeriod" startAt="13"/>
            </a:pPr>
            <a:r>
              <a:rPr lang="en-CA" dirty="0" smtClean="0">
                <a:latin typeface="Arial" panose="020B0604020202020204" pitchFamily="34" charset="0"/>
                <a:cs typeface="Arial" panose="020B0604020202020204" pitchFamily="34" charset="0"/>
              </a:rPr>
              <a:t>References </a:t>
            </a:r>
            <a:r>
              <a:rPr lang="en-CA" sz="1400" dirty="0" smtClean="0">
                <a:latin typeface="Arial" panose="020B0604020202020204" pitchFamily="34" charset="0"/>
                <a:cs typeface="Arial" panose="020B0604020202020204" pitchFamily="34" charset="0"/>
              </a:rPr>
              <a:t>(68-69)</a:t>
            </a:r>
            <a:endParaRPr lang="en-CA" sz="1400" dirty="0">
              <a:latin typeface="Arial" panose="020B0604020202020204" pitchFamily="34" charset="0"/>
              <a:cs typeface="Arial" panose="020B0604020202020204" pitchFamily="34" charset="0"/>
            </a:endParaRPr>
          </a:p>
        </p:txBody>
      </p:sp>
      <p:sp>
        <p:nvSpPr>
          <p:cNvPr id="9" name="TextBox 8"/>
          <p:cNvSpPr txBox="1"/>
          <p:nvPr/>
        </p:nvSpPr>
        <p:spPr>
          <a:xfrm>
            <a:off x="143338" y="1472184"/>
            <a:ext cx="4236637" cy="4524315"/>
          </a:xfrm>
          <a:prstGeom prst="rect">
            <a:avLst/>
          </a:prstGeom>
          <a:noFill/>
        </p:spPr>
        <p:txBody>
          <a:bodyPr wrap="square" rtlCol="0">
            <a:spAutoFit/>
          </a:bodyPr>
          <a:lstStyle/>
          <a:p>
            <a:pPr marL="342900" lvl="0" indent="-342900">
              <a:lnSpc>
                <a:spcPct val="150000"/>
              </a:lnSpc>
              <a:buFont typeface="+mj-lt"/>
              <a:buAutoNum type="arabicPeriod"/>
            </a:pPr>
            <a:r>
              <a:rPr lang="en-CA" dirty="0" smtClean="0">
                <a:latin typeface="Arial" panose="020B0604020202020204" pitchFamily="34" charset="0"/>
                <a:cs typeface="Arial" panose="020B0604020202020204" pitchFamily="34" charset="0"/>
              </a:rPr>
              <a:t>Introduction </a:t>
            </a:r>
            <a:r>
              <a:rPr lang="en-CA" sz="1200" dirty="0" smtClean="0">
                <a:latin typeface="Arial" panose="020B0604020202020204" pitchFamily="34" charset="0"/>
                <a:cs typeface="Arial" panose="020B0604020202020204" pitchFamily="34" charset="0"/>
              </a:rPr>
              <a:t>(1-9)</a:t>
            </a:r>
            <a:endParaRPr lang="en-CA" sz="1200" dirty="0">
              <a:latin typeface="Arial" panose="020B0604020202020204" pitchFamily="34" charset="0"/>
              <a:cs typeface="Arial" panose="020B0604020202020204" pitchFamily="34" charset="0"/>
            </a:endParaRPr>
          </a:p>
          <a:p>
            <a:pPr marL="342900" lvl="0" indent="-342900">
              <a:lnSpc>
                <a:spcPct val="150000"/>
              </a:lnSpc>
              <a:buFont typeface="+mj-lt"/>
              <a:buAutoNum type="arabicPeriod"/>
            </a:pPr>
            <a:r>
              <a:rPr lang="en-CA" dirty="0">
                <a:latin typeface="Arial" panose="020B0604020202020204" pitchFamily="34" charset="0"/>
                <a:cs typeface="Arial" panose="020B0604020202020204" pitchFamily="34" charset="0"/>
              </a:rPr>
              <a:t>ETS Role </a:t>
            </a:r>
            <a:r>
              <a:rPr lang="en-CA" dirty="0" smtClean="0">
                <a:latin typeface="Arial" panose="020B0604020202020204" pitchFamily="34" charset="0"/>
                <a:cs typeface="Arial" panose="020B0604020202020204" pitchFamily="34" charset="0"/>
              </a:rPr>
              <a:t>Management </a:t>
            </a:r>
            <a:r>
              <a:rPr lang="en-CA" sz="1200" dirty="0" smtClean="0">
                <a:latin typeface="Arial" panose="020B0604020202020204" pitchFamily="34" charset="0"/>
                <a:cs typeface="Arial" panose="020B0604020202020204" pitchFamily="34" charset="0"/>
              </a:rPr>
              <a:t>(10-14)</a:t>
            </a:r>
            <a:endParaRPr lang="en-CA" sz="1200" dirty="0">
              <a:latin typeface="Arial" panose="020B0604020202020204" pitchFamily="34" charset="0"/>
              <a:cs typeface="Arial" panose="020B0604020202020204" pitchFamily="34" charset="0"/>
            </a:endParaRPr>
          </a:p>
          <a:p>
            <a:pPr marL="342900" lvl="0" indent="-342900">
              <a:lnSpc>
                <a:spcPct val="150000"/>
              </a:lnSpc>
              <a:buFont typeface="+mj-lt"/>
              <a:buAutoNum type="arabicPeriod"/>
            </a:pPr>
            <a:r>
              <a:rPr lang="en-CA" dirty="0">
                <a:latin typeface="Arial" panose="020B0604020202020204" pitchFamily="34" charset="0"/>
                <a:cs typeface="Arial" panose="020B0604020202020204" pitchFamily="34" charset="0"/>
              </a:rPr>
              <a:t>Creating Client Accounts </a:t>
            </a:r>
            <a:r>
              <a:rPr lang="en-CA" sz="1200" dirty="0" smtClean="0">
                <a:latin typeface="Arial" panose="020B0604020202020204" pitchFamily="34" charset="0"/>
                <a:cs typeface="Arial" panose="020B0604020202020204" pitchFamily="34" charset="0"/>
              </a:rPr>
              <a:t>(15-16)</a:t>
            </a:r>
            <a:endParaRPr lang="en-CA" sz="1200" dirty="0">
              <a:latin typeface="Arial" panose="020B0604020202020204" pitchFamily="34" charset="0"/>
              <a:cs typeface="Arial" panose="020B0604020202020204" pitchFamily="34" charset="0"/>
            </a:endParaRPr>
          </a:p>
          <a:p>
            <a:pPr marL="342900" lvl="0" indent="-342900">
              <a:lnSpc>
                <a:spcPct val="150000"/>
              </a:lnSpc>
              <a:buFont typeface="+mj-lt"/>
              <a:buAutoNum type="arabicPeriod"/>
            </a:pPr>
            <a:r>
              <a:rPr lang="en-CA" dirty="0">
                <a:latin typeface="Arial" panose="020B0604020202020204" pitchFamily="34" charset="0"/>
                <a:cs typeface="Arial" panose="020B0604020202020204" pitchFamily="34" charset="0"/>
              </a:rPr>
              <a:t>Assigning a Coordinator </a:t>
            </a:r>
            <a:r>
              <a:rPr lang="en-CA" dirty="0" smtClean="0">
                <a:latin typeface="Arial" panose="020B0604020202020204" pitchFamily="34" charset="0"/>
                <a:cs typeface="Arial" panose="020B0604020202020204" pitchFamily="34" charset="0"/>
              </a:rPr>
              <a:t>Role </a:t>
            </a:r>
            <a:r>
              <a:rPr lang="en-CA" sz="1200" dirty="0" smtClean="0">
                <a:latin typeface="Arial" panose="020B0604020202020204" pitchFamily="34" charset="0"/>
                <a:cs typeface="Arial" panose="020B0604020202020204" pitchFamily="34" charset="0"/>
              </a:rPr>
              <a:t>(17)</a:t>
            </a:r>
            <a:endParaRPr lang="en-CA" sz="1200" dirty="0">
              <a:latin typeface="Arial" panose="020B0604020202020204" pitchFamily="34" charset="0"/>
              <a:cs typeface="Arial" panose="020B0604020202020204" pitchFamily="34" charset="0"/>
            </a:endParaRPr>
          </a:p>
          <a:p>
            <a:pPr marL="342900" lvl="0" indent="-342900">
              <a:lnSpc>
                <a:spcPct val="150000"/>
              </a:lnSpc>
              <a:buFont typeface="+mj-lt"/>
              <a:buAutoNum type="arabicPeriod"/>
            </a:pPr>
            <a:r>
              <a:rPr lang="en-CA" dirty="0">
                <a:latin typeface="Arial" panose="020B0604020202020204" pitchFamily="34" charset="0"/>
                <a:cs typeface="Arial" panose="020B0604020202020204" pitchFamily="34" charset="0"/>
              </a:rPr>
              <a:t>Assigning User Role(s) </a:t>
            </a:r>
            <a:r>
              <a:rPr lang="en-CA" sz="1200" dirty="0" smtClean="0">
                <a:latin typeface="Arial" panose="020B0604020202020204" pitchFamily="34" charset="0"/>
                <a:cs typeface="Arial" panose="020B0604020202020204" pitchFamily="34" charset="0"/>
              </a:rPr>
              <a:t>(18-20)</a:t>
            </a:r>
            <a:endParaRPr lang="en-CA" sz="1200" dirty="0">
              <a:latin typeface="Arial" panose="020B0604020202020204" pitchFamily="34" charset="0"/>
              <a:cs typeface="Arial" panose="020B0604020202020204" pitchFamily="34" charset="0"/>
            </a:endParaRPr>
          </a:p>
          <a:p>
            <a:pPr marL="342900" lvl="0" indent="-342900">
              <a:lnSpc>
                <a:spcPct val="150000"/>
              </a:lnSpc>
              <a:buFont typeface="+mj-lt"/>
              <a:buAutoNum type="arabicPeriod"/>
            </a:pPr>
            <a:r>
              <a:rPr lang="en-CA" dirty="0">
                <a:latin typeface="Arial" panose="020B0604020202020204" pitchFamily="34" charset="0"/>
                <a:cs typeface="Arial" panose="020B0604020202020204" pitchFamily="34" charset="0"/>
              </a:rPr>
              <a:t>Data Submission Overview </a:t>
            </a:r>
            <a:r>
              <a:rPr lang="en-CA" sz="1200" dirty="0" smtClean="0">
                <a:latin typeface="Arial" panose="020B0604020202020204" pitchFamily="34" charset="0"/>
                <a:cs typeface="Arial" panose="020B0604020202020204" pitchFamily="34" charset="0"/>
              </a:rPr>
              <a:t>(21)</a:t>
            </a:r>
            <a:endParaRPr lang="en-CA" sz="1200" dirty="0">
              <a:latin typeface="Arial" panose="020B0604020202020204" pitchFamily="34" charset="0"/>
              <a:cs typeface="Arial" panose="020B0604020202020204" pitchFamily="34" charset="0"/>
            </a:endParaRPr>
          </a:p>
          <a:p>
            <a:pPr marL="342900" lvl="0" indent="-342900">
              <a:lnSpc>
                <a:spcPct val="150000"/>
              </a:lnSpc>
              <a:buFont typeface="+mj-lt"/>
              <a:buAutoNum type="arabicPeriod"/>
            </a:pPr>
            <a:r>
              <a:rPr lang="en-CA" dirty="0">
                <a:latin typeface="Arial" panose="020B0604020202020204" pitchFamily="34" charset="0"/>
                <a:cs typeface="Arial" panose="020B0604020202020204" pitchFamily="34" charset="0"/>
              </a:rPr>
              <a:t>Regulatory Submission </a:t>
            </a:r>
            <a:r>
              <a:rPr lang="en-CA" dirty="0" smtClean="0">
                <a:latin typeface="Arial" panose="020B0604020202020204" pitchFamily="34" charset="0"/>
                <a:cs typeface="Arial" panose="020B0604020202020204" pitchFamily="34" charset="0"/>
              </a:rPr>
              <a:t>Form </a:t>
            </a:r>
            <a:r>
              <a:rPr lang="en-CA" sz="1200" dirty="0" smtClean="0">
                <a:latin typeface="Arial" panose="020B0604020202020204" pitchFamily="34" charset="0"/>
                <a:cs typeface="Arial" panose="020B0604020202020204" pitchFamily="34" charset="0"/>
              </a:rPr>
              <a:t>(22-25) </a:t>
            </a:r>
            <a:endParaRPr lang="en-CA" sz="1400" dirty="0">
              <a:latin typeface="Arial" panose="020B0604020202020204" pitchFamily="34" charset="0"/>
              <a:cs typeface="Arial" panose="020B0604020202020204" pitchFamily="34" charset="0"/>
            </a:endParaRPr>
          </a:p>
          <a:p>
            <a:pPr marL="342900" lvl="0" indent="-342900">
              <a:lnSpc>
                <a:spcPct val="150000"/>
              </a:lnSpc>
              <a:buFont typeface="+mj-lt"/>
              <a:buAutoNum type="arabicPeriod"/>
            </a:pPr>
            <a:r>
              <a:rPr lang="en-CA" dirty="0">
                <a:latin typeface="Arial" panose="020B0604020202020204" pitchFamily="34" charset="0"/>
                <a:cs typeface="Arial" panose="020B0604020202020204" pitchFamily="34" charset="0"/>
              </a:rPr>
              <a:t>Work in Progress </a:t>
            </a:r>
            <a:r>
              <a:rPr lang="en-CA" dirty="0" smtClean="0">
                <a:latin typeface="Arial" panose="020B0604020202020204" pitchFamily="34" charset="0"/>
                <a:cs typeface="Arial" panose="020B0604020202020204" pitchFamily="34" charset="0"/>
              </a:rPr>
              <a:t>Form </a:t>
            </a:r>
            <a:r>
              <a:rPr lang="en-CA" sz="1200" dirty="0" smtClean="0">
                <a:latin typeface="Arial" panose="020B0604020202020204" pitchFamily="34" charset="0"/>
                <a:cs typeface="Arial" panose="020B0604020202020204" pitchFamily="34" charset="0"/>
              </a:rPr>
              <a:t>(26-28)</a:t>
            </a:r>
          </a:p>
          <a:p>
            <a:pPr marL="342900" lvl="0" indent="-342900">
              <a:lnSpc>
                <a:spcPct val="150000"/>
              </a:lnSpc>
              <a:buFont typeface="+mj-lt"/>
              <a:buAutoNum type="arabicPeriod"/>
            </a:pPr>
            <a:r>
              <a:rPr lang="en-CA" dirty="0" smtClean="0">
                <a:latin typeface="Arial" panose="020B0604020202020204" pitchFamily="34" charset="0"/>
                <a:cs typeface="Arial" panose="020B0604020202020204" pitchFamily="34" charset="0"/>
              </a:rPr>
              <a:t>Warning </a:t>
            </a:r>
            <a:r>
              <a:rPr lang="en-CA" dirty="0">
                <a:latin typeface="Arial" panose="020B0604020202020204" pitchFamily="34" charset="0"/>
                <a:cs typeface="Arial" panose="020B0604020202020204" pitchFamily="34" charset="0"/>
              </a:rPr>
              <a:t>Form </a:t>
            </a:r>
            <a:r>
              <a:rPr lang="en-CA" sz="1200" dirty="0" smtClean="0">
                <a:latin typeface="Arial" panose="020B0604020202020204" pitchFamily="34" charset="0"/>
                <a:cs typeface="Arial" panose="020B0604020202020204" pitchFamily="34" charset="0"/>
              </a:rPr>
              <a:t>(29)</a:t>
            </a:r>
          </a:p>
          <a:p>
            <a:pPr marL="342900" lvl="0" indent="-342900">
              <a:lnSpc>
                <a:spcPct val="150000"/>
              </a:lnSpc>
              <a:buFont typeface="+mj-lt"/>
              <a:buAutoNum type="arabicPeriod"/>
            </a:pPr>
            <a:r>
              <a:rPr lang="en-CA" dirty="0" smtClean="0">
                <a:latin typeface="Arial" panose="020B0604020202020204" pitchFamily="34" charset="0"/>
                <a:cs typeface="Arial" panose="020B0604020202020204" pitchFamily="34" charset="0"/>
              </a:rPr>
              <a:t>Review </a:t>
            </a:r>
            <a:r>
              <a:rPr lang="en-CA" dirty="0">
                <a:latin typeface="Arial" panose="020B0604020202020204" pitchFamily="34" charset="0"/>
                <a:cs typeface="Arial" panose="020B0604020202020204" pitchFamily="34" charset="0"/>
              </a:rPr>
              <a:t>Form </a:t>
            </a:r>
            <a:r>
              <a:rPr lang="en-CA" sz="1200" dirty="0" smtClean="0">
                <a:latin typeface="Arial" panose="020B0604020202020204" pitchFamily="34" charset="0"/>
                <a:cs typeface="Arial" panose="020B0604020202020204" pitchFamily="34" charset="0"/>
              </a:rPr>
              <a:t>(30)</a:t>
            </a:r>
            <a:endParaRPr lang="en-CA" sz="1200"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1904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Assigning User Role(s)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20</a:t>
            </a:fld>
            <a:endParaRPr lang="en-US"/>
          </a:p>
        </p:txBody>
      </p:sp>
      <p:sp>
        <p:nvSpPr>
          <p:cNvPr id="6" name="TextBox 5"/>
          <p:cNvSpPr txBox="1"/>
          <p:nvPr/>
        </p:nvSpPr>
        <p:spPr>
          <a:xfrm>
            <a:off x="7719197" y="1689173"/>
            <a:ext cx="3248042" cy="4555093"/>
          </a:xfrm>
          <a:prstGeom prst="rect">
            <a:avLst/>
          </a:prstGeom>
          <a:noFill/>
          <a:ln w="25400">
            <a:noFill/>
          </a:ln>
        </p:spPr>
        <p:txBody>
          <a:bodyPr wrap="square" rtlCol="0">
            <a:spAutoFit/>
          </a:bodyPr>
          <a:lstStyle/>
          <a:p>
            <a:r>
              <a:rPr lang="en-CA" sz="1600" dirty="0" smtClean="0">
                <a:latin typeface="Arial" panose="020B0604020202020204" pitchFamily="34" charset="0"/>
                <a:cs typeface="Arial" panose="020B0604020202020204" pitchFamily="34" charset="0"/>
              </a:rPr>
              <a:t>Using the Roles Maintenance screen, the </a:t>
            </a:r>
            <a:r>
              <a:rPr lang="en-CA" sz="1600" u="sng" dirty="0" smtClean="0">
                <a:latin typeface="Arial" panose="020B0604020202020204" pitchFamily="34" charset="0"/>
                <a:cs typeface="Arial" panose="020B0604020202020204" pitchFamily="34" charset="0"/>
              </a:rPr>
              <a:t>Coordinator</a:t>
            </a:r>
            <a:r>
              <a:rPr lang="en-CA" sz="1600" dirty="0" smtClean="0">
                <a:latin typeface="Arial" panose="020B0604020202020204" pitchFamily="34" charset="0"/>
                <a:cs typeface="Arial" panose="020B0604020202020204" pitchFamily="34" charset="0"/>
              </a:rPr>
              <a:t> can now assign role(s) to the User with the following steps:</a:t>
            </a:r>
            <a:br>
              <a:rPr lang="en-CA" sz="1600" dirty="0" smtClean="0">
                <a:latin typeface="Arial" panose="020B0604020202020204" pitchFamily="34" charset="0"/>
                <a:cs typeface="Arial" panose="020B0604020202020204" pitchFamily="34" charset="0"/>
              </a:rPr>
            </a:br>
            <a:endParaRPr lang="en-CA" sz="1600" dirty="0" smtClean="0">
              <a:latin typeface="Arial" panose="020B0604020202020204" pitchFamily="34" charset="0"/>
              <a:cs typeface="Arial" panose="020B0604020202020204" pitchFamily="34" charset="0"/>
            </a:endParaRPr>
          </a:p>
          <a:p>
            <a:pPr marL="342900" indent="-342900">
              <a:buFont typeface="+mj-lt"/>
              <a:buAutoNum type="arabicPeriod"/>
            </a:pPr>
            <a:r>
              <a:rPr lang="en-CA" sz="1400" dirty="0" smtClean="0">
                <a:latin typeface="Arial" panose="020B0604020202020204" pitchFamily="34" charset="0"/>
                <a:cs typeface="Arial" panose="020B0604020202020204" pitchFamily="34" charset="0"/>
              </a:rPr>
              <a:t>Identify and select the user from the “</a:t>
            </a:r>
            <a:r>
              <a:rPr lang="en-CA" sz="1400" b="1" i="1" dirty="0" smtClean="0">
                <a:latin typeface="Arial" panose="020B0604020202020204" pitchFamily="34" charset="0"/>
                <a:cs typeface="Arial" panose="020B0604020202020204" pitchFamily="34" charset="0"/>
              </a:rPr>
              <a:t>User</a:t>
            </a:r>
            <a:r>
              <a:rPr lang="en-CA" sz="1400" dirty="0" smtClean="0">
                <a:latin typeface="Arial" panose="020B0604020202020204" pitchFamily="34" charset="0"/>
                <a:cs typeface="Arial" panose="020B0604020202020204" pitchFamily="34" charset="0"/>
              </a:rPr>
              <a:t>” dropdown list</a:t>
            </a:r>
          </a:p>
          <a:p>
            <a:pPr marL="342900" indent="-342900">
              <a:buFont typeface="+mj-lt"/>
              <a:buAutoNum type="arabicPeriod"/>
            </a:pPr>
            <a:endParaRPr lang="en-CA" sz="1400" dirty="0" smtClean="0">
              <a:latin typeface="Arial" panose="020B0604020202020204" pitchFamily="34" charset="0"/>
              <a:cs typeface="Arial" panose="020B0604020202020204" pitchFamily="34" charset="0"/>
            </a:endParaRPr>
          </a:p>
          <a:p>
            <a:pPr marL="342900" indent="-342900">
              <a:buFont typeface="+mj-lt"/>
              <a:buAutoNum type="arabicPeriod"/>
            </a:pPr>
            <a:r>
              <a:rPr lang="en-CA" sz="1400" dirty="0" smtClean="0">
                <a:latin typeface="Arial" panose="020B0604020202020204" pitchFamily="34" charset="0"/>
                <a:cs typeface="Arial" panose="020B0604020202020204" pitchFamily="34" charset="0"/>
              </a:rPr>
              <a:t>Select the approval for the user</a:t>
            </a:r>
          </a:p>
          <a:p>
            <a:pPr marL="342900" indent="-342900">
              <a:buFont typeface="+mj-lt"/>
              <a:buAutoNum type="arabicPeriod"/>
            </a:pPr>
            <a:endParaRPr lang="en-CA" sz="1400" dirty="0" smtClean="0">
              <a:latin typeface="Arial" panose="020B0604020202020204" pitchFamily="34" charset="0"/>
              <a:cs typeface="Arial" panose="020B0604020202020204" pitchFamily="34" charset="0"/>
            </a:endParaRPr>
          </a:p>
          <a:p>
            <a:pPr marL="342900" indent="-342900">
              <a:buFont typeface="+mj-lt"/>
              <a:buAutoNum type="arabicPeriod"/>
            </a:pPr>
            <a:r>
              <a:rPr lang="en-CA" sz="1400" dirty="0">
                <a:latin typeface="Arial" panose="020B0604020202020204" pitchFamily="34" charset="0"/>
                <a:cs typeface="Arial" panose="020B0604020202020204" pitchFamily="34" charset="0"/>
              </a:rPr>
              <a:t>Select the </a:t>
            </a:r>
            <a:r>
              <a:rPr lang="en-CA" sz="1400" dirty="0" smtClean="0">
                <a:latin typeface="Arial" panose="020B0604020202020204" pitchFamily="34" charset="0"/>
                <a:cs typeface="Arial" panose="020B0604020202020204" pitchFamily="34" charset="0"/>
              </a:rPr>
              <a:t>role(s) </a:t>
            </a:r>
            <a:r>
              <a:rPr lang="en-CA" sz="1400" dirty="0">
                <a:latin typeface="Arial" panose="020B0604020202020204" pitchFamily="34" charset="0"/>
                <a:cs typeface="Arial" panose="020B0604020202020204" pitchFamily="34" charset="0"/>
              </a:rPr>
              <a:t>for the user in the “</a:t>
            </a:r>
            <a:r>
              <a:rPr lang="en-CA" sz="1400" b="1" i="1" dirty="0">
                <a:latin typeface="Arial" panose="020B0604020202020204" pitchFamily="34" charset="0"/>
                <a:cs typeface="Arial" panose="020B0604020202020204" pitchFamily="34" charset="0"/>
              </a:rPr>
              <a:t>Roles</a:t>
            </a:r>
            <a:r>
              <a:rPr lang="en-CA" sz="1400" dirty="0">
                <a:latin typeface="Arial" panose="020B0604020202020204" pitchFamily="34" charset="0"/>
                <a:cs typeface="Arial" panose="020B0604020202020204" pitchFamily="34" charset="0"/>
              </a:rPr>
              <a:t>” list </a:t>
            </a:r>
            <a:endParaRPr lang="en-CA" sz="1400" dirty="0" smtClean="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CA" sz="1400" dirty="0" smtClean="0">
                <a:latin typeface="Arial" panose="020B0604020202020204" pitchFamily="34" charset="0"/>
                <a:cs typeface="Arial" panose="020B0604020202020204" pitchFamily="34" charset="0"/>
              </a:rPr>
              <a:t>Multiple (or all) roles </a:t>
            </a:r>
            <a:r>
              <a:rPr lang="en-CA" sz="1400" dirty="0">
                <a:latin typeface="Arial" panose="020B0604020202020204" pitchFamily="34" charset="0"/>
                <a:cs typeface="Arial" panose="020B0604020202020204" pitchFamily="34" charset="0"/>
              </a:rPr>
              <a:t>can be assigned to any </a:t>
            </a:r>
            <a:r>
              <a:rPr lang="en-CA" sz="1400" dirty="0" smtClean="0">
                <a:latin typeface="Arial" panose="020B0604020202020204" pitchFamily="34" charset="0"/>
                <a:cs typeface="Arial" panose="020B0604020202020204" pitchFamily="34" charset="0"/>
              </a:rPr>
              <a:t>user</a:t>
            </a:r>
          </a:p>
          <a:p>
            <a:pPr marL="342900" indent="-342900">
              <a:buFont typeface="+mj-lt"/>
              <a:buAutoNum type="arabicPeriod"/>
            </a:pPr>
            <a:endParaRPr lang="en-CA" sz="1400" dirty="0" smtClean="0">
              <a:latin typeface="Arial" panose="020B0604020202020204" pitchFamily="34" charset="0"/>
              <a:cs typeface="Arial" panose="020B0604020202020204" pitchFamily="34" charset="0"/>
            </a:endParaRPr>
          </a:p>
          <a:p>
            <a:pPr marL="342900" indent="-342900">
              <a:buFont typeface="+mj-lt"/>
              <a:buAutoNum type="arabicPeriod"/>
            </a:pPr>
            <a:r>
              <a:rPr lang="en-CA" sz="1400" dirty="0" smtClean="0">
                <a:latin typeface="Arial" panose="020B0604020202020204" pitchFamily="34" charset="0"/>
                <a:cs typeface="Arial" panose="020B0604020202020204" pitchFamily="34" charset="0"/>
              </a:rPr>
              <a:t>Click the “</a:t>
            </a:r>
            <a:r>
              <a:rPr lang="en-CA" sz="1400" b="1" i="1" dirty="0" smtClean="0">
                <a:latin typeface="Arial" panose="020B0604020202020204" pitchFamily="34" charset="0"/>
                <a:cs typeface="Arial" panose="020B0604020202020204" pitchFamily="34" charset="0"/>
              </a:rPr>
              <a:t>Assign</a:t>
            </a:r>
            <a:r>
              <a:rPr lang="en-CA" sz="1400" dirty="0" smtClean="0">
                <a:latin typeface="Arial" panose="020B0604020202020204" pitchFamily="34" charset="0"/>
                <a:cs typeface="Arial" panose="020B0604020202020204" pitchFamily="34" charset="0"/>
              </a:rPr>
              <a:t>” button</a:t>
            </a:r>
          </a:p>
          <a:p>
            <a:pPr marL="342900" indent="-342900">
              <a:buFont typeface="+mj-lt"/>
              <a:buAutoNum type="arabicPeriod"/>
            </a:pPr>
            <a:endParaRPr lang="en-CA" sz="1400" dirty="0" smtClean="0">
              <a:latin typeface="Arial" panose="020B0604020202020204" pitchFamily="34" charset="0"/>
              <a:cs typeface="Arial" panose="020B0604020202020204" pitchFamily="34" charset="0"/>
            </a:endParaRPr>
          </a:p>
          <a:p>
            <a:pPr marL="342900" indent="-342900">
              <a:buFont typeface="+mj-lt"/>
              <a:buAutoNum type="arabicPeriod"/>
            </a:pPr>
            <a:r>
              <a:rPr lang="en-US" sz="1400" dirty="0">
                <a:latin typeface="Arial" panose="020B0604020202020204" pitchFamily="34" charset="0"/>
                <a:cs typeface="Arial" panose="020B0604020202020204" pitchFamily="34" charset="0"/>
              </a:rPr>
              <a:t>Once the transaction is successful, a green “Data has been saved” bar should </a:t>
            </a:r>
            <a:r>
              <a:rPr lang="en-US" sz="1400" dirty="0" smtClean="0">
                <a:latin typeface="Arial" panose="020B0604020202020204" pitchFamily="34" charset="0"/>
                <a:cs typeface="Arial" panose="020B0604020202020204" pitchFamily="34" charset="0"/>
              </a:rPr>
              <a:t>appear</a:t>
            </a:r>
            <a:endParaRPr lang="en-CA" sz="1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809698" y="3965433"/>
            <a:ext cx="6296716" cy="2343888"/>
          </a:xfrm>
          <a:prstGeom prst="rect">
            <a:avLst/>
          </a:prstGeom>
        </p:spPr>
      </p:pic>
      <p:pic>
        <p:nvPicPr>
          <p:cNvPr id="2" name="Picture 1"/>
          <p:cNvPicPr>
            <a:picLocks noChangeAspect="1"/>
          </p:cNvPicPr>
          <p:nvPr/>
        </p:nvPicPr>
        <p:blipFill>
          <a:blip r:embed="rId4"/>
          <a:stretch>
            <a:fillRect/>
          </a:stretch>
        </p:blipFill>
        <p:spPr>
          <a:xfrm>
            <a:off x="919222" y="1489612"/>
            <a:ext cx="6187192" cy="2572090"/>
          </a:xfrm>
          <a:prstGeom prst="rect">
            <a:avLst/>
          </a:prstGeom>
        </p:spPr>
      </p:pic>
    </p:spTree>
    <p:extLst>
      <p:ext uri="{BB962C8B-B14F-4D97-AF65-F5344CB8AC3E}">
        <p14:creationId xmlns:p14="http://schemas.microsoft.com/office/powerpoint/2010/main" val="2195220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Data Submission Overview</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21</a:t>
            </a:fld>
            <a:endParaRPr lang="en-US"/>
          </a:p>
        </p:txBody>
      </p:sp>
      <p:sp>
        <p:nvSpPr>
          <p:cNvPr id="2" name="TextBox 1"/>
          <p:cNvSpPr txBox="1"/>
          <p:nvPr/>
        </p:nvSpPr>
        <p:spPr>
          <a:xfrm>
            <a:off x="5902932" y="1693903"/>
            <a:ext cx="6247795" cy="4339650"/>
          </a:xfrm>
          <a:prstGeom prst="rect">
            <a:avLst/>
          </a:prstGeom>
          <a:noFill/>
          <a:ln w="25400">
            <a:noFill/>
          </a:ln>
        </p:spPr>
        <p:txBody>
          <a:bodyPr wrap="square" rtlCol="0">
            <a:spAutoFit/>
          </a:bodyPr>
          <a:lstStyle/>
          <a:p>
            <a:r>
              <a:rPr lang="en-CA" sz="1600" dirty="0" smtClean="0">
                <a:latin typeface="Arial" panose="020B0604020202020204" pitchFamily="34" charset="0"/>
                <a:cs typeface="Arial" panose="020B0604020202020204" pitchFamily="34" charset="0"/>
              </a:rPr>
              <a:t>The data submission will proceed through the following stages or status types:</a:t>
            </a:r>
            <a:br>
              <a:rPr lang="en-CA" sz="1600" dirty="0" smtClean="0">
                <a:latin typeface="Arial" panose="020B0604020202020204" pitchFamily="34" charset="0"/>
                <a:cs typeface="Arial" panose="020B0604020202020204" pitchFamily="34" charset="0"/>
              </a:rPr>
            </a:br>
            <a:endParaRPr lang="en-CA" sz="1600" dirty="0" smtClean="0">
              <a:latin typeface="Arial" panose="020B0604020202020204" pitchFamily="34" charset="0"/>
              <a:cs typeface="Arial" panose="020B0604020202020204" pitchFamily="34" charset="0"/>
            </a:endParaRPr>
          </a:p>
          <a:p>
            <a:pPr marL="342900" indent="-342900">
              <a:buFont typeface="+mj-lt"/>
              <a:buAutoNum type="arabicPeriod"/>
            </a:pPr>
            <a:r>
              <a:rPr lang="en-CA" sz="1400" b="1" i="1" dirty="0" smtClean="0">
                <a:latin typeface="Arial" panose="020B0604020202020204" pitchFamily="34" charset="0"/>
                <a:cs typeface="Arial" panose="020B0604020202020204" pitchFamily="34" charset="0"/>
              </a:rPr>
              <a:t>Work in Progress </a:t>
            </a:r>
            <a:r>
              <a:rPr lang="en-CA" sz="1400" dirty="0" smtClean="0">
                <a:latin typeface="Arial" panose="020B0604020202020204" pitchFamily="34" charset="0"/>
                <a:cs typeface="Arial" panose="020B0604020202020204" pitchFamily="34" charset="0"/>
              </a:rPr>
              <a:t>– new, un-submitted requests</a:t>
            </a:r>
          </a:p>
          <a:p>
            <a:pPr marL="342900" indent="-342900">
              <a:buFont typeface="+mj-lt"/>
              <a:buAutoNum type="arabicPeriod"/>
            </a:pPr>
            <a:r>
              <a:rPr lang="en-CA" sz="1400" b="1" i="1" dirty="0" smtClean="0">
                <a:latin typeface="Arial" panose="020B0604020202020204" pitchFamily="34" charset="0"/>
                <a:cs typeface="Arial" panose="020B0604020202020204" pitchFamily="34" charset="0"/>
              </a:rPr>
              <a:t>Processing</a:t>
            </a:r>
            <a:r>
              <a:rPr lang="en-CA" sz="1400" dirty="0" smtClean="0">
                <a:latin typeface="Arial" panose="020B0604020202020204" pitchFamily="34" charset="0"/>
                <a:cs typeface="Arial" panose="020B0604020202020204" pitchFamily="34" charset="0"/>
              </a:rPr>
              <a:t> – request is submitted for validation</a:t>
            </a:r>
          </a:p>
          <a:p>
            <a:pPr marL="342900" indent="-342900">
              <a:buFont typeface="+mj-lt"/>
              <a:buAutoNum type="arabicPeriod"/>
            </a:pPr>
            <a:r>
              <a:rPr lang="en-CA" sz="1400" b="1" i="1" dirty="0" smtClean="0">
                <a:latin typeface="Arial" panose="020B0604020202020204" pitchFamily="34" charset="0"/>
                <a:cs typeface="Arial" panose="020B0604020202020204" pitchFamily="34" charset="0"/>
              </a:rPr>
              <a:t>Client Cancelled </a:t>
            </a:r>
            <a:r>
              <a:rPr lang="en-CA" sz="1400" dirty="0" smtClean="0">
                <a:latin typeface="Arial" panose="020B0604020202020204" pitchFamily="34" charset="0"/>
                <a:cs typeface="Arial" panose="020B0604020202020204" pitchFamily="34" charset="0"/>
              </a:rPr>
              <a:t>–request is cancelled by clicking delete</a:t>
            </a:r>
          </a:p>
          <a:p>
            <a:pPr marL="342900" indent="-342900">
              <a:buFont typeface="+mj-lt"/>
              <a:buAutoNum type="arabicPeriod"/>
            </a:pPr>
            <a:r>
              <a:rPr lang="en-CA" sz="1400" b="1" i="1" dirty="0" smtClean="0">
                <a:latin typeface="Arial" panose="020B0604020202020204" pitchFamily="34" charset="0"/>
                <a:cs typeface="Arial" panose="020B0604020202020204" pitchFamily="34" charset="0"/>
              </a:rPr>
              <a:t>Validating</a:t>
            </a:r>
            <a:r>
              <a:rPr lang="en-CA" sz="1400" b="1" dirty="0" smtClean="0">
                <a:latin typeface="Arial" panose="020B0604020202020204" pitchFamily="34" charset="0"/>
                <a:cs typeface="Arial" panose="020B0604020202020204" pitchFamily="34" charset="0"/>
              </a:rPr>
              <a:t> </a:t>
            </a:r>
            <a:r>
              <a:rPr lang="en-CA" sz="1400" dirty="0" smtClean="0">
                <a:latin typeface="Arial" panose="020B0604020202020204" pitchFamily="34" charset="0"/>
                <a:cs typeface="Arial" panose="020B0604020202020204" pitchFamily="34" charset="0"/>
              </a:rPr>
              <a:t>– request is validated after file submission</a:t>
            </a:r>
          </a:p>
          <a:p>
            <a:pPr marL="342900" indent="-342900">
              <a:buFont typeface="+mj-lt"/>
              <a:buAutoNum type="arabicPeriod"/>
            </a:pPr>
            <a:r>
              <a:rPr lang="en-CA" sz="1400" b="1" i="1" dirty="0" smtClean="0">
                <a:latin typeface="Arial" panose="020B0604020202020204" pitchFamily="34" charset="0"/>
                <a:cs typeface="Arial" panose="020B0604020202020204" pitchFamily="34" charset="0"/>
              </a:rPr>
              <a:t>Validation Failed </a:t>
            </a:r>
            <a:r>
              <a:rPr lang="en-CA" sz="1400" dirty="0" smtClean="0">
                <a:latin typeface="Arial" panose="020B0604020202020204" pitchFamily="34" charset="0"/>
                <a:cs typeface="Arial" panose="020B0604020202020204" pitchFamily="34" charset="0"/>
              </a:rPr>
              <a:t>– request has data validation errors</a:t>
            </a:r>
          </a:p>
          <a:p>
            <a:pPr marL="342900" indent="-342900">
              <a:buFont typeface="+mj-lt"/>
              <a:buAutoNum type="arabicPeriod"/>
            </a:pPr>
            <a:r>
              <a:rPr lang="en-CA" sz="1400" b="1" i="1" dirty="0" smtClean="0">
                <a:latin typeface="Arial" panose="020B0604020202020204" pitchFamily="34" charset="0"/>
                <a:cs typeface="Arial" panose="020B0604020202020204" pitchFamily="34" charset="0"/>
              </a:rPr>
              <a:t>Pending Warnings </a:t>
            </a:r>
            <a:r>
              <a:rPr lang="en-CA" sz="1400" dirty="0" smtClean="0">
                <a:latin typeface="Arial" panose="020B0604020202020204" pitchFamily="34" charset="0"/>
                <a:cs typeface="Arial" panose="020B0604020202020204" pitchFamily="34" charset="0"/>
              </a:rPr>
              <a:t>– request has passed validation, but has warning message(s)</a:t>
            </a:r>
          </a:p>
          <a:p>
            <a:pPr marL="342900" indent="-342900">
              <a:buFont typeface="+mj-lt"/>
              <a:buAutoNum type="arabicPeriod"/>
            </a:pPr>
            <a:r>
              <a:rPr lang="en-CA" sz="1400" b="1" i="1" dirty="0" smtClean="0">
                <a:latin typeface="Arial" panose="020B0604020202020204" pitchFamily="34" charset="0"/>
                <a:cs typeface="Arial" panose="020B0604020202020204" pitchFamily="34" charset="0"/>
              </a:rPr>
              <a:t>Warning Failed </a:t>
            </a:r>
            <a:r>
              <a:rPr lang="en-CA" sz="1400" dirty="0" smtClean="0">
                <a:latin typeface="Arial" panose="020B0604020202020204" pitchFamily="34" charset="0"/>
                <a:cs typeface="Arial" panose="020B0604020202020204" pitchFamily="34" charset="0"/>
              </a:rPr>
              <a:t>– warnings were rejected by client</a:t>
            </a:r>
          </a:p>
          <a:p>
            <a:pPr marL="342900" indent="-342900">
              <a:buFont typeface="+mj-lt"/>
              <a:buAutoNum type="arabicPeriod"/>
            </a:pPr>
            <a:r>
              <a:rPr lang="en-CA" sz="1400" b="1" i="1" dirty="0" smtClean="0">
                <a:latin typeface="Arial" panose="020B0604020202020204" pitchFamily="34" charset="0"/>
                <a:cs typeface="Arial" panose="020B0604020202020204" pitchFamily="34" charset="0"/>
              </a:rPr>
              <a:t>Pending Review </a:t>
            </a:r>
            <a:r>
              <a:rPr lang="en-CA" sz="1400" dirty="0" smtClean="0">
                <a:latin typeface="Arial" panose="020B0604020202020204" pitchFamily="34" charset="0"/>
                <a:cs typeface="Arial" panose="020B0604020202020204" pitchFamily="34" charset="0"/>
              </a:rPr>
              <a:t>– request passed warning process and requires review by the Reviewer</a:t>
            </a:r>
          </a:p>
          <a:p>
            <a:pPr marL="342900" indent="-342900">
              <a:buFont typeface="+mj-lt"/>
              <a:buAutoNum type="arabicPeriod"/>
            </a:pPr>
            <a:r>
              <a:rPr lang="en-CA" sz="1400" b="1" i="1" dirty="0" smtClean="0">
                <a:latin typeface="Arial" panose="020B0604020202020204" pitchFamily="34" charset="0"/>
                <a:cs typeface="Arial" panose="020B0604020202020204" pitchFamily="34" charset="0"/>
              </a:rPr>
              <a:t>Review Failed </a:t>
            </a:r>
            <a:r>
              <a:rPr lang="en-CA" sz="1400" dirty="0" smtClean="0">
                <a:latin typeface="Arial" panose="020B0604020202020204" pitchFamily="34" charset="0"/>
                <a:cs typeface="Arial" panose="020B0604020202020204" pitchFamily="34" charset="0"/>
              </a:rPr>
              <a:t>– request has been rejected by the </a:t>
            </a:r>
            <a:r>
              <a:rPr lang="en-CA" sz="1400" dirty="0">
                <a:latin typeface="Arial" panose="020B0604020202020204" pitchFamily="34" charset="0"/>
                <a:cs typeface="Arial" panose="020B0604020202020204" pitchFamily="34" charset="0"/>
              </a:rPr>
              <a:t>R</a:t>
            </a:r>
            <a:r>
              <a:rPr lang="en-CA" sz="1400" dirty="0" smtClean="0">
                <a:latin typeface="Arial" panose="020B0604020202020204" pitchFamily="34" charset="0"/>
                <a:cs typeface="Arial" panose="020B0604020202020204" pitchFamily="34" charset="0"/>
              </a:rPr>
              <a:t>eviewer</a:t>
            </a:r>
          </a:p>
          <a:p>
            <a:pPr marL="342900" indent="-342900">
              <a:buFont typeface="+mj-lt"/>
              <a:buAutoNum type="arabicPeriod"/>
            </a:pPr>
            <a:r>
              <a:rPr lang="en-US" sz="1400" b="1" i="1" dirty="0" smtClean="0">
                <a:latin typeface="Arial" panose="020B0604020202020204" pitchFamily="34" charset="0"/>
                <a:cs typeface="Arial" panose="020B0604020202020204" pitchFamily="34" charset="0"/>
              </a:rPr>
              <a:t>Review Passed </a:t>
            </a:r>
            <a:r>
              <a:rPr lang="en-US" sz="1400" dirty="0" smtClean="0">
                <a:latin typeface="Arial" panose="020B0604020202020204" pitchFamily="34" charset="0"/>
                <a:cs typeface="Arial" panose="020B0604020202020204" pitchFamily="34" charset="0"/>
              </a:rPr>
              <a:t>– request has been approved by the </a:t>
            </a:r>
            <a:r>
              <a:rPr lang="en-US" sz="1400" dirty="0">
                <a:latin typeface="Arial" panose="020B0604020202020204" pitchFamily="34" charset="0"/>
                <a:cs typeface="Arial" panose="020B0604020202020204" pitchFamily="34" charset="0"/>
              </a:rPr>
              <a:t>R</a:t>
            </a:r>
            <a:r>
              <a:rPr lang="en-US" sz="1400" dirty="0" smtClean="0">
                <a:latin typeface="Arial" panose="020B0604020202020204" pitchFamily="34" charset="0"/>
                <a:cs typeface="Arial" panose="020B0604020202020204" pitchFamily="34" charset="0"/>
              </a:rPr>
              <a:t>eviewer</a:t>
            </a:r>
          </a:p>
          <a:p>
            <a:pPr marL="342900" indent="-342900">
              <a:buFont typeface="+mj-lt"/>
              <a:buAutoNum type="arabicPeriod"/>
            </a:pPr>
            <a:r>
              <a:rPr lang="en-US" sz="1400" b="1" i="1" dirty="0" smtClean="0">
                <a:latin typeface="Arial" panose="020B0604020202020204" pitchFamily="34" charset="0"/>
                <a:cs typeface="Arial" panose="020B0604020202020204" pitchFamily="34" charset="0"/>
              </a:rPr>
              <a:t>Processing</a:t>
            </a:r>
            <a:r>
              <a:rPr lang="en-US" sz="1400" dirty="0" smtClean="0">
                <a:latin typeface="Arial" panose="020B0604020202020204" pitchFamily="34" charset="0"/>
                <a:cs typeface="Arial" panose="020B0604020202020204" pitchFamily="34" charset="0"/>
              </a:rPr>
              <a:t> – request has been submitted to the department</a:t>
            </a:r>
            <a:endParaRPr lang="en-CA" sz="1400" dirty="0" smtClean="0">
              <a:latin typeface="Arial" panose="020B0604020202020204" pitchFamily="34" charset="0"/>
              <a:cs typeface="Arial" panose="020B0604020202020204" pitchFamily="34" charset="0"/>
            </a:endParaRPr>
          </a:p>
          <a:p>
            <a:pPr marL="342900" indent="-342900">
              <a:buFont typeface="+mj-lt"/>
              <a:buAutoNum type="arabicPeriod"/>
            </a:pPr>
            <a:r>
              <a:rPr lang="en-CA" sz="1400" b="1" i="1" dirty="0" smtClean="0">
                <a:latin typeface="Arial" panose="020B0604020202020204" pitchFamily="34" charset="0"/>
                <a:cs typeface="Arial" panose="020B0604020202020204" pitchFamily="34" charset="0"/>
              </a:rPr>
              <a:t>Completed</a:t>
            </a:r>
            <a:r>
              <a:rPr lang="en-CA" sz="1400" dirty="0" smtClean="0">
                <a:latin typeface="Arial" panose="020B0604020202020204" pitchFamily="34" charset="0"/>
                <a:cs typeface="Arial" panose="020B0604020202020204" pitchFamily="34" charset="0"/>
              </a:rPr>
              <a:t> – request has been accepted by the department</a:t>
            </a:r>
          </a:p>
          <a:p>
            <a:endParaRPr lang="en-CA"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The status types are found in the “</a:t>
            </a:r>
            <a:r>
              <a:rPr lang="en-US" sz="1600" b="1" i="1" dirty="0" smtClean="0">
                <a:latin typeface="Arial" panose="020B0604020202020204" pitchFamily="34" charset="0"/>
                <a:cs typeface="Arial" panose="020B0604020202020204" pitchFamily="34" charset="0"/>
              </a:rPr>
              <a:t>Work in Progress</a:t>
            </a:r>
            <a:r>
              <a:rPr lang="en-US" sz="1600" dirty="0" smtClean="0">
                <a:latin typeface="Arial" panose="020B0604020202020204" pitchFamily="34" charset="0"/>
                <a:cs typeface="Arial" panose="020B0604020202020204" pitchFamily="34" charset="0"/>
              </a:rPr>
              <a:t>” form.</a:t>
            </a:r>
            <a:endParaRPr lang="en-CA" sz="1600" dirty="0" smtClean="0">
              <a:latin typeface="Arial" panose="020B0604020202020204" pitchFamily="34" charset="0"/>
              <a:cs typeface="Arial" panose="020B0604020202020204" pitchFamily="34" charset="0"/>
            </a:endParaRPr>
          </a:p>
        </p:txBody>
      </p:sp>
      <p:sp>
        <p:nvSpPr>
          <p:cNvPr id="29" name="Rectangle 28"/>
          <p:cNvSpPr/>
          <p:nvPr/>
        </p:nvSpPr>
        <p:spPr>
          <a:xfrm>
            <a:off x="2388060" y="2557822"/>
            <a:ext cx="738962" cy="2200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 name="Group 6"/>
          <p:cNvGrpSpPr/>
          <p:nvPr/>
        </p:nvGrpSpPr>
        <p:grpSpPr>
          <a:xfrm>
            <a:off x="643216" y="1443210"/>
            <a:ext cx="5342263" cy="4491538"/>
            <a:chOff x="838200" y="1642743"/>
            <a:chExt cx="5844822" cy="4742099"/>
          </a:xfrm>
        </p:grpSpPr>
        <p:pic>
          <p:nvPicPr>
            <p:cNvPr id="5" name="Content Placeholder 8" descr="image004"/>
            <p:cNvPicPr>
              <a:picLocks noChangeAspect="1" noChangeArrowheads="1"/>
            </p:cNvPicPr>
            <p:nvPr/>
          </p:nvPicPr>
          <p:blipFill rotWithShape="1">
            <a:blip r:embed="rId3">
              <a:extLst>
                <a:ext uri="{28A0092B-C50C-407E-A947-70E740481C1C}">
                  <a14:useLocalDpi xmlns:a14="http://schemas.microsoft.com/office/drawing/2010/main" val="0"/>
                </a:ext>
              </a:extLst>
            </a:blip>
            <a:srcRect t="3432"/>
            <a:stretch/>
          </p:blipFill>
          <p:spPr bwMode="auto">
            <a:xfrm>
              <a:off x="838200" y="1642743"/>
              <a:ext cx="5844822" cy="474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98644" y="4455268"/>
              <a:ext cx="771099" cy="2183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2388060" y="2114714"/>
              <a:ext cx="738962" cy="2338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2430393" y="3457020"/>
              <a:ext cx="654295" cy="2474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3618550" y="3957950"/>
              <a:ext cx="772829" cy="2302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2376771" y="4455269"/>
              <a:ext cx="750251" cy="218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4899546" y="4967453"/>
              <a:ext cx="756187" cy="2254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3618549" y="5513696"/>
              <a:ext cx="772829" cy="2183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5824181" y="6022075"/>
              <a:ext cx="768529" cy="2149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Oval 36"/>
            <p:cNvSpPr>
              <a:spLocks noChangeAspect="1"/>
            </p:cNvSpPr>
            <p:nvPr/>
          </p:nvSpPr>
          <p:spPr>
            <a:xfrm>
              <a:off x="2178393" y="24202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sp>
          <p:nvSpPr>
            <p:cNvPr id="38" name="Oval 37"/>
            <p:cNvSpPr>
              <a:spLocks noChangeAspect="1"/>
            </p:cNvSpPr>
            <p:nvPr/>
          </p:nvSpPr>
          <p:spPr>
            <a:xfrm>
              <a:off x="3149882" y="1979618"/>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3</a:t>
              </a:r>
              <a:endParaRPr lang="en-CA" sz="1400" dirty="0">
                <a:latin typeface="Arial" panose="020B0604020202020204" pitchFamily="34" charset="0"/>
                <a:cs typeface="Arial" panose="020B0604020202020204" pitchFamily="34" charset="0"/>
              </a:endParaRPr>
            </a:p>
          </p:txBody>
        </p:sp>
        <p:sp>
          <p:nvSpPr>
            <p:cNvPr id="39" name="Oval 38"/>
            <p:cNvSpPr>
              <a:spLocks noChangeAspect="1"/>
            </p:cNvSpPr>
            <p:nvPr/>
          </p:nvSpPr>
          <p:spPr>
            <a:xfrm>
              <a:off x="3105008" y="3346882"/>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4</a:t>
              </a:r>
              <a:endParaRPr lang="en-CA" sz="1400" dirty="0">
                <a:latin typeface="Arial" panose="020B0604020202020204" pitchFamily="34" charset="0"/>
                <a:cs typeface="Arial" panose="020B0604020202020204" pitchFamily="34" charset="0"/>
              </a:endParaRPr>
            </a:p>
          </p:txBody>
        </p:sp>
        <p:sp>
          <p:nvSpPr>
            <p:cNvPr id="40" name="Oval 39"/>
            <p:cNvSpPr>
              <a:spLocks noChangeAspect="1"/>
            </p:cNvSpPr>
            <p:nvPr/>
          </p:nvSpPr>
          <p:spPr>
            <a:xfrm>
              <a:off x="4391378" y="3751430"/>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5</a:t>
              </a:r>
              <a:endParaRPr lang="en-CA" sz="1400" dirty="0">
                <a:latin typeface="Arial" panose="020B0604020202020204" pitchFamily="34" charset="0"/>
                <a:cs typeface="Arial" panose="020B0604020202020204" pitchFamily="34" charset="0"/>
              </a:endParaRPr>
            </a:p>
          </p:txBody>
        </p:sp>
        <p:sp>
          <p:nvSpPr>
            <p:cNvPr id="41" name="Oval 40"/>
            <p:cNvSpPr>
              <a:spLocks noChangeAspect="1"/>
            </p:cNvSpPr>
            <p:nvPr/>
          </p:nvSpPr>
          <p:spPr>
            <a:xfrm>
              <a:off x="3149882" y="4421601"/>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6</a:t>
              </a:r>
              <a:endParaRPr lang="en-CA" sz="1400" dirty="0">
                <a:latin typeface="Arial" panose="020B0604020202020204" pitchFamily="34" charset="0"/>
                <a:cs typeface="Arial" panose="020B0604020202020204" pitchFamily="34" charset="0"/>
              </a:endParaRPr>
            </a:p>
          </p:txBody>
        </p:sp>
        <p:sp>
          <p:nvSpPr>
            <p:cNvPr id="42" name="Oval 41"/>
            <p:cNvSpPr>
              <a:spLocks noChangeAspect="1"/>
            </p:cNvSpPr>
            <p:nvPr/>
          </p:nvSpPr>
          <p:spPr>
            <a:xfrm>
              <a:off x="5151639" y="4714336"/>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7</a:t>
              </a:r>
              <a:endParaRPr lang="en-CA" sz="1400" dirty="0">
                <a:latin typeface="Arial" panose="020B0604020202020204" pitchFamily="34" charset="0"/>
                <a:cs typeface="Arial" panose="020B0604020202020204" pitchFamily="34" charset="0"/>
              </a:endParaRPr>
            </a:p>
          </p:txBody>
        </p:sp>
        <p:sp>
          <p:nvSpPr>
            <p:cNvPr id="43" name="Oval 42"/>
            <p:cNvSpPr>
              <a:spLocks noChangeAspect="1"/>
            </p:cNvSpPr>
            <p:nvPr/>
          </p:nvSpPr>
          <p:spPr>
            <a:xfrm>
              <a:off x="4411250" y="5480060"/>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8</a:t>
              </a:r>
              <a:endParaRPr lang="en-CA" sz="1400" dirty="0">
                <a:latin typeface="Arial" panose="020B0604020202020204" pitchFamily="34" charset="0"/>
                <a:cs typeface="Arial" panose="020B0604020202020204" pitchFamily="34" charset="0"/>
              </a:endParaRPr>
            </a:p>
          </p:txBody>
        </p:sp>
        <p:sp>
          <p:nvSpPr>
            <p:cNvPr id="44" name="Oval 43"/>
            <p:cNvSpPr>
              <a:spLocks noChangeAspect="1"/>
            </p:cNvSpPr>
            <p:nvPr/>
          </p:nvSpPr>
          <p:spPr>
            <a:xfrm>
              <a:off x="5698181" y="5781061"/>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9</a:t>
              </a:r>
              <a:endParaRPr lang="en-CA" sz="1400" dirty="0">
                <a:latin typeface="Arial" panose="020B0604020202020204" pitchFamily="34" charset="0"/>
                <a:cs typeface="Arial" panose="020B0604020202020204" pitchFamily="34" charset="0"/>
              </a:endParaRPr>
            </a:p>
          </p:txBody>
        </p:sp>
        <p:sp>
          <p:nvSpPr>
            <p:cNvPr id="45" name="Oval 44"/>
            <p:cNvSpPr>
              <a:spLocks noChangeAspect="1"/>
            </p:cNvSpPr>
            <p:nvPr/>
          </p:nvSpPr>
          <p:spPr>
            <a:xfrm>
              <a:off x="1840588" y="4305380"/>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CA" sz="1100" dirty="0" smtClean="0">
                  <a:latin typeface="Arial" panose="020B0604020202020204" pitchFamily="34" charset="0"/>
                  <a:cs typeface="Arial" panose="020B0604020202020204" pitchFamily="34" charset="0"/>
                </a:rPr>
                <a:t>12</a:t>
              </a:r>
              <a:endParaRPr lang="en-CA" sz="1100" dirty="0">
                <a:latin typeface="Arial" panose="020B0604020202020204" pitchFamily="34" charset="0"/>
                <a:cs typeface="Arial" panose="020B0604020202020204" pitchFamily="34" charset="0"/>
              </a:endParaRPr>
            </a:p>
          </p:txBody>
        </p:sp>
      </p:grpSp>
      <p:sp>
        <p:nvSpPr>
          <p:cNvPr id="25" name="Rectangle 24"/>
          <p:cNvSpPr/>
          <p:nvPr/>
        </p:nvSpPr>
        <p:spPr>
          <a:xfrm>
            <a:off x="2053368" y="5587075"/>
            <a:ext cx="681868" cy="2067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p:cNvSpPr>
            <a:spLocks noChangeAspect="1"/>
          </p:cNvSpPr>
          <p:nvPr/>
        </p:nvSpPr>
        <p:spPr>
          <a:xfrm>
            <a:off x="2613862" y="5444487"/>
            <a:ext cx="202507" cy="20985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CA" sz="1100" dirty="0">
                <a:latin typeface="Arial" panose="020B0604020202020204" pitchFamily="34" charset="0"/>
                <a:cs typeface="Arial" panose="020B0604020202020204" pitchFamily="34" charset="0"/>
              </a:rPr>
              <a:t>1</a:t>
            </a:r>
            <a:r>
              <a:rPr lang="en-CA" sz="1100" dirty="0" smtClean="0">
                <a:latin typeface="Arial" panose="020B0604020202020204" pitchFamily="34" charset="0"/>
                <a:cs typeface="Arial" panose="020B0604020202020204" pitchFamily="34" charset="0"/>
              </a:rPr>
              <a:t>0</a:t>
            </a:r>
            <a:endParaRPr lang="en-CA" sz="1100" dirty="0">
              <a:latin typeface="Arial" panose="020B0604020202020204" pitchFamily="34" charset="0"/>
              <a:cs typeface="Arial" panose="020B0604020202020204" pitchFamily="34" charset="0"/>
            </a:endParaRPr>
          </a:p>
        </p:txBody>
      </p:sp>
      <p:sp>
        <p:nvSpPr>
          <p:cNvPr id="27" name="Rectangle 26"/>
          <p:cNvSpPr/>
          <p:nvPr/>
        </p:nvSpPr>
        <p:spPr>
          <a:xfrm>
            <a:off x="881265" y="5587074"/>
            <a:ext cx="704798" cy="2067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p:cNvSpPr>
            <a:spLocks noChangeAspect="1"/>
          </p:cNvSpPr>
          <p:nvPr/>
        </p:nvSpPr>
        <p:spPr>
          <a:xfrm>
            <a:off x="1499498" y="5383901"/>
            <a:ext cx="230332" cy="2386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CA" sz="1100" dirty="0" smtClean="0">
                <a:latin typeface="Arial" panose="020B0604020202020204" pitchFamily="34" charset="0"/>
                <a:cs typeface="Arial" panose="020B0604020202020204" pitchFamily="34" charset="0"/>
              </a:rPr>
              <a:t>11</a:t>
            </a:r>
            <a:endParaRPr lang="en-CA" sz="1100" dirty="0">
              <a:latin typeface="Arial" panose="020B0604020202020204" pitchFamily="34" charset="0"/>
              <a:cs typeface="Arial" panose="020B0604020202020204" pitchFamily="34" charset="0"/>
            </a:endParaRPr>
          </a:p>
        </p:txBody>
      </p:sp>
      <p:sp>
        <p:nvSpPr>
          <p:cNvPr id="47" name="Oval 46"/>
          <p:cNvSpPr>
            <a:spLocks noChangeAspect="1"/>
          </p:cNvSpPr>
          <p:nvPr/>
        </p:nvSpPr>
        <p:spPr>
          <a:xfrm>
            <a:off x="2715116" y="2649218"/>
            <a:ext cx="230332" cy="2386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2</a:t>
            </a:r>
            <a:endParaRPr lang="en-CA" sz="1400" dirty="0">
              <a:latin typeface="Arial" panose="020B0604020202020204" pitchFamily="34" charset="0"/>
              <a:cs typeface="Arial" panose="020B0604020202020204" pitchFamily="34" charset="0"/>
            </a:endParaRPr>
          </a:p>
        </p:txBody>
      </p:sp>
      <p:sp>
        <p:nvSpPr>
          <p:cNvPr id="49" name="Rectangle 48"/>
          <p:cNvSpPr/>
          <p:nvPr/>
        </p:nvSpPr>
        <p:spPr>
          <a:xfrm>
            <a:off x="2059813" y="2307324"/>
            <a:ext cx="675423" cy="2214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2060733" y="2734818"/>
            <a:ext cx="675423" cy="2214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1002535" y="6159006"/>
            <a:ext cx="9375353" cy="523220"/>
          </a:xfrm>
          <a:prstGeom prst="rect">
            <a:avLst/>
          </a:prstGeom>
          <a:solidFill>
            <a:schemeClr val="accent4">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en-CA" sz="1400" b="1" dirty="0" smtClean="0">
                <a:solidFill>
                  <a:schemeClr val="tx1"/>
                </a:solidFill>
                <a:latin typeface="Arial" panose="020B0604020202020204" pitchFamily="34" charset="0"/>
                <a:cs typeface="Arial" panose="020B0604020202020204" pitchFamily="34" charset="0"/>
              </a:rPr>
              <a:t>Note: </a:t>
            </a:r>
            <a:r>
              <a:rPr lang="en-CA" sz="1400" dirty="0" smtClean="0">
                <a:solidFill>
                  <a:schemeClr val="tx1"/>
                </a:solidFill>
                <a:latin typeface="Arial" panose="020B0604020202020204" pitchFamily="34" charset="0"/>
                <a:cs typeface="Arial" panose="020B0604020202020204" pitchFamily="34" charset="0"/>
              </a:rPr>
              <a:t>You will need to refresh the page to see the status changes.</a:t>
            </a:r>
            <a:r>
              <a:rPr lang="en-CA" sz="1400" b="1" dirty="0" smtClean="0">
                <a:solidFill>
                  <a:schemeClr val="tx1"/>
                </a:solidFill>
                <a:latin typeface="Arial" panose="020B0604020202020204" pitchFamily="34" charset="0"/>
                <a:cs typeface="Arial" panose="020B0604020202020204" pitchFamily="34" charset="0"/>
              </a:rPr>
              <a:t> </a:t>
            </a:r>
            <a:r>
              <a:rPr lang="en-CA" sz="1400" dirty="0" smtClean="0">
                <a:solidFill>
                  <a:schemeClr val="tx1"/>
                </a:solidFill>
                <a:latin typeface="Arial" panose="020B0604020202020204" pitchFamily="34" charset="0"/>
                <a:cs typeface="Arial" panose="020B0604020202020204" pitchFamily="34" charset="0"/>
              </a:rPr>
              <a:t>If a file is stuck at </a:t>
            </a:r>
            <a:r>
              <a:rPr lang="en-CA" sz="1400" b="1" i="1" dirty="0" smtClean="0">
                <a:solidFill>
                  <a:schemeClr val="tx1"/>
                </a:solidFill>
                <a:latin typeface="Arial" panose="020B0604020202020204" pitchFamily="34" charset="0"/>
                <a:cs typeface="Arial" panose="020B0604020202020204" pitchFamily="34" charset="0"/>
              </a:rPr>
              <a:t>Processing</a:t>
            </a:r>
            <a:r>
              <a:rPr lang="en-CA" sz="1400" dirty="0" smtClean="0">
                <a:solidFill>
                  <a:schemeClr val="tx1"/>
                </a:solidFill>
                <a:latin typeface="Arial" panose="020B0604020202020204" pitchFamily="34" charset="0"/>
                <a:cs typeface="Arial" panose="020B0604020202020204" pitchFamily="34" charset="0"/>
              </a:rPr>
              <a:t> </a:t>
            </a:r>
            <a:r>
              <a:rPr lang="en-CA" sz="1400" dirty="0" smtClean="0">
                <a:solidFill>
                  <a:schemeClr val="tx1"/>
                </a:solidFill>
                <a:latin typeface="Arial" panose="020B0604020202020204" pitchFamily="34" charset="0"/>
                <a:cs typeface="Arial" panose="020B0604020202020204" pitchFamily="34" charset="0"/>
              </a:rPr>
              <a:t>or </a:t>
            </a:r>
            <a:r>
              <a:rPr lang="en-CA" sz="1400" b="1" i="1" dirty="0" smtClean="0">
                <a:solidFill>
                  <a:schemeClr val="tx1"/>
                </a:solidFill>
                <a:latin typeface="Arial" panose="020B0604020202020204" pitchFamily="34" charset="0"/>
                <a:cs typeface="Arial" panose="020B0604020202020204" pitchFamily="34" charset="0"/>
              </a:rPr>
              <a:t>Validating</a:t>
            </a:r>
            <a:r>
              <a:rPr lang="en-CA" sz="1400" dirty="0" smtClean="0">
                <a:solidFill>
                  <a:schemeClr val="tx1"/>
                </a:solidFill>
                <a:latin typeface="Arial" panose="020B0604020202020204" pitchFamily="34" charset="0"/>
                <a:cs typeface="Arial" panose="020B0604020202020204" pitchFamily="34" charset="0"/>
              </a:rPr>
              <a:t> </a:t>
            </a:r>
            <a:r>
              <a:rPr lang="en-CA" sz="1400" dirty="0" smtClean="0">
                <a:solidFill>
                  <a:schemeClr val="tx1"/>
                </a:solidFill>
                <a:latin typeface="Arial" panose="020B0604020202020204" pitchFamily="34" charset="0"/>
                <a:cs typeface="Arial" panose="020B0604020202020204" pitchFamily="34" charset="0"/>
              </a:rPr>
              <a:t>for an extended period of time, please contact ETS Support at </a:t>
            </a:r>
            <a:r>
              <a:rPr lang="en-CA" sz="1400" dirty="0" smtClean="0">
                <a:solidFill>
                  <a:srgbClr val="FF0000"/>
                </a:solidFill>
                <a:latin typeface="Arial" panose="020B0604020202020204" pitchFamily="34" charset="0"/>
                <a:cs typeface="Arial" panose="020B0604020202020204" pitchFamily="34" charset="0"/>
                <a:hlinkClick r:id="rId4"/>
              </a:rPr>
              <a:t>ETS@gov.ab.ca</a:t>
            </a:r>
            <a:r>
              <a:rPr lang="en-CA" sz="1400" dirty="0" smtClean="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98868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r="78709" b="68465"/>
          <a:stretch/>
        </p:blipFill>
        <p:spPr>
          <a:xfrm>
            <a:off x="772567" y="2063885"/>
            <a:ext cx="2365572" cy="2132640"/>
          </a:xfrm>
          <a:prstGeom prst="rect">
            <a:avLst/>
          </a:prstGeom>
        </p:spPr>
      </p:pic>
      <p:sp>
        <p:nvSpPr>
          <p:cNvPr id="3" name="Title 2"/>
          <p:cNvSpPr>
            <a:spLocks noGrp="1"/>
          </p:cNvSpPr>
          <p:nvPr>
            <p:ph type="title"/>
          </p:nvPr>
        </p:nvSpPr>
        <p:spPr/>
        <p:txBody>
          <a:bodyPr/>
          <a:lstStyle/>
          <a:p>
            <a:r>
              <a:rPr lang="en-CA" dirty="0"/>
              <a:t>Regulatory Submission Form</a:t>
            </a:r>
          </a:p>
        </p:txBody>
      </p:sp>
      <p:sp>
        <p:nvSpPr>
          <p:cNvPr id="4" name="Slide Number Placeholder 3"/>
          <p:cNvSpPr>
            <a:spLocks noGrp="1"/>
          </p:cNvSpPr>
          <p:nvPr>
            <p:ph type="sldNum" sz="quarter" idx="4"/>
          </p:nvPr>
        </p:nvSpPr>
        <p:spPr/>
        <p:txBody>
          <a:bodyPr/>
          <a:lstStyle/>
          <a:p>
            <a:fld id="{3A2281A5-0AAD-5C43-9874-F8F3A9F5B29A}" type="slidenum">
              <a:rPr lang="en-US" smtClean="0"/>
              <a:pPr/>
              <a:t>22</a:t>
            </a:fld>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6539" y="1949986"/>
            <a:ext cx="4689021" cy="2387138"/>
          </a:xfrm>
          <a:prstGeom prst="rect">
            <a:avLst/>
          </a:prstGeom>
          <a:ln w="25400">
            <a:noFill/>
          </a:ln>
        </p:spPr>
      </p:pic>
      <p:sp>
        <p:nvSpPr>
          <p:cNvPr id="14" name="Rectangle 13"/>
          <p:cNvSpPr/>
          <p:nvPr/>
        </p:nvSpPr>
        <p:spPr>
          <a:xfrm>
            <a:off x="863268" y="3050717"/>
            <a:ext cx="1098264" cy="3376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1955353" y="5242444"/>
            <a:ext cx="7778967" cy="523220"/>
          </a:xfrm>
          <a:prstGeom prst="rect">
            <a:avLst/>
          </a:prstGeom>
          <a:solidFill>
            <a:schemeClr val="accent4">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en-CA" sz="1400" b="1" dirty="0" smtClean="0">
                <a:solidFill>
                  <a:schemeClr val="tx1"/>
                </a:solidFill>
                <a:latin typeface="Arial" panose="020B0604020202020204" pitchFamily="34" charset="0"/>
                <a:cs typeface="Arial" panose="020B0604020202020204" pitchFamily="34" charset="0"/>
              </a:rPr>
              <a:t>Note: </a:t>
            </a:r>
            <a:r>
              <a:rPr lang="en-CA" sz="1400" dirty="0" smtClean="0">
                <a:solidFill>
                  <a:schemeClr val="tx1"/>
                </a:solidFill>
                <a:latin typeface="Arial" panose="020B0604020202020204" pitchFamily="34" charset="0"/>
                <a:cs typeface="Arial" panose="020B0604020202020204" pitchFamily="34" charset="0"/>
              </a:rPr>
              <a:t>The “</a:t>
            </a:r>
            <a:r>
              <a:rPr lang="en-CA" sz="1400" b="1" i="1" dirty="0" smtClean="0">
                <a:solidFill>
                  <a:schemeClr val="tx1"/>
                </a:solidFill>
                <a:latin typeface="Arial" panose="020B0604020202020204" pitchFamily="34" charset="0"/>
                <a:cs typeface="Arial" panose="020B0604020202020204" pitchFamily="34" charset="0"/>
              </a:rPr>
              <a:t>Regulatory</a:t>
            </a:r>
            <a:r>
              <a:rPr lang="en-CA" sz="1400" dirty="0" smtClean="0">
                <a:solidFill>
                  <a:schemeClr val="tx1"/>
                </a:solidFill>
                <a:latin typeface="Arial" panose="020B0604020202020204" pitchFamily="34" charset="0"/>
                <a:cs typeface="Arial" panose="020B0604020202020204" pitchFamily="34" charset="0"/>
              </a:rPr>
              <a:t>” sub-node can only be accessed by the </a:t>
            </a:r>
            <a:r>
              <a:rPr lang="en-CA" sz="1400" u="sng" dirty="0" smtClean="0">
                <a:solidFill>
                  <a:schemeClr val="tx1"/>
                </a:solidFill>
                <a:latin typeface="Arial" panose="020B0604020202020204" pitchFamily="34" charset="0"/>
                <a:cs typeface="Arial" panose="020B0604020202020204" pitchFamily="34" charset="0"/>
              </a:rPr>
              <a:t>Submitter</a:t>
            </a:r>
            <a:r>
              <a:rPr lang="en-CA" sz="1400" dirty="0" smtClean="0">
                <a:solidFill>
                  <a:schemeClr val="tx1"/>
                </a:solidFill>
                <a:latin typeface="Arial" panose="020B0604020202020204" pitchFamily="34" charset="0"/>
                <a:cs typeface="Arial" panose="020B0604020202020204" pitchFamily="34" charset="0"/>
              </a:rPr>
              <a:t> and the </a:t>
            </a:r>
            <a:r>
              <a:rPr lang="en-CA" sz="1400" b="1" u="sng" dirty="0" smtClean="0">
                <a:solidFill>
                  <a:schemeClr val="tx1"/>
                </a:solidFill>
                <a:latin typeface="Arial" panose="020B0604020202020204" pitchFamily="34" charset="0"/>
                <a:cs typeface="Arial" panose="020B0604020202020204" pitchFamily="34" charset="0"/>
              </a:rPr>
              <a:t>Submitter</a:t>
            </a:r>
            <a:r>
              <a:rPr lang="en-CA" sz="1400" b="1" dirty="0" smtClean="0">
                <a:solidFill>
                  <a:schemeClr val="tx1"/>
                </a:solidFill>
                <a:latin typeface="Arial" panose="020B0604020202020204" pitchFamily="34" charset="0"/>
                <a:cs typeface="Arial" panose="020B0604020202020204" pitchFamily="34" charset="0"/>
              </a:rPr>
              <a:t> role must be assigned in order to submit a file</a:t>
            </a:r>
            <a:endParaRPr lang="en-CA" sz="1400" dirty="0" smtClean="0">
              <a:solidFill>
                <a:schemeClr val="tx1"/>
              </a:solidFill>
              <a:latin typeface="Arial" panose="020B0604020202020204" pitchFamily="34" charset="0"/>
              <a:cs typeface="Arial" panose="020B0604020202020204" pitchFamily="34" charset="0"/>
            </a:endParaRPr>
          </a:p>
        </p:txBody>
      </p:sp>
      <p:sp>
        <p:nvSpPr>
          <p:cNvPr id="5" name="TextBox 4"/>
          <p:cNvSpPr txBox="1"/>
          <p:nvPr/>
        </p:nvSpPr>
        <p:spPr>
          <a:xfrm>
            <a:off x="7886240" y="1822782"/>
            <a:ext cx="3696160" cy="2616101"/>
          </a:xfrm>
          <a:prstGeom prst="rect">
            <a:avLst/>
          </a:prstGeom>
          <a:noFill/>
        </p:spPr>
        <p:txBody>
          <a:bodyPr wrap="square" rtlCol="0">
            <a:spAutoFit/>
          </a:bodyPr>
          <a:lstStyle/>
          <a:p>
            <a:r>
              <a:rPr lang="en-CA" sz="1600" dirty="0" smtClean="0">
                <a:latin typeface="Arial" panose="020B0604020202020204" pitchFamily="34" charset="0"/>
                <a:cs typeface="Arial" panose="020B0604020202020204" pitchFamily="34" charset="0"/>
              </a:rPr>
              <a:t>To access the Regulatory Submission form, the </a:t>
            </a:r>
            <a:r>
              <a:rPr lang="en-CA" sz="1600" u="sng" dirty="0" smtClean="0">
                <a:latin typeface="Arial" panose="020B0604020202020204" pitchFamily="34" charset="0"/>
                <a:cs typeface="Arial" panose="020B0604020202020204" pitchFamily="34" charset="0"/>
              </a:rPr>
              <a:t>Submitter</a:t>
            </a:r>
            <a:r>
              <a:rPr lang="en-CA" sz="1600" dirty="0" smtClean="0">
                <a:latin typeface="Arial" panose="020B0604020202020204" pitchFamily="34" charset="0"/>
                <a:cs typeface="Arial" panose="020B0604020202020204" pitchFamily="34" charset="0"/>
              </a:rPr>
              <a:t> will:</a:t>
            </a:r>
          </a:p>
          <a:p>
            <a:endParaRPr lang="en-CA" sz="1600" dirty="0" smtClean="0">
              <a:latin typeface="Arial" panose="020B0604020202020204" pitchFamily="34" charset="0"/>
              <a:cs typeface="Arial" panose="020B0604020202020204" pitchFamily="34" charset="0"/>
            </a:endParaRPr>
          </a:p>
          <a:p>
            <a:pPr marL="342900" indent="-342900">
              <a:buAutoNum type="arabicPeriod"/>
            </a:pPr>
            <a:r>
              <a:rPr lang="en-CA" sz="1400" dirty="0" smtClean="0">
                <a:latin typeface="Arial" panose="020B0604020202020204" pitchFamily="34" charset="0"/>
                <a:cs typeface="Arial" panose="020B0604020202020204" pitchFamily="34" charset="0"/>
              </a:rPr>
              <a:t>Click on the </a:t>
            </a:r>
            <a:r>
              <a:rPr lang="en-CA" sz="1400" b="1" i="1" dirty="0" smtClean="0">
                <a:latin typeface="Arial" panose="020B0604020202020204" pitchFamily="34" charset="0"/>
                <a:cs typeface="Arial" panose="020B0604020202020204" pitchFamily="34" charset="0"/>
              </a:rPr>
              <a:t>“Air Data” </a:t>
            </a:r>
            <a:r>
              <a:rPr lang="en-CA" sz="1400" dirty="0" smtClean="0">
                <a:latin typeface="Arial" panose="020B0604020202020204" pitchFamily="34" charset="0"/>
                <a:cs typeface="Arial" panose="020B0604020202020204" pitchFamily="34" charset="0"/>
              </a:rPr>
              <a:t>node to expand sub-nodes</a:t>
            </a:r>
            <a:br>
              <a:rPr lang="en-CA" sz="1400" dirty="0" smtClean="0">
                <a:latin typeface="Arial" panose="020B0604020202020204" pitchFamily="34" charset="0"/>
                <a:cs typeface="Arial" panose="020B0604020202020204" pitchFamily="34" charset="0"/>
              </a:rPr>
            </a:br>
            <a:endParaRPr lang="en-CA" sz="1400" dirty="0" smtClean="0">
              <a:latin typeface="Arial" panose="020B0604020202020204" pitchFamily="34" charset="0"/>
              <a:cs typeface="Arial" panose="020B0604020202020204" pitchFamily="34" charset="0"/>
            </a:endParaRPr>
          </a:p>
          <a:p>
            <a:pPr marL="342900" indent="-342900">
              <a:buAutoNum type="arabicPeriod"/>
            </a:pPr>
            <a:r>
              <a:rPr lang="en-CA" sz="1400" dirty="0" smtClean="0">
                <a:latin typeface="Arial" panose="020B0604020202020204" pitchFamily="34" charset="0"/>
                <a:cs typeface="Arial" panose="020B0604020202020204" pitchFamily="34" charset="0"/>
              </a:rPr>
              <a:t>Click on the </a:t>
            </a:r>
            <a:r>
              <a:rPr lang="en-CA" sz="1400" b="1" i="1" dirty="0" smtClean="0">
                <a:latin typeface="Arial" panose="020B0604020202020204" pitchFamily="34" charset="0"/>
                <a:cs typeface="Arial" panose="020B0604020202020204" pitchFamily="34" charset="0"/>
              </a:rPr>
              <a:t>“Regulatory” </a:t>
            </a:r>
            <a:r>
              <a:rPr lang="en-CA" sz="1400" dirty="0" smtClean="0">
                <a:latin typeface="Arial" panose="020B0604020202020204" pitchFamily="34" charset="0"/>
                <a:cs typeface="Arial" panose="020B0604020202020204" pitchFamily="34" charset="0"/>
              </a:rPr>
              <a:t>sub-node</a:t>
            </a:r>
            <a:br>
              <a:rPr lang="en-CA" sz="1400" dirty="0" smtClean="0">
                <a:latin typeface="Arial" panose="020B0604020202020204" pitchFamily="34" charset="0"/>
                <a:cs typeface="Arial" panose="020B0604020202020204" pitchFamily="34" charset="0"/>
              </a:rPr>
            </a:br>
            <a:endParaRPr lang="en-CA" sz="1400" dirty="0" smtClean="0">
              <a:latin typeface="Arial" panose="020B0604020202020204" pitchFamily="34" charset="0"/>
              <a:cs typeface="Arial" panose="020B0604020202020204" pitchFamily="34" charset="0"/>
            </a:endParaRPr>
          </a:p>
          <a:p>
            <a:pPr marL="342900" indent="-342900">
              <a:buAutoNum type="arabicPeriod"/>
            </a:pPr>
            <a:r>
              <a:rPr lang="en-CA" sz="1400" i="1" dirty="0" smtClean="0">
                <a:latin typeface="Arial" panose="020B0604020202020204" pitchFamily="34" charset="0"/>
                <a:cs typeface="Arial" panose="020B0604020202020204" pitchFamily="34" charset="0"/>
              </a:rPr>
              <a:t>The </a:t>
            </a:r>
            <a:r>
              <a:rPr lang="en-CA" sz="1400" b="1" i="1" dirty="0" smtClean="0">
                <a:latin typeface="Arial" panose="020B0604020202020204" pitchFamily="34" charset="0"/>
                <a:cs typeface="Arial" panose="020B0604020202020204" pitchFamily="34" charset="0"/>
              </a:rPr>
              <a:t>“Regulatory Submission” </a:t>
            </a:r>
            <a:r>
              <a:rPr lang="en-CA" sz="1400" dirty="0" smtClean="0">
                <a:latin typeface="Arial" panose="020B0604020202020204" pitchFamily="34" charset="0"/>
                <a:cs typeface="Arial" panose="020B0604020202020204" pitchFamily="34" charset="0"/>
              </a:rPr>
              <a:t>form appears (left) </a:t>
            </a:r>
          </a:p>
          <a:p>
            <a:pPr marL="342900" indent="-342900">
              <a:buAutoNum type="arabicPeriod"/>
            </a:pPr>
            <a:endParaRPr lang="en-CA" dirty="0"/>
          </a:p>
        </p:txBody>
      </p:sp>
      <p:sp>
        <p:nvSpPr>
          <p:cNvPr id="17" name="Rectangle 16"/>
          <p:cNvSpPr/>
          <p:nvPr/>
        </p:nvSpPr>
        <p:spPr>
          <a:xfrm>
            <a:off x="4205053" y="1980758"/>
            <a:ext cx="1897843" cy="2716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70927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186" y="1554634"/>
            <a:ext cx="4689021" cy="2387138"/>
          </a:xfrm>
          <a:prstGeom prst="rect">
            <a:avLst/>
          </a:prstGeom>
        </p:spPr>
      </p:pic>
      <p:sp>
        <p:nvSpPr>
          <p:cNvPr id="3" name="Title 2"/>
          <p:cNvSpPr>
            <a:spLocks noGrp="1"/>
          </p:cNvSpPr>
          <p:nvPr>
            <p:ph type="title"/>
          </p:nvPr>
        </p:nvSpPr>
        <p:spPr/>
        <p:txBody>
          <a:bodyPr/>
          <a:lstStyle/>
          <a:p>
            <a:r>
              <a:rPr lang="en-CA" dirty="0" smtClean="0"/>
              <a:t>Regulatory Submission Form</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23</a:t>
            </a:fld>
            <a:endParaRPr lang="en-US"/>
          </a:p>
        </p:txBody>
      </p:sp>
      <p:sp>
        <p:nvSpPr>
          <p:cNvPr id="8" name="TextBox 7"/>
          <p:cNvSpPr txBox="1"/>
          <p:nvPr/>
        </p:nvSpPr>
        <p:spPr>
          <a:xfrm>
            <a:off x="8444441" y="1554634"/>
            <a:ext cx="3279247" cy="4431983"/>
          </a:xfrm>
          <a:prstGeom prst="rect">
            <a:avLst/>
          </a:prstGeom>
          <a:noFill/>
          <a:ln w="25400">
            <a:noFill/>
          </a:ln>
        </p:spPr>
        <p:txBody>
          <a:bodyPr wrap="square" rtlCol="0">
            <a:spAutoFit/>
          </a:bodyPr>
          <a:lstStyle/>
          <a:p>
            <a:r>
              <a:rPr lang="en-CA" sz="1600" dirty="0" smtClean="0">
                <a:latin typeface="Arial" panose="020B0604020202020204" pitchFamily="34" charset="0"/>
                <a:cs typeface="Arial" panose="020B0604020202020204" pitchFamily="34" charset="0"/>
              </a:rPr>
              <a:t>The Regulatory Submission form is used </a:t>
            </a:r>
            <a:r>
              <a:rPr lang="en-CA" sz="1600" b="1" u="sng" dirty="0" smtClean="0">
                <a:latin typeface="Arial" panose="020B0604020202020204" pitchFamily="34" charset="0"/>
                <a:cs typeface="Arial" panose="020B0604020202020204" pitchFamily="34" charset="0"/>
              </a:rPr>
              <a:t>only</a:t>
            </a:r>
            <a:r>
              <a:rPr lang="en-CA" sz="1600" b="1" dirty="0" smtClean="0">
                <a:latin typeface="Arial" panose="020B0604020202020204" pitchFamily="34" charset="0"/>
                <a:cs typeface="Arial" panose="020B0604020202020204" pitchFamily="34" charset="0"/>
              </a:rPr>
              <a:t> by Users with </a:t>
            </a:r>
            <a:r>
              <a:rPr lang="en-CA" sz="1600" b="1" u="sng" dirty="0" smtClean="0">
                <a:latin typeface="Arial" panose="020B0604020202020204" pitchFamily="34" charset="0"/>
                <a:cs typeface="Arial" panose="020B0604020202020204" pitchFamily="34" charset="0"/>
              </a:rPr>
              <a:t>Submitter</a:t>
            </a:r>
            <a:r>
              <a:rPr lang="en-CA" sz="1600" b="1" dirty="0" smtClean="0">
                <a:latin typeface="Arial" panose="020B0604020202020204" pitchFamily="34" charset="0"/>
                <a:cs typeface="Arial" panose="020B0604020202020204" pitchFamily="34" charset="0"/>
              </a:rPr>
              <a:t> role assigned</a:t>
            </a:r>
          </a:p>
          <a:p>
            <a:endParaRPr lang="en-CA" sz="1600" dirty="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The following information is filled before the files can be uploaded and submitted:</a:t>
            </a:r>
          </a:p>
          <a:p>
            <a:endParaRPr lang="en-CA" sz="1600" dirty="0" smtClean="0">
              <a:latin typeface="Arial" panose="020B0604020202020204" pitchFamily="34" charset="0"/>
              <a:cs typeface="Arial" panose="020B0604020202020204" pitchFamily="34" charset="0"/>
            </a:endParaRPr>
          </a:p>
          <a:p>
            <a:pPr marL="342900" indent="-342900">
              <a:buFont typeface="+mj-lt"/>
              <a:buAutoNum type="arabicPeriod"/>
            </a:pPr>
            <a:r>
              <a:rPr lang="en-CA" sz="1400" dirty="0" smtClean="0">
                <a:latin typeface="Arial" panose="020B0604020202020204" pitchFamily="34" charset="0"/>
                <a:cs typeface="Arial" panose="020B0604020202020204" pitchFamily="34" charset="0"/>
              </a:rPr>
              <a:t>“Company Name” (selected from dropdown list)</a:t>
            </a:r>
            <a:br>
              <a:rPr lang="en-CA" sz="1400" dirty="0" smtClean="0">
                <a:latin typeface="Arial" panose="020B0604020202020204" pitchFamily="34" charset="0"/>
                <a:cs typeface="Arial" panose="020B0604020202020204" pitchFamily="34" charset="0"/>
              </a:rPr>
            </a:br>
            <a:endParaRPr lang="en-CA" sz="1400" dirty="0" smtClean="0">
              <a:latin typeface="Arial" panose="020B0604020202020204" pitchFamily="34" charset="0"/>
              <a:cs typeface="Arial" panose="020B0604020202020204" pitchFamily="34" charset="0"/>
            </a:endParaRPr>
          </a:p>
          <a:p>
            <a:pPr marL="342900" indent="-342900">
              <a:buFont typeface="+mj-lt"/>
              <a:buAutoNum type="arabicPeriod"/>
            </a:pPr>
            <a:r>
              <a:rPr lang="en-CA" sz="1400" dirty="0" smtClean="0">
                <a:latin typeface="Arial" panose="020B0604020202020204" pitchFamily="34" charset="0"/>
                <a:cs typeface="Arial" panose="020B0604020202020204" pitchFamily="34" charset="0"/>
              </a:rPr>
              <a:t>“Comment” (optional)</a:t>
            </a:r>
            <a:br>
              <a:rPr lang="en-CA" sz="1400" dirty="0" smtClean="0">
                <a:latin typeface="Arial" panose="020B0604020202020204" pitchFamily="34" charset="0"/>
                <a:cs typeface="Arial" panose="020B0604020202020204" pitchFamily="34" charset="0"/>
              </a:rPr>
            </a:br>
            <a:endParaRPr lang="en-CA" sz="1400" dirty="0" smtClean="0">
              <a:latin typeface="Arial" panose="020B0604020202020204" pitchFamily="34" charset="0"/>
              <a:cs typeface="Arial" panose="020B0604020202020204" pitchFamily="34" charset="0"/>
            </a:endParaRPr>
          </a:p>
          <a:p>
            <a:pPr marL="342900" indent="-342900">
              <a:buFont typeface="+mj-lt"/>
              <a:buAutoNum type="arabicPeriod"/>
            </a:pPr>
            <a:r>
              <a:rPr lang="en-CA" sz="1400" dirty="0" smtClean="0">
                <a:latin typeface="Arial" panose="020B0604020202020204" pitchFamily="34" charset="0"/>
                <a:cs typeface="Arial" panose="020B0604020202020204" pitchFamily="34" charset="0"/>
              </a:rPr>
              <a:t>“File Type” (selected from dropdown list)</a:t>
            </a:r>
            <a:br>
              <a:rPr lang="en-CA" sz="1400" dirty="0" smtClean="0">
                <a:latin typeface="Arial" panose="020B0604020202020204" pitchFamily="34" charset="0"/>
                <a:cs typeface="Arial" panose="020B0604020202020204" pitchFamily="34" charset="0"/>
              </a:rPr>
            </a:br>
            <a:endParaRPr lang="en-CA" sz="1400" dirty="0" smtClean="0">
              <a:latin typeface="Arial" panose="020B0604020202020204" pitchFamily="34" charset="0"/>
              <a:cs typeface="Arial" panose="020B0604020202020204" pitchFamily="34" charset="0"/>
            </a:endParaRPr>
          </a:p>
          <a:p>
            <a:pPr marL="342900" indent="-342900">
              <a:buFont typeface="+mj-lt"/>
              <a:buAutoNum type="arabicPeriod"/>
            </a:pPr>
            <a:r>
              <a:rPr lang="en-CA" sz="1400" dirty="0" smtClean="0">
                <a:latin typeface="Arial" panose="020B0604020202020204" pitchFamily="34" charset="0"/>
                <a:cs typeface="Arial" panose="020B0604020202020204" pitchFamily="34" charset="0"/>
              </a:rPr>
              <a:t>“Choose File(s)” (selected using the “</a:t>
            </a:r>
            <a:r>
              <a:rPr lang="en-CA" sz="1400" b="1" i="1" dirty="0" smtClean="0">
                <a:latin typeface="Arial" panose="020B0604020202020204" pitchFamily="34" charset="0"/>
                <a:cs typeface="Arial" panose="020B0604020202020204" pitchFamily="34" charset="0"/>
              </a:rPr>
              <a:t>Browse</a:t>
            </a:r>
            <a:r>
              <a:rPr lang="en-CA" sz="1400" dirty="0" smtClean="0">
                <a:latin typeface="Arial" panose="020B0604020202020204" pitchFamily="34" charset="0"/>
                <a:cs typeface="Arial" panose="020B0604020202020204" pitchFamily="34" charset="0"/>
              </a:rPr>
              <a:t>” button and uploaded clicking the “</a:t>
            </a:r>
            <a:r>
              <a:rPr lang="en-CA" sz="1400" b="1" i="1" dirty="0" smtClean="0">
                <a:latin typeface="Arial" panose="020B0604020202020204" pitchFamily="34" charset="0"/>
                <a:cs typeface="Arial" panose="020B0604020202020204" pitchFamily="34" charset="0"/>
              </a:rPr>
              <a:t>Upload</a:t>
            </a:r>
            <a:r>
              <a:rPr lang="en-CA" sz="1400" dirty="0" smtClean="0">
                <a:latin typeface="Arial" panose="020B0604020202020204" pitchFamily="34" charset="0"/>
                <a:cs typeface="Arial" panose="020B0604020202020204" pitchFamily="34" charset="0"/>
              </a:rPr>
              <a:t>” button)</a:t>
            </a:r>
          </a:p>
        </p:txBody>
      </p:sp>
      <p:sp>
        <p:nvSpPr>
          <p:cNvPr id="9" name="Rectangle 8"/>
          <p:cNvSpPr/>
          <p:nvPr/>
        </p:nvSpPr>
        <p:spPr>
          <a:xfrm>
            <a:off x="2660191" y="2695242"/>
            <a:ext cx="1367437" cy="1140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459670" y="1671347"/>
            <a:ext cx="1930445" cy="738664"/>
          </a:xfrm>
          <a:prstGeom prst="rect">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smtClean="0">
                <a:ln>
                  <a:noFill/>
                </a:ln>
                <a:solidFill>
                  <a:srgbClr val="36424A"/>
                </a:solidFill>
                <a:effectLst/>
                <a:uLnTx/>
                <a:uFillTx/>
                <a:latin typeface="Calibri"/>
                <a:ea typeface="+mn-ea"/>
                <a:cs typeface="+mn-cs"/>
              </a:rPr>
              <a:t>The Status - </a:t>
            </a:r>
            <a:r>
              <a:rPr kumimoji="0" lang="en-CA" sz="1400" b="1" i="1" u="none" strike="noStrike" kern="1200" cap="none" spc="0" normalizeH="0" baseline="0" noProof="0" dirty="0" smtClean="0">
                <a:ln>
                  <a:noFill/>
                </a:ln>
                <a:solidFill>
                  <a:srgbClr val="36424A"/>
                </a:solidFill>
                <a:effectLst/>
                <a:uLnTx/>
                <a:uFillTx/>
                <a:latin typeface="Calibri"/>
                <a:ea typeface="+mn-ea"/>
                <a:cs typeface="+mn-cs"/>
              </a:rPr>
              <a:t>Work </a:t>
            </a:r>
            <a:r>
              <a:rPr kumimoji="0" lang="en-CA" sz="1400" b="1" i="1" u="none" strike="noStrike" kern="1200" cap="none" spc="0" normalizeH="0" baseline="0" noProof="0" dirty="0" smtClean="0">
                <a:ln>
                  <a:noFill/>
                </a:ln>
                <a:solidFill>
                  <a:srgbClr val="36424A"/>
                </a:solidFill>
                <a:effectLst/>
                <a:uLnTx/>
                <a:uFillTx/>
                <a:latin typeface="Calibri"/>
                <a:ea typeface="+mn-ea"/>
                <a:cs typeface="+mn-cs"/>
              </a:rPr>
              <a:t>in </a:t>
            </a:r>
            <a:r>
              <a:rPr kumimoji="0" lang="en-CA" sz="1400" b="1" i="1" u="none" strike="noStrike" kern="1200" cap="none" spc="0" normalizeH="0" baseline="0" noProof="0" dirty="0" smtClean="0">
                <a:ln>
                  <a:noFill/>
                </a:ln>
                <a:solidFill>
                  <a:srgbClr val="36424A"/>
                </a:solidFill>
                <a:effectLst/>
                <a:uLnTx/>
                <a:uFillTx/>
                <a:latin typeface="Calibri"/>
                <a:ea typeface="+mn-ea"/>
                <a:cs typeface="+mn-cs"/>
              </a:rPr>
              <a:t>Progress</a:t>
            </a:r>
            <a:r>
              <a:rPr kumimoji="0" lang="en-CA" sz="1400" b="0" i="0" u="none" strike="noStrike" kern="1200" cap="none" spc="0" normalizeH="0" baseline="0" noProof="0" dirty="0" smtClean="0">
                <a:ln>
                  <a:noFill/>
                </a:ln>
                <a:solidFill>
                  <a:srgbClr val="36424A"/>
                </a:solidFill>
                <a:effectLst/>
                <a:uLnTx/>
                <a:uFillTx/>
                <a:latin typeface="Calibri"/>
                <a:ea typeface="+mn-ea"/>
                <a:cs typeface="+mn-cs"/>
              </a:rPr>
              <a:t> </a:t>
            </a:r>
            <a:r>
              <a:rPr kumimoji="0" lang="en-CA" sz="1400" b="0" i="0" u="none" strike="noStrike" kern="1200" cap="none" spc="0" normalizeH="0" baseline="0" noProof="0" dirty="0" smtClean="0">
                <a:ln>
                  <a:noFill/>
                </a:ln>
                <a:solidFill>
                  <a:srgbClr val="36424A"/>
                </a:solidFill>
                <a:effectLst/>
                <a:uLnTx/>
                <a:uFillTx/>
                <a:latin typeface="Calibri"/>
                <a:ea typeface="+mn-ea"/>
                <a:cs typeface="+mn-cs"/>
              </a:rPr>
              <a:t>at the start of the process.</a:t>
            </a:r>
          </a:p>
        </p:txBody>
      </p:sp>
      <p:cxnSp>
        <p:nvCxnSpPr>
          <p:cNvPr id="11" name="Elbow Connector 10"/>
          <p:cNvCxnSpPr>
            <a:stCxn id="10" idx="2"/>
            <a:endCxn id="9" idx="1"/>
          </p:cNvCxnSpPr>
          <p:nvPr/>
        </p:nvCxnSpPr>
        <p:spPr>
          <a:xfrm rot="16200000" flipH="1">
            <a:off x="1871423" y="1963481"/>
            <a:ext cx="342238" cy="1235298"/>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3253705" y="3288359"/>
            <a:ext cx="149972" cy="1499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latin typeface="Arial" panose="020B0604020202020204" pitchFamily="34" charset="0"/>
                <a:cs typeface="Arial" panose="020B0604020202020204" pitchFamily="34" charset="0"/>
              </a:rPr>
              <a:t>4</a:t>
            </a:r>
            <a:endParaRPr lang="en-CA" sz="1200" dirty="0">
              <a:latin typeface="Arial" panose="020B0604020202020204" pitchFamily="34" charset="0"/>
              <a:cs typeface="Arial" panose="020B0604020202020204" pitchFamily="34" charset="0"/>
            </a:endParaRPr>
          </a:p>
        </p:txBody>
      </p:sp>
      <p:sp>
        <p:nvSpPr>
          <p:cNvPr id="23" name="Oval 22"/>
          <p:cNvSpPr>
            <a:spLocks noChangeAspect="1"/>
          </p:cNvSpPr>
          <p:nvPr/>
        </p:nvSpPr>
        <p:spPr>
          <a:xfrm>
            <a:off x="2462437" y="2811969"/>
            <a:ext cx="154790" cy="1547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latin typeface="Arial" panose="020B0604020202020204" pitchFamily="34" charset="0"/>
                <a:cs typeface="Arial" panose="020B0604020202020204" pitchFamily="34" charset="0"/>
              </a:rPr>
              <a:t>1</a:t>
            </a:r>
            <a:endParaRPr lang="en-CA" sz="1200" dirty="0">
              <a:latin typeface="Arial" panose="020B0604020202020204" pitchFamily="34" charset="0"/>
              <a:cs typeface="Arial" panose="020B0604020202020204" pitchFamily="34" charset="0"/>
            </a:endParaRPr>
          </a:p>
        </p:txBody>
      </p:sp>
      <p:sp>
        <p:nvSpPr>
          <p:cNvPr id="24" name="Oval 23"/>
          <p:cNvSpPr>
            <a:spLocks noChangeAspect="1"/>
          </p:cNvSpPr>
          <p:nvPr/>
        </p:nvSpPr>
        <p:spPr>
          <a:xfrm>
            <a:off x="3530486" y="2942501"/>
            <a:ext cx="186496" cy="1864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latin typeface="Arial" panose="020B0604020202020204" pitchFamily="34" charset="0"/>
                <a:cs typeface="Arial" panose="020B0604020202020204" pitchFamily="34" charset="0"/>
              </a:rPr>
              <a:t>2</a:t>
            </a:r>
            <a:endParaRPr lang="en-CA" sz="1200" dirty="0">
              <a:latin typeface="Arial" panose="020B0604020202020204" pitchFamily="34" charset="0"/>
              <a:cs typeface="Arial" panose="020B0604020202020204" pitchFamily="34" charset="0"/>
            </a:endParaRPr>
          </a:p>
        </p:txBody>
      </p:sp>
      <p:sp>
        <p:nvSpPr>
          <p:cNvPr id="25" name="Oval 24"/>
          <p:cNvSpPr>
            <a:spLocks noChangeAspect="1"/>
          </p:cNvSpPr>
          <p:nvPr/>
        </p:nvSpPr>
        <p:spPr>
          <a:xfrm>
            <a:off x="2443858" y="3140528"/>
            <a:ext cx="191947" cy="1919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3</a:t>
            </a:r>
            <a:endParaRPr lang="en-CA" sz="1200" dirty="0">
              <a:latin typeface="Arial" panose="020B0604020202020204" pitchFamily="34" charset="0"/>
              <a:cs typeface="Arial" panose="020B0604020202020204" pitchFamily="34" charset="0"/>
            </a:endParaRPr>
          </a:p>
        </p:txBody>
      </p:sp>
      <p:sp>
        <p:nvSpPr>
          <p:cNvPr id="31" name="Rectangle 30"/>
          <p:cNvSpPr/>
          <p:nvPr/>
        </p:nvSpPr>
        <p:spPr>
          <a:xfrm>
            <a:off x="5676739" y="4691129"/>
            <a:ext cx="2670631" cy="523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smtClean="0">
                <a:ln>
                  <a:noFill/>
                </a:ln>
                <a:solidFill>
                  <a:srgbClr val="36424A"/>
                </a:solidFill>
                <a:effectLst/>
                <a:uLnTx/>
                <a:uFillTx/>
                <a:latin typeface="Calibri"/>
                <a:ea typeface="+mn-ea"/>
                <a:cs typeface="+mn-cs"/>
              </a:rPr>
              <a:t>“</a:t>
            </a:r>
            <a:r>
              <a:rPr kumimoji="0" lang="en-CA" sz="1400" b="0" i="1" u="none" strike="noStrike" kern="1200" cap="none" spc="0" normalizeH="0" baseline="0" noProof="0" dirty="0" smtClean="0">
                <a:ln>
                  <a:noFill/>
                </a:ln>
                <a:solidFill>
                  <a:srgbClr val="36424A"/>
                </a:solidFill>
                <a:effectLst/>
                <a:uLnTx/>
                <a:uFillTx/>
                <a:latin typeface="Calibri"/>
                <a:ea typeface="+mn-ea"/>
                <a:cs typeface="+mn-cs"/>
              </a:rPr>
              <a:t>Close</a:t>
            </a:r>
            <a:r>
              <a:rPr kumimoji="0" lang="en-CA" sz="1400" b="0" i="0" u="none" strike="noStrike" kern="1200" cap="none" spc="0" normalizeH="0" baseline="0" noProof="0" dirty="0" smtClean="0">
                <a:ln>
                  <a:noFill/>
                </a:ln>
                <a:solidFill>
                  <a:srgbClr val="36424A"/>
                </a:solidFill>
                <a:effectLst/>
                <a:uLnTx/>
                <a:uFillTx/>
                <a:latin typeface="Calibri"/>
                <a:ea typeface="+mn-ea"/>
                <a:cs typeface="+mn-cs"/>
              </a:rPr>
              <a:t>” button is to go back to the sign in page without saving data</a:t>
            </a:r>
            <a:endParaRPr kumimoji="0" lang="en-CA" sz="1100" b="0" i="0" u="none" strike="noStrike" kern="1200" cap="none" spc="0" normalizeH="0" baseline="0" noProof="0" dirty="0" smtClean="0">
              <a:ln>
                <a:noFill/>
              </a:ln>
              <a:solidFill>
                <a:srgbClr val="36424A"/>
              </a:solidFill>
              <a:effectLst/>
              <a:uLnTx/>
              <a:uFillTx/>
              <a:latin typeface="Calibri"/>
              <a:ea typeface="+mn-ea"/>
              <a:cs typeface="+mn-cs"/>
            </a:endParaRPr>
          </a:p>
        </p:txBody>
      </p:sp>
      <p:sp>
        <p:nvSpPr>
          <p:cNvPr id="32" name="Rectangle 31"/>
          <p:cNvSpPr/>
          <p:nvPr/>
        </p:nvSpPr>
        <p:spPr>
          <a:xfrm>
            <a:off x="4415515" y="3701035"/>
            <a:ext cx="292525" cy="130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32"/>
          <p:cNvSpPr/>
          <p:nvPr/>
        </p:nvSpPr>
        <p:spPr>
          <a:xfrm>
            <a:off x="5221108" y="3706539"/>
            <a:ext cx="330871" cy="130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4" name="Elbow Connector 33"/>
          <p:cNvCxnSpPr>
            <a:stCxn id="31" idx="1"/>
            <a:endCxn id="33" idx="2"/>
          </p:cNvCxnSpPr>
          <p:nvPr/>
        </p:nvCxnSpPr>
        <p:spPr>
          <a:xfrm rot="10800000">
            <a:off x="5386545" y="3836565"/>
            <a:ext cx="290195" cy="1116175"/>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787752" y="3706538"/>
            <a:ext cx="353644" cy="130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Rectangle 35"/>
          <p:cNvSpPr/>
          <p:nvPr/>
        </p:nvSpPr>
        <p:spPr>
          <a:xfrm>
            <a:off x="5697044" y="5388084"/>
            <a:ext cx="2650326" cy="523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smtClean="0">
                <a:ln>
                  <a:noFill/>
                </a:ln>
                <a:solidFill>
                  <a:srgbClr val="36424A"/>
                </a:solidFill>
                <a:effectLst/>
                <a:uLnTx/>
                <a:uFillTx/>
                <a:latin typeface="Calibri"/>
                <a:ea typeface="+mn-ea"/>
                <a:cs typeface="+mn-cs"/>
              </a:rPr>
              <a:t>“</a:t>
            </a:r>
            <a:r>
              <a:rPr kumimoji="0" lang="en-CA" sz="1400" b="0" i="1" u="none" strike="noStrike" kern="1200" cap="none" spc="0" normalizeH="0" baseline="0" noProof="0" dirty="0" smtClean="0">
                <a:ln>
                  <a:noFill/>
                </a:ln>
                <a:solidFill>
                  <a:srgbClr val="36424A"/>
                </a:solidFill>
                <a:effectLst/>
                <a:uLnTx/>
                <a:uFillTx/>
                <a:latin typeface="Calibri"/>
                <a:ea typeface="+mn-ea"/>
                <a:cs typeface="+mn-cs"/>
              </a:rPr>
              <a:t>Delete</a:t>
            </a:r>
            <a:r>
              <a:rPr kumimoji="0" lang="en-CA" sz="1400" b="0" i="0" u="none" strike="noStrike" kern="1200" cap="none" spc="0" normalizeH="0" baseline="0" noProof="0" dirty="0" smtClean="0">
                <a:ln>
                  <a:noFill/>
                </a:ln>
                <a:solidFill>
                  <a:srgbClr val="36424A"/>
                </a:solidFill>
                <a:effectLst/>
                <a:uLnTx/>
                <a:uFillTx/>
                <a:latin typeface="Calibri"/>
                <a:ea typeface="+mn-ea"/>
                <a:cs typeface="+mn-cs"/>
              </a:rPr>
              <a:t>” button cancels the submission request.</a:t>
            </a:r>
            <a:endParaRPr kumimoji="0" lang="en-CA" sz="1100" b="0" i="0" u="none" strike="noStrike" kern="1200" cap="none" spc="0" normalizeH="0" baseline="0" noProof="0" dirty="0" smtClean="0">
              <a:ln>
                <a:noFill/>
              </a:ln>
              <a:solidFill>
                <a:srgbClr val="36424A"/>
              </a:solidFill>
              <a:effectLst/>
              <a:uLnTx/>
              <a:uFillTx/>
              <a:latin typeface="Calibri"/>
              <a:ea typeface="+mn-ea"/>
              <a:cs typeface="+mn-cs"/>
            </a:endParaRPr>
          </a:p>
        </p:txBody>
      </p:sp>
      <p:cxnSp>
        <p:nvCxnSpPr>
          <p:cNvPr id="39" name="Elbow Connector 38"/>
          <p:cNvCxnSpPr>
            <a:stCxn id="36" idx="1"/>
            <a:endCxn id="35" idx="2"/>
          </p:cNvCxnSpPr>
          <p:nvPr/>
        </p:nvCxnSpPr>
        <p:spPr>
          <a:xfrm rot="10800000">
            <a:off x="4964574" y="3836564"/>
            <a:ext cx="732470" cy="1813131"/>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929270" y="3699027"/>
            <a:ext cx="384234" cy="130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1" name="Elbow Connector 60"/>
          <p:cNvCxnSpPr>
            <a:stCxn id="25" idx="2"/>
            <a:endCxn id="50" idx="0"/>
          </p:cNvCxnSpPr>
          <p:nvPr/>
        </p:nvCxnSpPr>
        <p:spPr>
          <a:xfrm rot="10800000" flipV="1">
            <a:off x="1620312" y="3236502"/>
            <a:ext cx="823546" cy="194002"/>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459919" y="5352242"/>
            <a:ext cx="3070567" cy="523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smtClean="0">
                <a:ln>
                  <a:noFill/>
                </a:ln>
                <a:solidFill>
                  <a:srgbClr val="36424A"/>
                </a:solidFill>
                <a:effectLst/>
                <a:uLnTx/>
                <a:uFillTx/>
                <a:latin typeface="Calibri"/>
                <a:ea typeface="+mn-ea"/>
                <a:cs typeface="+mn-cs"/>
              </a:rPr>
              <a:t>“</a:t>
            </a:r>
            <a:r>
              <a:rPr kumimoji="0" lang="en-CA" sz="1400" b="0" i="1" u="none" strike="noStrike" kern="1200" cap="none" spc="0" normalizeH="0" baseline="0" noProof="0" dirty="0" smtClean="0">
                <a:ln>
                  <a:noFill/>
                </a:ln>
                <a:solidFill>
                  <a:srgbClr val="36424A"/>
                </a:solidFill>
                <a:effectLst/>
                <a:uLnTx/>
                <a:uFillTx/>
                <a:latin typeface="Calibri"/>
                <a:ea typeface="+mn-ea"/>
                <a:cs typeface="+mn-cs"/>
              </a:rPr>
              <a:t>Submit</a:t>
            </a:r>
            <a:r>
              <a:rPr kumimoji="0" lang="en-CA" sz="1400" b="0" i="0" u="none" strike="noStrike" kern="1200" cap="none" spc="0" normalizeH="0" baseline="0" noProof="0" dirty="0" smtClean="0">
                <a:ln>
                  <a:noFill/>
                </a:ln>
                <a:solidFill>
                  <a:srgbClr val="36424A"/>
                </a:solidFill>
                <a:effectLst/>
                <a:uLnTx/>
                <a:uFillTx/>
                <a:latin typeface="Calibri"/>
                <a:ea typeface="+mn-ea"/>
                <a:cs typeface="+mn-cs"/>
              </a:rPr>
              <a:t>” button is to submit the file for validation.  </a:t>
            </a:r>
            <a:endParaRPr kumimoji="0" lang="en-CA" sz="1100" b="0" i="0" u="none" strike="noStrike" kern="1200" cap="none" spc="0" normalizeH="0" baseline="0" noProof="0" dirty="0" smtClean="0">
              <a:ln>
                <a:noFill/>
              </a:ln>
              <a:solidFill>
                <a:srgbClr val="36424A"/>
              </a:solidFill>
              <a:effectLst/>
              <a:uLnTx/>
              <a:uFillTx/>
              <a:latin typeface="Calibri"/>
              <a:ea typeface="+mn-ea"/>
              <a:cs typeface="+mn-cs"/>
            </a:endParaRPr>
          </a:p>
        </p:txBody>
      </p:sp>
      <p:cxnSp>
        <p:nvCxnSpPr>
          <p:cNvPr id="63" name="Elbow Connector 62"/>
          <p:cNvCxnSpPr>
            <a:stCxn id="62" idx="3"/>
            <a:endCxn id="40" idx="2"/>
          </p:cNvCxnSpPr>
          <p:nvPr/>
        </p:nvCxnSpPr>
        <p:spPr>
          <a:xfrm flipV="1">
            <a:off x="3530486" y="3829051"/>
            <a:ext cx="590901" cy="1784801"/>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59670" y="5981318"/>
            <a:ext cx="3567959" cy="523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smtClean="0">
                <a:ln>
                  <a:noFill/>
                </a:ln>
                <a:solidFill>
                  <a:srgbClr val="36424A"/>
                </a:solidFill>
                <a:effectLst/>
                <a:uLnTx/>
                <a:uFillTx/>
                <a:latin typeface="Calibri"/>
                <a:ea typeface="+mn-ea"/>
                <a:cs typeface="+mn-cs"/>
              </a:rPr>
              <a:t>“</a:t>
            </a:r>
            <a:r>
              <a:rPr kumimoji="0" lang="en-CA" sz="1400" b="0" i="1" u="none" strike="noStrike" kern="1200" cap="none" spc="0" normalizeH="0" baseline="0" noProof="0" dirty="0" smtClean="0">
                <a:ln>
                  <a:noFill/>
                </a:ln>
                <a:solidFill>
                  <a:srgbClr val="36424A"/>
                </a:solidFill>
                <a:effectLst/>
                <a:uLnTx/>
                <a:uFillTx/>
                <a:latin typeface="Calibri"/>
                <a:ea typeface="+mn-ea"/>
                <a:cs typeface="+mn-cs"/>
              </a:rPr>
              <a:t>Save</a:t>
            </a:r>
            <a:r>
              <a:rPr kumimoji="0" lang="en-CA" sz="1400" b="0" i="0" u="none" strike="noStrike" kern="1200" cap="none" spc="0" normalizeH="0" baseline="0" noProof="0" dirty="0" smtClean="0">
                <a:ln>
                  <a:noFill/>
                </a:ln>
                <a:solidFill>
                  <a:srgbClr val="36424A"/>
                </a:solidFill>
                <a:effectLst/>
                <a:uLnTx/>
                <a:uFillTx/>
                <a:latin typeface="Calibri"/>
                <a:ea typeface="+mn-ea"/>
                <a:cs typeface="+mn-cs"/>
              </a:rPr>
              <a:t>” button is to save the data to ETS where it is stored until it is submitted for review.  </a:t>
            </a:r>
            <a:endParaRPr kumimoji="0" lang="en-CA" sz="1100" b="0" i="0" u="none" strike="noStrike" kern="1200" cap="none" spc="0" normalizeH="0" baseline="0" noProof="0" dirty="0" smtClean="0">
              <a:ln>
                <a:noFill/>
              </a:ln>
              <a:solidFill>
                <a:srgbClr val="36424A"/>
              </a:solidFill>
              <a:effectLst/>
              <a:uLnTx/>
              <a:uFillTx/>
              <a:latin typeface="Calibri"/>
              <a:ea typeface="+mn-ea"/>
              <a:cs typeface="+mn-cs"/>
            </a:endParaRPr>
          </a:p>
        </p:txBody>
      </p:sp>
      <p:cxnSp>
        <p:nvCxnSpPr>
          <p:cNvPr id="67" name="Elbow Connector 66"/>
          <p:cNvCxnSpPr>
            <a:stCxn id="66" idx="3"/>
            <a:endCxn id="32" idx="2"/>
          </p:cNvCxnSpPr>
          <p:nvPr/>
        </p:nvCxnSpPr>
        <p:spPr>
          <a:xfrm flipV="1">
            <a:off x="4027629" y="3831059"/>
            <a:ext cx="534149" cy="2411869"/>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5826658" y="3983701"/>
            <a:ext cx="2520711" cy="523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smtClean="0">
                <a:ln>
                  <a:noFill/>
                </a:ln>
                <a:solidFill>
                  <a:srgbClr val="36424A"/>
                </a:solidFill>
                <a:effectLst/>
                <a:uLnTx/>
                <a:uFillTx/>
                <a:latin typeface="Calibri"/>
                <a:ea typeface="+mn-ea"/>
                <a:cs typeface="+mn-cs"/>
              </a:rPr>
              <a:t>“</a:t>
            </a:r>
            <a:r>
              <a:rPr kumimoji="0" lang="en-CA" sz="1400" b="0" i="1" u="none" strike="noStrike" kern="1200" cap="none" spc="0" normalizeH="0" baseline="0" noProof="0" dirty="0" smtClean="0">
                <a:ln>
                  <a:noFill/>
                </a:ln>
                <a:solidFill>
                  <a:srgbClr val="36424A"/>
                </a:solidFill>
                <a:effectLst/>
                <a:uLnTx/>
                <a:uFillTx/>
                <a:latin typeface="Calibri"/>
                <a:ea typeface="+mn-ea"/>
                <a:cs typeface="+mn-cs"/>
              </a:rPr>
              <a:t>Upload</a:t>
            </a:r>
            <a:r>
              <a:rPr kumimoji="0" lang="en-CA" sz="1400" b="0" i="0" u="none" strike="noStrike" kern="1200" cap="none" spc="0" normalizeH="0" baseline="0" noProof="0" dirty="0" smtClean="0">
                <a:ln>
                  <a:noFill/>
                </a:ln>
                <a:solidFill>
                  <a:srgbClr val="36424A"/>
                </a:solidFill>
                <a:effectLst/>
                <a:uLnTx/>
                <a:uFillTx/>
                <a:latin typeface="Calibri"/>
                <a:ea typeface="+mn-ea"/>
                <a:cs typeface="+mn-cs"/>
              </a:rPr>
              <a:t>” button uploads the file(s)</a:t>
            </a:r>
            <a:endParaRPr kumimoji="0" lang="en-CA" sz="1100" b="0" i="0" u="none" strike="noStrike" kern="1200" cap="none" spc="0" normalizeH="0" baseline="0" noProof="0" dirty="0" smtClean="0">
              <a:ln>
                <a:noFill/>
              </a:ln>
              <a:solidFill>
                <a:srgbClr val="36424A"/>
              </a:solidFill>
              <a:effectLst/>
              <a:uLnTx/>
              <a:uFillTx/>
              <a:latin typeface="Calibri"/>
              <a:ea typeface="+mn-ea"/>
              <a:cs typeface="+mn-cs"/>
            </a:endParaRPr>
          </a:p>
        </p:txBody>
      </p:sp>
      <p:cxnSp>
        <p:nvCxnSpPr>
          <p:cNvPr id="78" name="Elbow Connector 77"/>
          <p:cNvCxnSpPr/>
          <p:nvPr/>
        </p:nvCxnSpPr>
        <p:spPr>
          <a:xfrm rot="16200000" flipV="1">
            <a:off x="6336413" y="3706536"/>
            <a:ext cx="564469" cy="2"/>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6387810" y="3292012"/>
            <a:ext cx="388848" cy="1320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80" name="Rectangle 79"/>
          <p:cNvSpPr/>
          <p:nvPr/>
        </p:nvSpPr>
        <p:spPr>
          <a:xfrm>
            <a:off x="5927075" y="1836460"/>
            <a:ext cx="2420294" cy="523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smtClean="0">
                <a:ln>
                  <a:noFill/>
                </a:ln>
                <a:solidFill>
                  <a:srgbClr val="36424A"/>
                </a:solidFill>
                <a:effectLst/>
                <a:uLnTx/>
                <a:uFillTx/>
                <a:latin typeface="Calibri"/>
                <a:ea typeface="+mn-ea"/>
                <a:cs typeface="+mn-cs"/>
              </a:rPr>
              <a:t>“</a:t>
            </a:r>
            <a:r>
              <a:rPr kumimoji="0" lang="en-CA" sz="1400" b="0" i="1" u="none" strike="noStrike" kern="1200" cap="none" spc="0" normalizeH="0" baseline="0" noProof="0" dirty="0" smtClean="0">
                <a:ln>
                  <a:noFill/>
                </a:ln>
                <a:solidFill>
                  <a:srgbClr val="36424A"/>
                </a:solidFill>
                <a:effectLst/>
                <a:uLnTx/>
                <a:uFillTx/>
                <a:latin typeface="Calibri"/>
                <a:ea typeface="+mn-ea"/>
                <a:cs typeface="+mn-cs"/>
              </a:rPr>
              <a:t>Browse</a:t>
            </a:r>
            <a:r>
              <a:rPr kumimoji="0" lang="en-CA" sz="1400" b="0" i="0" u="none" strike="noStrike" kern="1200" cap="none" spc="0" normalizeH="0" baseline="0" noProof="0" dirty="0" smtClean="0">
                <a:ln>
                  <a:noFill/>
                </a:ln>
                <a:solidFill>
                  <a:srgbClr val="36424A"/>
                </a:solidFill>
                <a:effectLst/>
                <a:uLnTx/>
                <a:uFillTx/>
                <a:latin typeface="Calibri"/>
                <a:ea typeface="+mn-ea"/>
                <a:cs typeface="+mn-cs"/>
              </a:rPr>
              <a:t>” button searches for the file(s) to be uploaded</a:t>
            </a:r>
            <a:endParaRPr kumimoji="0" lang="en-CA" sz="1100" b="0" i="0" u="none" strike="noStrike" kern="1200" cap="none" spc="0" normalizeH="0" baseline="0" noProof="0" dirty="0" smtClean="0">
              <a:ln>
                <a:noFill/>
              </a:ln>
              <a:solidFill>
                <a:srgbClr val="36424A"/>
              </a:solidFill>
              <a:effectLst/>
              <a:uLnTx/>
              <a:uFillTx/>
              <a:latin typeface="Calibri"/>
              <a:ea typeface="+mn-ea"/>
              <a:cs typeface="+mn-cs"/>
            </a:endParaRPr>
          </a:p>
        </p:txBody>
      </p:sp>
      <p:cxnSp>
        <p:nvCxnSpPr>
          <p:cNvPr id="81" name="Elbow Connector 80"/>
          <p:cNvCxnSpPr>
            <a:endCxn id="82" idx="0"/>
          </p:cNvCxnSpPr>
          <p:nvPr/>
        </p:nvCxnSpPr>
        <p:spPr>
          <a:xfrm rot="5400000">
            <a:off x="6011997" y="3258183"/>
            <a:ext cx="55511" cy="12146"/>
          </a:xfrm>
          <a:prstGeom prst="bentConnector3">
            <a:avLst>
              <a:gd name="adj1" fmla="val -1557556"/>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756315" y="3292012"/>
            <a:ext cx="554728" cy="1290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9" name="Group 48"/>
          <p:cNvGrpSpPr/>
          <p:nvPr/>
        </p:nvGrpSpPr>
        <p:grpSpPr>
          <a:xfrm>
            <a:off x="462398" y="3430504"/>
            <a:ext cx="2315828" cy="1815882"/>
            <a:chOff x="367498" y="3347673"/>
            <a:chExt cx="2315828" cy="1815882"/>
          </a:xfrm>
        </p:grpSpPr>
        <p:sp>
          <p:nvSpPr>
            <p:cNvPr id="50" name="Rectangle 49"/>
            <p:cNvSpPr/>
            <p:nvPr/>
          </p:nvSpPr>
          <p:spPr>
            <a:xfrm>
              <a:off x="367498" y="3347673"/>
              <a:ext cx="2315828" cy="18158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CA" sz="1400" dirty="0" smtClean="0">
                  <a:solidFill>
                    <a:schemeClr val="tx1"/>
                  </a:solidFill>
                </a:rPr>
                <a:t>This is the list of Regulatory file types (discussed later):</a:t>
              </a:r>
            </a:p>
            <a:p>
              <a:endParaRPr lang="en-CA" sz="1400" dirty="0">
                <a:solidFill>
                  <a:schemeClr val="tx1"/>
                </a:solidFill>
              </a:endParaRPr>
            </a:p>
            <a:p>
              <a:endParaRPr lang="en-CA" sz="1400" dirty="0" smtClean="0">
                <a:solidFill>
                  <a:schemeClr val="tx1"/>
                </a:solidFill>
              </a:endParaRPr>
            </a:p>
            <a:p>
              <a:endParaRPr lang="en-CA" sz="1400" dirty="0">
                <a:solidFill>
                  <a:schemeClr val="tx1"/>
                </a:solidFill>
              </a:endParaRPr>
            </a:p>
            <a:p>
              <a:endParaRPr lang="en-CA" sz="1400" dirty="0" smtClean="0">
                <a:solidFill>
                  <a:schemeClr val="tx1"/>
                </a:solidFill>
              </a:endParaRPr>
            </a:p>
            <a:p>
              <a:endParaRPr lang="en-CA" sz="1400" dirty="0" smtClean="0">
                <a:solidFill>
                  <a:schemeClr val="tx1"/>
                </a:solidFill>
              </a:endParaRPr>
            </a:p>
            <a:p>
              <a:endParaRPr lang="en-CA" sz="1400" dirty="0" smtClean="0">
                <a:solidFill>
                  <a:schemeClr val="tx1"/>
                </a:solidFill>
              </a:endParaRPr>
            </a:p>
          </p:txBody>
        </p:sp>
        <p:pic>
          <p:nvPicPr>
            <p:cNvPr id="51" name="Picture 50"/>
            <p:cNvPicPr>
              <a:picLocks noChangeAspect="1"/>
            </p:cNvPicPr>
            <p:nvPr/>
          </p:nvPicPr>
          <p:blipFill rotWithShape="1">
            <a:blip r:embed="rId4">
              <a:extLst>
                <a:ext uri="{28A0092B-C50C-407E-A947-70E740481C1C}">
                  <a14:useLocalDpi xmlns:a14="http://schemas.microsoft.com/office/drawing/2010/main" val="0"/>
                </a:ext>
              </a:extLst>
            </a:blip>
            <a:srcRect l="21341" t="57808" r="45763" b="8728"/>
            <a:stretch/>
          </p:blipFill>
          <p:spPr>
            <a:xfrm>
              <a:off x="476332" y="3810457"/>
              <a:ext cx="2140085" cy="1313234"/>
            </a:xfrm>
            <a:prstGeom prst="rect">
              <a:avLst/>
            </a:prstGeom>
          </p:spPr>
        </p:pic>
      </p:grpSp>
    </p:spTree>
    <p:extLst>
      <p:ext uri="{BB962C8B-B14F-4D97-AF65-F5344CB8AC3E}">
        <p14:creationId xmlns:p14="http://schemas.microsoft.com/office/powerpoint/2010/main" val="391838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Regulatory Submission Form</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24</a:t>
            </a:fld>
            <a:endParaRPr lang="en-US" dirty="0"/>
          </a:p>
        </p:txBody>
      </p:sp>
      <p:sp>
        <p:nvSpPr>
          <p:cNvPr id="6" name="TextBox 5"/>
          <p:cNvSpPr txBox="1"/>
          <p:nvPr/>
        </p:nvSpPr>
        <p:spPr>
          <a:xfrm>
            <a:off x="661012" y="1548768"/>
            <a:ext cx="4197426"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Industrial File Types</a:t>
            </a:r>
            <a:endParaRPr lang="en-CA" sz="2800" b="1" dirty="0">
              <a:solidFill>
                <a:schemeClr val="accent3"/>
              </a:solidFill>
              <a:latin typeface="Arial" panose="020B0604020202020204" pitchFamily="34" charset="0"/>
              <a:ea typeface="+mj-ea"/>
              <a:cs typeface="Arial" panose="020B0604020202020204" pitchFamily="34" charset="0"/>
            </a:endParaRPr>
          </a:p>
        </p:txBody>
      </p:sp>
      <p:sp>
        <p:nvSpPr>
          <p:cNvPr id="7" name="TextBox 6"/>
          <p:cNvSpPr txBox="1"/>
          <p:nvPr/>
        </p:nvSpPr>
        <p:spPr>
          <a:xfrm>
            <a:off x="4270248" y="1548768"/>
            <a:ext cx="7921752" cy="3247043"/>
          </a:xfrm>
          <a:prstGeom prst="rect">
            <a:avLst/>
          </a:prstGeom>
          <a:noFill/>
          <a:ln w="25400">
            <a:noFill/>
          </a:ln>
        </p:spPr>
        <p:txBody>
          <a:bodyPr wrap="square" rtlCol="0">
            <a:spAutoFit/>
          </a:bodyPr>
          <a:lstStyle/>
          <a:p>
            <a:r>
              <a:rPr lang="en-CA" sz="1600" dirty="0" smtClean="0">
                <a:latin typeface="Arial" panose="020B0604020202020204" pitchFamily="34" charset="0"/>
                <a:cs typeface="Arial" panose="020B0604020202020204" pitchFamily="34" charset="0"/>
              </a:rPr>
              <a:t>The formats for the listed file types are:</a:t>
            </a:r>
          </a:p>
          <a:p>
            <a:pPr marL="285750" indent="-285750">
              <a:lnSpc>
                <a:spcPct val="150000"/>
              </a:lnSpc>
              <a:buFont typeface="Arial" panose="020B0604020202020204" pitchFamily="34" charset="0"/>
              <a:buChar char="•"/>
            </a:pPr>
            <a:r>
              <a:rPr lang="en-CA" sz="1400" b="1" dirty="0" smtClean="0">
                <a:effectLst/>
                <a:latin typeface="Arial" panose="020B0604020202020204" pitchFamily="34" charset="0"/>
                <a:ea typeface="Calibri" panose="020F0502020204030204" pitchFamily="34" charset="0"/>
                <a:cs typeface="Arial" panose="020B0604020202020204" pitchFamily="34" charset="0"/>
              </a:rPr>
              <a:t>Ambient data</a:t>
            </a:r>
            <a:r>
              <a:rPr lang="en-CA" sz="1400" dirty="0" smtClean="0">
                <a:latin typeface="Arial" panose="020B0604020202020204" pitchFamily="34" charset="0"/>
                <a:ea typeface="Calibri" panose="020F0502020204030204" pitchFamily="34" charset="0"/>
                <a:cs typeface="Arial" panose="020B0604020202020204" pitchFamily="34" charset="0"/>
              </a:rPr>
              <a:t>: </a:t>
            </a:r>
            <a:r>
              <a:rPr lang="en-CA" sz="1400" dirty="0">
                <a:latin typeface="Arial" panose="020B0604020202020204" pitchFamily="34" charset="0"/>
                <a:ea typeface="Calibri" panose="020F0502020204030204" pitchFamily="34" charset="0"/>
                <a:cs typeface="Arial" panose="020B0604020202020204" pitchFamily="34" charset="0"/>
              </a:rPr>
              <a:t>(</a:t>
            </a:r>
            <a:r>
              <a:rPr lang="en-CA" sz="1400" dirty="0" smtClean="0">
                <a:latin typeface="Arial" panose="020B0604020202020204" pitchFamily="34" charset="0"/>
                <a:ea typeface="Calibri" panose="020F0502020204030204" pitchFamily="34" charset="0"/>
                <a:cs typeface="Arial" panose="020B0604020202020204" pitchFamily="34" charset="0"/>
              </a:rPr>
              <a:t>XML) </a:t>
            </a:r>
            <a:r>
              <a:rPr lang="en-CA" sz="1400" dirty="0" smtClean="0">
                <a:effectLst/>
                <a:latin typeface="Arial" panose="020B0604020202020204" pitchFamily="34" charset="0"/>
                <a:ea typeface="Calibri" panose="020F0502020204030204" pitchFamily="34" charset="0"/>
                <a:cs typeface="Arial" panose="020B0604020202020204" pitchFamily="34" charset="0"/>
              </a:rPr>
              <a:t>ambient schema submissions </a:t>
            </a:r>
          </a:p>
          <a:p>
            <a:pPr marL="285750" indent="-285750">
              <a:lnSpc>
                <a:spcPct val="150000"/>
              </a:lnSpc>
              <a:buFont typeface="Arial" panose="020B0604020202020204" pitchFamily="34" charset="0"/>
              <a:buChar char="•"/>
            </a:pPr>
            <a:r>
              <a:rPr lang="en-CA" sz="1400" b="1" dirty="0" smtClean="0">
                <a:effectLst/>
                <a:latin typeface="Arial" panose="020B0604020202020204" pitchFamily="34" charset="0"/>
                <a:ea typeface="Calibri" panose="020F0502020204030204" pitchFamily="34" charset="0"/>
                <a:cs typeface="Arial" panose="020B0604020202020204" pitchFamily="34" charset="0"/>
              </a:rPr>
              <a:t>Calibration report</a:t>
            </a:r>
            <a:r>
              <a:rPr lang="en-CA" sz="1400" dirty="0" smtClean="0">
                <a:latin typeface="Arial" panose="020B0604020202020204" pitchFamily="34" charset="0"/>
                <a:ea typeface="Calibri" panose="020F0502020204030204" pitchFamily="34" charset="0"/>
                <a:cs typeface="Arial" panose="020B0604020202020204" pitchFamily="34" charset="0"/>
              </a:rPr>
              <a:t>: (PDF) </a:t>
            </a:r>
            <a:r>
              <a:rPr lang="en-CA" sz="1400" dirty="0" smtClean="0">
                <a:effectLst/>
                <a:latin typeface="Arial" panose="020B0604020202020204" pitchFamily="34" charset="0"/>
                <a:ea typeface="Calibri" panose="020F0502020204030204" pitchFamily="34" charset="0"/>
                <a:cs typeface="Arial" panose="020B0604020202020204" pitchFamily="34" charset="0"/>
              </a:rPr>
              <a:t>continuous ambient analyzer calibration report</a:t>
            </a:r>
          </a:p>
          <a:p>
            <a:pPr marL="285750" indent="-285750">
              <a:lnSpc>
                <a:spcPct val="150000"/>
              </a:lnSpc>
              <a:spcAft>
                <a:spcPts val="0"/>
              </a:spcAft>
              <a:buFont typeface="Arial" panose="020B0604020202020204" pitchFamily="34" charset="0"/>
              <a:buChar char="•"/>
            </a:pPr>
            <a:r>
              <a:rPr lang="en-CA" sz="1400" b="1" dirty="0" smtClean="0">
                <a:effectLst/>
                <a:latin typeface="Arial" panose="020B0604020202020204" pitchFamily="34" charset="0"/>
                <a:ea typeface="Calibri" panose="020F0502020204030204" pitchFamily="34" charset="0"/>
                <a:cs typeface="Arial" panose="020B0604020202020204" pitchFamily="34" charset="0"/>
              </a:rPr>
              <a:t>Lab Report</a:t>
            </a:r>
            <a:r>
              <a:rPr lang="en-CA" sz="1400" dirty="0" smtClean="0">
                <a:latin typeface="Arial" panose="020B0604020202020204" pitchFamily="34" charset="0"/>
                <a:ea typeface="Calibri" panose="020F0502020204030204" pitchFamily="34" charset="0"/>
                <a:cs typeface="Arial" panose="020B0604020202020204" pitchFamily="34" charset="0"/>
              </a:rPr>
              <a:t>: (PDF) </a:t>
            </a:r>
            <a:r>
              <a:rPr lang="en-CA" sz="1400" dirty="0" smtClean="0">
                <a:effectLst/>
                <a:latin typeface="Arial" panose="020B0604020202020204" pitchFamily="34" charset="0"/>
                <a:ea typeface="Calibri" panose="020F0502020204030204" pitchFamily="34" charset="0"/>
                <a:cs typeface="Arial" panose="020B0604020202020204" pitchFamily="34" charset="0"/>
              </a:rPr>
              <a:t>Certificate of Analysis report for ambient data analyzed at a laboratory</a:t>
            </a:r>
          </a:p>
          <a:p>
            <a:pPr marL="285750" indent="-285750">
              <a:lnSpc>
                <a:spcPct val="150000"/>
              </a:lnSpc>
              <a:spcAft>
                <a:spcPts val="0"/>
              </a:spcAft>
              <a:buFont typeface="Arial" panose="020B0604020202020204" pitchFamily="34" charset="0"/>
              <a:buChar char="•"/>
            </a:pPr>
            <a:r>
              <a:rPr lang="en-CA" sz="1400" b="1" dirty="0" smtClean="0">
                <a:effectLst/>
                <a:latin typeface="Arial" panose="020B0604020202020204" pitchFamily="34" charset="0"/>
                <a:ea typeface="Calibri" panose="020F0502020204030204" pitchFamily="34" charset="0"/>
                <a:cs typeface="Arial" panose="020B0604020202020204" pitchFamily="34" charset="0"/>
              </a:rPr>
              <a:t>Industrial Monitoring Report</a:t>
            </a:r>
            <a:r>
              <a:rPr lang="en-CA" sz="1400" dirty="0" smtClean="0">
                <a:latin typeface="Arial" panose="020B0604020202020204" pitchFamily="34" charset="0"/>
                <a:ea typeface="Calibri" panose="020F0502020204030204" pitchFamily="34" charset="0"/>
                <a:cs typeface="Arial" panose="020B0604020202020204" pitchFamily="34" charset="0"/>
              </a:rPr>
              <a:t>: (PDF) </a:t>
            </a:r>
            <a:r>
              <a:rPr lang="en-CA" sz="1400" dirty="0" smtClean="0">
                <a:effectLst/>
                <a:latin typeface="Arial" panose="020B0604020202020204" pitchFamily="34" charset="0"/>
                <a:ea typeface="Calibri" panose="020F0502020204030204" pitchFamily="34" charset="0"/>
                <a:cs typeface="Arial" panose="020B0604020202020204" pitchFamily="34" charset="0"/>
              </a:rPr>
              <a:t>Industrial Air Monitoring, IAM or Combined, CMB reports</a:t>
            </a:r>
          </a:p>
          <a:p>
            <a:pPr marL="285750" indent="-285750">
              <a:lnSpc>
                <a:spcPct val="150000"/>
              </a:lnSpc>
              <a:spcAft>
                <a:spcPts val="0"/>
              </a:spcAft>
              <a:buFont typeface="Arial" panose="020B0604020202020204" pitchFamily="34" charset="0"/>
              <a:buChar char="•"/>
            </a:pPr>
            <a:r>
              <a:rPr lang="en-CA" sz="1400" b="1" dirty="0" smtClean="0">
                <a:effectLst/>
                <a:latin typeface="Arial" panose="020B0604020202020204" pitchFamily="34" charset="0"/>
                <a:ea typeface="Calibri" panose="020F0502020204030204" pitchFamily="34" charset="0"/>
                <a:cs typeface="Arial" panose="020B0604020202020204" pitchFamily="34" charset="0"/>
              </a:rPr>
              <a:t>Source Emission Survey report</a:t>
            </a:r>
            <a:r>
              <a:rPr lang="en-CA" sz="1400" dirty="0">
                <a:latin typeface="Arial" panose="020B0604020202020204" pitchFamily="34" charset="0"/>
                <a:ea typeface="Calibri" panose="020F0502020204030204" pitchFamily="34" charset="0"/>
                <a:cs typeface="Arial" panose="020B0604020202020204" pitchFamily="34" charset="0"/>
              </a:rPr>
              <a:t>:</a:t>
            </a:r>
            <a:r>
              <a:rPr lang="en-CA" sz="1400" dirty="0" smtClean="0">
                <a:effectLst/>
                <a:latin typeface="Arial" panose="020B0604020202020204" pitchFamily="34" charset="0"/>
                <a:ea typeface="Calibri" panose="020F0502020204030204" pitchFamily="34" charset="0"/>
                <a:cs typeface="Arial" panose="020B0604020202020204" pitchFamily="34" charset="0"/>
              </a:rPr>
              <a:t> (PDF)</a:t>
            </a:r>
          </a:p>
          <a:p>
            <a:pPr marL="285750" indent="-285750">
              <a:lnSpc>
                <a:spcPct val="150000"/>
              </a:lnSpc>
              <a:spcAft>
                <a:spcPts val="0"/>
              </a:spcAft>
              <a:buFont typeface="Arial" panose="020B0604020202020204" pitchFamily="34" charset="0"/>
              <a:buChar char="•"/>
            </a:pPr>
            <a:r>
              <a:rPr lang="en-CA" sz="1400" b="1" dirty="0" smtClean="0">
                <a:effectLst/>
                <a:latin typeface="Arial" panose="020B0604020202020204" pitchFamily="34" charset="0"/>
                <a:ea typeface="Calibri" panose="020F0502020204030204" pitchFamily="34" charset="0"/>
                <a:cs typeface="Arial" panose="020B0604020202020204" pitchFamily="34" charset="0"/>
              </a:rPr>
              <a:t>Relative Accuracy Test Audit report</a:t>
            </a:r>
            <a:r>
              <a:rPr lang="en-CA" sz="1400" dirty="0">
                <a:latin typeface="Arial" panose="020B0604020202020204" pitchFamily="34" charset="0"/>
                <a:ea typeface="Calibri" panose="020F0502020204030204" pitchFamily="34" charset="0"/>
                <a:cs typeface="Arial" panose="020B0604020202020204" pitchFamily="34" charset="0"/>
              </a:rPr>
              <a:t>:</a:t>
            </a:r>
            <a:r>
              <a:rPr lang="en-CA" sz="1400" dirty="0" smtClean="0">
                <a:effectLst/>
                <a:latin typeface="Arial" panose="020B0604020202020204" pitchFamily="34" charset="0"/>
                <a:ea typeface="Calibri" panose="020F0502020204030204" pitchFamily="34" charset="0"/>
                <a:cs typeface="Arial" panose="020B0604020202020204" pitchFamily="34" charset="0"/>
              </a:rPr>
              <a:t> (PDF)</a:t>
            </a:r>
          </a:p>
          <a:p>
            <a:pPr marL="285750" indent="-285750">
              <a:lnSpc>
                <a:spcPct val="150000"/>
              </a:lnSpc>
              <a:spcAft>
                <a:spcPts val="0"/>
              </a:spcAft>
              <a:buFont typeface="Arial" panose="020B0604020202020204" pitchFamily="34" charset="0"/>
              <a:buChar char="•"/>
            </a:pPr>
            <a:r>
              <a:rPr lang="en-CA" sz="1400" b="1" dirty="0" smtClean="0">
                <a:effectLst/>
                <a:latin typeface="Arial" panose="020B0604020202020204" pitchFamily="34" charset="0"/>
                <a:ea typeface="Calibri" panose="020F0502020204030204" pitchFamily="34" charset="0"/>
                <a:cs typeface="Arial" panose="020B0604020202020204" pitchFamily="34" charset="0"/>
              </a:rPr>
              <a:t>SES and RATA Combined report</a:t>
            </a:r>
            <a:r>
              <a:rPr lang="en-CA" sz="1400" dirty="0">
                <a:latin typeface="Arial" panose="020B0604020202020204" pitchFamily="34" charset="0"/>
                <a:ea typeface="Calibri" panose="020F0502020204030204" pitchFamily="34" charset="0"/>
                <a:cs typeface="Arial" panose="020B0604020202020204" pitchFamily="34" charset="0"/>
              </a:rPr>
              <a:t>:</a:t>
            </a:r>
            <a:r>
              <a:rPr lang="en-CA" sz="1400" dirty="0" smtClean="0">
                <a:effectLst/>
                <a:latin typeface="Arial" panose="020B0604020202020204" pitchFamily="34" charset="0"/>
                <a:ea typeface="Calibri" panose="020F0502020204030204" pitchFamily="34" charset="0"/>
                <a:cs typeface="Arial" panose="020B0604020202020204" pitchFamily="34" charset="0"/>
              </a:rPr>
              <a:t> (PDF)</a:t>
            </a:r>
          </a:p>
          <a:p>
            <a:pPr marL="285750" indent="-285750">
              <a:lnSpc>
                <a:spcPct val="150000"/>
              </a:lnSpc>
              <a:spcAft>
                <a:spcPts val="0"/>
              </a:spcAft>
              <a:buFont typeface="Arial" panose="020B0604020202020204" pitchFamily="34" charset="0"/>
              <a:buChar char="•"/>
            </a:pPr>
            <a:r>
              <a:rPr lang="en-CA" sz="1400" b="1" dirty="0" smtClean="0">
                <a:effectLst/>
                <a:latin typeface="Arial" panose="020B0604020202020204" pitchFamily="34" charset="0"/>
                <a:ea typeface="Calibri" panose="020F0502020204030204" pitchFamily="34" charset="0"/>
                <a:cs typeface="Arial" panose="020B0604020202020204" pitchFamily="34" charset="0"/>
              </a:rPr>
              <a:t>Cylinder Gas Audit Report</a:t>
            </a:r>
            <a:r>
              <a:rPr lang="en-CA" sz="1400" dirty="0" smtClean="0">
                <a:latin typeface="Arial" panose="020B0604020202020204" pitchFamily="34" charset="0"/>
                <a:ea typeface="Calibri" panose="020F0502020204030204" pitchFamily="34" charset="0"/>
                <a:cs typeface="Arial" panose="020B0604020202020204" pitchFamily="34" charset="0"/>
              </a:rPr>
              <a:t>: </a:t>
            </a:r>
            <a:r>
              <a:rPr lang="en-CA" sz="1400" dirty="0" smtClean="0">
                <a:effectLst/>
                <a:latin typeface="Arial" panose="020B0604020202020204" pitchFamily="34" charset="0"/>
                <a:ea typeface="Calibri" panose="020F0502020204030204" pitchFamily="34" charset="0"/>
                <a:cs typeface="Arial" panose="020B0604020202020204" pitchFamily="34" charset="0"/>
              </a:rPr>
              <a:t>(PDF)</a:t>
            </a:r>
          </a:p>
          <a:p>
            <a:pPr marL="285750" indent="-285750">
              <a:lnSpc>
                <a:spcPct val="150000"/>
              </a:lnSpc>
              <a:buFont typeface="Arial" panose="020B0604020202020204" pitchFamily="34" charset="0"/>
              <a:buChar char="•"/>
            </a:pPr>
            <a:r>
              <a:rPr lang="en-CA" sz="1400" b="1" dirty="0" smtClean="0">
                <a:effectLst/>
                <a:latin typeface="Arial" panose="020B0604020202020204" pitchFamily="34" charset="0"/>
                <a:ea typeface="Calibri" panose="020F0502020204030204" pitchFamily="34" charset="0"/>
                <a:cs typeface="Arial" panose="020B0604020202020204" pitchFamily="34" charset="0"/>
              </a:rPr>
              <a:t>AMD Form</a:t>
            </a:r>
            <a:r>
              <a:rPr lang="en-CA" sz="1400" dirty="0" smtClean="0">
                <a:latin typeface="Arial" panose="020B0604020202020204" pitchFamily="34" charset="0"/>
                <a:ea typeface="Calibri" panose="020F0502020204030204" pitchFamily="34" charset="0"/>
                <a:cs typeface="Arial" panose="020B0604020202020204" pitchFamily="34" charset="0"/>
              </a:rPr>
              <a:t>:</a:t>
            </a:r>
            <a:r>
              <a:rPr lang="en-CA" sz="1400" dirty="0" smtClean="0">
                <a:effectLst/>
                <a:latin typeface="Arial" panose="020B0604020202020204" pitchFamily="34" charset="0"/>
                <a:ea typeface="Calibri" panose="020F0502020204030204" pitchFamily="34" charset="0"/>
                <a:cs typeface="Arial" panose="020B0604020202020204" pitchFamily="34" charset="0"/>
              </a:rPr>
              <a:t> </a:t>
            </a:r>
            <a:r>
              <a:rPr lang="en-CA" sz="1400" dirty="0">
                <a:latin typeface="Arial" panose="020B0604020202020204" pitchFamily="34" charset="0"/>
                <a:ea typeface="Calibri" panose="020F0502020204030204" pitchFamily="34" charset="0"/>
                <a:cs typeface="Arial" panose="020B0604020202020204" pitchFamily="34" charset="0"/>
              </a:rPr>
              <a:t>(Excel or </a:t>
            </a:r>
            <a:r>
              <a:rPr lang="en-CA" sz="1400" dirty="0" smtClean="0">
                <a:latin typeface="Arial" panose="020B0604020202020204" pitchFamily="34" charset="0"/>
                <a:ea typeface="Calibri" panose="020F0502020204030204" pitchFamily="34" charset="0"/>
                <a:cs typeface="Arial" panose="020B0604020202020204" pitchFamily="34" charset="0"/>
              </a:rPr>
              <a:t>XML) </a:t>
            </a:r>
            <a:r>
              <a:rPr lang="en-CA" sz="1400" dirty="0" smtClean="0">
                <a:effectLst/>
                <a:latin typeface="Arial" panose="020B0604020202020204" pitchFamily="34" charset="0"/>
                <a:ea typeface="Calibri" panose="020F0502020204030204" pitchFamily="34" charset="0"/>
                <a:cs typeface="Arial" panose="020B0604020202020204" pitchFamily="34" charset="0"/>
              </a:rPr>
              <a:t>AMD1 -12 form submissions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1341" t="57809" r="46024" b="9719"/>
          <a:stretch/>
        </p:blipFill>
        <p:spPr>
          <a:xfrm>
            <a:off x="710708" y="2071988"/>
            <a:ext cx="3421036" cy="2053326"/>
          </a:xfrm>
          <a:prstGeom prst="rect">
            <a:avLst/>
          </a:prstGeom>
        </p:spPr>
      </p:pic>
      <p:sp>
        <p:nvSpPr>
          <p:cNvPr id="9" name="Rectangle 8"/>
          <p:cNvSpPr/>
          <p:nvPr/>
        </p:nvSpPr>
        <p:spPr>
          <a:xfrm>
            <a:off x="815248" y="5969192"/>
            <a:ext cx="9573658" cy="523220"/>
          </a:xfrm>
          <a:prstGeom prst="rect">
            <a:avLst/>
          </a:prstGeom>
          <a:solidFill>
            <a:schemeClr val="accent4">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en-CA" sz="1400" b="1" dirty="0" smtClean="0">
                <a:solidFill>
                  <a:schemeClr val="tx1"/>
                </a:solidFill>
                <a:latin typeface="Arial" panose="020B0604020202020204" pitchFamily="34" charset="0"/>
                <a:cs typeface="Arial" panose="020B0604020202020204" pitchFamily="34" charset="0"/>
              </a:rPr>
              <a:t>Note: </a:t>
            </a:r>
            <a:r>
              <a:rPr lang="en-CA" sz="1400" dirty="0" smtClean="0">
                <a:solidFill>
                  <a:schemeClr val="tx1"/>
                </a:solidFill>
                <a:latin typeface="Arial" panose="020B0604020202020204" pitchFamily="34" charset="0"/>
                <a:cs typeface="Arial" panose="020B0604020202020204" pitchFamily="34" charset="0"/>
              </a:rPr>
              <a:t>The </a:t>
            </a:r>
            <a:r>
              <a:rPr lang="en-CA" sz="1400" dirty="0">
                <a:solidFill>
                  <a:schemeClr val="tx1"/>
                </a:solidFill>
                <a:latin typeface="Arial" panose="020B0604020202020204" pitchFamily="34" charset="0"/>
                <a:cs typeface="Arial" panose="020B0604020202020204" pitchFamily="34" charset="0"/>
              </a:rPr>
              <a:t>file-type selected will be validated against the uploaded </a:t>
            </a:r>
            <a:r>
              <a:rPr lang="en-CA" sz="1400" dirty="0" smtClean="0">
                <a:solidFill>
                  <a:schemeClr val="tx1"/>
                </a:solidFill>
                <a:latin typeface="Arial" panose="020B0604020202020204" pitchFamily="34" charset="0"/>
                <a:cs typeface="Arial" panose="020B0604020202020204" pitchFamily="34" charset="0"/>
              </a:rPr>
              <a:t>file. If filling out a AMD form in XML still choose the AMD Form option</a:t>
            </a:r>
            <a:endParaRPr lang="en-CA" sz="140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4402230" y="4874992"/>
            <a:ext cx="7105880"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spcAft>
                <a:spcPts val="0"/>
              </a:spcAft>
            </a:pPr>
            <a:r>
              <a:rPr lang="en-CA" sz="1400" dirty="0" smtClean="0">
                <a:solidFill>
                  <a:schemeClr val="tx1"/>
                </a:solidFill>
                <a:latin typeface="Arial" panose="020B0604020202020204" pitchFamily="34" charset="0"/>
                <a:ea typeface="Calibri" panose="020F0502020204030204" pitchFamily="34" charset="0"/>
                <a:cs typeface="Arial" panose="020B0604020202020204" pitchFamily="34" charset="0"/>
              </a:rPr>
              <a:t>For </a:t>
            </a:r>
            <a:r>
              <a:rPr lang="en-CA" sz="1400" dirty="0">
                <a:solidFill>
                  <a:schemeClr val="tx1"/>
                </a:solidFill>
                <a:latin typeface="Arial" panose="020B0604020202020204" pitchFamily="34" charset="0"/>
                <a:ea typeface="Calibri" panose="020F0502020204030204" pitchFamily="34" charset="0"/>
                <a:cs typeface="Arial" panose="020B0604020202020204" pitchFamily="34" charset="0"/>
              </a:rPr>
              <a:t>more information </a:t>
            </a:r>
            <a:r>
              <a:rPr lang="en-CA" sz="1400" dirty="0" smtClean="0">
                <a:solidFill>
                  <a:schemeClr val="tx1"/>
                </a:solidFill>
                <a:latin typeface="Arial" panose="020B0604020202020204" pitchFamily="34" charset="0"/>
                <a:ea typeface="Calibri" panose="020F0502020204030204" pitchFamily="34" charset="0"/>
                <a:cs typeface="Arial" panose="020B0604020202020204" pitchFamily="34" charset="0"/>
              </a:rPr>
              <a:t>see “</a:t>
            </a:r>
            <a:r>
              <a:rPr lang="en-CA" sz="1400" i="1" dirty="0" smtClean="0">
                <a:solidFill>
                  <a:schemeClr val="tx1"/>
                </a:solidFill>
                <a:latin typeface="Arial" panose="020B0604020202020204" pitchFamily="34" charset="0"/>
                <a:ea typeface="Calibri" panose="020F0502020204030204" pitchFamily="34" charset="0"/>
                <a:cs typeface="Arial" panose="020B0604020202020204" pitchFamily="34" charset="0"/>
              </a:rPr>
              <a:t>Acceptable </a:t>
            </a:r>
            <a:r>
              <a:rPr lang="en-CA" sz="1400" i="1" dirty="0">
                <a:solidFill>
                  <a:schemeClr val="tx1"/>
                </a:solidFill>
                <a:latin typeface="Arial" panose="020B0604020202020204" pitchFamily="34" charset="0"/>
                <a:ea typeface="Calibri" panose="020F0502020204030204" pitchFamily="34" charset="0"/>
                <a:cs typeface="Arial" panose="020B0604020202020204" pitchFamily="34" charset="0"/>
              </a:rPr>
              <a:t>Formats for EPEA Approval and Code of Practice Records and Submission Coordinates</a:t>
            </a:r>
            <a:r>
              <a:rPr lang="en-CA" sz="1400" dirty="0">
                <a:solidFill>
                  <a:schemeClr val="tx1"/>
                </a:solidFill>
                <a:latin typeface="Arial" panose="020B0604020202020204" pitchFamily="34" charset="0"/>
                <a:ea typeface="Calibri" panose="020F0502020204030204" pitchFamily="34" charset="0"/>
                <a:cs typeface="Arial" panose="020B0604020202020204" pitchFamily="34" charset="0"/>
              </a:rPr>
              <a:t>” at </a:t>
            </a:r>
            <a:r>
              <a:rPr lang="en-CA" sz="1400" dirty="0">
                <a:latin typeface="Arial" panose="020B0604020202020204" pitchFamily="34" charset="0"/>
                <a:ea typeface="Calibri" panose="020F0502020204030204" pitchFamily="34" charset="0"/>
                <a:cs typeface="Arial" panose="020B0604020202020204" pitchFamily="34" charset="0"/>
                <a:hlinkClick r:id="rId4"/>
              </a:rPr>
              <a:t>https://www.alberta.ca/assets/documents/ep-epea-approval-acceptable-formats.pdf</a:t>
            </a:r>
            <a:r>
              <a:rPr lang="en-CA" sz="1400" dirty="0">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895736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sz="4270" dirty="0" smtClean="0"/>
              <a:t>Regulatory Submission Form</a:t>
            </a:r>
            <a:endParaRPr lang="en-CA" sz="4270"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25</a:t>
            </a:fld>
            <a:endParaRPr lang="en-US"/>
          </a:p>
        </p:txBody>
      </p:sp>
      <p:sp>
        <p:nvSpPr>
          <p:cNvPr id="6" name="TextBox 5"/>
          <p:cNvSpPr txBox="1"/>
          <p:nvPr/>
        </p:nvSpPr>
        <p:spPr>
          <a:xfrm>
            <a:off x="5497417" y="1511226"/>
            <a:ext cx="6084983" cy="4031873"/>
          </a:xfrm>
          <a:prstGeom prst="rect">
            <a:avLst/>
          </a:prstGeom>
          <a:noFill/>
          <a:ln w="25400">
            <a:noFill/>
          </a:ln>
        </p:spPr>
        <p:txBody>
          <a:bodyPr wrap="square" rtlCol="0">
            <a:spAutoFit/>
          </a:bodyPr>
          <a:lstStyle/>
          <a:p>
            <a:r>
              <a:rPr lang="en-CA" sz="1600" dirty="0" smtClean="0">
                <a:latin typeface="Arial" panose="020B0604020202020204" pitchFamily="34" charset="0"/>
                <a:cs typeface="Arial" panose="020B0604020202020204" pitchFamily="34" charset="0"/>
              </a:rPr>
              <a:t>When uploading files for submission, note the file naming convention. </a:t>
            </a:r>
          </a:p>
          <a:p>
            <a:endParaRPr lang="en-CA" sz="1600" dirty="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For example when Ambient Data is submitted, the file uploaded is named “</a:t>
            </a:r>
            <a:r>
              <a:rPr lang="en-CA" sz="1600" i="1" dirty="0" smtClean="0">
                <a:latin typeface="Arial" panose="020B0604020202020204" pitchFamily="34" charset="0"/>
                <a:cs typeface="Arial" panose="020B0604020202020204" pitchFamily="34" charset="0"/>
              </a:rPr>
              <a:t>AMB-00195448-201902-passive.xml</a:t>
            </a:r>
            <a:r>
              <a:rPr lang="en-CA" sz="1600" dirty="0" smtClean="0">
                <a:latin typeface="Arial" panose="020B0604020202020204" pitchFamily="34" charset="0"/>
                <a:cs typeface="Arial" panose="020B0604020202020204" pitchFamily="34" charset="0"/>
              </a:rPr>
              <a:t>”  in the format of “</a:t>
            </a:r>
            <a:r>
              <a:rPr lang="en-CA" sz="1600" b="1" i="1" dirty="0" smtClean="0">
                <a:latin typeface="Arial" panose="020B0604020202020204" pitchFamily="34" charset="0"/>
                <a:cs typeface="Arial" panose="020B0604020202020204" pitchFamily="34" charset="0"/>
              </a:rPr>
              <a:t>AMB-########-</a:t>
            </a:r>
            <a:r>
              <a:rPr lang="en-CA" sz="1600" b="1" i="1" dirty="0" smtClean="0">
                <a:latin typeface="Arial" panose="020B0604020202020204" pitchFamily="34" charset="0"/>
                <a:cs typeface="Arial" panose="020B0604020202020204" pitchFamily="34" charset="0"/>
              </a:rPr>
              <a:t>YYYYMM-Comments.xml</a:t>
            </a:r>
            <a:r>
              <a:rPr lang="en-CA" sz="1600" dirty="0" smtClean="0">
                <a:latin typeface="Arial" panose="020B0604020202020204" pitchFamily="34" charset="0"/>
                <a:cs typeface="Arial" panose="020B0604020202020204" pitchFamily="34" charset="0"/>
              </a:rPr>
              <a:t>”, where:</a:t>
            </a: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a:t>
            </a:r>
            <a:r>
              <a:rPr lang="en-CA" sz="1600" i="1" dirty="0" smtClean="0">
                <a:latin typeface="Arial" panose="020B0604020202020204" pitchFamily="34" charset="0"/>
                <a:cs typeface="Arial" panose="020B0604020202020204" pitchFamily="34" charset="0"/>
              </a:rPr>
              <a:t>########</a:t>
            </a:r>
            <a:r>
              <a:rPr lang="en-CA" sz="1600" dirty="0" smtClean="0">
                <a:latin typeface="Arial" panose="020B0604020202020204" pitchFamily="34" charset="0"/>
                <a:cs typeface="Arial" panose="020B0604020202020204" pitchFamily="34" charset="0"/>
              </a:rPr>
              <a:t>” - is 8-digit approval number;</a:t>
            </a: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a:t>
            </a:r>
            <a:r>
              <a:rPr lang="en-CA" sz="1600" i="1" dirty="0" smtClean="0">
                <a:latin typeface="Arial" panose="020B0604020202020204" pitchFamily="34" charset="0"/>
                <a:cs typeface="Arial" panose="020B0604020202020204" pitchFamily="34" charset="0"/>
              </a:rPr>
              <a:t>YYYY</a:t>
            </a:r>
            <a:r>
              <a:rPr lang="en-CA" sz="1600" dirty="0" smtClean="0">
                <a:latin typeface="Arial" panose="020B0604020202020204" pitchFamily="34" charset="0"/>
                <a:cs typeface="Arial" panose="020B0604020202020204" pitchFamily="34" charset="0"/>
              </a:rPr>
              <a:t>” – monitoring year;</a:t>
            </a: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a:t>
            </a:r>
            <a:r>
              <a:rPr lang="en-CA" sz="1600" i="1" dirty="0" smtClean="0">
                <a:latin typeface="Arial" panose="020B0604020202020204" pitchFamily="34" charset="0"/>
                <a:cs typeface="Arial" panose="020B0604020202020204" pitchFamily="34" charset="0"/>
              </a:rPr>
              <a:t>MM</a:t>
            </a:r>
            <a:r>
              <a:rPr lang="en-CA" sz="1600" dirty="0" smtClean="0">
                <a:latin typeface="Arial" panose="020B0604020202020204" pitchFamily="34" charset="0"/>
                <a:cs typeface="Arial" panose="020B0604020202020204" pitchFamily="34" charset="0"/>
              </a:rPr>
              <a:t>” – monitoring month;</a:t>
            </a: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a:t>
            </a:r>
            <a:r>
              <a:rPr lang="en-CA" sz="1600" i="1" dirty="0" smtClean="0">
                <a:latin typeface="Arial" panose="020B0604020202020204" pitchFamily="34" charset="0"/>
                <a:cs typeface="Arial" panose="020B0604020202020204" pitchFamily="34" charset="0"/>
              </a:rPr>
              <a:t>Comments</a:t>
            </a:r>
            <a:r>
              <a:rPr lang="en-CA" sz="1600" dirty="0" smtClean="0">
                <a:latin typeface="Arial" panose="020B0604020202020204" pitchFamily="34" charset="0"/>
                <a:cs typeface="Arial" panose="020B0604020202020204" pitchFamily="34" charset="0"/>
              </a:rPr>
              <a:t>” – additional descriptor (optional).</a:t>
            </a:r>
          </a:p>
          <a:p>
            <a:endParaRPr lang="en-CA" sz="1600" dirty="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For more information on naming convention see “</a:t>
            </a:r>
            <a:r>
              <a:rPr lang="en-US" sz="1600" i="1" dirty="0" smtClean="0">
                <a:latin typeface="Arial" panose="020B0604020202020204" pitchFamily="34" charset="0"/>
                <a:cs typeface="Arial" panose="020B0604020202020204" pitchFamily="34" charset="0"/>
              </a:rPr>
              <a:t>EPEA </a:t>
            </a:r>
            <a:r>
              <a:rPr lang="en-US" sz="1600" i="1" dirty="0">
                <a:latin typeface="Arial" panose="020B0604020202020204" pitchFamily="34" charset="0"/>
                <a:cs typeface="Arial" panose="020B0604020202020204" pitchFamily="34" charset="0"/>
              </a:rPr>
              <a:t>Approval Industrial Monitoring Documentation Submission Naming </a:t>
            </a:r>
            <a:r>
              <a:rPr lang="en-US" sz="1600" i="1" dirty="0" smtClean="0">
                <a:latin typeface="Arial" panose="020B0604020202020204" pitchFamily="34" charset="0"/>
                <a:cs typeface="Arial" panose="020B0604020202020204" pitchFamily="34" charset="0"/>
              </a:rPr>
              <a:t>Guideline</a:t>
            </a:r>
            <a:r>
              <a:rPr lang="en-US" sz="1600" dirty="0" smtClean="0">
                <a:latin typeface="Arial" panose="020B0604020202020204" pitchFamily="34" charset="0"/>
                <a:cs typeface="Arial" panose="020B0604020202020204" pitchFamily="34" charset="0"/>
              </a:rPr>
              <a:t>” at </a:t>
            </a:r>
            <a:r>
              <a:rPr lang="en-US" sz="1600" dirty="0">
                <a:latin typeface="Arial" panose="020B0604020202020204" pitchFamily="34" charset="0"/>
                <a:cs typeface="Arial" panose="020B0604020202020204" pitchFamily="34" charset="0"/>
                <a:hlinkClick r:id="rId3"/>
              </a:rPr>
              <a:t>https://</a:t>
            </a:r>
            <a:r>
              <a:rPr lang="en-US" sz="1600" dirty="0" smtClean="0">
                <a:latin typeface="Arial" panose="020B0604020202020204" pitchFamily="34" charset="0"/>
                <a:cs typeface="Arial" panose="020B0604020202020204" pitchFamily="34" charset="0"/>
                <a:hlinkClick r:id="rId3"/>
              </a:rPr>
              <a:t>www.alberta.ca/assets/documents/ep-epea-approval-industrial-monitoring-documentation-submission-naming-guideline.pdf</a:t>
            </a:r>
            <a:endParaRPr lang="en-CA" sz="1600" dirty="0">
              <a:latin typeface="Arial" panose="020B0604020202020204" pitchFamily="34" charset="0"/>
              <a:cs typeface="Arial" panose="020B0604020202020204" pitchFamily="34" charset="0"/>
            </a:endParaRPr>
          </a:p>
        </p:txBody>
      </p:sp>
      <p:sp>
        <p:nvSpPr>
          <p:cNvPr id="13" name="Rectangle 12"/>
          <p:cNvSpPr/>
          <p:nvPr/>
        </p:nvSpPr>
        <p:spPr>
          <a:xfrm>
            <a:off x="1514939" y="5707205"/>
            <a:ext cx="9066881" cy="307777"/>
          </a:xfrm>
          <a:prstGeom prst="rect">
            <a:avLst/>
          </a:prstGeom>
          <a:solidFill>
            <a:schemeClr val="accent4">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CA" sz="1400" b="1" dirty="0" smtClean="0">
                <a:solidFill>
                  <a:schemeClr val="tx1"/>
                </a:solidFill>
                <a:latin typeface="Arial" panose="020B0604020202020204" pitchFamily="34" charset="0"/>
                <a:cs typeface="Arial" panose="020B0604020202020204" pitchFamily="34" charset="0"/>
              </a:rPr>
              <a:t>Note to </a:t>
            </a:r>
            <a:r>
              <a:rPr lang="en-CA" sz="1400" b="1" u="sng" dirty="0" smtClean="0">
                <a:solidFill>
                  <a:schemeClr val="tx1"/>
                </a:solidFill>
                <a:latin typeface="Arial" panose="020B0604020202020204" pitchFamily="34" charset="0"/>
                <a:cs typeface="Arial" panose="020B0604020202020204" pitchFamily="34" charset="0"/>
              </a:rPr>
              <a:t>Submitters</a:t>
            </a:r>
            <a:r>
              <a:rPr lang="en-CA" sz="1400" b="1" dirty="0" smtClean="0">
                <a:solidFill>
                  <a:schemeClr val="tx1"/>
                </a:solidFill>
                <a:latin typeface="Arial" panose="020B0604020202020204" pitchFamily="34" charset="0"/>
                <a:cs typeface="Arial" panose="020B0604020202020204" pitchFamily="34" charset="0"/>
              </a:rPr>
              <a:t>:</a:t>
            </a:r>
            <a:r>
              <a:rPr lang="en-CA" sz="1400" b="1" dirty="0">
                <a:solidFill>
                  <a:schemeClr val="tx1"/>
                </a:solidFill>
                <a:latin typeface="Arial" panose="020B0604020202020204" pitchFamily="34" charset="0"/>
                <a:cs typeface="Arial" panose="020B0604020202020204" pitchFamily="34" charset="0"/>
              </a:rPr>
              <a:t> </a:t>
            </a:r>
            <a:r>
              <a:rPr lang="en-CA" sz="1400" dirty="0" smtClean="0">
                <a:solidFill>
                  <a:schemeClr val="tx1"/>
                </a:solidFill>
                <a:latin typeface="Arial" panose="020B0604020202020204" pitchFamily="34" charset="0"/>
                <a:cs typeface="Arial" panose="020B0604020202020204" pitchFamily="34" charset="0"/>
              </a:rPr>
              <a:t>To </a:t>
            </a:r>
            <a:r>
              <a:rPr lang="en-CA" sz="1400" dirty="0">
                <a:solidFill>
                  <a:schemeClr val="tx1"/>
                </a:solidFill>
                <a:latin typeface="Arial" panose="020B0604020202020204" pitchFamily="34" charset="0"/>
                <a:cs typeface="Arial" panose="020B0604020202020204" pitchFamily="34" charset="0"/>
              </a:rPr>
              <a:t>avoid errors when uploading, please ensure the proper naming convention is adhered </a:t>
            </a:r>
            <a:r>
              <a:rPr lang="en-CA" sz="1400" dirty="0" smtClean="0">
                <a:solidFill>
                  <a:schemeClr val="tx1"/>
                </a:solidFill>
                <a:latin typeface="Arial" panose="020B0604020202020204" pitchFamily="34" charset="0"/>
                <a:cs typeface="Arial" panose="020B0604020202020204" pitchFamily="34" charset="0"/>
              </a:rPr>
              <a:t>to</a:t>
            </a:r>
            <a:endParaRPr lang="en-CA" sz="1400" dirty="0">
              <a:solidFill>
                <a:schemeClr val="tx1"/>
              </a:solidFill>
              <a:latin typeface="Arial" panose="020B0604020202020204" pitchFamily="34" charset="0"/>
              <a:cs typeface="Arial" panose="020B0604020202020204" pitchFamily="34" charset="0"/>
            </a:endParaRPr>
          </a:p>
        </p:txBody>
      </p:sp>
      <p:sp>
        <p:nvSpPr>
          <p:cNvPr id="14" name="TextBox 13"/>
          <p:cNvSpPr txBox="1"/>
          <p:nvPr/>
        </p:nvSpPr>
        <p:spPr>
          <a:xfrm>
            <a:off x="623392" y="1576063"/>
            <a:ext cx="4197426"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Naming Guidelines</a:t>
            </a:r>
            <a:endParaRPr lang="en-CA" sz="2800" b="1" dirty="0">
              <a:solidFill>
                <a:schemeClr val="accent3"/>
              </a:solidFill>
              <a:latin typeface="Arial" panose="020B0604020202020204" pitchFamily="34" charset="0"/>
              <a:ea typeface="+mj-ea"/>
              <a:cs typeface="Arial" panose="020B0604020202020204" pitchFamily="34" charset="0"/>
            </a:endParaRPr>
          </a:p>
        </p:txBody>
      </p:sp>
      <p:pic>
        <p:nvPicPr>
          <p:cNvPr id="15" name="Picture 14"/>
          <p:cNvPicPr>
            <a:picLocks noChangeAspect="1"/>
          </p:cNvPicPr>
          <p:nvPr/>
        </p:nvPicPr>
        <p:blipFill>
          <a:blip r:embed="rId4"/>
          <a:stretch>
            <a:fillRect/>
          </a:stretch>
        </p:blipFill>
        <p:spPr>
          <a:xfrm>
            <a:off x="653205" y="2183613"/>
            <a:ext cx="4466667" cy="2771429"/>
          </a:xfrm>
          <a:prstGeom prst="rect">
            <a:avLst/>
          </a:prstGeom>
        </p:spPr>
      </p:pic>
    </p:spTree>
    <p:extLst>
      <p:ext uri="{BB962C8B-B14F-4D97-AF65-F5344CB8AC3E}">
        <p14:creationId xmlns:p14="http://schemas.microsoft.com/office/powerpoint/2010/main" val="4274636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Work in Progress Form</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26</a:t>
            </a:fld>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9773"/>
          <a:stretch/>
        </p:blipFill>
        <p:spPr>
          <a:xfrm>
            <a:off x="1255875" y="1607068"/>
            <a:ext cx="3497514" cy="3438658"/>
          </a:xfrm>
          <a:prstGeom prst="rect">
            <a:avLst/>
          </a:prstGeom>
        </p:spPr>
      </p:pic>
      <p:sp>
        <p:nvSpPr>
          <p:cNvPr id="5" name="TextBox 4"/>
          <p:cNvSpPr txBox="1"/>
          <p:nvPr/>
        </p:nvSpPr>
        <p:spPr>
          <a:xfrm>
            <a:off x="5474925" y="1519896"/>
            <a:ext cx="5458409" cy="3293209"/>
          </a:xfrm>
          <a:prstGeom prst="rect">
            <a:avLst/>
          </a:prstGeom>
          <a:noFill/>
          <a:ln w="25400">
            <a:noFill/>
          </a:ln>
        </p:spPr>
        <p:txBody>
          <a:bodyPr wrap="square" rtlCol="0">
            <a:spAutoFit/>
          </a:bodyPr>
          <a:lstStyle/>
          <a:p>
            <a:r>
              <a:rPr lang="en-US" sz="1600" dirty="0" smtClean="0">
                <a:latin typeface="Arial" panose="020B0604020202020204" pitchFamily="34" charset="0"/>
                <a:cs typeface="Arial" panose="020B0604020202020204" pitchFamily="34" charset="0"/>
              </a:rPr>
              <a:t>The </a:t>
            </a:r>
            <a:r>
              <a:rPr lang="en-US" sz="1600" dirty="0" smtClean="0">
                <a:latin typeface="Arial" panose="020B0604020202020204" pitchFamily="34" charset="0"/>
                <a:cs typeface="Arial" panose="020B0604020202020204" pitchFamily="34" charset="0"/>
              </a:rPr>
              <a:t>“</a:t>
            </a:r>
            <a:r>
              <a:rPr lang="en-US" sz="1600" b="1" i="1" dirty="0" smtClean="0">
                <a:latin typeface="Arial" panose="020B0604020202020204" pitchFamily="34" charset="0"/>
                <a:cs typeface="Arial" panose="020B0604020202020204" pitchFamily="34" charset="0"/>
              </a:rPr>
              <a:t>Work </a:t>
            </a:r>
            <a:r>
              <a:rPr lang="en-US" sz="1600" b="1" i="1" dirty="0" smtClean="0">
                <a:latin typeface="Arial" panose="020B0604020202020204" pitchFamily="34" charset="0"/>
                <a:cs typeface="Arial" panose="020B0604020202020204" pitchFamily="34" charset="0"/>
              </a:rPr>
              <a:t>In </a:t>
            </a:r>
            <a:r>
              <a:rPr lang="en-US" sz="1600" b="1" i="1" dirty="0" smtClean="0">
                <a:latin typeface="Arial" panose="020B0604020202020204" pitchFamily="34" charset="0"/>
                <a:cs typeface="Arial" panose="020B0604020202020204" pitchFamily="34" charset="0"/>
              </a:rPr>
              <a:t>Progress</a:t>
            </a:r>
            <a:r>
              <a:rPr lang="en-US"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form is used to find the status of file submissions</a:t>
            </a:r>
            <a:br>
              <a:rPr lang="en-US" sz="1600" dirty="0" smtClean="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To access the </a:t>
            </a:r>
            <a:r>
              <a:rPr lang="en-US" sz="1600" dirty="0" smtClean="0">
                <a:latin typeface="Arial" panose="020B0604020202020204" pitchFamily="34" charset="0"/>
                <a:cs typeface="Arial" panose="020B0604020202020204" pitchFamily="34" charset="0"/>
              </a:rPr>
              <a:t>“</a:t>
            </a:r>
            <a:r>
              <a:rPr lang="en-US" sz="1600" b="1" i="1" dirty="0" smtClean="0">
                <a:latin typeface="Arial" panose="020B0604020202020204" pitchFamily="34" charset="0"/>
                <a:cs typeface="Arial" panose="020B0604020202020204" pitchFamily="34" charset="0"/>
              </a:rPr>
              <a:t>Work </a:t>
            </a:r>
            <a:r>
              <a:rPr lang="en-US" sz="1600" b="1" i="1" dirty="0" smtClean="0">
                <a:latin typeface="Arial" panose="020B0604020202020204" pitchFamily="34" charset="0"/>
                <a:cs typeface="Arial" panose="020B0604020202020204" pitchFamily="34" charset="0"/>
              </a:rPr>
              <a:t>In </a:t>
            </a:r>
            <a:r>
              <a:rPr lang="en-US" sz="1600" b="1" i="1" dirty="0" smtClean="0">
                <a:latin typeface="Arial" panose="020B0604020202020204" pitchFamily="34" charset="0"/>
                <a:cs typeface="Arial" panose="020B0604020202020204" pitchFamily="34" charset="0"/>
              </a:rPr>
              <a:t>Progress</a:t>
            </a:r>
            <a:r>
              <a:rPr lang="en-US" sz="1600" dirty="0" smtClean="0">
                <a:latin typeface="Arial" panose="020B0604020202020204" pitchFamily="34" charset="0"/>
                <a:cs typeface="Arial" panose="020B0604020202020204" pitchFamily="34" charset="0"/>
              </a:rPr>
              <a:t>”</a:t>
            </a:r>
            <a:r>
              <a:rPr lang="en-US" sz="1600" b="1" i="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form, clients with </a:t>
            </a:r>
            <a:r>
              <a:rPr lang="en-US" sz="1600" u="sng" dirty="0" smtClean="0">
                <a:latin typeface="Arial" panose="020B0604020202020204" pitchFamily="34" charset="0"/>
                <a:cs typeface="Arial" panose="020B0604020202020204" pitchFamily="34" charset="0"/>
              </a:rPr>
              <a:t>Submitter</a:t>
            </a:r>
            <a:r>
              <a:rPr lang="en-US" sz="1600" b="1"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 </a:t>
            </a:r>
            <a:r>
              <a:rPr lang="en-US" sz="1600" u="sng" dirty="0" smtClean="0">
                <a:latin typeface="Arial" panose="020B0604020202020204" pitchFamily="34" charset="0"/>
                <a:cs typeface="Arial" panose="020B0604020202020204" pitchFamily="34" charset="0"/>
              </a:rPr>
              <a:t>Viewer</a:t>
            </a:r>
            <a:r>
              <a:rPr lang="en-US" sz="1600" dirty="0" smtClean="0">
                <a:latin typeface="Arial" panose="020B0604020202020204" pitchFamily="34" charset="0"/>
                <a:cs typeface="Arial" panose="020B0604020202020204" pitchFamily="34" charset="0"/>
              </a:rPr>
              <a:t> or </a:t>
            </a:r>
            <a:r>
              <a:rPr lang="en-US" sz="1600" u="sng" dirty="0" smtClean="0">
                <a:latin typeface="Arial" panose="020B0604020202020204" pitchFamily="34" charset="0"/>
                <a:cs typeface="Arial" panose="020B0604020202020204" pitchFamily="34" charset="0"/>
              </a:rPr>
              <a:t>Reviewer</a:t>
            </a:r>
            <a:r>
              <a:rPr lang="en-US" sz="1600" dirty="0" smtClean="0">
                <a:latin typeface="Arial" panose="020B0604020202020204" pitchFamily="34" charset="0"/>
                <a:cs typeface="Arial" panose="020B0604020202020204" pitchFamily="34" charset="0"/>
              </a:rPr>
              <a:t> roles can:</a:t>
            </a:r>
          </a:p>
          <a:p>
            <a:pPr marL="342900" indent="-3429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Click on “</a:t>
            </a:r>
            <a:r>
              <a:rPr lang="en-US" sz="1600" b="1" i="1" dirty="0" smtClean="0">
                <a:latin typeface="Arial" panose="020B0604020202020204" pitchFamily="34" charset="0"/>
                <a:cs typeface="Arial" panose="020B0604020202020204" pitchFamily="34" charset="0"/>
              </a:rPr>
              <a:t>Air Data</a:t>
            </a:r>
            <a:r>
              <a:rPr lang="en-US" sz="1600" dirty="0" smtClean="0">
                <a:latin typeface="Arial" panose="020B0604020202020204" pitchFamily="34" charset="0"/>
                <a:cs typeface="Arial" panose="020B0604020202020204" pitchFamily="34" charset="0"/>
              </a:rPr>
              <a:t>” node </a:t>
            </a:r>
          </a:p>
          <a:p>
            <a:pPr marL="342900" indent="-3429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Click on “</a:t>
            </a:r>
            <a:r>
              <a:rPr lang="en-US" sz="1600" b="1" i="1" dirty="0" smtClean="0">
                <a:latin typeface="Arial" panose="020B0604020202020204" pitchFamily="34" charset="0"/>
                <a:cs typeface="Arial" panose="020B0604020202020204" pitchFamily="34" charset="0"/>
              </a:rPr>
              <a:t>Work </a:t>
            </a:r>
            <a:r>
              <a:rPr lang="en-US" sz="1600" b="1" i="1" dirty="0">
                <a:latin typeface="Arial" panose="020B0604020202020204" pitchFamily="34" charset="0"/>
                <a:cs typeface="Arial" panose="020B0604020202020204" pitchFamily="34" charset="0"/>
              </a:rPr>
              <a:t>In </a:t>
            </a:r>
            <a:r>
              <a:rPr lang="en-US" sz="1600" b="1" i="1" dirty="0" smtClean="0">
                <a:latin typeface="Arial" panose="020B0604020202020204" pitchFamily="34" charset="0"/>
                <a:cs typeface="Arial" panose="020B0604020202020204" pitchFamily="34" charset="0"/>
              </a:rPr>
              <a:t>Progress”</a:t>
            </a:r>
            <a:r>
              <a:rPr lang="en-US" sz="1600" dirty="0" smtClean="0">
                <a:latin typeface="Arial" panose="020B0604020202020204" pitchFamily="34" charset="0"/>
                <a:cs typeface="Arial" panose="020B0604020202020204" pitchFamily="34" charset="0"/>
              </a:rPr>
              <a:t> sub- node </a:t>
            </a:r>
          </a:p>
          <a:p>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The “</a:t>
            </a:r>
            <a:r>
              <a:rPr lang="en-US" sz="1600" b="1" i="1" dirty="0" smtClean="0">
                <a:latin typeface="Arial" panose="020B0604020202020204" pitchFamily="34" charset="0"/>
                <a:cs typeface="Arial" panose="020B0604020202020204" pitchFamily="34" charset="0"/>
              </a:rPr>
              <a:t>Work in Progress</a:t>
            </a:r>
            <a:r>
              <a:rPr lang="en-US" sz="1600" dirty="0" smtClean="0">
                <a:latin typeface="Arial" panose="020B0604020202020204" pitchFamily="34" charset="0"/>
                <a:cs typeface="Arial" panose="020B0604020202020204" pitchFamily="34" charset="0"/>
              </a:rPr>
              <a:t>” form appears (below)</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This form can be refreshed to see updated statuses, for example to see if a </a:t>
            </a:r>
            <a:r>
              <a:rPr lang="en-US" sz="1600" b="1" i="1" dirty="0" smtClean="0">
                <a:latin typeface="Arial" panose="020B0604020202020204" pitchFamily="34" charset="0"/>
                <a:cs typeface="Arial" panose="020B0604020202020204" pitchFamily="34" charset="0"/>
              </a:rPr>
              <a:t>Processing</a:t>
            </a:r>
            <a:r>
              <a:rPr lang="en-US"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status has changed to </a:t>
            </a:r>
            <a:r>
              <a:rPr lang="en-US" sz="1600" b="1" i="1" dirty="0" smtClean="0">
                <a:latin typeface="Arial" panose="020B0604020202020204" pitchFamily="34" charset="0"/>
                <a:cs typeface="Arial" panose="020B0604020202020204" pitchFamily="34" charset="0"/>
              </a:rPr>
              <a:t>Completed</a:t>
            </a:r>
            <a:endParaRPr lang="en-US" sz="1600" b="1" i="1" dirty="0" smtClean="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p:txBody>
      </p:sp>
      <p:sp>
        <p:nvSpPr>
          <p:cNvPr id="7" name="Rectangle 6"/>
          <p:cNvSpPr/>
          <p:nvPr/>
        </p:nvSpPr>
        <p:spPr>
          <a:xfrm>
            <a:off x="1880765" y="3885981"/>
            <a:ext cx="1548599" cy="2030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2698" t="11294" r="5732" b="8068"/>
          <a:stretch/>
        </p:blipFill>
        <p:spPr>
          <a:xfrm>
            <a:off x="5474925" y="4631452"/>
            <a:ext cx="4792337" cy="1377109"/>
          </a:xfrm>
          <a:prstGeom prst="rect">
            <a:avLst/>
          </a:prstGeom>
          <a:ln w="22225">
            <a:noFill/>
          </a:ln>
        </p:spPr>
      </p:pic>
      <p:sp>
        <p:nvSpPr>
          <p:cNvPr id="23" name="Rectangle 22"/>
          <p:cNvSpPr/>
          <p:nvPr/>
        </p:nvSpPr>
        <p:spPr>
          <a:xfrm>
            <a:off x="1514939" y="3326396"/>
            <a:ext cx="1140126" cy="2996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880765" y="6241182"/>
            <a:ext cx="7761262" cy="307777"/>
          </a:xfrm>
          <a:prstGeom prst="rect">
            <a:avLst/>
          </a:prstGeom>
          <a:solidFill>
            <a:schemeClr val="accent4">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CA" sz="1400" dirty="0">
                <a:solidFill>
                  <a:schemeClr val="tx1"/>
                </a:solidFill>
                <a:latin typeface="Arial" panose="020B0604020202020204" pitchFamily="34" charset="0"/>
                <a:cs typeface="Arial" panose="020B0604020202020204" pitchFamily="34" charset="0"/>
              </a:rPr>
              <a:t>* Remember, if a User only has the </a:t>
            </a:r>
            <a:r>
              <a:rPr lang="en-CA" sz="1400" u="sng" dirty="0">
                <a:solidFill>
                  <a:schemeClr val="tx1"/>
                </a:solidFill>
                <a:latin typeface="Arial" panose="020B0604020202020204" pitchFamily="34" charset="0"/>
                <a:cs typeface="Arial" panose="020B0604020202020204" pitchFamily="34" charset="0"/>
              </a:rPr>
              <a:t>Submitter</a:t>
            </a:r>
            <a:r>
              <a:rPr lang="en-CA" sz="1400" dirty="0">
                <a:solidFill>
                  <a:schemeClr val="tx1"/>
                </a:solidFill>
                <a:latin typeface="Arial" panose="020B0604020202020204" pitchFamily="34" charset="0"/>
                <a:cs typeface="Arial" panose="020B0604020202020204" pitchFamily="34" charset="0"/>
              </a:rPr>
              <a:t> role, they will only view </a:t>
            </a:r>
            <a:r>
              <a:rPr lang="en-CA" sz="1400" b="1" u="sng" dirty="0">
                <a:solidFill>
                  <a:schemeClr val="tx1"/>
                </a:solidFill>
                <a:latin typeface="Arial" panose="020B0604020202020204" pitchFamily="34" charset="0"/>
                <a:cs typeface="Arial" panose="020B0604020202020204" pitchFamily="34" charset="0"/>
              </a:rPr>
              <a:t>their own</a:t>
            </a:r>
            <a:r>
              <a:rPr lang="en-CA" sz="1400" dirty="0">
                <a:solidFill>
                  <a:schemeClr val="tx1"/>
                </a:solidFill>
                <a:latin typeface="Arial" panose="020B0604020202020204" pitchFamily="34" charset="0"/>
                <a:cs typeface="Arial" panose="020B0604020202020204" pitchFamily="34" charset="0"/>
              </a:rPr>
              <a:t> submissions</a:t>
            </a:r>
          </a:p>
        </p:txBody>
      </p:sp>
    </p:spTree>
    <p:extLst>
      <p:ext uri="{BB962C8B-B14F-4D97-AF65-F5344CB8AC3E}">
        <p14:creationId xmlns:p14="http://schemas.microsoft.com/office/powerpoint/2010/main" val="38180615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2068" y="1745372"/>
            <a:ext cx="6334125" cy="2089674"/>
          </a:xfrm>
        </p:spPr>
      </p:pic>
      <p:sp>
        <p:nvSpPr>
          <p:cNvPr id="3" name="Title 2"/>
          <p:cNvSpPr>
            <a:spLocks noGrp="1"/>
          </p:cNvSpPr>
          <p:nvPr>
            <p:ph type="title"/>
          </p:nvPr>
        </p:nvSpPr>
        <p:spPr/>
        <p:txBody>
          <a:bodyPr/>
          <a:lstStyle/>
          <a:p>
            <a:r>
              <a:rPr lang="en-CA" dirty="0" smtClean="0"/>
              <a:t>Work in Progress Form</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27</a:t>
            </a:fld>
            <a:endParaRPr lang="en-US"/>
          </a:p>
        </p:txBody>
      </p:sp>
      <p:sp>
        <p:nvSpPr>
          <p:cNvPr id="6" name="TextBox 5"/>
          <p:cNvSpPr txBox="1"/>
          <p:nvPr/>
        </p:nvSpPr>
        <p:spPr>
          <a:xfrm>
            <a:off x="6887609" y="2291262"/>
            <a:ext cx="3725333" cy="2800767"/>
          </a:xfrm>
          <a:prstGeom prst="rect">
            <a:avLst/>
          </a:prstGeom>
          <a:noFill/>
          <a:ln w="22225">
            <a:noFill/>
          </a:ln>
        </p:spPr>
        <p:txBody>
          <a:bodyPr wrap="square" rtlCol="0">
            <a:spAutoFit/>
          </a:bodyPr>
          <a:lstStyle/>
          <a:p>
            <a:r>
              <a:rPr lang="en-CA" sz="1600" dirty="0" smtClean="0">
                <a:latin typeface="Arial" panose="020B0604020202020204" pitchFamily="34" charset="0"/>
                <a:cs typeface="Arial" panose="020B0604020202020204" pitchFamily="34" charset="0"/>
              </a:rPr>
              <a:t>To search for and retrieve requests, fill in the “</a:t>
            </a:r>
            <a:r>
              <a:rPr lang="en-CA" sz="1600" b="1" i="1" dirty="0" smtClean="0">
                <a:latin typeface="Arial" panose="020B0604020202020204" pitchFamily="34" charset="0"/>
                <a:cs typeface="Arial" panose="020B0604020202020204" pitchFamily="34" charset="0"/>
              </a:rPr>
              <a:t>Work in Progress</a:t>
            </a:r>
            <a:r>
              <a:rPr lang="en-CA" sz="1600" dirty="0" smtClean="0">
                <a:latin typeface="Arial" panose="020B0604020202020204" pitchFamily="34" charset="0"/>
                <a:cs typeface="Arial" panose="020B0604020202020204" pitchFamily="34" charset="0"/>
              </a:rPr>
              <a:t>” form using one or more of the following search criteria:</a:t>
            </a:r>
          </a:p>
          <a:p>
            <a:endParaRPr lang="en-CA" dirty="0" smtClean="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CA" sz="1600" dirty="0" smtClean="0">
                <a:latin typeface="Arial" panose="020B0604020202020204" pitchFamily="34" charset="0"/>
                <a:cs typeface="Arial" panose="020B0604020202020204" pitchFamily="34" charset="0"/>
              </a:rPr>
              <a:t>Status </a:t>
            </a:r>
            <a:r>
              <a:rPr lang="en-CA" sz="1600" dirty="0" smtClean="0">
                <a:latin typeface="Arial" panose="020B0604020202020204" pitchFamily="34" charset="0"/>
                <a:cs typeface="Arial" panose="020B0604020202020204" pitchFamily="34" charset="0"/>
              </a:rPr>
              <a:t>(drop down list)</a:t>
            </a:r>
          </a:p>
          <a:p>
            <a:pPr marL="800100" lvl="1" indent="-342900">
              <a:buFont typeface="Arial" panose="020B0604020202020204" pitchFamily="34" charset="0"/>
              <a:buChar char="•"/>
            </a:pPr>
            <a:r>
              <a:rPr lang="en-CA" sz="1600" dirty="0" smtClean="0">
                <a:latin typeface="Arial" panose="020B0604020202020204" pitchFamily="34" charset="0"/>
                <a:cs typeface="Arial" panose="020B0604020202020204" pitchFamily="34" charset="0"/>
              </a:rPr>
              <a:t>Request #</a:t>
            </a:r>
          </a:p>
          <a:p>
            <a:pPr marL="800100" lvl="1" indent="-342900">
              <a:buFont typeface="Arial" panose="020B0604020202020204" pitchFamily="34" charset="0"/>
              <a:buChar char="•"/>
            </a:pPr>
            <a:r>
              <a:rPr lang="en-CA" sz="1600" dirty="0" smtClean="0">
                <a:latin typeface="Arial" panose="020B0604020202020204" pitchFamily="34" charset="0"/>
                <a:cs typeface="Arial" panose="020B0604020202020204" pitchFamily="34" charset="0"/>
              </a:rPr>
              <a:t>Start Date</a:t>
            </a:r>
          </a:p>
          <a:p>
            <a:pPr marL="800100" lvl="1" indent="-342900">
              <a:buFont typeface="Arial" panose="020B0604020202020204" pitchFamily="34" charset="0"/>
              <a:buChar char="•"/>
            </a:pPr>
            <a:r>
              <a:rPr lang="en-CA" sz="1600" dirty="0" smtClean="0">
                <a:latin typeface="Arial" panose="020B0604020202020204" pitchFamily="34" charset="0"/>
                <a:cs typeface="Arial" panose="020B0604020202020204" pitchFamily="34" charset="0"/>
              </a:rPr>
              <a:t>End Date</a:t>
            </a:r>
          </a:p>
          <a:p>
            <a:pPr marL="800100" lvl="1" indent="-342900">
              <a:buFont typeface="Arial" panose="020B0604020202020204" pitchFamily="34" charset="0"/>
              <a:buChar char="•"/>
            </a:pPr>
            <a:r>
              <a:rPr lang="en-CA" sz="1600" dirty="0" smtClean="0">
                <a:latin typeface="Arial" panose="020B0604020202020204" pitchFamily="34" charset="0"/>
                <a:cs typeface="Arial" panose="020B0604020202020204" pitchFamily="34" charset="0"/>
              </a:rPr>
              <a:t>Comment entered</a:t>
            </a:r>
          </a:p>
          <a:p>
            <a:pPr marL="800100" lvl="1" indent="-342900">
              <a:buAutoNum type="alphaLcPeriod"/>
            </a:pPr>
            <a:endParaRPr lang="en-CA" sz="1400" dirty="0"/>
          </a:p>
        </p:txBody>
      </p:sp>
      <p:sp>
        <p:nvSpPr>
          <p:cNvPr id="7" name="TextBox 6"/>
          <p:cNvSpPr txBox="1"/>
          <p:nvPr/>
        </p:nvSpPr>
        <p:spPr>
          <a:xfrm>
            <a:off x="643056" y="1431062"/>
            <a:ext cx="3941712"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Search Requests</a:t>
            </a:r>
            <a:endParaRPr lang="en-CA" sz="2800" b="1" dirty="0">
              <a:solidFill>
                <a:schemeClr val="accent3"/>
              </a:solidFill>
              <a:latin typeface="Arial" panose="020B0604020202020204" pitchFamily="34" charset="0"/>
              <a:ea typeface="+mj-ea"/>
              <a:cs typeface="Arial" panose="020B0604020202020204" pitchFamily="34" charset="0"/>
            </a:endParaRPr>
          </a:p>
        </p:txBody>
      </p:sp>
      <p:grpSp>
        <p:nvGrpSpPr>
          <p:cNvPr id="13" name="Group 12"/>
          <p:cNvGrpSpPr/>
          <p:nvPr/>
        </p:nvGrpSpPr>
        <p:grpSpPr>
          <a:xfrm>
            <a:off x="889801" y="3814078"/>
            <a:ext cx="2501756" cy="2246769"/>
            <a:chOff x="8048978" y="4002700"/>
            <a:chExt cx="2577635" cy="2439729"/>
          </a:xfrm>
          <a:solidFill>
            <a:schemeClr val="accent4">
              <a:lumMod val="40000"/>
              <a:lumOff val="60000"/>
            </a:schemeClr>
          </a:solidFill>
        </p:grpSpPr>
        <p:sp>
          <p:nvSpPr>
            <p:cNvPr id="12" name="TextBox 11"/>
            <p:cNvSpPr txBox="1"/>
            <p:nvPr/>
          </p:nvSpPr>
          <p:spPr>
            <a:xfrm>
              <a:off x="8048978" y="4002700"/>
              <a:ext cx="2577635" cy="2439729"/>
            </a:xfrm>
            <a:prstGeom prst="rect">
              <a:avLst/>
            </a:prstGeom>
            <a:solidFill>
              <a:schemeClr val="bg1"/>
            </a:solidFill>
            <a:ln w="25400">
              <a:noFill/>
            </a:ln>
          </p:spPr>
          <p:txBody>
            <a:bodyPr wrap="square" rtlCol="0">
              <a:spAutoFit/>
            </a:bodyPr>
            <a:lstStyle/>
            <a:p>
              <a:pPr algn="ctr"/>
              <a:r>
                <a:rPr lang="en-CA" sz="1400" b="1" dirty="0" smtClean="0"/>
                <a:t>List of Status types:</a:t>
              </a:r>
            </a:p>
            <a:p>
              <a:endParaRPr lang="en-CA" sz="1400" dirty="0" smtClean="0"/>
            </a:p>
            <a:p>
              <a:endParaRPr lang="en-CA" sz="1400" dirty="0"/>
            </a:p>
            <a:p>
              <a:endParaRPr lang="en-CA" sz="1400" dirty="0" smtClean="0"/>
            </a:p>
            <a:p>
              <a:endParaRPr lang="en-US" sz="1400" dirty="0" smtClean="0"/>
            </a:p>
            <a:p>
              <a:endParaRPr lang="en-CA" sz="1400" dirty="0"/>
            </a:p>
            <a:p>
              <a:endParaRPr lang="en-CA" sz="1400" dirty="0" smtClean="0"/>
            </a:p>
            <a:p>
              <a:endParaRPr lang="en-CA" sz="1400" dirty="0"/>
            </a:p>
            <a:p>
              <a:endParaRPr lang="en-CA" sz="1400" dirty="0" smtClean="0"/>
            </a:p>
            <a:p>
              <a:endParaRPr lang="en-CA" sz="14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6866" y="4279296"/>
              <a:ext cx="1310215" cy="1765934"/>
            </a:xfrm>
            <a:prstGeom prst="rect">
              <a:avLst/>
            </a:prstGeom>
            <a:grpFill/>
            <a:ln w="25400">
              <a:solidFill>
                <a:schemeClr val="accent3">
                  <a:lumMod val="40000"/>
                  <a:lumOff val="60000"/>
                </a:schemeClr>
              </a:solidFill>
            </a:ln>
          </p:spPr>
        </p:pic>
      </p:grpSp>
      <p:sp>
        <p:nvSpPr>
          <p:cNvPr id="17" name="Rectangle 16"/>
          <p:cNvSpPr/>
          <p:nvPr/>
        </p:nvSpPr>
        <p:spPr>
          <a:xfrm>
            <a:off x="3048079" y="3447894"/>
            <a:ext cx="499352" cy="2097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799018" y="2488531"/>
            <a:ext cx="2391508" cy="2277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p:cNvSpPr txBox="1"/>
          <p:nvPr/>
        </p:nvSpPr>
        <p:spPr>
          <a:xfrm>
            <a:off x="2712618" y="6001544"/>
            <a:ext cx="6629686" cy="307777"/>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pPr algn="ctr"/>
            <a:r>
              <a:rPr lang="en-CA" sz="1400" b="1" dirty="0" smtClean="0">
                <a:latin typeface="Arial" panose="020B0604020202020204" pitchFamily="34" charset="0"/>
                <a:cs typeface="Arial" panose="020B0604020202020204" pitchFamily="34" charset="0"/>
              </a:rPr>
              <a:t>Note: </a:t>
            </a:r>
            <a:r>
              <a:rPr lang="en-CA" sz="1400" dirty="0" smtClean="0">
                <a:latin typeface="Arial" panose="020B0604020202020204" pitchFamily="34" charset="0"/>
                <a:cs typeface="Arial" panose="020B0604020202020204" pitchFamily="34" charset="0"/>
              </a:rPr>
              <a:t>If </a:t>
            </a:r>
            <a:r>
              <a:rPr lang="en-CA" sz="1400" dirty="0">
                <a:latin typeface="Arial" panose="020B0604020202020204" pitchFamily="34" charset="0"/>
                <a:cs typeface="Arial" panose="020B0604020202020204" pitchFamily="34" charset="0"/>
              </a:rPr>
              <a:t>no criteria is entered, the result will return all requests under the </a:t>
            </a:r>
            <a:r>
              <a:rPr lang="en-CA" sz="1400" dirty="0" smtClean="0">
                <a:latin typeface="Arial" panose="020B0604020202020204" pitchFamily="34" charset="0"/>
                <a:cs typeface="Arial" panose="020B0604020202020204" pitchFamily="34" charset="0"/>
              </a:rPr>
              <a:t>account</a:t>
            </a:r>
            <a:endParaRPr lang="en-CA" sz="1400" dirty="0">
              <a:latin typeface="Arial" panose="020B0604020202020204" pitchFamily="34" charset="0"/>
              <a:cs typeface="Arial" panose="020B0604020202020204" pitchFamily="34" charset="0"/>
            </a:endParaRPr>
          </a:p>
        </p:txBody>
      </p:sp>
      <p:cxnSp>
        <p:nvCxnSpPr>
          <p:cNvPr id="32" name="Straight Arrow Connector 31"/>
          <p:cNvCxnSpPr/>
          <p:nvPr/>
        </p:nvCxnSpPr>
        <p:spPr>
          <a:xfrm>
            <a:off x="1644757" y="2738783"/>
            <a:ext cx="0" cy="10962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427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437"/>
          <a:stretch/>
        </p:blipFill>
        <p:spPr>
          <a:xfrm>
            <a:off x="623392" y="2136200"/>
            <a:ext cx="5879008" cy="2885307"/>
          </a:xfrm>
          <a:prstGeom prst="rect">
            <a:avLst/>
          </a:prstGeom>
        </p:spPr>
      </p:pic>
      <p:sp>
        <p:nvSpPr>
          <p:cNvPr id="3" name="Title 2"/>
          <p:cNvSpPr>
            <a:spLocks noGrp="1"/>
          </p:cNvSpPr>
          <p:nvPr>
            <p:ph type="title"/>
          </p:nvPr>
        </p:nvSpPr>
        <p:spPr/>
        <p:txBody>
          <a:bodyPr/>
          <a:lstStyle/>
          <a:p>
            <a:r>
              <a:rPr lang="en-CA" dirty="0" smtClean="0"/>
              <a:t>Work In Progress Form</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28</a:t>
            </a:fld>
            <a:endParaRPr lang="en-US"/>
          </a:p>
        </p:txBody>
      </p:sp>
      <p:sp>
        <p:nvSpPr>
          <p:cNvPr id="5" name="TextBox 4"/>
          <p:cNvSpPr txBox="1"/>
          <p:nvPr/>
        </p:nvSpPr>
        <p:spPr>
          <a:xfrm>
            <a:off x="698021" y="1457224"/>
            <a:ext cx="3941712"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Search Results</a:t>
            </a:r>
            <a:r>
              <a:rPr lang="en-CA" sz="2000" b="1" dirty="0" smtClean="0">
                <a:solidFill>
                  <a:schemeClr val="accent3"/>
                </a:solidFill>
                <a:latin typeface="Arial" panose="020B0604020202020204" pitchFamily="34" charset="0"/>
                <a:ea typeface="+mj-ea"/>
                <a:cs typeface="Arial" panose="020B0604020202020204" pitchFamily="34" charset="0"/>
              </a:rPr>
              <a:t> </a:t>
            </a:r>
            <a:endParaRPr lang="en-CA" sz="2000" b="1" dirty="0">
              <a:solidFill>
                <a:schemeClr val="accent3"/>
              </a:solidFill>
              <a:latin typeface="Arial" panose="020B0604020202020204" pitchFamily="34" charset="0"/>
              <a:ea typeface="+mj-ea"/>
              <a:cs typeface="Arial" panose="020B0604020202020204" pitchFamily="34" charset="0"/>
            </a:endParaRPr>
          </a:p>
        </p:txBody>
      </p:sp>
      <p:sp>
        <p:nvSpPr>
          <p:cNvPr id="7" name="TextBox 6"/>
          <p:cNvSpPr txBox="1"/>
          <p:nvPr/>
        </p:nvSpPr>
        <p:spPr>
          <a:xfrm>
            <a:off x="7044266" y="1766730"/>
            <a:ext cx="4281073" cy="3754874"/>
          </a:xfrm>
          <a:prstGeom prst="rect">
            <a:avLst/>
          </a:prstGeom>
          <a:noFill/>
          <a:ln w="25400">
            <a:noFill/>
          </a:ln>
        </p:spPr>
        <p:txBody>
          <a:bodyPr wrap="square" rtlCol="0">
            <a:spAutoFit/>
          </a:bodyPr>
          <a:lstStyle/>
          <a:p>
            <a:r>
              <a:rPr lang="en-CA" sz="1600" dirty="0" smtClean="0">
                <a:latin typeface="Arial" panose="020B0604020202020204" pitchFamily="34" charset="0"/>
                <a:cs typeface="Arial" panose="020B0604020202020204" pitchFamily="34" charset="0"/>
              </a:rPr>
              <a:t>This is an example showing the results returned from applying the search criteria in the “</a:t>
            </a:r>
            <a:r>
              <a:rPr lang="en-CA" sz="1600" b="1" i="1" dirty="0" smtClean="0">
                <a:latin typeface="Arial" panose="020B0604020202020204" pitchFamily="34" charset="0"/>
                <a:cs typeface="Arial" panose="020B0604020202020204" pitchFamily="34" charset="0"/>
              </a:rPr>
              <a:t>Work In Progress</a:t>
            </a:r>
            <a:r>
              <a:rPr lang="en-CA" sz="1600" dirty="0" smtClean="0">
                <a:latin typeface="Arial" panose="020B0604020202020204" pitchFamily="34" charset="0"/>
                <a:cs typeface="Arial" panose="020B0604020202020204" pitchFamily="34" charset="0"/>
              </a:rPr>
              <a:t>” form.  </a:t>
            </a:r>
          </a:p>
          <a:p>
            <a:endParaRPr lang="en-CA" sz="1600" dirty="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In this example, no criteria was applied which resulted in the results box </a:t>
            </a:r>
            <a:r>
              <a:rPr lang="en-CA" sz="1600" dirty="0" smtClean="0">
                <a:latin typeface="Arial" panose="020B0604020202020204" pitchFamily="34" charset="0"/>
                <a:cs typeface="Arial" panose="020B0604020202020204" pitchFamily="34" charset="0"/>
              </a:rPr>
              <a:t>showing </a:t>
            </a:r>
            <a:r>
              <a:rPr lang="en-CA" sz="1600" dirty="0" smtClean="0">
                <a:latin typeface="Arial" panose="020B0604020202020204" pitchFamily="34" charset="0"/>
                <a:cs typeface="Arial" panose="020B0604020202020204" pitchFamily="34" charset="0"/>
              </a:rPr>
              <a:t>the entire list of requests by:</a:t>
            </a: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Request #</a:t>
            </a: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Status</a:t>
            </a: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Comment</a:t>
            </a: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Last Updated (“YYYY/MM/DD”)</a:t>
            </a:r>
          </a:p>
          <a:p>
            <a:pPr marL="285750" indent="-285750">
              <a:buFont typeface="Arial" panose="020B0604020202020204" pitchFamily="34" charset="0"/>
              <a:buChar char="•"/>
            </a:pPr>
            <a:endParaRPr lang="en-CA" sz="1600" dirty="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For a request to be viewed, the user can </a:t>
            </a:r>
            <a:r>
              <a:rPr lang="en-CA" sz="1600" dirty="0">
                <a:latin typeface="Arial" panose="020B0604020202020204" pitchFamily="34" charset="0"/>
                <a:cs typeface="Arial" panose="020B0604020202020204" pitchFamily="34" charset="0"/>
              </a:rPr>
              <a:t>click on the desired request </a:t>
            </a:r>
            <a:r>
              <a:rPr lang="en-CA" sz="1600" dirty="0" smtClean="0">
                <a:latin typeface="Arial" panose="020B0604020202020204" pitchFamily="34" charset="0"/>
                <a:cs typeface="Arial" panose="020B0604020202020204" pitchFamily="34" charset="0"/>
              </a:rPr>
              <a:t>number.</a:t>
            </a:r>
          </a:p>
          <a:p>
            <a:endParaRPr lang="en-CA" sz="1400" dirty="0"/>
          </a:p>
        </p:txBody>
      </p:sp>
      <p:sp>
        <p:nvSpPr>
          <p:cNvPr id="9" name="TextBox 8"/>
          <p:cNvSpPr txBox="1"/>
          <p:nvPr/>
        </p:nvSpPr>
        <p:spPr>
          <a:xfrm>
            <a:off x="2122313" y="5261731"/>
            <a:ext cx="4278487" cy="307777"/>
          </a:xfrm>
          <a:prstGeom prst="rect">
            <a:avLst/>
          </a:prstGeom>
          <a:noFill/>
          <a:ln w="22225">
            <a:solidFill>
              <a:srgbClr val="FF0000"/>
            </a:solidFill>
          </a:ln>
        </p:spPr>
        <p:txBody>
          <a:bodyPr wrap="square" rtlCol="0">
            <a:spAutoFit/>
          </a:bodyPr>
          <a:lstStyle/>
          <a:p>
            <a:r>
              <a:rPr lang="en-CA" sz="1400" dirty="0" smtClean="0">
                <a:latin typeface="Arial" panose="020B0604020202020204" pitchFamily="34" charset="0"/>
                <a:cs typeface="Arial" panose="020B0604020202020204" pitchFamily="34" charset="0"/>
              </a:rPr>
              <a:t>Click on the request number to process the request</a:t>
            </a:r>
            <a:endParaRPr lang="en-CA" sz="1400" dirty="0">
              <a:latin typeface="Arial" panose="020B0604020202020204" pitchFamily="34" charset="0"/>
              <a:cs typeface="Arial" panose="020B0604020202020204" pitchFamily="34" charset="0"/>
            </a:endParaRPr>
          </a:p>
        </p:txBody>
      </p:sp>
      <p:sp>
        <p:nvSpPr>
          <p:cNvPr id="11" name="Rectangle 10"/>
          <p:cNvSpPr/>
          <p:nvPr/>
        </p:nvSpPr>
        <p:spPr>
          <a:xfrm>
            <a:off x="751781" y="4391378"/>
            <a:ext cx="670619" cy="1693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Elbow Connector 16"/>
          <p:cNvCxnSpPr>
            <a:stCxn id="9" idx="1"/>
          </p:cNvCxnSpPr>
          <p:nvPr/>
        </p:nvCxnSpPr>
        <p:spPr>
          <a:xfrm rot="10800000">
            <a:off x="1087101" y="4569798"/>
            <a:ext cx="1035213" cy="845822"/>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44058" y="6001544"/>
            <a:ext cx="8802477" cy="307777"/>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CA" sz="1400" b="1" dirty="0" smtClean="0">
                <a:latin typeface="Arial" panose="020B0604020202020204" pitchFamily="34" charset="0"/>
                <a:cs typeface="Arial" panose="020B0604020202020204" pitchFamily="34" charset="0"/>
              </a:rPr>
              <a:t>Note:  </a:t>
            </a:r>
            <a:r>
              <a:rPr lang="en-CA" sz="1400" dirty="0">
                <a:latin typeface="Arial" panose="020B0604020202020204" pitchFamily="34" charset="0"/>
                <a:cs typeface="Arial" panose="020B0604020202020204" pitchFamily="34" charset="0"/>
              </a:rPr>
              <a:t>To shorten the list of results, re-do the search by filling in one or more of the search criteria </a:t>
            </a:r>
            <a:r>
              <a:rPr lang="en-CA" sz="1400" dirty="0" smtClean="0">
                <a:latin typeface="Arial" panose="020B0604020202020204" pitchFamily="34" charset="0"/>
                <a:cs typeface="Arial" panose="020B0604020202020204" pitchFamily="34" charset="0"/>
              </a:rPr>
              <a:t>elements</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29016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552" y="1623764"/>
            <a:ext cx="4387447" cy="2712487"/>
          </a:xfrm>
          <a:prstGeom prst="rect">
            <a:avLst/>
          </a:prstGeom>
        </p:spPr>
      </p:pic>
      <p:sp>
        <p:nvSpPr>
          <p:cNvPr id="3" name="Title 2"/>
          <p:cNvSpPr>
            <a:spLocks noGrp="1"/>
          </p:cNvSpPr>
          <p:nvPr>
            <p:ph type="title"/>
          </p:nvPr>
        </p:nvSpPr>
        <p:spPr/>
        <p:txBody>
          <a:bodyPr/>
          <a:lstStyle/>
          <a:p>
            <a:r>
              <a:rPr lang="en-CA" dirty="0" smtClean="0"/>
              <a:t>Warning Form</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29</a:t>
            </a:fld>
            <a:endParaRPr lang="en-US"/>
          </a:p>
        </p:txBody>
      </p:sp>
      <p:sp>
        <p:nvSpPr>
          <p:cNvPr id="9" name="TextBox 8"/>
          <p:cNvSpPr txBox="1"/>
          <p:nvPr/>
        </p:nvSpPr>
        <p:spPr>
          <a:xfrm>
            <a:off x="6731551" y="1554910"/>
            <a:ext cx="4955952" cy="4401205"/>
          </a:xfrm>
          <a:prstGeom prst="rect">
            <a:avLst/>
          </a:prstGeom>
          <a:noFill/>
          <a:ln w="25400">
            <a:noFill/>
          </a:ln>
        </p:spPr>
        <p:txBody>
          <a:bodyPr wrap="square" rtlCol="0">
            <a:spAutoFit/>
          </a:bodyPr>
          <a:lstStyle/>
          <a:p>
            <a:r>
              <a:rPr lang="en-CA" sz="1400" dirty="0" smtClean="0">
                <a:latin typeface="Arial" panose="020B0604020202020204" pitchFamily="34" charset="0"/>
                <a:cs typeface="Arial" panose="020B0604020202020204" pitchFamily="34" charset="0"/>
              </a:rPr>
              <a:t>This is the </a:t>
            </a:r>
            <a:r>
              <a:rPr lang="en-CA" sz="1400" dirty="0" smtClean="0">
                <a:latin typeface="Arial" panose="020B0604020202020204" pitchFamily="34" charset="0"/>
                <a:cs typeface="Arial" panose="020B0604020202020204" pitchFamily="34" charset="0"/>
              </a:rPr>
              <a:t>“</a:t>
            </a:r>
            <a:r>
              <a:rPr lang="en-CA" sz="1400" b="1" i="1" dirty="0" smtClean="0">
                <a:latin typeface="Arial" panose="020B0604020202020204" pitchFamily="34" charset="0"/>
                <a:cs typeface="Arial" panose="020B0604020202020204" pitchFamily="34" charset="0"/>
              </a:rPr>
              <a:t>Warning</a:t>
            </a:r>
            <a:r>
              <a:rPr lang="en-CA" sz="1400" dirty="0" smtClean="0">
                <a:latin typeface="Arial" panose="020B0604020202020204" pitchFamily="34" charset="0"/>
                <a:cs typeface="Arial" panose="020B0604020202020204" pitchFamily="34" charset="0"/>
              </a:rPr>
              <a:t>”</a:t>
            </a:r>
            <a:r>
              <a:rPr lang="en-CA" sz="1400" b="1" dirty="0" smtClean="0">
                <a:latin typeface="Arial" panose="020B0604020202020204" pitchFamily="34" charset="0"/>
                <a:cs typeface="Arial" panose="020B0604020202020204" pitchFamily="34" charset="0"/>
              </a:rPr>
              <a:t> </a:t>
            </a:r>
            <a:r>
              <a:rPr lang="en-CA" sz="1400" dirty="0" smtClean="0">
                <a:latin typeface="Arial" panose="020B0604020202020204" pitchFamily="34" charset="0"/>
                <a:cs typeface="Arial" panose="020B0604020202020204" pitchFamily="34" charset="0"/>
              </a:rPr>
              <a:t>form</a:t>
            </a:r>
            <a:r>
              <a:rPr lang="en-CA" sz="1400" b="1" dirty="0" smtClean="0">
                <a:latin typeface="Arial" panose="020B0604020202020204" pitchFamily="34" charset="0"/>
                <a:cs typeface="Arial" panose="020B0604020202020204" pitchFamily="34" charset="0"/>
              </a:rPr>
              <a:t> </a:t>
            </a:r>
            <a:r>
              <a:rPr lang="en-CA" sz="1400" dirty="0" smtClean="0">
                <a:latin typeface="Arial" panose="020B0604020202020204" pitchFamily="34" charset="0"/>
                <a:cs typeface="Arial" panose="020B0604020202020204" pitchFamily="34" charset="0"/>
              </a:rPr>
              <a:t>that Users with the </a:t>
            </a:r>
            <a:r>
              <a:rPr lang="en-CA" sz="1400" u="sng" dirty="0" smtClean="0">
                <a:latin typeface="Arial" panose="020B0604020202020204" pitchFamily="34" charset="0"/>
                <a:cs typeface="Arial" panose="020B0604020202020204" pitchFamily="34" charset="0"/>
              </a:rPr>
              <a:t>Submitter</a:t>
            </a:r>
            <a:r>
              <a:rPr lang="en-CA" sz="1400" dirty="0" smtClean="0">
                <a:latin typeface="Arial" panose="020B0604020202020204" pitchFamily="34" charset="0"/>
                <a:cs typeface="Arial" panose="020B0604020202020204" pitchFamily="34" charset="0"/>
              </a:rPr>
              <a:t> role can see when file status is </a:t>
            </a:r>
            <a:r>
              <a:rPr lang="en-CA" sz="1400" b="1" i="1" dirty="0" smtClean="0">
                <a:latin typeface="Arial" panose="020B0604020202020204" pitchFamily="34" charset="0"/>
                <a:cs typeface="Arial" panose="020B0604020202020204" pitchFamily="34" charset="0"/>
              </a:rPr>
              <a:t>Pending </a:t>
            </a:r>
            <a:r>
              <a:rPr lang="en-CA" sz="1400" b="1" i="1" dirty="0">
                <a:latin typeface="Arial" panose="020B0604020202020204" pitchFamily="34" charset="0"/>
                <a:cs typeface="Arial" panose="020B0604020202020204" pitchFamily="34" charset="0"/>
              </a:rPr>
              <a:t>Warnings</a:t>
            </a:r>
            <a:r>
              <a:rPr lang="en-CA" sz="1400" dirty="0" smtClean="0">
                <a:latin typeface="Arial" panose="020B0604020202020204" pitchFamily="34" charset="0"/>
                <a:cs typeface="Arial" panose="020B0604020202020204" pitchFamily="34" charset="0"/>
              </a:rPr>
              <a:t>.  </a:t>
            </a:r>
            <a:r>
              <a:rPr lang="en-CA" sz="1400" dirty="0" smtClean="0">
                <a:latin typeface="Arial" panose="020B0604020202020204" pitchFamily="34" charset="0"/>
                <a:cs typeface="Arial" panose="020B0604020202020204" pitchFamily="34" charset="0"/>
              </a:rPr>
              <a:t/>
            </a:r>
            <a:br>
              <a:rPr lang="en-CA" sz="1400" dirty="0" smtClean="0">
                <a:latin typeface="Arial" panose="020B0604020202020204" pitchFamily="34" charset="0"/>
                <a:cs typeface="Arial" panose="020B0604020202020204" pitchFamily="34" charset="0"/>
              </a:rPr>
            </a:br>
            <a:r>
              <a:rPr lang="en-CA" sz="1400" dirty="0" smtClean="0">
                <a:latin typeface="Arial" panose="020B0604020202020204" pitchFamily="34" charset="0"/>
                <a:cs typeface="Arial" panose="020B0604020202020204" pitchFamily="34" charset="0"/>
              </a:rPr>
              <a:t>The </a:t>
            </a:r>
            <a:r>
              <a:rPr lang="en-CA" sz="1400" u="sng" dirty="0" smtClean="0">
                <a:latin typeface="Arial" panose="020B0604020202020204" pitchFamily="34" charset="0"/>
                <a:cs typeface="Arial" panose="020B0604020202020204" pitchFamily="34" charset="0"/>
              </a:rPr>
              <a:t>Submitter</a:t>
            </a:r>
            <a:r>
              <a:rPr lang="en-CA" sz="1400" dirty="0" smtClean="0">
                <a:latin typeface="Arial" panose="020B0604020202020204" pitchFamily="34" charset="0"/>
                <a:cs typeface="Arial" panose="020B0604020202020204" pitchFamily="34" charset="0"/>
              </a:rPr>
              <a:t> selects the request number from the “</a:t>
            </a:r>
            <a:r>
              <a:rPr lang="en-CA" sz="1400" b="1" i="1" dirty="0" smtClean="0">
                <a:latin typeface="Arial" panose="020B0604020202020204" pitchFamily="34" charset="0"/>
                <a:cs typeface="Arial" panose="020B0604020202020204" pitchFamily="34" charset="0"/>
              </a:rPr>
              <a:t>Work in Progress</a:t>
            </a:r>
            <a:r>
              <a:rPr lang="en-CA" sz="1400" dirty="0" smtClean="0">
                <a:latin typeface="Arial" panose="020B0604020202020204" pitchFamily="34" charset="0"/>
                <a:cs typeface="Arial" panose="020B0604020202020204" pitchFamily="34" charset="0"/>
              </a:rPr>
              <a:t>” </a:t>
            </a:r>
            <a:r>
              <a:rPr lang="en-CA" sz="1400" dirty="0">
                <a:latin typeface="Arial" panose="020B0604020202020204" pitchFamily="34" charset="0"/>
                <a:cs typeface="Arial" panose="020B0604020202020204" pitchFamily="34" charset="0"/>
              </a:rPr>
              <a:t>form</a:t>
            </a:r>
            <a:r>
              <a:rPr lang="en-CA" sz="1400" dirty="0" smtClean="0">
                <a:latin typeface="Arial" panose="020B0604020202020204" pitchFamily="34" charset="0"/>
                <a:cs typeface="Arial" panose="020B0604020202020204" pitchFamily="34" charset="0"/>
              </a:rPr>
              <a:t>. </a:t>
            </a:r>
          </a:p>
          <a:p>
            <a:endParaRPr lang="en-CA" sz="1400" dirty="0" smtClean="0">
              <a:latin typeface="Arial" panose="020B0604020202020204" pitchFamily="34" charset="0"/>
              <a:cs typeface="Arial" panose="020B0604020202020204" pitchFamily="34" charset="0"/>
            </a:endParaRPr>
          </a:p>
          <a:p>
            <a:r>
              <a:rPr lang="en-CA" sz="1400" dirty="0" smtClean="0">
                <a:latin typeface="Arial" panose="020B0604020202020204" pitchFamily="34" charset="0"/>
                <a:cs typeface="Arial" panose="020B0604020202020204" pitchFamily="34" charset="0"/>
              </a:rPr>
              <a:t>The information the </a:t>
            </a:r>
            <a:r>
              <a:rPr lang="en-CA" sz="1400" u="sng" dirty="0" smtClean="0">
                <a:latin typeface="Arial" panose="020B0604020202020204" pitchFamily="34" charset="0"/>
                <a:cs typeface="Arial" panose="020B0604020202020204" pitchFamily="34" charset="0"/>
              </a:rPr>
              <a:t>Submitter</a:t>
            </a:r>
            <a:r>
              <a:rPr lang="en-CA" sz="1400" dirty="0" smtClean="0">
                <a:latin typeface="Arial" panose="020B0604020202020204" pitchFamily="34" charset="0"/>
                <a:cs typeface="Arial" panose="020B0604020202020204" pitchFamily="34" charset="0"/>
              </a:rPr>
              <a:t> will see are:</a:t>
            </a:r>
          </a:p>
          <a:p>
            <a:pPr marL="285750" indent="-285750">
              <a:buFont typeface="Arial" panose="020B0604020202020204" pitchFamily="34" charset="0"/>
              <a:buChar char="•"/>
            </a:pPr>
            <a:r>
              <a:rPr lang="en-CA" sz="1400" i="1" dirty="0" smtClean="0">
                <a:latin typeface="Arial" panose="020B0604020202020204" pitchFamily="34" charset="0"/>
                <a:cs typeface="Arial" panose="020B0604020202020204" pitchFamily="34" charset="0"/>
              </a:rPr>
              <a:t>Pending Warnings</a:t>
            </a:r>
            <a:r>
              <a:rPr lang="en-CA" sz="1400" dirty="0" smtClean="0">
                <a:latin typeface="Arial" panose="020B0604020202020204" pitchFamily="34" charset="0"/>
                <a:cs typeface="Arial" panose="020B0604020202020204" pitchFamily="34" charset="0"/>
              </a:rPr>
              <a:t> </a:t>
            </a:r>
            <a:r>
              <a:rPr lang="en-CA" sz="1400" dirty="0" smtClean="0">
                <a:latin typeface="Arial" panose="020B0604020202020204" pitchFamily="34" charset="0"/>
                <a:cs typeface="Arial" panose="020B0604020202020204" pitchFamily="34" charset="0"/>
              </a:rPr>
              <a:t>Status</a:t>
            </a:r>
          </a:p>
          <a:p>
            <a:pPr marL="285750" indent="-285750">
              <a:buFont typeface="Arial" panose="020B0604020202020204" pitchFamily="34" charset="0"/>
              <a:buChar char="•"/>
            </a:pPr>
            <a:r>
              <a:rPr lang="en-CA" sz="1400" dirty="0" smtClean="0">
                <a:latin typeface="Arial" panose="020B0604020202020204" pitchFamily="34" charset="0"/>
                <a:cs typeface="Arial" panose="020B0604020202020204" pitchFamily="34" charset="0"/>
              </a:rPr>
              <a:t>Warning Report – Report detailing the data validation warnings</a:t>
            </a:r>
          </a:p>
          <a:p>
            <a:pPr marL="285750" indent="-285750">
              <a:buFont typeface="Arial" panose="020B0604020202020204" pitchFamily="34" charset="0"/>
              <a:buChar char="•"/>
            </a:pPr>
            <a:r>
              <a:rPr lang="en-CA" sz="1400" dirty="0" smtClean="0">
                <a:latin typeface="Arial" panose="020B0604020202020204" pitchFamily="34" charset="0"/>
                <a:cs typeface="Arial" panose="020B0604020202020204" pitchFamily="34" charset="0"/>
              </a:rPr>
              <a:t>Submitter’s Username</a:t>
            </a:r>
          </a:p>
          <a:p>
            <a:pPr marL="285750" indent="-285750">
              <a:buFont typeface="Arial" panose="020B0604020202020204" pitchFamily="34" charset="0"/>
              <a:buChar char="•"/>
            </a:pPr>
            <a:r>
              <a:rPr lang="en-CA" sz="1400" dirty="0" smtClean="0">
                <a:latin typeface="Arial" panose="020B0604020202020204" pitchFamily="34" charset="0"/>
                <a:cs typeface="Arial" panose="020B0604020202020204" pitchFamily="34" charset="0"/>
              </a:rPr>
              <a:t>Submission Date</a:t>
            </a:r>
          </a:p>
          <a:p>
            <a:endParaRPr lang="en-CA" sz="1400" dirty="0" smtClean="0">
              <a:latin typeface="Arial" panose="020B0604020202020204" pitchFamily="34" charset="0"/>
              <a:cs typeface="Arial" panose="020B0604020202020204" pitchFamily="34" charset="0"/>
            </a:endParaRPr>
          </a:p>
          <a:p>
            <a:r>
              <a:rPr lang="en-CA" sz="1400" dirty="0" smtClean="0">
                <a:latin typeface="Arial" panose="020B0604020202020204" pitchFamily="34" charset="0"/>
                <a:cs typeface="Arial" panose="020B0604020202020204" pitchFamily="34" charset="0"/>
              </a:rPr>
              <a:t>To approve or reject the request, the </a:t>
            </a:r>
            <a:r>
              <a:rPr lang="en-CA" sz="1400" u="sng" dirty="0" smtClean="0">
                <a:latin typeface="Arial" panose="020B0604020202020204" pitchFamily="34" charset="0"/>
                <a:cs typeface="Arial" panose="020B0604020202020204" pitchFamily="34" charset="0"/>
              </a:rPr>
              <a:t>Submitter </a:t>
            </a:r>
            <a:r>
              <a:rPr lang="en-CA" sz="1400" dirty="0" smtClean="0">
                <a:latin typeface="Arial" panose="020B0604020202020204" pitchFamily="34" charset="0"/>
                <a:cs typeface="Arial" panose="020B0604020202020204" pitchFamily="34" charset="0"/>
              </a:rPr>
              <a:t>will:</a:t>
            </a:r>
          </a:p>
          <a:p>
            <a:pPr marL="342900" indent="-342900">
              <a:buFont typeface="+mj-lt"/>
              <a:buAutoNum type="arabicPeriod"/>
            </a:pPr>
            <a:r>
              <a:rPr lang="en-CA" sz="1400" dirty="0" smtClean="0">
                <a:latin typeface="Arial" panose="020B0604020202020204" pitchFamily="34" charset="0"/>
                <a:cs typeface="Arial" panose="020B0604020202020204" pitchFamily="34" charset="0"/>
              </a:rPr>
              <a:t>Fill in any comments required in the “</a:t>
            </a:r>
            <a:r>
              <a:rPr lang="en-CA" sz="1400" i="1" dirty="0" smtClean="0">
                <a:latin typeface="Arial" panose="020B0604020202020204" pitchFamily="34" charset="0"/>
                <a:cs typeface="Arial" panose="020B0604020202020204" pitchFamily="34" charset="0"/>
              </a:rPr>
              <a:t>Warning Comment</a:t>
            </a:r>
            <a:r>
              <a:rPr lang="en-CA" sz="1400" dirty="0" smtClean="0">
                <a:latin typeface="Arial" panose="020B0604020202020204" pitchFamily="34" charset="0"/>
                <a:cs typeface="Arial" panose="020B0604020202020204" pitchFamily="34" charset="0"/>
              </a:rPr>
              <a:t>” box (Mandatory)</a:t>
            </a:r>
          </a:p>
          <a:p>
            <a:pPr marL="800100" lvl="1" indent="-342900">
              <a:buFont typeface="Arial" panose="020B0604020202020204" pitchFamily="34" charset="0"/>
              <a:buChar char="•"/>
            </a:pPr>
            <a:r>
              <a:rPr lang="en-CA" sz="1400" dirty="0" smtClean="0">
                <a:latin typeface="Arial" panose="020B0604020202020204" pitchFamily="34" charset="0"/>
                <a:cs typeface="Arial" panose="020B0604020202020204" pitchFamily="34" charset="0"/>
              </a:rPr>
              <a:t>Limit of 200 characters </a:t>
            </a:r>
          </a:p>
          <a:p>
            <a:pPr marL="342900" indent="-342900">
              <a:buFont typeface="+mj-lt"/>
              <a:buAutoNum type="arabicPeriod"/>
            </a:pPr>
            <a:r>
              <a:rPr lang="en-CA" sz="1400" dirty="0" smtClean="0">
                <a:latin typeface="Arial" panose="020B0604020202020204" pitchFamily="34" charset="0"/>
                <a:cs typeface="Arial" panose="020B0604020202020204" pitchFamily="34" charset="0"/>
              </a:rPr>
              <a:t>Click the “</a:t>
            </a:r>
            <a:r>
              <a:rPr lang="en-CA" sz="1400" b="1" i="1" dirty="0" smtClean="0">
                <a:latin typeface="Arial" panose="020B0604020202020204" pitchFamily="34" charset="0"/>
                <a:cs typeface="Arial" panose="020B0604020202020204" pitchFamily="34" charset="0"/>
              </a:rPr>
              <a:t>Approve</a:t>
            </a:r>
            <a:r>
              <a:rPr lang="en-CA" sz="1400" dirty="0" smtClean="0">
                <a:latin typeface="Arial" panose="020B0604020202020204" pitchFamily="34" charset="0"/>
                <a:cs typeface="Arial" panose="020B0604020202020204" pitchFamily="34" charset="0"/>
              </a:rPr>
              <a:t>” or “</a:t>
            </a:r>
            <a:r>
              <a:rPr lang="en-CA" sz="1400" b="1" i="1" dirty="0">
                <a:latin typeface="Arial" panose="020B0604020202020204" pitchFamily="34" charset="0"/>
                <a:cs typeface="Arial" panose="020B0604020202020204" pitchFamily="34" charset="0"/>
              </a:rPr>
              <a:t>Reject</a:t>
            </a:r>
            <a:r>
              <a:rPr lang="en-CA" sz="1400" dirty="0" smtClean="0">
                <a:latin typeface="Arial" panose="020B0604020202020204" pitchFamily="34" charset="0"/>
                <a:cs typeface="Arial" panose="020B0604020202020204" pitchFamily="34" charset="0"/>
              </a:rPr>
              <a:t>” button</a:t>
            </a:r>
          </a:p>
          <a:p>
            <a:endParaRPr lang="en-CA" sz="1400" dirty="0" smtClean="0">
              <a:latin typeface="Arial" panose="020B0604020202020204" pitchFamily="34" charset="0"/>
              <a:cs typeface="Arial" panose="020B0604020202020204" pitchFamily="34" charset="0"/>
            </a:endParaRPr>
          </a:p>
          <a:p>
            <a:r>
              <a:rPr lang="en-CA" sz="1400" dirty="0" smtClean="0">
                <a:latin typeface="Arial" panose="020B0604020202020204" pitchFamily="34" charset="0"/>
                <a:cs typeface="Arial" panose="020B0604020202020204" pitchFamily="34" charset="0"/>
              </a:rPr>
              <a:t>Clicking the “</a:t>
            </a:r>
            <a:r>
              <a:rPr lang="en-CA" sz="1400" b="1" i="1" dirty="0" smtClean="0">
                <a:latin typeface="Arial" panose="020B0604020202020204" pitchFamily="34" charset="0"/>
                <a:cs typeface="Arial" panose="020B0604020202020204" pitchFamily="34" charset="0"/>
              </a:rPr>
              <a:t>Close</a:t>
            </a:r>
            <a:r>
              <a:rPr lang="en-CA" sz="1400" dirty="0" smtClean="0">
                <a:latin typeface="Arial" panose="020B0604020202020204" pitchFamily="34" charset="0"/>
                <a:cs typeface="Arial" panose="020B0604020202020204" pitchFamily="34" charset="0"/>
              </a:rPr>
              <a:t>” button will return the </a:t>
            </a:r>
            <a:r>
              <a:rPr lang="en-CA" sz="1400" u="sng" dirty="0" smtClean="0">
                <a:latin typeface="Arial" panose="020B0604020202020204" pitchFamily="34" charset="0"/>
                <a:cs typeface="Arial" panose="020B0604020202020204" pitchFamily="34" charset="0"/>
              </a:rPr>
              <a:t>Submitter</a:t>
            </a:r>
            <a:r>
              <a:rPr lang="en-CA" sz="1400" dirty="0" smtClean="0">
                <a:latin typeface="Arial" panose="020B0604020202020204" pitchFamily="34" charset="0"/>
                <a:cs typeface="Arial" panose="020B0604020202020204" pitchFamily="34" charset="0"/>
              </a:rPr>
              <a:t> to the previous screen</a:t>
            </a:r>
            <a:r>
              <a:rPr lang="en-CA" sz="1400" dirty="0">
                <a:latin typeface="Arial" panose="020B0604020202020204" pitchFamily="34" charset="0"/>
                <a:cs typeface="Arial" panose="020B0604020202020204" pitchFamily="34" charset="0"/>
              </a:rPr>
              <a:t>. </a:t>
            </a:r>
            <a:endParaRPr lang="en-CA" sz="1400" dirty="0" smtClean="0">
              <a:latin typeface="Arial" panose="020B0604020202020204" pitchFamily="34" charset="0"/>
              <a:cs typeface="Arial" panose="020B0604020202020204" pitchFamily="34" charset="0"/>
            </a:endParaRPr>
          </a:p>
        </p:txBody>
      </p:sp>
      <p:sp>
        <p:nvSpPr>
          <p:cNvPr id="7" name="TextBox 6"/>
          <p:cNvSpPr txBox="1"/>
          <p:nvPr/>
        </p:nvSpPr>
        <p:spPr>
          <a:xfrm>
            <a:off x="3512714" y="4178842"/>
            <a:ext cx="1977376" cy="738664"/>
          </a:xfrm>
          <a:prstGeom prst="rect">
            <a:avLst/>
          </a:prstGeom>
          <a:noFill/>
          <a:ln w="25400">
            <a:solidFill>
              <a:srgbClr val="FF0000"/>
            </a:solidFill>
          </a:ln>
        </p:spPr>
        <p:txBody>
          <a:bodyPr wrap="square" rtlCol="0">
            <a:spAutoFit/>
          </a:bodyPr>
          <a:lstStyle/>
          <a:p>
            <a:r>
              <a:rPr lang="en-CA" sz="1400" dirty="0" smtClean="0"/>
              <a:t>The </a:t>
            </a:r>
            <a:r>
              <a:rPr lang="en-CA" sz="1400" u="sng" dirty="0" smtClean="0"/>
              <a:t>Submitter</a:t>
            </a:r>
            <a:r>
              <a:rPr lang="en-CA" sz="1400" dirty="0" smtClean="0"/>
              <a:t> fills in the Warning Comments </a:t>
            </a:r>
            <a:r>
              <a:rPr lang="en-CA" sz="1400" b="1" dirty="0" smtClean="0"/>
              <a:t>(Mandatory)</a:t>
            </a:r>
            <a:endParaRPr lang="en-CA" sz="1400" b="1" dirty="0"/>
          </a:p>
        </p:txBody>
      </p:sp>
      <p:sp>
        <p:nvSpPr>
          <p:cNvPr id="13" name="Rectangle 12"/>
          <p:cNvSpPr/>
          <p:nvPr/>
        </p:nvSpPr>
        <p:spPr>
          <a:xfrm>
            <a:off x="2527447" y="3813813"/>
            <a:ext cx="891527" cy="2110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 name="Elbow Connector 15"/>
          <p:cNvCxnSpPr>
            <a:stCxn id="7" idx="3"/>
            <a:endCxn id="11" idx="3"/>
          </p:cNvCxnSpPr>
          <p:nvPr/>
        </p:nvCxnSpPr>
        <p:spPr>
          <a:xfrm flipH="1" flipV="1">
            <a:off x="5020246" y="3389185"/>
            <a:ext cx="469844" cy="1158989"/>
          </a:xfrm>
          <a:prstGeom prst="bentConnector3">
            <a:avLst>
              <a:gd name="adj1" fmla="val -48654"/>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005182" y="3269291"/>
            <a:ext cx="3015064" cy="2397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2016035" y="3026191"/>
            <a:ext cx="730614" cy="124226"/>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CA" sz="700" dirty="0" smtClean="0">
                <a:solidFill>
                  <a:srgbClr val="000000"/>
                </a:solidFill>
              </a:rPr>
              <a:t>EA1035_Client A</a:t>
            </a:r>
            <a:endParaRPr lang="en-CA" sz="700" dirty="0">
              <a:solidFill>
                <a:srgbClr val="000000"/>
              </a:solidFill>
            </a:endParaRPr>
          </a:p>
        </p:txBody>
      </p:sp>
      <p:sp>
        <p:nvSpPr>
          <p:cNvPr id="17" name="Rectangle 16"/>
          <p:cNvSpPr/>
          <p:nvPr/>
        </p:nvSpPr>
        <p:spPr>
          <a:xfrm>
            <a:off x="2003188" y="3701652"/>
            <a:ext cx="2097212" cy="107722"/>
          </a:xfrm>
          <a:prstGeom prst="rect">
            <a:avLst/>
          </a:prstGeom>
          <a:solidFill>
            <a:srgbClr val="EEEEEE"/>
          </a:solidFill>
        </p:spPr>
        <p:txBody>
          <a:bodyPr wrap="square" lIns="0" tIns="0" bIns="0" rtlCol="0">
            <a:spAutoFit/>
          </a:bodyPr>
          <a:lstStyle/>
          <a:p>
            <a:r>
              <a:rPr lang="en-CA" sz="700" u="sng" dirty="0">
                <a:solidFill>
                  <a:srgbClr val="0000FF"/>
                </a:solidFill>
              </a:rPr>
              <a:t>AMB-00195448-201902-passive.xml</a:t>
            </a:r>
          </a:p>
        </p:txBody>
      </p:sp>
      <p:sp>
        <p:nvSpPr>
          <p:cNvPr id="2" name="Rectangle 1"/>
          <p:cNvSpPr/>
          <p:nvPr/>
        </p:nvSpPr>
        <p:spPr>
          <a:xfrm>
            <a:off x="2027529" y="3302376"/>
            <a:ext cx="311481" cy="184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1774681" y="2204020"/>
            <a:ext cx="817176" cy="256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p:cNvSpPr txBox="1"/>
          <p:nvPr/>
        </p:nvSpPr>
        <p:spPr>
          <a:xfrm>
            <a:off x="603386" y="5362255"/>
            <a:ext cx="6085880" cy="523220"/>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pPr algn="ctr"/>
            <a:r>
              <a:rPr lang="en-CA" sz="1400" b="1" dirty="0" smtClean="0">
                <a:latin typeface="Arial" panose="020B0604020202020204" pitchFamily="34" charset="0"/>
                <a:cs typeface="Arial" panose="020B0604020202020204" pitchFamily="34" charset="0"/>
              </a:rPr>
              <a:t>Note:  </a:t>
            </a:r>
            <a:r>
              <a:rPr lang="en-CA" sz="1400" dirty="0" smtClean="0">
                <a:latin typeface="Arial" panose="020B0604020202020204" pitchFamily="34" charset="0"/>
                <a:cs typeface="Arial" panose="020B0604020202020204" pitchFamily="34" charset="0"/>
              </a:rPr>
              <a:t>If a warning is rejected, file returns to </a:t>
            </a:r>
            <a:r>
              <a:rPr lang="en-CA" sz="1400" b="1" i="1" dirty="0" smtClean="0">
                <a:latin typeface="Arial" panose="020B0604020202020204" pitchFamily="34" charset="0"/>
                <a:cs typeface="Arial" panose="020B0604020202020204" pitchFamily="34" charset="0"/>
              </a:rPr>
              <a:t>Work </a:t>
            </a:r>
            <a:r>
              <a:rPr lang="en-CA" sz="1400" b="1" i="1" dirty="0" smtClean="0">
                <a:latin typeface="Arial" panose="020B0604020202020204" pitchFamily="34" charset="0"/>
                <a:cs typeface="Arial" panose="020B0604020202020204" pitchFamily="34" charset="0"/>
              </a:rPr>
              <a:t>in </a:t>
            </a:r>
            <a:r>
              <a:rPr lang="en-CA" sz="1400" b="1" i="1" dirty="0" smtClean="0">
                <a:latin typeface="Arial" panose="020B0604020202020204" pitchFamily="34" charset="0"/>
                <a:cs typeface="Arial" panose="020B0604020202020204" pitchFamily="34" charset="0"/>
              </a:rPr>
              <a:t>Progress</a:t>
            </a:r>
            <a:r>
              <a:rPr lang="en-CA" sz="1400" dirty="0" smtClean="0">
                <a:latin typeface="Arial" panose="020B0604020202020204" pitchFamily="34" charset="0"/>
                <a:cs typeface="Arial" panose="020B0604020202020204" pitchFamily="34" charset="0"/>
              </a:rPr>
              <a:t> </a:t>
            </a:r>
            <a:r>
              <a:rPr lang="en-CA" sz="1400" dirty="0" smtClean="0">
                <a:latin typeface="Arial" panose="020B0604020202020204" pitchFamily="34" charset="0"/>
                <a:cs typeface="Arial" panose="020B0604020202020204" pitchFamily="34" charset="0"/>
              </a:rPr>
              <a:t>status; if warning is accepted, file proceeds to </a:t>
            </a:r>
            <a:r>
              <a:rPr lang="en-CA" sz="1400" b="1" i="1" dirty="0" smtClean="0">
                <a:latin typeface="Arial" panose="020B0604020202020204" pitchFamily="34" charset="0"/>
                <a:cs typeface="Arial" panose="020B0604020202020204" pitchFamily="34" charset="0"/>
              </a:rPr>
              <a:t>Review</a:t>
            </a:r>
            <a:endParaRPr lang="en-CA" sz="1400" dirty="0">
              <a:latin typeface="Arial" panose="020B0604020202020204" pitchFamily="34" charset="0"/>
              <a:cs typeface="Arial" panose="020B0604020202020204" pitchFamily="34" charset="0"/>
            </a:endParaRPr>
          </a:p>
        </p:txBody>
      </p:sp>
      <p:sp>
        <p:nvSpPr>
          <p:cNvPr id="27" name="Rectangle 26"/>
          <p:cNvSpPr/>
          <p:nvPr/>
        </p:nvSpPr>
        <p:spPr>
          <a:xfrm>
            <a:off x="1959240" y="2800627"/>
            <a:ext cx="891527" cy="2110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37410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3056" y="2038224"/>
            <a:ext cx="10574965" cy="3942618"/>
          </a:xfrm>
        </p:spPr>
        <p:txBody>
          <a:bodyPr>
            <a:spAutoFit/>
          </a:bodyPr>
          <a:lstStyle/>
          <a:p>
            <a:pPr marL="0" indent="0">
              <a:buNone/>
            </a:pPr>
            <a:r>
              <a:rPr lang="en-CA" sz="1600" dirty="0" smtClean="0"/>
              <a:t>All changes take effect </a:t>
            </a:r>
            <a:r>
              <a:rPr lang="en-US" sz="1600" dirty="0" smtClean="0"/>
              <a:t>on November 15</a:t>
            </a:r>
            <a:r>
              <a:rPr lang="en-US" sz="1600" baseline="30000" dirty="0" smtClean="0"/>
              <a:t>th</a:t>
            </a:r>
            <a:r>
              <a:rPr lang="en-US" sz="1600" dirty="0" smtClean="0"/>
              <a:t>, 2019 at 5:00 pm MST</a:t>
            </a:r>
          </a:p>
          <a:p>
            <a:pPr marL="0" indent="0">
              <a:buNone/>
            </a:pPr>
            <a:endParaRPr lang="en-US" sz="1600" dirty="0" smtClean="0"/>
          </a:p>
          <a:p>
            <a:r>
              <a:rPr lang="en-US" sz="1600" dirty="0" smtClean="0"/>
              <a:t>New Version 2.0 ambient XML schema for submission of ambient data</a:t>
            </a:r>
          </a:p>
          <a:p>
            <a:pPr>
              <a:spcBef>
                <a:spcPts val="1800"/>
              </a:spcBef>
            </a:pPr>
            <a:r>
              <a:rPr lang="en-US" sz="1600" dirty="0" smtClean="0"/>
              <a:t>ETS Administration Module*   </a:t>
            </a:r>
          </a:p>
          <a:p>
            <a:pPr lvl="1">
              <a:buFont typeface="Arial" panose="020B0604020202020204" pitchFamily="34" charset="0"/>
              <a:buChar char="•"/>
            </a:pPr>
            <a:r>
              <a:rPr lang="en-US" sz="1600" dirty="0" smtClean="0"/>
              <a:t>Roles Management – different authorizations by user and approval</a:t>
            </a:r>
          </a:p>
          <a:p>
            <a:pPr lvl="1">
              <a:buFont typeface="Arial" panose="020B0604020202020204" pitchFamily="34" charset="0"/>
              <a:buChar char="•"/>
            </a:pPr>
            <a:r>
              <a:rPr lang="en-US" sz="1600" dirty="0" smtClean="0"/>
              <a:t>Station Maintenance – including emission sources and industrial ambient</a:t>
            </a:r>
          </a:p>
          <a:p>
            <a:pPr lvl="1">
              <a:buFont typeface="Arial" panose="020B0604020202020204" pitchFamily="34" charset="0"/>
              <a:buChar char="•"/>
            </a:pPr>
            <a:r>
              <a:rPr lang="en-US" sz="1600" dirty="0" smtClean="0"/>
              <a:t>Equipment Assignment – industrial ambient</a:t>
            </a:r>
          </a:p>
          <a:p>
            <a:pPr lvl="1">
              <a:buFont typeface="Arial" panose="020B0604020202020204" pitchFamily="34" charset="0"/>
              <a:buChar char="•"/>
            </a:pPr>
            <a:r>
              <a:rPr lang="en-US" sz="1600" dirty="0" smtClean="0"/>
              <a:t>Allows upkeep of metadata</a:t>
            </a:r>
          </a:p>
          <a:p>
            <a:pPr>
              <a:spcBef>
                <a:spcPts val="1800"/>
              </a:spcBef>
            </a:pPr>
            <a:r>
              <a:rPr lang="en-US" sz="1600" dirty="0" smtClean="0"/>
              <a:t>Additional </a:t>
            </a:r>
            <a:r>
              <a:rPr lang="en-US" sz="1600" dirty="0"/>
              <a:t>automatic validations have been put in place for ambient </a:t>
            </a:r>
            <a:r>
              <a:rPr lang="en-US" sz="1600" dirty="0" smtClean="0"/>
              <a:t>data and AMD forms</a:t>
            </a:r>
          </a:p>
          <a:p>
            <a:pPr>
              <a:spcBef>
                <a:spcPts val="1800"/>
              </a:spcBef>
            </a:pPr>
            <a:endParaRPr lang="en-US" sz="1600" dirty="0"/>
          </a:p>
          <a:p>
            <a:pPr marL="0" indent="0" algn="r">
              <a:spcBef>
                <a:spcPts val="1800"/>
              </a:spcBef>
              <a:buNone/>
            </a:pPr>
            <a:r>
              <a:rPr lang="en-US" sz="1100" dirty="0" smtClean="0">
                <a:solidFill>
                  <a:srgbClr val="000000"/>
                </a:solidFill>
              </a:rPr>
              <a:t>* Not covered in this manual.  Please see </a:t>
            </a:r>
            <a:r>
              <a:rPr lang="en-US" sz="1100" i="1" dirty="0" smtClean="0">
                <a:solidFill>
                  <a:srgbClr val="000000"/>
                </a:solidFill>
              </a:rPr>
              <a:t>Industrial </a:t>
            </a:r>
            <a:r>
              <a:rPr lang="en-US" sz="1100" i="1" dirty="0">
                <a:solidFill>
                  <a:srgbClr val="000000"/>
                </a:solidFill>
              </a:rPr>
              <a:t>Data Administration </a:t>
            </a:r>
            <a:r>
              <a:rPr lang="en-US" sz="1100" i="1" dirty="0"/>
              <a:t>Module Training Course</a:t>
            </a:r>
            <a:endParaRPr lang="en-US" sz="1100" b="1" i="1" dirty="0" smtClean="0">
              <a:solidFill>
                <a:srgbClr val="FF6600"/>
              </a:solidFill>
            </a:endParaRPr>
          </a:p>
        </p:txBody>
      </p:sp>
      <p:sp>
        <p:nvSpPr>
          <p:cNvPr id="3" name="Title 2"/>
          <p:cNvSpPr>
            <a:spLocks noGrp="1"/>
          </p:cNvSpPr>
          <p:nvPr>
            <p:ph type="title"/>
          </p:nvPr>
        </p:nvSpPr>
        <p:spPr/>
        <p:txBody>
          <a:bodyPr/>
          <a:lstStyle/>
          <a:p>
            <a:r>
              <a:rPr lang="en-CA" dirty="0" smtClean="0"/>
              <a:t>Introduction</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3</a:t>
            </a:fld>
            <a:endParaRPr lang="en-US" dirty="0"/>
          </a:p>
        </p:txBody>
      </p:sp>
      <p:sp>
        <p:nvSpPr>
          <p:cNvPr id="5" name="TextBox 4"/>
          <p:cNvSpPr txBox="1"/>
          <p:nvPr/>
        </p:nvSpPr>
        <p:spPr>
          <a:xfrm>
            <a:off x="643056" y="1431062"/>
            <a:ext cx="3941712"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Overview of Changes</a:t>
            </a:r>
            <a:endParaRPr lang="en-CA" sz="2800" b="1" dirty="0">
              <a:solidFill>
                <a:schemeClr val="accent3"/>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544993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2" y="1759720"/>
            <a:ext cx="5868743" cy="3909580"/>
          </a:xfrm>
          <a:prstGeom prst="rect">
            <a:avLst/>
          </a:prstGeom>
        </p:spPr>
      </p:pic>
      <p:sp>
        <p:nvSpPr>
          <p:cNvPr id="3" name="Title 2"/>
          <p:cNvSpPr>
            <a:spLocks noGrp="1"/>
          </p:cNvSpPr>
          <p:nvPr>
            <p:ph type="title"/>
          </p:nvPr>
        </p:nvSpPr>
        <p:spPr/>
        <p:txBody>
          <a:bodyPr/>
          <a:lstStyle/>
          <a:p>
            <a:r>
              <a:rPr lang="en-CA" dirty="0" smtClean="0"/>
              <a:t>Review Form</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30</a:t>
            </a:fld>
            <a:endParaRPr lang="en-US"/>
          </a:p>
        </p:txBody>
      </p:sp>
      <p:sp>
        <p:nvSpPr>
          <p:cNvPr id="9" name="TextBox 8"/>
          <p:cNvSpPr txBox="1"/>
          <p:nvPr/>
        </p:nvSpPr>
        <p:spPr>
          <a:xfrm>
            <a:off x="6350205" y="1660745"/>
            <a:ext cx="4759755" cy="4185761"/>
          </a:xfrm>
          <a:prstGeom prst="rect">
            <a:avLst/>
          </a:prstGeom>
          <a:noFill/>
          <a:ln w="25400">
            <a:noFill/>
          </a:ln>
        </p:spPr>
        <p:txBody>
          <a:bodyPr wrap="square" rtlCol="0">
            <a:spAutoFit/>
          </a:bodyPr>
          <a:lstStyle/>
          <a:p>
            <a:r>
              <a:rPr lang="en-CA" sz="1400" dirty="0">
                <a:latin typeface="Arial" panose="020B0604020202020204" pitchFamily="34" charset="0"/>
                <a:cs typeface="Arial" panose="020B0604020202020204" pitchFamily="34" charset="0"/>
              </a:rPr>
              <a:t>This is the </a:t>
            </a:r>
            <a:r>
              <a:rPr lang="en-CA" sz="1400" dirty="0" smtClean="0">
                <a:latin typeface="Arial" panose="020B0604020202020204" pitchFamily="34" charset="0"/>
                <a:cs typeface="Arial" panose="020B0604020202020204" pitchFamily="34" charset="0"/>
              </a:rPr>
              <a:t>“</a:t>
            </a:r>
            <a:r>
              <a:rPr lang="en-CA" sz="1400" b="1" i="1" dirty="0" smtClean="0">
                <a:latin typeface="Arial" panose="020B0604020202020204" pitchFamily="34" charset="0"/>
                <a:cs typeface="Arial" panose="020B0604020202020204" pitchFamily="34" charset="0"/>
              </a:rPr>
              <a:t>Review</a:t>
            </a:r>
            <a:r>
              <a:rPr lang="en-CA" sz="1400" dirty="0" smtClean="0">
                <a:latin typeface="Arial" panose="020B0604020202020204" pitchFamily="34" charset="0"/>
                <a:cs typeface="Arial" panose="020B0604020202020204" pitchFamily="34" charset="0"/>
              </a:rPr>
              <a:t>”</a:t>
            </a:r>
            <a:r>
              <a:rPr lang="en-CA" sz="1400" b="1" i="1" dirty="0" smtClean="0">
                <a:latin typeface="Arial" panose="020B0604020202020204" pitchFamily="34" charset="0"/>
                <a:cs typeface="Arial" panose="020B0604020202020204" pitchFamily="34" charset="0"/>
              </a:rPr>
              <a:t> </a:t>
            </a:r>
            <a:r>
              <a:rPr lang="en-CA" sz="1400" dirty="0">
                <a:latin typeface="Arial" panose="020B0604020202020204" pitchFamily="34" charset="0"/>
                <a:cs typeface="Arial" panose="020B0604020202020204" pitchFamily="34" charset="0"/>
              </a:rPr>
              <a:t>form</a:t>
            </a:r>
            <a:r>
              <a:rPr lang="en-CA" sz="1400" b="1" dirty="0">
                <a:latin typeface="Arial" panose="020B0604020202020204" pitchFamily="34" charset="0"/>
                <a:cs typeface="Arial" panose="020B0604020202020204" pitchFamily="34" charset="0"/>
              </a:rPr>
              <a:t> </a:t>
            </a:r>
            <a:r>
              <a:rPr lang="en-CA" sz="1400" dirty="0">
                <a:latin typeface="Arial" panose="020B0604020202020204" pitchFamily="34" charset="0"/>
                <a:cs typeface="Arial" panose="020B0604020202020204" pitchFamily="34" charset="0"/>
              </a:rPr>
              <a:t>that </a:t>
            </a:r>
            <a:r>
              <a:rPr lang="en-CA" sz="1400" dirty="0" smtClean="0">
                <a:latin typeface="Arial" panose="020B0604020202020204" pitchFamily="34" charset="0"/>
                <a:cs typeface="Arial" panose="020B0604020202020204" pitchFamily="34" charset="0"/>
              </a:rPr>
              <a:t>Users with </a:t>
            </a:r>
            <a:r>
              <a:rPr lang="en-CA" sz="1400" u="sng" dirty="0" smtClean="0">
                <a:latin typeface="Arial" panose="020B0604020202020204" pitchFamily="34" charset="0"/>
                <a:cs typeface="Arial" panose="020B0604020202020204" pitchFamily="34" charset="0"/>
              </a:rPr>
              <a:t>Viewer</a:t>
            </a:r>
            <a:r>
              <a:rPr lang="en-CA" sz="1400" dirty="0" smtClean="0">
                <a:latin typeface="Arial" panose="020B0604020202020204" pitchFamily="34" charset="0"/>
                <a:cs typeface="Arial" panose="020B0604020202020204" pitchFamily="34" charset="0"/>
              </a:rPr>
              <a:t> and/or </a:t>
            </a:r>
            <a:r>
              <a:rPr lang="en-CA" sz="1400" u="sng" dirty="0" smtClean="0">
                <a:latin typeface="Arial" panose="020B0604020202020204" pitchFamily="34" charset="0"/>
                <a:cs typeface="Arial" panose="020B0604020202020204" pitchFamily="34" charset="0"/>
              </a:rPr>
              <a:t>Reviewer</a:t>
            </a:r>
            <a:r>
              <a:rPr lang="en-CA" sz="1400" dirty="0" smtClean="0">
                <a:latin typeface="Arial" panose="020B0604020202020204" pitchFamily="34" charset="0"/>
                <a:cs typeface="Arial" panose="020B0604020202020204" pitchFamily="34" charset="0"/>
              </a:rPr>
              <a:t> roles can see when file </a:t>
            </a:r>
            <a:r>
              <a:rPr lang="en-CA" sz="1400" dirty="0">
                <a:latin typeface="Arial" panose="020B0604020202020204" pitchFamily="34" charset="0"/>
                <a:cs typeface="Arial" panose="020B0604020202020204" pitchFamily="34" charset="0"/>
              </a:rPr>
              <a:t>status is </a:t>
            </a:r>
            <a:r>
              <a:rPr lang="en-CA" sz="1400" b="1" i="1" dirty="0" smtClean="0">
                <a:latin typeface="Arial" panose="020B0604020202020204" pitchFamily="34" charset="0"/>
                <a:cs typeface="Arial" panose="020B0604020202020204" pitchFamily="34" charset="0"/>
              </a:rPr>
              <a:t>Pending Review</a:t>
            </a:r>
            <a:r>
              <a:rPr lang="en-CA" sz="1400" dirty="0" smtClean="0">
                <a:latin typeface="Arial" panose="020B0604020202020204" pitchFamily="34" charset="0"/>
                <a:cs typeface="Arial" panose="020B0604020202020204" pitchFamily="34" charset="0"/>
              </a:rPr>
              <a:t>. </a:t>
            </a:r>
            <a:r>
              <a:rPr lang="en-CA" sz="1400" dirty="0" smtClean="0">
                <a:latin typeface="Arial" panose="020B0604020202020204" pitchFamily="34" charset="0"/>
                <a:cs typeface="Arial" panose="020B0604020202020204" pitchFamily="34" charset="0"/>
              </a:rPr>
              <a:t>The request is selected from the “</a:t>
            </a:r>
            <a:r>
              <a:rPr lang="en-CA" sz="1400" b="1" i="1" dirty="0" smtClean="0">
                <a:latin typeface="Arial" panose="020B0604020202020204" pitchFamily="34" charset="0"/>
                <a:cs typeface="Arial" panose="020B0604020202020204" pitchFamily="34" charset="0"/>
              </a:rPr>
              <a:t>Work In Progress</a:t>
            </a:r>
            <a:r>
              <a:rPr lang="en-CA" sz="1400" dirty="0" smtClean="0">
                <a:latin typeface="Arial" panose="020B0604020202020204" pitchFamily="34" charset="0"/>
                <a:cs typeface="Arial" panose="020B0604020202020204" pitchFamily="34" charset="0"/>
              </a:rPr>
              <a:t>” form. </a:t>
            </a:r>
          </a:p>
          <a:p>
            <a:endParaRPr lang="en-CA" sz="1400" dirty="0" smtClean="0">
              <a:latin typeface="Arial" panose="020B0604020202020204" pitchFamily="34" charset="0"/>
              <a:cs typeface="Arial" panose="020B0604020202020204" pitchFamily="34" charset="0"/>
            </a:endParaRPr>
          </a:p>
          <a:p>
            <a:r>
              <a:rPr lang="en-CA" sz="1400" dirty="0" smtClean="0">
                <a:latin typeface="Arial" panose="020B0604020202020204" pitchFamily="34" charset="0"/>
                <a:cs typeface="Arial" panose="020B0604020202020204" pitchFamily="34" charset="0"/>
              </a:rPr>
              <a:t>The </a:t>
            </a:r>
            <a:r>
              <a:rPr lang="en-CA" sz="1400" u="sng" dirty="0" smtClean="0">
                <a:latin typeface="Arial" panose="020B0604020202020204" pitchFamily="34" charset="0"/>
                <a:cs typeface="Arial" panose="020B0604020202020204" pitchFamily="34" charset="0"/>
              </a:rPr>
              <a:t>Reviewer</a:t>
            </a:r>
            <a:r>
              <a:rPr lang="en-CA" sz="1400" dirty="0" smtClean="0">
                <a:latin typeface="Arial" panose="020B0604020202020204" pitchFamily="34" charset="0"/>
                <a:cs typeface="Arial" panose="020B0604020202020204" pitchFamily="34" charset="0"/>
              </a:rPr>
              <a:t> is able to see the </a:t>
            </a:r>
            <a:r>
              <a:rPr lang="en-CA" sz="1400" dirty="0" smtClean="0">
                <a:latin typeface="Arial" panose="020B0604020202020204" pitchFamily="34" charset="0"/>
                <a:cs typeface="Arial" panose="020B0604020202020204" pitchFamily="34" charset="0"/>
              </a:rPr>
              <a:t>Warning Report </a:t>
            </a:r>
            <a:r>
              <a:rPr lang="en-CA" sz="1400" dirty="0" smtClean="0">
                <a:latin typeface="Arial" panose="020B0604020202020204" pitchFamily="34" charset="0"/>
                <a:cs typeface="Arial" panose="020B0604020202020204" pitchFamily="34" charset="0"/>
              </a:rPr>
              <a:t>(if any warnings were approved)</a:t>
            </a:r>
            <a:endParaRPr lang="en-CA" sz="1400" dirty="0">
              <a:latin typeface="Arial" panose="020B0604020202020204" pitchFamily="34" charset="0"/>
              <a:cs typeface="Arial" panose="020B0604020202020204" pitchFamily="34" charset="0"/>
            </a:endParaRPr>
          </a:p>
          <a:p>
            <a:endParaRPr lang="en-CA" sz="1400" dirty="0" smtClean="0">
              <a:latin typeface="Arial" panose="020B0604020202020204" pitchFamily="34" charset="0"/>
              <a:cs typeface="Arial" panose="020B0604020202020204" pitchFamily="34" charset="0"/>
            </a:endParaRPr>
          </a:p>
          <a:p>
            <a:r>
              <a:rPr lang="en-CA" sz="1400" dirty="0" smtClean="0">
                <a:latin typeface="Arial" panose="020B0604020202020204" pitchFamily="34" charset="0"/>
                <a:cs typeface="Arial" panose="020B0604020202020204" pitchFamily="34" charset="0"/>
              </a:rPr>
              <a:t>The </a:t>
            </a:r>
            <a:r>
              <a:rPr lang="en-CA" sz="1400" dirty="0">
                <a:latin typeface="Arial" panose="020B0604020202020204" pitchFamily="34" charset="0"/>
                <a:cs typeface="Arial" panose="020B0604020202020204" pitchFamily="34" charset="0"/>
              </a:rPr>
              <a:t>information the </a:t>
            </a:r>
            <a:r>
              <a:rPr lang="en-CA" sz="1400" u="sng" dirty="0" smtClean="0">
                <a:latin typeface="Arial" panose="020B0604020202020204" pitchFamily="34" charset="0"/>
                <a:cs typeface="Arial" panose="020B0604020202020204" pitchFamily="34" charset="0"/>
              </a:rPr>
              <a:t>Viewer/Reviewer</a:t>
            </a:r>
            <a:r>
              <a:rPr lang="en-CA" sz="1400" dirty="0" smtClean="0">
                <a:latin typeface="Arial" panose="020B0604020202020204" pitchFamily="34" charset="0"/>
                <a:cs typeface="Arial" panose="020B0604020202020204" pitchFamily="34" charset="0"/>
              </a:rPr>
              <a:t> </a:t>
            </a:r>
            <a:r>
              <a:rPr lang="en-CA" sz="1400" dirty="0">
                <a:latin typeface="Arial" panose="020B0604020202020204" pitchFamily="34" charset="0"/>
                <a:cs typeface="Arial" panose="020B0604020202020204" pitchFamily="34" charset="0"/>
              </a:rPr>
              <a:t>will see are:</a:t>
            </a:r>
          </a:p>
          <a:p>
            <a:pPr marL="285750" indent="-285750">
              <a:buFont typeface="Arial" panose="020B0604020202020204" pitchFamily="34" charset="0"/>
              <a:buChar char="•"/>
            </a:pPr>
            <a:r>
              <a:rPr lang="en-CA" sz="1400" i="1" dirty="0" smtClean="0">
                <a:latin typeface="Arial" panose="020B0604020202020204" pitchFamily="34" charset="0"/>
                <a:cs typeface="Arial" panose="020B0604020202020204" pitchFamily="34" charset="0"/>
              </a:rPr>
              <a:t>Pending Review</a:t>
            </a:r>
            <a:r>
              <a:rPr lang="en-CA" sz="1400" dirty="0" smtClean="0">
                <a:latin typeface="Arial" panose="020B0604020202020204" pitchFamily="34" charset="0"/>
                <a:cs typeface="Arial" panose="020B0604020202020204" pitchFamily="34" charset="0"/>
              </a:rPr>
              <a:t> </a:t>
            </a:r>
            <a:r>
              <a:rPr lang="en-CA" sz="1400" dirty="0" smtClean="0">
                <a:latin typeface="Arial" panose="020B0604020202020204" pitchFamily="34" charset="0"/>
                <a:cs typeface="Arial" panose="020B0604020202020204" pitchFamily="34" charset="0"/>
              </a:rPr>
              <a:t>Status</a:t>
            </a:r>
          </a:p>
          <a:p>
            <a:pPr marL="285750" indent="-285750">
              <a:buFont typeface="Arial" panose="020B0604020202020204" pitchFamily="34" charset="0"/>
              <a:buChar char="•"/>
            </a:pPr>
            <a:r>
              <a:rPr lang="en-CA" sz="1400" dirty="0" smtClean="0">
                <a:latin typeface="Arial" panose="020B0604020202020204" pitchFamily="34" charset="0"/>
                <a:cs typeface="Arial" panose="020B0604020202020204" pitchFamily="34" charset="0"/>
              </a:rPr>
              <a:t>Submitter’s Username</a:t>
            </a:r>
          </a:p>
          <a:p>
            <a:pPr marL="285750" indent="-285750">
              <a:buFont typeface="Arial" panose="020B0604020202020204" pitchFamily="34" charset="0"/>
              <a:buChar char="•"/>
            </a:pPr>
            <a:r>
              <a:rPr lang="en-CA" sz="1400" dirty="0" smtClean="0">
                <a:latin typeface="Arial" panose="020B0604020202020204" pitchFamily="34" charset="0"/>
                <a:cs typeface="Arial" panose="020B0604020202020204" pitchFamily="34" charset="0"/>
              </a:rPr>
              <a:t>Submission Date</a:t>
            </a:r>
          </a:p>
          <a:p>
            <a:pPr marL="285750" indent="-285750">
              <a:buFont typeface="Arial" panose="020B0604020202020204" pitchFamily="34" charset="0"/>
              <a:buChar char="•"/>
            </a:pPr>
            <a:r>
              <a:rPr lang="en-CA" sz="1400" dirty="0" smtClean="0">
                <a:latin typeface="Arial" panose="020B0604020202020204" pitchFamily="34" charset="0"/>
                <a:cs typeface="Arial" panose="020B0604020202020204" pitchFamily="34" charset="0"/>
              </a:rPr>
              <a:t>Warning Comment (by the Submitter)</a:t>
            </a:r>
          </a:p>
          <a:p>
            <a:pPr marL="742950" lvl="1" indent="-285750">
              <a:buFont typeface="Arial" panose="020B0604020202020204" pitchFamily="34" charset="0"/>
              <a:buChar char="•"/>
            </a:pPr>
            <a:r>
              <a:rPr lang="en-CA" sz="1400" dirty="0" smtClean="0">
                <a:latin typeface="Arial" panose="020B0604020202020204" pitchFamily="34" charset="0"/>
                <a:cs typeface="Arial" panose="020B0604020202020204" pitchFamily="34" charset="0"/>
              </a:rPr>
              <a:t>Limit of 200 characters</a:t>
            </a:r>
          </a:p>
          <a:p>
            <a:pPr marL="285750" indent="-285750">
              <a:buFont typeface="Arial" panose="020B0604020202020204" pitchFamily="34" charset="0"/>
              <a:buChar char="•"/>
            </a:pPr>
            <a:r>
              <a:rPr lang="en-CA" sz="1400" dirty="0" smtClean="0">
                <a:latin typeface="Arial" panose="020B0604020202020204" pitchFamily="34" charset="0"/>
                <a:cs typeface="Arial" panose="020B0604020202020204" pitchFamily="34" charset="0"/>
              </a:rPr>
              <a:t>File to be uploaded</a:t>
            </a:r>
          </a:p>
          <a:p>
            <a:endParaRPr lang="en-CA" sz="1400" dirty="0" smtClean="0">
              <a:latin typeface="Arial" panose="020B0604020202020204" pitchFamily="34" charset="0"/>
              <a:cs typeface="Arial" panose="020B0604020202020204" pitchFamily="34" charset="0"/>
            </a:endParaRPr>
          </a:p>
          <a:p>
            <a:r>
              <a:rPr lang="en-CA" sz="1400" dirty="0" smtClean="0">
                <a:latin typeface="Arial" panose="020B0604020202020204" pitchFamily="34" charset="0"/>
                <a:cs typeface="Arial" panose="020B0604020202020204" pitchFamily="34" charset="0"/>
              </a:rPr>
              <a:t>Clicking </a:t>
            </a:r>
            <a:r>
              <a:rPr lang="en-CA" sz="1400" dirty="0">
                <a:latin typeface="Arial" panose="020B0604020202020204" pitchFamily="34" charset="0"/>
                <a:cs typeface="Arial" panose="020B0604020202020204" pitchFamily="34" charset="0"/>
              </a:rPr>
              <a:t>the “</a:t>
            </a:r>
            <a:r>
              <a:rPr lang="en-CA" sz="1400" b="1" i="1" dirty="0">
                <a:latin typeface="Arial" panose="020B0604020202020204" pitchFamily="34" charset="0"/>
                <a:cs typeface="Arial" panose="020B0604020202020204" pitchFamily="34" charset="0"/>
              </a:rPr>
              <a:t>Close</a:t>
            </a:r>
            <a:r>
              <a:rPr lang="en-CA" sz="1400" dirty="0">
                <a:latin typeface="Arial" panose="020B0604020202020204" pitchFamily="34" charset="0"/>
                <a:cs typeface="Arial" panose="020B0604020202020204" pitchFamily="34" charset="0"/>
              </a:rPr>
              <a:t>” button will return the </a:t>
            </a:r>
            <a:r>
              <a:rPr lang="en-CA" sz="1400" u="sng" dirty="0">
                <a:latin typeface="Arial" panose="020B0604020202020204" pitchFamily="34" charset="0"/>
                <a:cs typeface="Arial" panose="020B0604020202020204" pitchFamily="34" charset="0"/>
              </a:rPr>
              <a:t>Reviewer/Viewer</a:t>
            </a:r>
            <a:r>
              <a:rPr lang="en-CA" sz="1400" dirty="0">
                <a:latin typeface="Arial" panose="020B0604020202020204" pitchFamily="34" charset="0"/>
                <a:cs typeface="Arial" panose="020B0604020202020204" pitchFamily="34" charset="0"/>
              </a:rPr>
              <a:t> </a:t>
            </a:r>
            <a:r>
              <a:rPr lang="en-CA" sz="1400" dirty="0" smtClean="0">
                <a:latin typeface="Arial" panose="020B0604020202020204" pitchFamily="34" charset="0"/>
                <a:cs typeface="Arial" panose="020B0604020202020204" pitchFamily="34" charset="0"/>
              </a:rPr>
              <a:t>to </a:t>
            </a:r>
            <a:r>
              <a:rPr lang="en-CA" sz="1400" dirty="0">
                <a:latin typeface="Arial" panose="020B0604020202020204" pitchFamily="34" charset="0"/>
                <a:cs typeface="Arial" panose="020B0604020202020204" pitchFamily="34" charset="0"/>
              </a:rPr>
              <a:t>the previous screen.</a:t>
            </a:r>
            <a:endParaRPr lang="en-CA" sz="1400" dirty="0" smtClean="0">
              <a:latin typeface="Arial" panose="020B0604020202020204" pitchFamily="34" charset="0"/>
              <a:cs typeface="Arial" panose="020B0604020202020204" pitchFamily="34" charset="0"/>
            </a:endParaRPr>
          </a:p>
          <a:p>
            <a:endParaRPr lang="en-CA" sz="1400" dirty="0" smtClean="0"/>
          </a:p>
        </p:txBody>
      </p:sp>
      <p:sp>
        <p:nvSpPr>
          <p:cNvPr id="13" name="Rectangle 12"/>
          <p:cNvSpPr/>
          <p:nvPr/>
        </p:nvSpPr>
        <p:spPr>
          <a:xfrm>
            <a:off x="2886539" y="4967129"/>
            <a:ext cx="1128519" cy="2385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2209956" y="3641882"/>
            <a:ext cx="853872" cy="124226"/>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CA" sz="800" dirty="0" smtClean="0">
                <a:solidFill>
                  <a:srgbClr val="000000"/>
                </a:solidFill>
              </a:rPr>
              <a:t>EA1035_Client A</a:t>
            </a:r>
            <a:endParaRPr lang="en-CA" sz="800" dirty="0">
              <a:solidFill>
                <a:srgbClr val="000000"/>
              </a:solidFill>
            </a:endParaRP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23582" t="3251" r="26078" b="90525"/>
          <a:stretch/>
        </p:blipFill>
        <p:spPr>
          <a:xfrm>
            <a:off x="2209956" y="1966234"/>
            <a:ext cx="2531042" cy="193455"/>
          </a:xfrm>
          <a:prstGeom prst="rect">
            <a:avLst/>
          </a:prstGeom>
          <a:solidFill>
            <a:srgbClr val="0081AA"/>
          </a:solidFill>
        </p:spPr>
      </p:pic>
      <p:sp>
        <p:nvSpPr>
          <p:cNvPr id="16" name="Rectangle 15"/>
          <p:cNvSpPr/>
          <p:nvPr/>
        </p:nvSpPr>
        <p:spPr>
          <a:xfrm>
            <a:off x="2234117" y="4829967"/>
            <a:ext cx="2097212" cy="123111"/>
          </a:xfrm>
          <a:prstGeom prst="rect">
            <a:avLst/>
          </a:prstGeom>
          <a:solidFill>
            <a:srgbClr val="EEEEEE"/>
          </a:solidFill>
        </p:spPr>
        <p:txBody>
          <a:bodyPr wrap="square" lIns="0" tIns="0" bIns="0" rtlCol="0">
            <a:spAutoFit/>
          </a:bodyPr>
          <a:lstStyle/>
          <a:p>
            <a:r>
              <a:rPr lang="en-CA" sz="800" u="sng" dirty="0" smtClean="0">
                <a:solidFill>
                  <a:srgbClr val="0000FF"/>
                </a:solidFill>
              </a:rPr>
              <a:t>LAB-00195448-201902-Comment.pdf</a:t>
            </a:r>
            <a:endParaRPr lang="en-CA" sz="800" u="sng" dirty="0">
              <a:solidFill>
                <a:srgbClr val="0000FF"/>
              </a:solidFill>
            </a:endParaRPr>
          </a:p>
        </p:txBody>
      </p:sp>
      <p:sp>
        <p:nvSpPr>
          <p:cNvPr id="12" name="Rectangle 11"/>
          <p:cNvSpPr/>
          <p:nvPr/>
        </p:nvSpPr>
        <p:spPr>
          <a:xfrm>
            <a:off x="2232599" y="4348411"/>
            <a:ext cx="808586" cy="131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2097311" y="3426347"/>
            <a:ext cx="1079162" cy="1992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p:cNvSpPr txBox="1"/>
          <p:nvPr/>
        </p:nvSpPr>
        <p:spPr>
          <a:xfrm>
            <a:off x="1972019" y="6246616"/>
            <a:ext cx="7425369" cy="307777"/>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pPr algn="ctr"/>
            <a:r>
              <a:rPr lang="en-CA" sz="1400" b="1" dirty="0" smtClean="0">
                <a:latin typeface="Arial" panose="020B0604020202020204" pitchFamily="34" charset="0"/>
                <a:cs typeface="Arial" panose="020B0604020202020204" pitchFamily="34" charset="0"/>
              </a:rPr>
              <a:t>Note:  </a:t>
            </a:r>
            <a:r>
              <a:rPr lang="en-CA" sz="1400" dirty="0" smtClean="0">
                <a:latin typeface="Arial" panose="020B0604020202020204" pitchFamily="34" charset="0"/>
                <a:cs typeface="Arial" panose="020B0604020202020204" pitchFamily="34" charset="0"/>
              </a:rPr>
              <a:t>The “</a:t>
            </a:r>
            <a:r>
              <a:rPr lang="en-CA" sz="1400" b="1" i="1" dirty="0" smtClean="0">
                <a:latin typeface="Arial" panose="020B0604020202020204" pitchFamily="34" charset="0"/>
                <a:cs typeface="Arial" panose="020B0604020202020204" pitchFamily="34" charset="0"/>
              </a:rPr>
              <a:t>Approve</a:t>
            </a:r>
            <a:r>
              <a:rPr lang="en-CA" sz="1400" dirty="0" smtClean="0">
                <a:latin typeface="Arial" panose="020B0604020202020204" pitchFamily="34" charset="0"/>
                <a:cs typeface="Arial" panose="020B0604020202020204" pitchFamily="34" charset="0"/>
              </a:rPr>
              <a:t>” and “</a:t>
            </a:r>
            <a:r>
              <a:rPr lang="en-CA" sz="1400" b="1" i="1" dirty="0" smtClean="0">
                <a:latin typeface="Arial" panose="020B0604020202020204" pitchFamily="34" charset="0"/>
                <a:cs typeface="Arial" panose="020B0604020202020204" pitchFamily="34" charset="0"/>
              </a:rPr>
              <a:t>Reject</a:t>
            </a:r>
            <a:r>
              <a:rPr lang="en-CA" sz="1400" dirty="0" smtClean="0">
                <a:latin typeface="Arial" panose="020B0604020202020204" pitchFamily="34" charset="0"/>
                <a:cs typeface="Arial" panose="020B0604020202020204" pitchFamily="34" charset="0"/>
              </a:rPr>
              <a:t>” buttons are only seen when User has the </a:t>
            </a:r>
            <a:r>
              <a:rPr lang="en-CA" sz="1400" u="sng" dirty="0" smtClean="0">
                <a:latin typeface="Arial" panose="020B0604020202020204" pitchFamily="34" charset="0"/>
                <a:cs typeface="Arial" panose="020B0604020202020204" pitchFamily="34" charset="0"/>
              </a:rPr>
              <a:t>Reviewer</a:t>
            </a:r>
            <a:r>
              <a:rPr lang="en-CA" sz="1400" dirty="0" smtClean="0">
                <a:latin typeface="Arial" panose="020B0604020202020204" pitchFamily="34" charset="0"/>
                <a:cs typeface="Arial" panose="020B0604020202020204" pitchFamily="34" charset="0"/>
              </a:rPr>
              <a:t> role</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41691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Data Submission Process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31</a:t>
            </a:fld>
            <a:endParaRPr lang="en-US"/>
          </a:p>
        </p:txBody>
      </p:sp>
      <p:sp>
        <p:nvSpPr>
          <p:cNvPr id="34" name="TextBox 33"/>
          <p:cNvSpPr txBox="1"/>
          <p:nvPr/>
        </p:nvSpPr>
        <p:spPr>
          <a:xfrm>
            <a:off x="669794" y="1405153"/>
            <a:ext cx="5206477"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Upload &amp; Submit Request</a:t>
            </a:r>
            <a:endParaRPr lang="en-CA" sz="2800" b="1" dirty="0">
              <a:solidFill>
                <a:schemeClr val="accent3"/>
              </a:solidFill>
              <a:latin typeface="Arial" panose="020B0604020202020204" pitchFamily="34" charset="0"/>
              <a:ea typeface="+mj-ea"/>
              <a:cs typeface="Arial" panose="020B0604020202020204" pitchFamily="34" charset="0"/>
            </a:endParaRPr>
          </a:p>
        </p:txBody>
      </p:sp>
      <p:sp>
        <p:nvSpPr>
          <p:cNvPr id="6" name="TextBox 5"/>
          <p:cNvSpPr txBox="1"/>
          <p:nvPr/>
        </p:nvSpPr>
        <p:spPr>
          <a:xfrm>
            <a:off x="3182058" y="6323872"/>
            <a:ext cx="5232691" cy="307777"/>
          </a:xfrm>
          <a:prstGeom prst="rect">
            <a:avLst/>
          </a:prstGeom>
          <a:solidFill>
            <a:schemeClr val="accent4">
              <a:lumMod val="40000"/>
              <a:lumOff val="60000"/>
            </a:schemeClr>
          </a:solidFill>
          <a:ln w="25400">
            <a:solidFill>
              <a:schemeClr val="accent4">
                <a:lumMod val="60000"/>
                <a:lumOff val="40000"/>
              </a:schemeClr>
            </a:solidFill>
          </a:ln>
        </p:spPr>
        <p:txBody>
          <a:bodyPr wrap="square" rtlCol="0">
            <a:spAutoFit/>
          </a:bodyPr>
          <a:lstStyle/>
          <a:p>
            <a:pPr algn="ctr"/>
            <a:r>
              <a:rPr lang="en-CA" sz="1400" b="1" dirty="0" smtClean="0">
                <a:latin typeface="Arial" panose="020B0604020202020204" pitchFamily="34" charset="0"/>
                <a:cs typeface="Arial" panose="020B0604020202020204" pitchFamily="34" charset="0"/>
              </a:rPr>
              <a:t>Note: </a:t>
            </a:r>
            <a:r>
              <a:rPr lang="en-CA" sz="1400" dirty="0" smtClean="0">
                <a:latin typeface="Arial" panose="020B0604020202020204" pitchFamily="34" charset="0"/>
                <a:cs typeface="Arial" panose="020B0604020202020204" pitchFamily="34" charset="0"/>
              </a:rPr>
              <a:t>More than one file can be uploaded for each submission</a:t>
            </a:r>
            <a:endParaRPr lang="en-CA" sz="1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t="3959"/>
          <a:stretch/>
        </p:blipFill>
        <p:spPr>
          <a:xfrm>
            <a:off x="669794" y="1986406"/>
            <a:ext cx="10231003" cy="4017597"/>
          </a:xfrm>
          <a:prstGeom prst="rect">
            <a:avLst/>
          </a:prstGeom>
        </p:spPr>
      </p:pic>
    </p:spTree>
    <p:extLst>
      <p:ext uri="{BB962C8B-B14F-4D97-AF65-F5344CB8AC3E}">
        <p14:creationId xmlns:p14="http://schemas.microsoft.com/office/powerpoint/2010/main" val="23888464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Data Submission Process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32</a:t>
            </a:fld>
            <a:endParaRPr lang="en-US"/>
          </a:p>
        </p:txBody>
      </p:sp>
      <p:sp>
        <p:nvSpPr>
          <p:cNvPr id="34" name="TextBox 33"/>
          <p:cNvSpPr txBox="1"/>
          <p:nvPr/>
        </p:nvSpPr>
        <p:spPr>
          <a:xfrm>
            <a:off x="689613" y="1488782"/>
            <a:ext cx="4824219"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Upload &amp; Submit Request</a:t>
            </a:r>
            <a:endParaRPr lang="en-CA" sz="2800" b="1" dirty="0">
              <a:solidFill>
                <a:schemeClr val="accent3"/>
              </a:solidFill>
              <a:latin typeface="Arial" panose="020B0604020202020204" pitchFamily="34" charset="0"/>
              <a:ea typeface="+mj-ea"/>
              <a:cs typeface="Arial" panose="020B0604020202020204" pitchFamily="34" charset="0"/>
            </a:endParaRPr>
          </a:p>
        </p:txBody>
      </p:sp>
      <p:sp>
        <p:nvSpPr>
          <p:cNvPr id="36" name="Rectangle 35"/>
          <p:cNvSpPr/>
          <p:nvPr/>
        </p:nvSpPr>
        <p:spPr>
          <a:xfrm>
            <a:off x="6544019" y="2364542"/>
            <a:ext cx="3855904" cy="2308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CA" sz="1600" dirty="0" smtClean="0">
                <a:solidFill>
                  <a:schemeClr val="tx1"/>
                </a:solidFill>
                <a:latin typeface="Arial" panose="020B0604020202020204" pitchFamily="34" charset="0"/>
                <a:cs typeface="Arial" panose="020B0604020202020204" pitchFamily="34" charset="0"/>
              </a:rPr>
              <a:t>If the </a:t>
            </a:r>
            <a:r>
              <a:rPr lang="en-CA" sz="1600" u="sng" dirty="0" smtClean="0">
                <a:solidFill>
                  <a:schemeClr val="tx1"/>
                </a:solidFill>
                <a:latin typeface="Arial" panose="020B0604020202020204" pitchFamily="34" charset="0"/>
                <a:cs typeface="Arial" panose="020B0604020202020204" pitchFamily="34" charset="0"/>
              </a:rPr>
              <a:t>Submitter</a:t>
            </a:r>
            <a:r>
              <a:rPr lang="en-CA" sz="1600" dirty="0" smtClean="0">
                <a:solidFill>
                  <a:schemeClr val="tx1"/>
                </a:solidFill>
                <a:latin typeface="Arial" panose="020B0604020202020204" pitchFamily="34" charset="0"/>
                <a:cs typeface="Arial" panose="020B0604020202020204" pitchFamily="34" charset="0"/>
              </a:rPr>
              <a:t> chooses to submit the file for validation, click the “</a:t>
            </a:r>
            <a:r>
              <a:rPr lang="en-CA" sz="1600" b="1" i="1" dirty="0" smtClean="0">
                <a:solidFill>
                  <a:schemeClr val="tx1"/>
                </a:solidFill>
                <a:latin typeface="Arial" panose="020B0604020202020204" pitchFamily="34" charset="0"/>
                <a:cs typeface="Arial" panose="020B0604020202020204" pitchFamily="34" charset="0"/>
              </a:rPr>
              <a:t>Submit</a:t>
            </a:r>
            <a:r>
              <a:rPr lang="en-CA" sz="1600" dirty="0" smtClean="0">
                <a:solidFill>
                  <a:schemeClr val="tx1"/>
                </a:solidFill>
                <a:latin typeface="Arial" panose="020B0604020202020204" pitchFamily="34" charset="0"/>
                <a:cs typeface="Arial" panose="020B0604020202020204" pitchFamily="34" charset="0"/>
              </a:rPr>
              <a:t>” button. </a:t>
            </a:r>
          </a:p>
          <a:p>
            <a:endParaRPr lang="en-CA" sz="1600" dirty="0">
              <a:solidFill>
                <a:schemeClr val="tx1"/>
              </a:solidFill>
              <a:latin typeface="Arial" panose="020B0604020202020204" pitchFamily="34" charset="0"/>
              <a:cs typeface="Arial" panose="020B0604020202020204" pitchFamily="34" charset="0"/>
            </a:endParaRPr>
          </a:p>
          <a:p>
            <a:r>
              <a:rPr lang="en-CA" sz="1600" b="1" dirty="0" smtClean="0">
                <a:solidFill>
                  <a:schemeClr val="tx1"/>
                </a:solidFill>
                <a:latin typeface="Arial" panose="020B0604020202020204" pitchFamily="34" charset="0"/>
                <a:cs typeface="Arial" panose="020B0604020202020204" pitchFamily="34" charset="0"/>
              </a:rPr>
              <a:t>Multiple files can be uploaded under one request.  </a:t>
            </a:r>
            <a:r>
              <a:rPr lang="en-CA" sz="1600" dirty="0" smtClean="0">
                <a:solidFill>
                  <a:schemeClr val="tx1"/>
                </a:solidFill>
                <a:latin typeface="Arial" panose="020B0604020202020204" pitchFamily="34" charset="0"/>
                <a:cs typeface="Arial" panose="020B0604020202020204" pitchFamily="34" charset="0"/>
              </a:rPr>
              <a:t>For example, one request should represent the complete monthly submission: AMD1, AMD5, IAM, LAB, CAL, Ambient XML, etc. </a:t>
            </a:r>
          </a:p>
        </p:txBody>
      </p:sp>
      <p:pic>
        <p:nvPicPr>
          <p:cNvPr id="5" name="Picture 4"/>
          <p:cNvPicPr>
            <a:picLocks noChangeAspect="1"/>
          </p:cNvPicPr>
          <p:nvPr/>
        </p:nvPicPr>
        <p:blipFill rotWithShape="1">
          <a:blip r:embed="rId3"/>
          <a:srcRect t="1604"/>
          <a:stretch/>
        </p:blipFill>
        <p:spPr>
          <a:xfrm>
            <a:off x="786891" y="2153664"/>
            <a:ext cx="5040094" cy="3113236"/>
          </a:xfrm>
          <a:prstGeom prst="rect">
            <a:avLst/>
          </a:prstGeom>
        </p:spPr>
      </p:pic>
    </p:spTree>
    <p:extLst>
      <p:ext uri="{BB962C8B-B14F-4D97-AF65-F5344CB8AC3E}">
        <p14:creationId xmlns:p14="http://schemas.microsoft.com/office/powerpoint/2010/main" val="27261465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Data Submission Process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33</a:t>
            </a:fld>
            <a:endParaRPr lang="en-US"/>
          </a:p>
        </p:txBody>
      </p:sp>
      <p:sp>
        <p:nvSpPr>
          <p:cNvPr id="34" name="TextBox 33"/>
          <p:cNvSpPr txBox="1"/>
          <p:nvPr/>
        </p:nvSpPr>
        <p:spPr>
          <a:xfrm>
            <a:off x="623392" y="1376728"/>
            <a:ext cx="5457920"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Cancel Request </a:t>
            </a:r>
            <a:endParaRPr lang="en-CA" sz="2800" b="1" dirty="0">
              <a:solidFill>
                <a:schemeClr val="accent3"/>
              </a:solidFill>
              <a:latin typeface="Arial" panose="020B0604020202020204" pitchFamily="34" charset="0"/>
              <a:ea typeface="+mj-ea"/>
              <a:cs typeface="Arial" panose="020B0604020202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775"/>
          <a:stretch/>
        </p:blipFill>
        <p:spPr>
          <a:xfrm>
            <a:off x="1171730" y="4709080"/>
            <a:ext cx="3751150" cy="1889285"/>
          </a:xfrm>
          <a:prstGeom prst="rect">
            <a:avLst/>
          </a:prstGeom>
          <a:ln w="22225">
            <a:noFill/>
          </a:ln>
        </p:spPr>
      </p:pic>
      <p:sp>
        <p:nvSpPr>
          <p:cNvPr id="6" name="Rectangle 5"/>
          <p:cNvSpPr/>
          <p:nvPr/>
        </p:nvSpPr>
        <p:spPr>
          <a:xfrm>
            <a:off x="6491487" y="2015211"/>
            <a:ext cx="4505325" cy="3754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endParaRPr lang="en-CA" sz="1400" dirty="0">
              <a:solidFill>
                <a:schemeClr val="tx1"/>
              </a:solidFill>
            </a:endParaRPr>
          </a:p>
          <a:p>
            <a:r>
              <a:rPr lang="en-CA" sz="1600" dirty="0" smtClean="0">
                <a:solidFill>
                  <a:schemeClr val="tx1"/>
                </a:solidFill>
                <a:latin typeface="Arial" panose="020B0604020202020204" pitchFamily="34" charset="0"/>
                <a:cs typeface="Arial" panose="020B0604020202020204" pitchFamily="34" charset="0"/>
              </a:rPr>
              <a:t>If </a:t>
            </a:r>
            <a:r>
              <a:rPr lang="en-CA" sz="1600" dirty="0">
                <a:solidFill>
                  <a:schemeClr val="tx1"/>
                </a:solidFill>
                <a:latin typeface="Arial" panose="020B0604020202020204" pitchFamily="34" charset="0"/>
                <a:cs typeface="Arial" panose="020B0604020202020204" pitchFamily="34" charset="0"/>
              </a:rPr>
              <a:t>the </a:t>
            </a:r>
            <a:r>
              <a:rPr lang="en-CA" sz="1600" u="sng" dirty="0">
                <a:solidFill>
                  <a:schemeClr val="tx1"/>
                </a:solidFill>
                <a:latin typeface="Arial" panose="020B0604020202020204" pitchFamily="34" charset="0"/>
                <a:cs typeface="Arial" panose="020B0604020202020204" pitchFamily="34" charset="0"/>
              </a:rPr>
              <a:t>Submitter</a:t>
            </a:r>
            <a:r>
              <a:rPr lang="en-CA" sz="1600" dirty="0">
                <a:solidFill>
                  <a:schemeClr val="tx1"/>
                </a:solidFill>
                <a:latin typeface="Arial" panose="020B0604020202020204" pitchFamily="34" charset="0"/>
                <a:cs typeface="Arial" panose="020B0604020202020204" pitchFamily="34" charset="0"/>
              </a:rPr>
              <a:t> does not intend to proceed with a submission, </a:t>
            </a:r>
            <a:r>
              <a:rPr lang="en-CA" sz="1600" dirty="0" smtClean="0">
                <a:solidFill>
                  <a:schemeClr val="tx1"/>
                </a:solidFill>
                <a:latin typeface="Arial" panose="020B0604020202020204" pitchFamily="34" charset="0"/>
                <a:cs typeface="Arial" panose="020B0604020202020204" pitchFamily="34" charset="0"/>
              </a:rPr>
              <a:t>they can click the “</a:t>
            </a:r>
            <a:r>
              <a:rPr lang="en-CA" sz="1600" b="1" i="1" dirty="0" smtClean="0">
                <a:solidFill>
                  <a:schemeClr val="tx1"/>
                </a:solidFill>
                <a:latin typeface="Arial" panose="020B0604020202020204" pitchFamily="34" charset="0"/>
                <a:cs typeface="Arial" panose="020B0604020202020204" pitchFamily="34" charset="0"/>
              </a:rPr>
              <a:t>Delete</a:t>
            </a:r>
            <a:r>
              <a:rPr lang="en-CA" sz="1600" dirty="0">
                <a:solidFill>
                  <a:schemeClr val="tx1"/>
                </a:solidFill>
                <a:latin typeface="Arial" panose="020B0604020202020204" pitchFamily="34" charset="0"/>
                <a:cs typeface="Arial" panose="020B0604020202020204" pitchFamily="34" charset="0"/>
              </a:rPr>
              <a:t>” button.  </a:t>
            </a:r>
            <a:endParaRPr lang="en-CA" sz="1600" dirty="0" smtClean="0">
              <a:solidFill>
                <a:schemeClr val="tx1"/>
              </a:solidFill>
              <a:latin typeface="Arial" panose="020B0604020202020204" pitchFamily="34" charset="0"/>
              <a:cs typeface="Arial" panose="020B0604020202020204" pitchFamily="34" charset="0"/>
            </a:endParaRPr>
          </a:p>
          <a:p>
            <a:endParaRPr lang="en-CA" sz="1600" dirty="0">
              <a:solidFill>
                <a:schemeClr val="tx1"/>
              </a:solidFill>
              <a:latin typeface="Arial" panose="020B0604020202020204" pitchFamily="34" charset="0"/>
              <a:cs typeface="Arial" panose="020B0604020202020204" pitchFamily="34" charset="0"/>
            </a:endParaRPr>
          </a:p>
          <a:p>
            <a:r>
              <a:rPr lang="en-CA" sz="1600" dirty="0" smtClean="0">
                <a:solidFill>
                  <a:schemeClr val="tx1"/>
                </a:solidFill>
                <a:latin typeface="Arial" panose="020B0604020202020204" pitchFamily="34" charset="0"/>
                <a:cs typeface="Arial" panose="020B0604020202020204" pitchFamily="34" charset="0"/>
              </a:rPr>
              <a:t>The message on the bottom left of this slide will appear, informing the </a:t>
            </a:r>
            <a:r>
              <a:rPr lang="en-CA" sz="1600" u="sng" dirty="0" smtClean="0">
                <a:solidFill>
                  <a:schemeClr val="tx1"/>
                </a:solidFill>
                <a:latin typeface="Arial" panose="020B0604020202020204" pitchFamily="34" charset="0"/>
                <a:cs typeface="Arial" panose="020B0604020202020204" pitchFamily="34" charset="0"/>
              </a:rPr>
              <a:t>Submitter</a:t>
            </a:r>
            <a:r>
              <a:rPr lang="en-CA" sz="1600" dirty="0" smtClean="0">
                <a:solidFill>
                  <a:schemeClr val="tx1"/>
                </a:solidFill>
                <a:latin typeface="Arial" panose="020B0604020202020204" pitchFamily="34" charset="0"/>
                <a:cs typeface="Arial" panose="020B0604020202020204" pitchFamily="34" charset="0"/>
              </a:rPr>
              <a:t> that the status will change to </a:t>
            </a:r>
            <a:r>
              <a:rPr lang="en-CA" sz="1600" b="1" i="1" dirty="0" smtClean="0">
                <a:solidFill>
                  <a:schemeClr val="tx1"/>
                </a:solidFill>
                <a:latin typeface="Arial" panose="020B0604020202020204" pitchFamily="34" charset="0"/>
                <a:cs typeface="Arial" panose="020B0604020202020204" pitchFamily="34" charset="0"/>
              </a:rPr>
              <a:t>Client Cancelled</a:t>
            </a:r>
            <a:r>
              <a:rPr lang="en-CA" sz="1600" dirty="0" smtClean="0">
                <a:solidFill>
                  <a:schemeClr val="tx1"/>
                </a:solidFill>
                <a:latin typeface="Arial" panose="020B0604020202020204" pitchFamily="34" charset="0"/>
                <a:cs typeface="Arial" panose="020B0604020202020204" pitchFamily="34" charset="0"/>
              </a:rPr>
              <a:t> </a:t>
            </a:r>
            <a:r>
              <a:rPr lang="en-CA" sz="1600" dirty="0" smtClean="0">
                <a:solidFill>
                  <a:schemeClr val="tx1"/>
                </a:solidFill>
                <a:latin typeface="Arial" panose="020B0604020202020204" pitchFamily="34" charset="0"/>
                <a:cs typeface="Arial" panose="020B0604020202020204" pitchFamily="34" charset="0"/>
              </a:rPr>
              <a:t>and no further processing will take place</a:t>
            </a:r>
            <a:br>
              <a:rPr lang="en-CA" sz="1600" dirty="0" smtClean="0">
                <a:solidFill>
                  <a:schemeClr val="tx1"/>
                </a:solidFill>
                <a:latin typeface="Arial" panose="020B0604020202020204" pitchFamily="34" charset="0"/>
                <a:cs typeface="Arial" panose="020B0604020202020204" pitchFamily="34" charset="0"/>
              </a:rPr>
            </a:br>
            <a:endParaRPr lang="en-CA" sz="1600" dirty="0" smtClean="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600" dirty="0" smtClean="0">
                <a:solidFill>
                  <a:schemeClr val="tx1"/>
                </a:solidFill>
                <a:latin typeface="Arial" panose="020B0604020202020204" pitchFamily="34" charset="0"/>
                <a:cs typeface="Arial" panose="020B0604020202020204" pitchFamily="34" charset="0"/>
              </a:rPr>
              <a:t>Clicking “</a:t>
            </a:r>
            <a:r>
              <a:rPr lang="en-CA" sz="1600" b="1" i="1" dirty="0" smtClean="0">
                <a:solidFill>
                  <a:schemeClr val="tx1"/>
                </a:solidFill>
                <a:latin typeface="Arial" panose="020B0604020202020204" pitchFamily="34" charset="0"/>
                <a:cs typeface="Arial" panose="020B0604020202020204" pitchFamily="34" charset="0"/>
              </a:rPr>
              <a:t>OK</a:t>
            </a:r>
            <a:r>
              <a:rPr lang="en-CA" sz="1600" dirty="0" smtClean="0">
                <a:solidFill>
                  <a:schemeClr val="tx1"/>
                </a:solidFill>
                <a:latin typeface="Arial" panose="020B0604020202020204" pitchFamily="34" charset="0"/>
                <a:cs typeface="Arial" panose="020B0604020202020204" pitchFamily="34" charset="0"/>
              </a:rPr>
              <a:t>” will change the status to </a:t>
            </a:r>
            <a:r>
              <a:rPr lang="en-CA" sz="1600" b="1" i="1" dirty="0" smtClean="0">
                <a:solidFill>
                  <a:schemeClr val="tx1"/>
                </a:solidFill>
                <a:latin typeface="Arial" panose="020B0604020202020204" pitchFamily="34" charset="0"/>
                <a:cs typeface="Arial" panose="020B0604020202020204" pitchFamily="34" charset="0"/>
              </a:rPr>
              <a:t>Client Cancelled</a:t>
            </a:r>
            <a:r>
              <a:rPr lang="en-CA" sz="1600" dirty="0" smtClean="0">
                <a:solidFill>
                  <a:schemeClr val="tx1"/>
                </a:solidFill>
                <a:latin typeface="Arial" panose="020B0604020202020204" pitchFamily="34" charset="0"/>
                <a:cs typeface="Arial" panose="020B0604020202020204" pitchFamily="34" charset="0"/>
              </a:rPr>
              <a:t/>
            </a:r>
            <a:br>
              <a:rPr lang="en-CA" sz="1600" dirty="0" smtClean="0">
                <a:solidFill>
                  <a:schemeClr val="tx1"/>
                </a:solidFill>
                <a:latin typeface="Arial" panose="020B0604020202020204" pitchFamily="34" charset="0"/>
                <a:cs typeface="Arial" panose="020B0604020202020204" pitchFamily="34" charset="0"/>
              </a:rPr>
            </a:br>
            <a:endParaRPr lang="en-CA" sz="1600" dirty="0" smtClean="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600" dirty="0" smtClean="0">
                <a:solidFill>
                  <a:schemeClr val="tx1"/>
                </a:solidFill>
                <a:latin typeface="Arial" panose="020B0604020202020204" pitchFamily="34" charset="0"/>
                <a:cs typeface="Arial" panose="020B0604020202020204" pitchFamily="34" charset="0"/>
              </a:rPr>
              <a:t>Clicking “</a:t>
            </a:r>
            <a:r>
              <a:rPr lang="en-CA" sz="1600" b="1" i="1" dirty="0" smtClean="0">
                <a:solidFill>
                  <a:schemeClr val="tx1"/>
                </a:solidFill>
                <a:latin typeface="Arial" panose="020B0604020202020204" pitchFamily="34" charset="0"/>
                <a:cs typeface="Arial" panose="020B0604020202020204" pitchFamily="34" charset="0"/>
              </a:rPr>
              <a:t>Cancel</a:t>
            </a:r>
            <a:r>
              <a:rPr lang="en-CA" sz="1600" dirty="0" smtClean="0">
                <a:solidFill>
                  <a:schemeClr val="tx1"/>
                </a:solidFill>
                <a:latin typeface="Arial" panose="020B0604020202020204" pitchFamily="34" charset="0"/>
                <a:cs typeface="Arial" panose="020B0604020202020204" pitchFamily="34" charset="0"/>
              </a:rPr>
              <a:t>” will keep submission status as its previous status</a:t>
            </a:r>
            <a:endParaRPr lang="en-CA" sz="1600"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1371220" y="5986013"/>
            <a:ext cx="3377050" cy="4258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p:cNvPicPr>
            <a:picLocks noChangeAspect="1"/>
          </p:cNvPicPr>
          <p:nvPr/>
        </p:nvPicPr>
        <p:blipFill>
          <a:blip r:embed="rId4"/>
          <a:stretch>
            <a:fillRect/>
          </a:stretch>
        </p:blipFill>
        <p:spPr>
          <a:xfrm>
            <a:off x="713582" y="1929556"/>
            <a:ext cx="4667445" cy="2658280"/>
          </a:xfrm>
          <a:prstGeom prst="rect">
            <a:avLst/>
          </a:prstGeom>
        </p:spPr>
      </p:pic>
    </p:spTree>
    <p:extLst>
      <p:ext uri="{BB962C8B-B14F-4D97-AF65-F5344CB8AC3E}">
        <p14:creationId xmlns:p14="http://schemas.microsoft.com/office/powerpoint/2010/main" val="20106401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A2281A5-0AAD-5C43-9874-F8F3A9F5B29A}" type="slidenum">
              <a:rPr lang="en-US" smtClean="0"/>
              <a:pPr/>
              <a:t>34</a:t>
            </a:fld>
            <a:endParaRPr lang="en-US"/>
          </a:p>
        </p:txBody>
      </p:sp>
      <p:sp>
        <p:nvSpPr>
          <p:cNvPr id="8" name="Title 2"/>
          <p:cNvSpPr>
            <a:spLocks noGrp="1"/>
          </p:cNvSpPr>
          <p:nvPr>
            <p:ph type="title"/>
          </p:nvPr>
        </p:nvSpPr>
        <p:spPr>
          <a:xfrm>
            <a:off x="623392" y="588163"/>
            <a:ext cx="10959008" cy="758957"/>
          </a:xfrm>
        </p:spPr>
        <p:txBody>
          <a:bodyPr/>
          <a:lstStyle/>
          <a:p>
            <a:r>
              <a:rPr lang="en-CA" dirty="0" smtClean="0"/>
              <a:t>Data Submission Process</a:t>
            </a:r>
            <a:endParaRPr lang="en-CA" dirty="0"/>
          </a:p>
        </p:txBody>
      </p:sp>
      <p:sp>
        <p:nvSpPr>
          <p:cNvPr id="3" name="TextBox 2"/>
          <p:cNvSpPr txBox="1"/>
          <p:nvPr/>
        </p:nvSpPr>
        <p:spPr>
          <a:xfrm>
            <a:off x="1887235" y="5731016"/>
            <a:ext cx="8237266" cy="307777"/>
          </a:xfrm>
          <a:prstGeom prst="rect">
            <a:avLst/>
          </a:prstGeom>
          <a:solidFill>
            <a:schemeClr val="accent4">
              <a:lumMod val="40000"/>
              <a:lumOff val="60000"/>
            </a:schemeClr>
          </a:solidFill>
          <a:ln w="25400">
            <a:solidFill>
              <a:schemeClr val="accent3">
                <a:lumMod val="60000"/>
                <a:lumOff val="40000"/>
              </a:schemeClr>
            </a:solidFill>
          </a:ln>
        </p:spPr>
        <p:txBody>
          <a:bodyPr wrap="square" rtlCol="0">
            <a:spAutoFit/>
          </a:bodyPr>
          <a:lstStyle/>
          <a:p>
            <a:pPr algn="ctr"/>
            <a:r>
              <a:rPr lang="en-CA" sz="1400" b="1" dirty="0" smtClean="0">
                <a:latin typeface="Arial" panose="020B0604020202020204" pitchFamily="34" charset="0"/>
                <a:cs typeface="Arial" panose="020B0604020202020204" pitchFamily="34" charset="0"/>
              </a:rPr>
              <a:t>Note:</a:t>
            </a:r>
            <a:r>
              <a:rPr lang="en-CA" sz="1400" dirty="0" smtClean="0">
                <a:latin typeface="Arial" panose="020B0604020202020204" pitchFamily="34" charset="0"/>
                <a:cs typeface="Arial" panose="020B0604020202020204" pitchFamily="34" charset="0"/>
              </a:rPr>
              <a:t> Once the </a:t>
            </a:r>
            <a:r>
              <a:rPr lang="en-CA" sz="1400" u="sng" dirty="0" smtClean="0">
                <a:latin typeface="Arial" panose="020B0604020202020204" pitchFamily="34" charset="0"/>
                <a:cs typeface="Arial" panose="020B0604020202020204" pitchFamily="34" charset="0"/>
              </a:rPr>
              <a:t>Submitter</a:t>
            </a:r>
            <a:r>
              <a:rPr lang="en-CA" sz="1400" dirty="0" smtClean="0">
                <a:latin typeface="Arial" panose="020B0604020202020204" pitchFamily="34" charset="0"/>
                <a:cs typeface="Arial" panose="020B0604020202020204" pitchFamily="34" charset="0"/>
              </a:rPr>
              <a:t> confirms cancelling the request, the status changes to </a:t>
            </a:r>
            <a:r>
              <a:rPr lang="en-CA" sz="1400" b="1" i="1" dirty="0" smtClean="0">
                <a:latin typeface="Arial" panose="020B0604020202020204" pitchFamily="34" charset="0"/>
                <a:cs typeface="Arial" panose="020B0604020202020204" pitchFamily="34" charset="0"/>
              </a:rPr>
              <a:t>Client Cancelled</a:t>
            </a:r>
            <a:endParaRPr lang="en-CA" sz="1400" dirty="0">
              <a:latin typeface="Arial" panose="020B0604020202020204" pitchFamily="34" charset="0"/>
              <a:cs typeface="Arial" panose="020B0604020202020204" pitchFamily="34" charset="0"/>
            </a:endParaRPr>
          </a:p>
        </p:txBody>
      </p:sp>
      <p:sp>
        <p:nvSpPr>
          <p:cNvPr id="27" name="TextBox 26"/>
          <p:cNvSpPr txBox="1"/>
          <p:nvPr/>
        </p:nvSpPr>
        <p:spPr>
          <a:xfrm>
            <a:off x="644976" y="1437626"/>
            <a:ext cx="5457920"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Cancel Request </a:t>
            </a:r>
            <a:endParaRPr lang="en-CA" sz="2800" b="1" dirty="0">
              <a:solidFill>
                <a:schemeClr val="accent3"/>
              </a:solidFill>
              <a:latin typeface="Arial" panose="020B0604020202020204" pitchFamily="34" charset="0"/>
              <a:ea typeface="+mj-ea"/>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277687" y="1960846"/>
            <a:ext cx="6161905" cy="3542857"/>
          </a:xfrm>
          <a:prstGeom prst="rect">
            <a:avLst/>
          </a:prstGeom>
        </p:spPr>
      </p:pic>
      <p:sp>
        <p:nvSpPr>
          <p:cNvPr id="9" name="TextBox 8"/>
          <p:cNvSpPr txBox="1"/>
          <p:nvPr/>
        </p:nvSpPr>
        <p:spPr>
          <a:xfrm>
            <a:off x="4929521" y="2810771"/>
            <a:ext cx="4278487" cy="307777"/>
          </a:xfrm>
          <a:prstGeom prst="rect">
            <a:avLst/>
          </a:prstGeom>
          <a:noFill/>
          <a:ln w="22225">
            <a:solidFill>
              <a:srgbClr val="FF0000"/>
            </a:solidFill>
          </a:ln>
        </p:spPr>
        <p:txBody>
          <a:bodyPr wrap="square" rtlCol="0">
            <a:spAutoFit/>
          </a:bodyPr>
          <a:lstStyle/>
          <a:p>
            <a:r>
              <a:rPr lang="en-CA" sz="1400" dirty="0" smtClean="0">
                <a:latin typeface="Arial" panose="020B0604020202020204" pitchFamily="34" charset="0"/>
                <a:cs typeface="Arial" panose="020B0604020202020204" pitchFamily="34" charset="0"/>
              </a:rPr>
              <a:t>Note the status has changed to </a:t>
            </a:r>
            <a:r>
              <a:rPr lang="en-CA" sz="1400" b="1" i="1" dirty="0" smtClean="0">
                <a:latin typeface="Arial" panose="020B0604020202020204" pitchFamily="34" charset="0"/>
                <a:cs typeface="Arial" panose="020B0604020202020204" pitchFamily="34" charset="0"/>
              </a:rPr>
              <a:t>Client Cancelled</a:t>
            </a:r>
            <a:endParaRPr lang="en-CA" sz="1400" dirty="0">
              <a:latin typeface="Arial" panose="020B0604020202020204" pitchFamily="34" charset="0"/>
              <a:cs typeface="Arial" panose="020B0604020202020204" pitchFamily="34" charset="0"/>
            </a:endParaRPr>
          </a:p>
        </p:txBody>
      </p:sp>
      <p:sp>
        <p:nvSpPr>
          <p:cNvPr id="10" name="TextBox 9"/>
          <p:cNvSpPr txBox="1"/>
          <p:nvPr/>
        </p:nvSpPr>
        <p:spPr>
          <a:xfrm>
            <a:off x="7599117" y="3572461"/>
            <a:ext cx="2331268" cy="954107"/>
          </a:xfrm>
          <a:prstGeom prst="rect">
            <a:avLst/>
          </a:prstGeom>
          <a:noFill/>
          <a:ln w="22225">
            <a:solidFill>
              <a:srgbClr val="FF0000"/>
            </a:solidFill>
          </a:ln>
        </p:spPr>
        <p:txBody>
          <a:bodyPr wrap="square" rtlCol="0">
            <a:spAutoFit/>
          </a:bodyPr>
          <a:lstStyle/>
          <a:p>
            <a:r>
              <a:rPr lang="en-CA" sz="1400" dirty="0" smtClean="0">
                <a:latin typeface="Arial" panose="020B0604020202020204" pitchFamily="34" charset="0"/>
                <a:cs typeface="Arial" panose="020B0604020202020204" pitchFamily="34" charset="0"/>
              </a:rPr>
              <a:t>The submission request cannot be modified at this time as indicated by the greyed out areas.</a:t>
            </a:r>
            <a:endParaRPr lang="en-CA" sz="1400" dirty="0">
              <a:latin typeface="Arial" panose="020B0604020202020204" pitchFamily="34" charset="0"/>
              <a:cs typeface="Arial" panose="020B0604020202020204" pitchFamily="34" charset="0"/>
            </a:endParaRPr>
          </a:p>
        </p:txBody>
      </p:sp>
      <p:sp>
        <p:nvSpPr>
          <p:cNvPr id="11" name="TextBox 10"/>
          <p:cNvSpPr txBox="1"/>
          <p:nvPr/>
        </p:nvSpPr>
        <p:spPr>
          <a:xfrm>
            <a:off x="5459873" y="5115747"/>
            <a:ext cx="4278487" cy="523220"/>
          </a:xfrm>
          <a:prstGeom prst="rect">
            <a:avLst/>
          </a:prstGeom>
          <a:noFill/>
          <a:ln w="22225">
            <a:solidFill>
              <a:srgbClr val="FF0000"/>
            </a:solidFill>
          </a:ln>
        </p:spPr>
        <p:txBody>
          <a:bodyPr wrap="square" rtlCol="0">
            <a:spAutoFit/>
          </a:bodyPr>
          <a:lstStyle/>
          <a:p>
            <a:r>
              <a:rPr lang="en-CA" sz="1400" dirty="0" smtClean="0">
                <a:latin typeface="Arial" panose="020B0604020202020204" pitchFamily="34" charset="0"/>
                <a:cs typeface="Arial" panose="020B0604020202020204" pitchFamily="34" charset="0"/>
              </a:rPr>
              <a:t>Clicking the “</a:t>
            </a:r>
            <a:r>
              <a:rPr lang="en-CA" sz="1400" b="1" i="1" dirty="0" smtClean="0">
                <a:latin typeface="Arial" panose="020B0604020202020204" pitchFamily="34" charset="0"/>
                <a:cs typeface="Arial" panose="020B0604020202020204" pitchFamily="34" charset="0"/>
              </a:rPr>
              <a:t>C</a:t>
            </a:r>
            <a:r>
              <a:rPr lang="en-CA" sz="1400" b="1" i="1" dirty="0" smtClean="0">
                <a:latin typeface="Arial" panose="020B0604020202020204" pitchFamily="34" charset="0"/>
                <a:cs typeface="Arial" panose="020B0604020202020204" pitchFamily="34" charset="0"/>
              </a:rPr>
              <a:t>lose</a:t>
            </a:r>
            <a:r>
              <a:rPr lang="en-CA" sz="1400" dirty="0" smtClean="0">
                <a:latin typeface="Arial" panose="020B0604020202020204" pitchFamily="34" charset="0"/>
                <a:cs typeface="Arial" panose="020B0604020202020204" pitchFamily="34" charset="0"/>
              </a:rPr>
              <a:t>” button will take you back to the sign in screen</a:t>
            </a:r>
            <a:endParaRPr lang="en-CA" sz="1400" b="1" dirty="0">
              <a:latin typeface="Arial" panose="020B0604020202020204" pitchFamily="34" charset="0"/>
              <a:cs typeface="Arial" panose="020B0604020202020204" pitchFamily="34" charset="0"/>
            </a:endParaRPr>
          </a:p>
        </p:txBody>
      </p:sp>
      <p:sp>
        <p:nvSpPr>
          <p:cNvPr id="12" name="Rectangle 11"/>
          <p:cNvSpPr/>
          <p:nvPr/>
        </p:nvSpPr>
        <p:spPr>
          <a:xfrm>
            <a:off x="4045668" y="5046286"/>
            <a:ext cx="731900" cy="4258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1481328" y="3572460"/>
            <a:ext cx="1856232" cy="2040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2453780" y="3776472"/>
            <a:ext cx="4779124" cy="8778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 name="Elbow Connector 14"/>
          <p:cNvCxnSpPr>
            <a:stCxn id="9" idx="1"/>
            <a:endCxn id="13" idx="0"/>
          </p:cNvCxnSpPr>
          <p:nvPr/>
        </p:nvCxnSpPr>
        <p:spPr>
          <a:xfrm rot="10800000" flipV="1">
            <a:off x="2409445" y="2964660"/>
            <a:ext cx="2520077" cy="607800"/>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10" idx="1"/>
          </p:cNvCxnSpPr>
          <p:nvPr/>
        </p:nvCxnSpPr>
        <p:spPr>
          <a:xfrm rot="10800000" flipV="1">
            <a:off x="7232905" y="4049514"/>
            <a:ext cx="366213" cy="147581"/>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1" idx="1"/>
          </p:cNvCxnSpPr>
          <p:nvPr/>
        </p:nvCxnSpPr>
        <p:spPr>
          <a:xfrm rot="10800000">
            <a:off x="4777569" y="5257799"/>
            <a:ext cx="682305" cy="119558"/>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3765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090" y="2510434"/>
            <a:ext cx="5458293" cy="1724114"/>
          </a:xfrm>
          <a:prstGeom prst="rect">
            <a:avLst/>
          </a:prstGeom>
        </p:spPr>
      </p:pic>
      <p:sp>
        <p:nvSpPr>
          <p:cNvPr id="3" name="Title 2"/>
          <p:cNvSpPr>
            <a:spLocks noGrp="1"/>
          </p:cNvSpPr>
          <p:nvPr>
            <p:ph type="title"/>
          </p:nvPr>
        </p:nvSpPr>
        <p:spPr/>
        <p:txBody>
          <a:bodyPr/>
          <a:lstStyle/>
          <a:p>
            <a:r>
              <a:rPr lang="en-CA" dirty="0" smtClean="0"/>
              <a:t>Data Submission Process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35</a:t>
            </a:fld>
            <a:endParaRPr lang="en-US"/>
          </a:p>
        </p:txBody>
      </p:sp>
      <p:sp>
        <p:nvSpPr>
          <p:cNvPr id="7" name="TextBox 6"/>
          <p:cNvSpPr txBox="1"/>
          <p:nvPr/>
        </p:nvSpPr>
        <p:spPr>
          <a:xfrm>
            <a:off x="702383" y="1506534"/>
            <a:ext cx="4047760"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Data Certification</a:t>
            </a:r>
            <a:endParaRPr lang="en-CA" sz="2800" b="1" dirty="0">
              <a:solidFill>
                <a:schemeClr val="accent3"/>
              </a:solidFill>
              <a:latin typeface="Arial" panose="020B0604020202020204" pitchFamily="34" charset="0"/>
              <a:ea typeface="+mj-ea"/>
              <a:cs typeface="Arial" panose="020B0604020202020204" pitchFamily="34" charset="0"/>
            </a:endParaRPr>
          </a:p>
        </p:txBody>
      </p:sp>
      <p:sp>
        <p:nvSpPr>
          <p:cNvPr id="14" name="Rectangle 13"/>
          <p:cNvSpPr/>
          <p:nvPr/>
        </p:nvSpPr>
        <p:spPr>
          <a:xfrm>
            <a:off x="6616174" y="2341440"/>
            <a:ext cx="4279509" cy="2062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CA" sz="1600" dirty="0" smtClean="0">
                <a:solidFill>
                  <a:schemeClr val="tx1"/>
                </a:solidFill>
                <a:latin typeface="Arial" panose="020B0604020202020204" pitchFamily="34" charset="0"/>
                <a:cs typeface="Arial" panose="020B0604020202020204" pitchFamily="34" charset="0"/>
              </a:rPr>
              <a:t>Once the Data Submission is processing, the screen to the left will appear</a:t>
            </a:r>
            <a:br>
              <a:rPr lang="en-CA" sz="1600" dirty="0" smtClean="0">
                <a:solidFill>
                  <a:schemeClr val="tx1"/>
                </a:solidFill>
                <a:latin typeface="Arial" panose="020B0604020202020204" pitchFamily="34" charset="0"/>
                <a:cs typeface="Arial" panose="020B0604020202020204" pitchFamily="34" charset="0"/>
              </a:rPr>
            </a:br>
            <a:endParaRPr lang="en-CA" sz="1600" dirty="0" smtClean="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600" dirty="0" smtClean="0">
                <a:solidFill>
                  <a:schemeClr val="tx1"/>
                </a:solidFill>
                <a:latin typeface="Arial" panose="020B0604020202020204" pitchFamily="34" charset="0"/>
                <a:cs typeface="Arial" panose="020B0604020202020204" pitchFamily="34" charset="0"/>
              </a:rPr>
              <a:t>Clicking “</a:t>
            </a:r>
            <a:r>
              <a:rPr lang="en-CA" sz="1600" b="1" i="1" dirty="0" smtClean="0">
                <a:solidFill>
                  <a:schemeClr val="tx1"/>
                </a:solidFill>
                <a:latin typeface="Arial" panose="020B0604020202020204" pitchFamily="34" charset="0"/>
                <a:cs typeface="Arial" panose="020B0604020202020204" pitchFamily="34" charset="0"/>
              </a:rPr>
              <a:t>Continue</a:t>
            </a:r>
            <a:r>
              <a:rPr lang="en-CA" sz="1600" dirty="0" smtClean="0">
                <a:solidFill>
                  <a:schemeClr val="tx1"/>
                </a:solidFill>
                <a:latin typeface="Arial" panose="020B0604020202020204" pitchFamily="34" charset="0"/>
                <a:cs typeface="Arial" panose="020B0604020202020204" pitchFamily="34" charset="0"/>
              </a:rPr>
              <a:t>” will proceed to the Validating step</a:t>
            </a:r>
            <a:br>
              <a:rPr lang="en-CA" sz="1600" dirty="0" smtClean="0">
                <a:solidFill>
                  <a:schemeClr val="tx1"/>
                </a:solidFill>
                <a:latin typeface="Arial" panose="020B0604020202020204" pitchFamily="34" charset="0"/>
                <a:cs typeface="Arial" panose="020B0604020202020204" pitchFamily="34" charset="0"/>
              </a:rPr>
            </a:br>
            <a:endParaRPr lang="en-CA" sz="1600" dirty="0" smtClean="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600" dirty="0" smtClean="0">
                <a:solidFill>
                  <a:schemeClr val="tx1"/>
                </a:solidFill>
                <a:latin typeface="Arial" panose="020B0604020202020204" pitchFamily="34" charset="0"/>
                <a:cs typeface="Arial" panose="020B0604020202020204" pitchFamily="34" charset="0"/>
              </a:rPr>
              <a:t>Clicking “</a:t>
            </a:r>
            <a:r>
              <a:rPr lang="en-CA" sz="1600" b="1" i="1" dirty="0" smtClean="0">
                <a:solidFill>
                  <a:schemeClr val="tx1"/>
                </a:solidFill>
                <a:latin typeface="Arial" panose="020B0604020202020204" pitchFamily="34" charset="0"/>
                <a:cs typeface="Arial" panose="020B0604020202020204" pitchFamily="34" charset="0"/>
              </a:rPr>
              <a:t>Cancel</a:t>
            </a:r>
            <a:r>
              <a:rPr lang="en-CA" sz="1600" dirty="0" smtClean="0">
                <a:solidFill>
                  <a:schemeClr val="tx1"/>
                </a:solidFill>
                <a:latin typeface="Arial" panose="020B0604020202020204" pitchFamily="34" charset="0"/>
                <a:cs typeface="Arial" panose="020B0604020202020204" pitchFamily="34" charset="0"/>
              </a:rPr>
              <a:t>” will return you to the previous page (Work in Progress)</a:t>
            </a:r>
          </a:p>
        </p:txBody>
      </p:sp>
      <p:sp>
        <p:nvSpPr>
          <p:cNvPr id="16" name="Rectangle 15"/>
          <p:cNvSpPr/>
          <p:nvPr/>
        </p:nvSpPr>
        <p:spPr>
          <a:xfrm>
            <a:off x="2560692" y="3814900"/>
            <a:ext cx="1479088" cy="2864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468697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909" t="5258" r="6172" b="3122"/>
          <a:stretch/>
        </p:blipFill>
        <p:spPr>
          <a:xfrm>
            <a:off x="657353" y="1847973"/>
            <a:ext cx="6488935" cy="3503365"/>
          </a:xfrm>
          <a:prstGeom prst="rect">
            <a:avLst/>
          </a:prstGeom>
        </p:spPr>
      </p:pic>
      <p:sp>
        <p:nvSpPr>
          <p:cNvPr id="3" name="Title 2"/>
          <p:cNvSpPr>
            <a:spLocks noGrp="1"/>
          </p:cNvSpPr>
          <p:nvPr>
            <p:ph type="title"/>
          </p:nvPr>
        </p:nvSpPr>
        <p:spPr/>
        <p:txBody>
          <a:bodyPr/>
          <a:lstStyle/>
          <a:p>
            <a:r>
              <a:rPr lang="en-CA" dirty="0" smtClean="0"/>
              <a:t>Data Submission Process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36</a:t>
            </a:fld>
            <a:endParaRPr lang="en-US"/>
          </a:p>
        </p:txBody>
      </p:sp>
      <p:sp>
        <p:nvSpPr>
          <p:cNvPr id="7" name="Rectangle 6"/>
          <p:cNvSpPr/>
          <p:nvPr/>
        </p:nvSpPr>
        <p:spPr>
          <a:xfrm>
            <a:off x="732214" y="3420022"/>
            <a:ext cx="1673597" cy="2267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1764857" y="4064544"/>
            <a:ext cx="5267569" cy="8851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3756752" y="5089793"/>
            <a:ext cx="451692" cy="2212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p:cNvSpPr txBox="1"/>
          <p:nvPr/>
        </p:nvSpPr>
        <p:spPr>
          <a:xfrm>
            <a:off x="657353" y="1404770"/>
            <a:ext cx="3496916"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Data Validation </a:t>
            </a:r>
            <a:endParaRPr lang="en-CA" sz="2800" b="1" dirty="0">
              <a:solidFill>
                <a:schemeClr val="accent3"/>
              </a:solidFill>
              <a:latin typeface="Arial" panose="020B0604020202020204" pitchFamily="34" charset="0"/>
              <a:ea typeface="+mj-ea"/>
              <a:cs typeface="Arial" panose="020B0604020202020204" pitchFamily="34" charset="0"/>
            </a:endParaRPr>
          </a:p>
        </p:txBody>
      </p:sp>
      <p:sp>
        <p:nvSpPr>
          <p:cNvPr id="22" name="Rectangle 21"/>
          <p:cNvSpPr/>
          <p:nvPr/>
        </p:nvSpPr>
        <p:spPr>
          <a:xfrm>
            <a:off x="1841720" y="3672813"/>
            <a:ext cx="2931207" cy="15540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CA" sz="1000" dirty="0" smtClean="0">
                <a:solidFill>
                  <a:schemeClr val="bg2">
                    <a:lumMod val="50000"/>
                  </a:schemeClr>
                </a:solidFill>
                <a:latin typeface="Arial" panose="020B0604020202020204" pitchFamily="34" charset="0"/>
                <a:cs typeface="Arial" panose="020B0604020202020204" pitchFamily="34" charset="0"/>
              </a:rPr>
              <a:t>ABC Company Inc</a:t>
            </a:r>
            <a:r>
              <a:rPr lang="en-CA" sz="900" dirty="0" smtClean="0">
                <a:solidFill>
                  <a:schemeClr val="bg2">
                    <a:lumMod val="50000"/>
                  </a:schemeClr>
                </a:solidFill>
              </a:rPr>
              <a:t>.</a:t>
            </a:r>
            <a:endParaRPr lang="en-CA" sz="900" dirty="0">
              <a:solidFill>
                <a:schemeClr val="bg2">
                  <a:lumMod val="50000"/>
                </a:schemeClr>
              </a:solidFill>
            </a:endParaRPr>
          </a:p>
        </p:txBody>
      </p:sp>
      <p:sp>
        <p:nvSpPr>
          <p:cNvPr id="27" name="Rectangle 26"/>
          <p:cNvSpPr/>
          <p:nvPr/>
        </p:nvSpPr>
        <p:spPr>
          <a:xfrm>
            <a:off x="1841720" y="4772022"/>
            <a:ext cx="2097212" cy="153888"/>
          </a:xfrm>
          <a:prstGeom prst="rect">
            <a:avLst/>
          </a:prstGeom>
          <a:solidFill>
            <a:srgbClr val="EEEEEE"/>
          </a:solidFill>
        </p:spPr>
        <p:txBody>
          <a:bodyPr wrap="square" lIns="0" tIns="0" bIns="0" rtlCol="0">
            <a:spAutoFit/>
          </a:bodyPr>
          <a:lstStyle/>
          <a:p>
            <a:r>
              <a:rPr lang="en-CA" sz="1000" u="sng" dirty="0">
                <a:solidFill>
                  <a:srgbClr val="0000FF"/>
                </a:solidFill>
              </a:rPr>
              <a:t>AMB-00195448-201902-passive.xml</a:t>
            </a:r>
          </a:p>
        </p:txBody>
      </p:sp>
      <p:sp>
        <p:nvSpPr>
          <p:cNvPr id="11" name="TextBox 10"/>
          <p:cNvSpPr txBox="1"/>
          <p:nvPr/>
        </p:nvSpPr>
        <p:spPr>
          <a:xfrm>
            <a:off x="7546553" y="2248254"/>
            <a:ext cx="4175393" cy="2523768"/>
          </a:xfrm>
          <a:prstGeom prst="rect">
            <a:avLst/>
          </a:prstGeom>
          <a:noFill/>
          <a:ln w="25400">
            <a:noFill/>
          </a:ln>
        </p:spPr>
        <p:txBody>
          <a:bodyPr wrap="square" rtlCol="0">
            <a:spAutoFit/>
          </a:bodyPr>
          <a:lstStyle/>
          <a:p>
            <a:endParaRPr lang="en-CA" sz="1400" dirty="0" smtClean="0"/>
          </a:p>
          <a:p>
            <a:r>
              <a:rPr lang="en-CA" sz="1600" dirty="0" smtClean="0">
                <a:latin typeface="Arial" panose="020B0604020202020204" pitchFamily="34" charset="0"/>
                <a:cs typeface="Arial" panose="020B0604020202020204" pitchFamily="34" charset="0"/>
              </a:rPr>
              <a:t>Once the </a:t>
            </a:r>
            <a:r>
              <a:rPr lang="en-CA" sz="1600" u="sng" dirty="0" smtClean="0">
                <a:latin typeface="Arial" panose="020B0604020202020204" pitchFamily="34" charset="0"/>
                <a:cs typeface="Arial" panose="020B0604020202020204" pitchFamily="34" charset="0"/>
              </a:rPr>
              <a:t>Submitter</a:t>
            </a:r>
            <a:r>
              <a:rPr lang="en-CA" sz="1600" dirty="0" smtClean="0">
                <a:latin typeface="Arial" panose="020B0604020202020204" pitchFamily="34" charset="0"/>
                <a:cs typeface="Arial" panose="020B0604020202020204" pitchFamily="34" charset="0"/>
              </a:rPr>
              <a:t> clicks the “</a:t>
            </a:r>
            <a:r>
              <a:rPr lang="en-CA" sz="1600" b="1" i="1" dirty="0" smtClean="0">
                <a:latin typeface="Arial" panose="020B0604020202020204" pitchFamily="34" charset="0"/>
                <a:cs typeface="Arial" panose="020B0604020202020204" pitchFamily="34" charset="0"/>
              </a:rPr>
              <a:t>Continue</a:t>
            </a:r>
            <a:r>
              <a:rPr lang="en-CA" sz="1600" dirty="0" smtClean="0">
                <a:latin typeface="Arial" panose="020B0604020202020204" pitchFamily="34" charset="0"/>
                <a:cs typeface="Arial" panose="020B0604020202020204" pitchFamily="34" charset="0"/>
              </a:rPr>
              <a:t>” button on the certification message, the status on the submission form changes to </a:t>
            </a:r>
            <a:r>
              <a:rPr lang="en-CA" sz="1600" b="1" i="1" dirty="0" smtClean="0">
                <a:latin typeface="Arial" panose="020B0604020202020204" pitchFamily="34" charset="0"/>
                <a:cs typeface="Arial" panose="020B0604020202020204" pitchFamily="34" charset="0"/>
              </a:rPr>
              <a:t>Validating</a:t>
            </a:r>
            <a:endParaRPr lang="en-CA" sz="1600" dirty="0" smtClean="0">
              <a:latin typeface="Arial" panose="020B0604020202020204" pitchFamily="34" charset="0"/>
              <a:cs typeface="Arial" panose="020B0604020202020204" pitchFamily="34" charset="0"/>
            </a:endParaRPr>
          </a:p>
          <a:p>
            <a:endParaRPr lang="en-CA" sz="1600" dirty="0" smtClean="0">
              <a:latin typeface="Arial" panose="020B0604020202020204" pitchFamily="34" charset="0"/>
              <a:cs typeface="Arial" panose="020B0604020202020204" pitchFamily="34" charset="0"/>
            </a:endParaRPr>
          </a:p>
          <a:p>
            <a:r>
              <a:rPr lang="en-CA" sz="1600" dirty="0">
                <a:latin typeface="Arial" panose="020B0604020202020204" pitchFamily="34" charset="0"/>
                <a:cs typeface="Arial" panose="020B0604020202020204" pitchFamily="34" charset="0"/>
              </a:rPr>
              <a:t>Clicking the </a:t>
            </a:r>
            <a:r>
              <a:rPr lang="en-CA" sz="1600" b="1" dirty="0">
                <a:latin typeface="Arial" panose="020B0604020202020204" pitchFamily="34" charset="0"/>
                <a:cs typeface="Arial" panose="020B0604020202020204" pitchFamily="34" charset="0"/>
              </a:rPr>
              <a:t>“</a:t>
            </a:r>
            <a:r>
              <a:rPr lang="en-CA" sz="1600" b="1" i="1" dirty="0">
                <a:latin typeface="Arial" panose="020B0604020202020204" pitchFamily="34" charset="0"/>
                <a:cs typeface="Arial" panose="020B0604020202020204" pitchFamily="34" charset="0"/>
              </a:rPr>
              <a:t>Close</a:t>
            </a:r>
            <a:r>
              <a:rPr lang="en-CA" sz="1600" b="1" dirty="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button on this form </a:t>
            </a:r>
            <a:r>
              <a:rPr lang="en-CA" sz="1600" dirty="0">
                <a:latin typeface="Arial" panose="020B0604020202020204" pitchFamily="34" charset="0"/>
                <a:cs typeface="Arial" panose="020B0604020202020204" pitchFamily="34" charset="0"/>
              </a:rPr>
              <a:t>will </a:t>
            </a:r>
            <a:r>
              <a:rPr lang="en-CA" sz="1600" dirty="0" smtClean="0">
                <a:latin typeface="Arial" panose="020B0604020202020204" pitchFamily="34" charset="0"/>
                <a:cs typeface="Arial" panose="020B0604020202020204" pitchFamily="34" charset="0"/>
              </a:rPr>
              <a:t>return you to the </a:t>
            </a:r>
            <a:r>
              <a:rPr lang="en-CA" sz="1600" b="1" dirty="0" smtClean="0">
                <a:latin typeface="Arial" panose="020B0604020202020204" pitchFamily="34" charset="0"/>
                <a:cs typeface="Arial" panose="020B0604020202020204" pitchFamily="34" charset="0"/>
              </a:rPr>
              <a:t>“</a:t>
            </a:r>
            <a:r>
              <a:rPr lang="en-CA" sz="1600" b="1" i="1" dirty="0" smtClean="0">
                <a:latin typeface="Arial" panose="020B0604020202020204" pitchFamily="34" charset="0"/>
                <a:cs typeface="Arial" panose="020B0604020202020204" pitchFamily="34" charset="0"/>
              </a:rPr>
              <a:t>Work </a:t>
            </a:r>
            <a:r>
              <a:rPr lang="en-CA" sz="1600" b="1" i="1" dirty="0">
                <a:latin typeface="Arial" panose="020B0604020202020204" pitchFamily="34" charset="0"/>
                <a:cs typeface="Arial" panose="020B0604020202020204" pitchFamily="34" charset="0"/>
              </a:rPr>
              <a:t>in </a:t>
            </a:r>
            <a:r>
              <a:rPr lang="en-CA" sz="1600" b="1" i="1" dirty="0" smtClean="0">
                <a:latin typeface="Arial" panose="020B0604020202020204" pitchFamily="34" charset="0"/>
                <a:cs typeface="Arial" panose="020B0604020202020204" pitchFamily="34" charset="0"/>
              </a:rPr>
              <a:t>Progress</a:t>
            </a:r>
            <a:r>
              <a:rPr lang="en-CA" sz="1600" b="1" dirty="0" smtClean="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list of all requests</a:t>
            </a:r>
            <a:endParaRPr lang="en-CA" sz="1600" dirty="0">
              <a:latin typeface="Arial" panose="020B0604020202020204" pitchFamily="34" charset="0"/>
              <a:cs typeface="Arial" panose="020B0604020202020204" pitchFamily="34" charset="0"/>
            </a:endParaRPr>
          </a:p>
          <a:p>
            <a:endParaRPr lang="en-CA" sz="1600" dirty="0">
              <a:latin typeface="Arial" panose="020B0604020202020204" pitchFamily="34" charset="0"/>
              <a:cs typeface="Arial" panose="020B0604020202020204" pitchFamily="34" charset="0"/>
            </a:endParaRPr>
          </a:p>
        </p:txBody>
      </p:sp>
      <p:sp>
        <p:nvSpPr>
          <p:cNvPr id="28" name="TextBox 27"/>
          <p:cNvSpPr txBox="1"/>
          <p:nvPr/>
        </p:nvSpPr>
        <p:spPr>
          <a:xfrm>
            <a:off x="2570281" y="5780735"/>
            <a:ext cx="6507618" cy="307777"/>
          </a:xfrm>
          <a:prstGeom prst="rect">
            <a:avLst/>
          </a:prstGeom>
          <a:solidFill>
            <a:schemeClr val="accent4">
              <a:lumMod val="40000"/>
              <a:lumOff val="60000"/>
            </a:schemeClr>
          </a:solidFill>
          <a:ln w="25400">
            <a:solidFill>
              <a:schemeClr val="accent3">
                <a:lumMod val="60000"/>
                <a:lumOff val="40000"/>
              </a:schemeClr>
            </a:solidFill>
          </a:ln>
        </p:spPr>
        <p:txBody>
          <a:bodyPr wrap="square" rtlCol="0">
            <a:spAutoFit/>
          </a:bodyPr>
          <a:lstStyle/>
          <a:p>
            <a:r>
              <a:rPr lang="en-CA" sz="1400" b="1" dirty="0">
                <a:latin typeface="Arial" panose="020B0604020202020204" pitchFamily="34" charset="0"/>
                <a:cs typeface="Arial" panose="020B0604020202020204" pitchFamily="34" charset="0"/>
              </a:rPr>
              <a:t>Note: </a:t>
            </a:r>
            <a:r>
              <a:rPr lang="en-CA" sz="1400" dirty="0" smtClean="0">
                <a:latin typeface="Arial" panose="020B0604020202020204" pitchFamily="34" charset="0"/>
                <a:cs typeface="Arial" panose="020B0604020202020204" pitchFamily="34" charset="0"/>
              </a:rPr>
              <a:t>Now the </a:t>
            </a:r>
            <a:r>
              <a:rPr lang="en-CA" sz="1400" dirty="0">
                <a:latin typeface="Arial" panose="020B0604020202020204" pitchFamily="34" charset="0"/>
                <a:cs typeface="Arial" panose="020B0604020202020204" pitchFamily="34" charset="0"/>
              </a:rPr>
              <a:t>submission request form is </a:t>
            </a:r>
            <a:r>
              <a:rPr lang="en-CA" sz="1400" dirty="0" smtClean="0">
                <a:latin typeface="Arial" panose="020B0604020202020204" pitchFamily="34" charset="0"/>
                <a:cs typeface="Arial" panose="020B0604020202020204" pitchFamily="34" charset="0"/>
              </a:rPr>
              <a:t>greyed, therefore </a:t>
            </a:r>
            <a:r>
              <a:rPr lang="en-CA" sz="1400" dirty="0">
                <a:latin typeface="Arial" panose="020B0604020202020204" pitchFamily="34" charset="0"/>
                <a:cs typeface="Arial" panose="020B0604020202020204" pitchFamily="34" charset="0"/>
              </a:rPr>
              <a:t>cannot be </a:t>
            </a:r>
            <a:r>
              <a:rPr lang="en-CA" sz="1400" dirty="0" smtClean="0">
                <a:latin typeface="Arial" panose="020B0604020202020204" pitchFamily="34" charset="0"/>
                <a:cs typeface="Arial" panose="020B0604020202020204" pitchFamily="34" charset="0"/>
              </a:rPr>
              <a:t>modified  </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55346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Data Submission Process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37</a:t>
            </a:fld>
            <a:endParaRPr lang="en-US"/>
          </a:p>
        </p:txBody>
      </p:sp>
      <p:sp>
        <p:nvSpPr>
          <p:cNvPr id="7" name="TextBox 6"/>
          <p:cNvSpPr txBox="1"/>
          <p:nvPr/>
        </p:nvSpPr>
        <p:spPr>
          <a:xfrm>
            <a:off x="623392" y="1486594"/>
            <a:ext cx="10811987"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Validation Passed</a:t>
            </a:r>
            <a:endParaRPr lang="en-CA" sz="2800" b="1" dirty="0">
              <a:solidFill>
                <a:schemeClr val="accent3"/>
              </a:solidFill>
              <a:latin typeface="Arial" panose="020B0604020202020204" pitchFamily="34" charset="0"/>
              <a:ea typeface="+mj-ea"/>
              <a:cs typeface="Arial" panose="020B0604020202020204" pitchFamily="34" charset="0"/>
            </a:endParaRPr>
          </a:p>
        </p:txBody>
      </p:sp>
      <p:sp>
        <p:nvSpPr>
          <p:cNvPr id="5" name="TextBox 4"/>
          <p:cNvSpPr txBox="1"/>
          <p:nvPr/>
        </p:nvSpPr>
        <p:spPr>
          <a:xfrm>
            <a:off x="718889" y="2104222"/>
            <a:ext cx="10058400" cy="2062103"/>
          </a:xfrm>
          <a:prstGeom prst="rect">
            <a:avLst/>
          </a:prstGeom>
          <a:noFill/>
        </p:spPr>
        <p:txBody>
          <a:bodyPr wrap="square" rtlCol="0">
            <a:spAutoFit/>
          </a:bodyPr>
          <a:lstStyle/>
          <a:p>
            <a:r>
              <a:rPr lang="en-CA" sz="1600" dirty="0">
                <a:latin typeface="Arial" panose="020B0604020202020204" pitchFamily="34" charset="0"/>
                <a:cs typeface="Arial" panose="020B0604020202020204" pitchFamily="34" charset="0"/>
              </a:rPr>
              <a:t>If the request passes the validation process, an email informing the </a:t>
            </a:r>
            <a:r>
              <a:rPr lang="en-CA" sz="1600" u="sng" dirty="0">
                <a:latin typeface="Arial" panose="020B0604020202020204" pitchFamily="34" charset="0"/>
                <a:cs typeface="Arial" panose="020B0604020202020204" pitchFamily="34" charset="0"/>
              </a:rPr>
              <a:t>Submitter</a:t>
            </a:r>
            <a:r>
              <a:rPr lang="en-CA" sz="1600" dirty="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that a </a:t>
            </a:r>
            <a:r>
              <a:rPr lang="en-CA" sz="1600" u="sng" dirty="0">
                <a:latin typeface="Arial" panose="020B0604020202020204" pitchFamily="34" charset="0"/>
                <a:cs typeface="Arial" panose="020B0604020202020204" pitchFamily="34" charset="0"/>
              </a:rPr>
              <a:t>Reviewer</a:t>
            </a:r>
            <a:r>
              <a:rPr lang="en-CA" sz="1600" dirty="0">
                <a:latin typeface="Arial" panose="020B0604020202020204" pitchFamily="34" charset="0"/>
                <a:cs typeface="Arial" panose="020B0604020202020204" pitchFamily="34" charset="0"/>
              </a:rPr>
              <a:t> is required to sign off the </a:t>
            </a:r>
            <a:r>
              <a:rPr lang="en-CA" sz="1600" dirty="0" smtClean="0">
                <a:latin typeface="Arial" panose="020B0604020202020204" pitchFamily="34" charset="0"/>
                <a:cs typeface="Arial" panose="020B0604020202020204" pitchFamily="34" charset="0"/>
              </a:rPr>
              <a:t>submission will be sent (below).  </a:t>
            </a:r>
          </a:p>
          <a:p>
            <a:endParaRPr lang="en-CA" sz="1600" dirty="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The </a:t>
            </a:r>
            <a:r>
              <a:rPr lang="en-CA" sz="1600" dirty="0">
                <a:latin typeface="Arial" panose="020B0604020202020204" pitchFamily="34" charset="0"/>
                <a:cs typeface="Arial" panose="020B0604020202020204" pitchFamily="34" charset="0"/>
              </a:rPr>
              <a:t>next step in the process is </a:t>
            </a:r>
            <a:r>
              <a:rPr lang="en-CA" sz="1600" b="1" i="1" dirty="0">
                <a:latin typeface="Arial" panose="020B0604020202020204" pitchFamily="34" charset="0"/>
                <a:cs typeface="Arial" panose="020B0604020202020204" pitchFamily="34" charset="0"/>
              </a:rPr>
              <a:t>Pending Warnings</a:t>
            </a:r>
            <a:r>
              <a:rPr lang="en-CA" sz="1600" dirty="0">
                <a:latin typeface="Arial" panose="020B0604020202020204" pitchFamily="34" charset="0"/>
                <a:cs typeface="Arial" panose="020B0604020202020204" pitchFamily="34" charset="0"/>
              </a:rPr>
              <a:t>.  If you have no warning errors, then the next step is </a:t>
            </a:r>
            <a:r>
              <a:rPr lang="en-CA" sz="1600" b="1" i="1" dirty="0">
                <a:latin typeface="Arial" panose="020B0604020202020204" pitchFamily="34" charset="0"/>
                <a:cs typeface="Arial" panose="020B0604020202020204" pitchFamily="34" charset="0"/>
              </a:rPr>
              <a:t>Pending Review</a:t>
            </a:r>
            <a:r>
              <a:rPr lang="en-CA" sz="1600" dirty="0" smtClean="0">
                <a:latin typeface="Arial" panose="020B0604020202020204" pitchFamily="34" charset="0"/>
                <a:cs typeface="Arial" panose="020B0604020202020204" pitchFamily="34" charset="0"/>
              </a:rPr>
              <a:t>.</a:t>
            </a:r>
          </a:p>
          <a:p>
            <a:endParaRPr lang="en-CA" sz="1600" dirty="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If a User has </a:t>
            </a:r>
            <a:r>
              <a:rPr lang="en-CA" sz="1600" u="sng" dirty="0" smtClean="0">
                <a:latin typeface="Arial" panose="020B0604020202020204" pitchFamily="34" charset="0"/>
                <a:cs typeface="Arial" panose="020B0604020202020204" pitchFamily="34" charset="0"/>
              </a:rPr>
              <a:t>Submitter</a:t>
            </a:r>
            <a:r>
              <a:rPr lang="en-CA" sz="1600" dirty="0" smtClean="0">
                <a:latin typeface="Arial" panose="020B0604020202020204" pitchFamily="34" charset="0"/>
                <a:cs typeface="Arial" panose="020B0604020202020204" pitchFamily="34" charset="0"/>
              </a:rPr>
              <a:t> and </a:t>
            </a:r>
            <a:r>
              <a:rPr lang="en-CA" sz="1600" u="sng" dirty="0" smtClean="0">
                <a:latin typeface="Arial" panose="020B0604020202020204" pitchFamily="34" charset="0"/>
                <a:cs typeface="Arial" panose="020B0604020202020204" pitchFamily="34" charset="0"/>
              </a:rPr>
              <a:t>Reviewer</a:t>
            </a:r>
            <a:r>
              <a:rPr lang="en-CA" sz="1600" dirty="0" smtClean="0">
                <a:latin typeface="Arial" panose="020B0604020202020204" pitchFamily="34" charset="0"/>
                <a:cs typeface="Arial" panose="020B0604020202020204" pitchFamily="34" charset="0"/>
              </a:rPr>
              <a:t> roles assigned, the status will not go to </a:t>
            </a:r>
            <a:r>
              <a:rPr lang="en-CA" sz="1600" b="1" i="1" dirty="0" smtClean="0">
                <a:latin typeface="Arial" panose="020B0604020202020204" pitchFamily="34" charset="0"/>
                <a:cs typeface="Arial" panose="020B0604020202020204" pitchFamily="34" charset="0"/>
              </a:rPr>
              <a:t>Pending Review</a:t>
            </a:r>
            <a:r>
              <a:rPr lang="en-CA" sz="1600" dirty="0" smtClean="0">
                <a:latin typeface="Arial" panose="020B0604020202020204" pitchFamily="34" charset="0"/>
                <a:cs typeface="Arial" panose="020B0604020202020204" pitchFamily="34" charset="0"/>
              </a:rPr>
              <a:t>, it will go straight to </a:t>
            </a:r>
            <a:r>
              <a:rPr lang="en-CA" sz="1600" b="1" i="1" dirty="0" smtClean="0">
                <a:latin typeface="Arial" panose="020B0604020202020204" pitchFamily="34" charset="0"/>
                <a:cs typeface="Arial" panose="020B0604020202020204" pitchFamily="34" charset="0"/>
              </a:rPr>
              <a:t>Processing</a:t>
            </a:r>
            <a:r>
              <a:rPr lang="en-CA" sz="1600" dirty="0" smtClean="0">
                <a:latin typeface="Arial" panose="020B0604020202020204" pitchFamily="34" charset="0"/>
                <a:cs typeface="Arial" panose="020B0604020202020204" pitchFamily="34" charset="0"/>
              </a:rPr>
              <a:t> and next to </a:t>
            </a:r>
            <a:r>
              <a:rPr lang="en-CA" sz="1600" b="1" i="1" dirty="0" smtClean="0">
                <a:latin typeface="Arial" panose="020B0604020202020204" pitchFamily="34" charset="0"/>
                <a:cs typeface="Arial" panose="020B0604020202020204" pitchFamily="34" charset="0"/>
              </a:rPr>
              <a:t>Completed</a:t>
            </a:r>
            <a:endParaRPr lang="en-CA" sz="1600" b="1" i="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319517" y="4260733"/>
            <a:ext cx="8857143" cy="2190476"/>
          </a:xfrm>
          <a:prstGeom prst="rect">
            <a:avLst/>
          </a:prstGeom>
        </p:spPr>
      </p:pic>
    </p:spTree>
    <p:extLst>
      <p:ext uri="{BB962C8B-B14F-4D97-AF65-F5344CB8AC3E}">
        <p14:creationId xmlns:p14="http://schemas.microsoft.com/office/powerpoint/2010/main" val="8661903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Data Submission Process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38</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662" y="3506085"/>
            <a:ext cx="7132280" cy="2122558"/>
          </a:xfrm>
          <a:prstGeom prst="rect">
            <a:avLst/>
          </a:prstGeom>
          <a:ln>
            <a:solidFill>
              <a:srgbClr val="000000"/>
            </a:solidFill>
          </a:ln>
        </p:spPr>
      </p:pic>
      <p:sp>
        <p:nvSpPr>
          <p:cNvPr id="5" name="TextBox 4"/>
          <p:cNvSpPr txBox="1"/>
          <p:nvPr/>
        </p:nvSpPr>
        <p:spPr>
          <a:xfrm>
            <a:off x="623393" y="2274721"/>
            <a:ext cx="11164656" cy="1077218"/>
          </a:xfrm>
          <a:prstGeom prst="rect">
            <a:avLst/>
          </a:prstGeom>
          <a:noFill/>
          <a:ln w="22225">
            <a:noFill/>
          </a:ln>
        </p:spPr>
        <p:txBody>
          <a:bodyPr wrap="square" rtlCol="0">
            <a:spAutoFit/>
          </a:bodyPr>
          <a:lstStyle/>
          <a:p>
            <a:r>
              <a:rPr lang="en-CA" sz="1600" dirty="0" smtClean="0">
                <a:latin typeface="Arial" panose="020B0604020202020204" pitchFamily="34" charset="0"/>
                <a:cs typeface="Arial" panose="020B0604020202020204" pitchFamily="34" charset="0"/>
              </a:rPr>
              <a:t>If the request passes validation processing and warnings have been identified, an email is sent to the </a:t>
            </a:r>
            <a:r>
              <a:rPr lang="en-CA" sz="1600" u="sng" dirty="0" smtClean="0">
                <a:latin typeface="Arial" panose="020B0604020202020204" pitchFamily="34" charset="0"/>
                <a:cs typeface="Arial" panose="020B0604020202020204" pitchFamily="34" charset="0"/>
              </a:rPr>
              <a:t>Submitter</a:t>
            </a:r>
            <a:r>
              <a:rPr lang="en-CA" sz="1600" dirty="0" smtClean="0">
                <a:latin typeface="Arial" panose="020B0604020202020204" pitchFamily="34" charset="0"/>
                <a:cs typeface="Arial" panose="020B0604020202020204" pitchFamily="34" charset="0"/>
              </a:rPr>
              <a:t> indicating there are warnings in the file that need to be either approved or rejected.</a:t>
            </a:r>
          </a:p>
          <a:p>
            <a:endParaRPr lang="en-CA" sz="1600" dirty="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The </a:t>
            </a:r>
            <a:r>
              <a:rPr lang="en-CA" sz="1600" u="sng" dirty="0" smtClean="0">
                <a:latin typeface="Arial" panose="020B0604020202020204" pitchFamily="34" charset="0"/>
                <a:cs typeface="Arial" panose="020B0604020202020204" pitchFamily="34" charset="0"/>
              </a:rPr>
              <a:t>Submitter</a:t>
            </a:r>
            <a:r>
              <a:rPr lang="en-CA" sz="1600" dirty="0" smtClean="0">
                <a:latin typeface="Arial" panose="020B0604020202020204" pitchFamily="34" charset="0"/>
                <a:cs typeface="Arial" panose="020B0604020202020204" pitchFamily="34" charset="0"/>
              </a:rPr>
              <a:t> will have the option to approve the request to go to the </a:t>
            </a:r>
            <a:r>
              <a:rPr lang="en-CA" sz="1600" dirty="0" smtClean="0">
                <a:latin typeface="Arial" panose="020B0604020202020204" pitchFamily="34" charset="0"/>
                <a:cs typeface="Arial" panose="020B0604020202020204" pitchFamily="34" charset="0"/>
              </a:rPr>
              <a:t>review </a:t>
            </a:r>
            <a:r>
              <a:rPr lang="en-CA" sz="1600" dirty="0" smtClean="0">
                <a:latin typeface="Arial" panose="020B0604020202020204" pitchFamily="34" charset="0"/>
                <a:cs typeface="Arial" panose="020B0604020202020204" pitchFamily="34" charset="0"/>
              </a:rPr>
              <a:t>stage, or reject the request for submission </a:t>
            </a:r>
            <a:endParaRPr lang="en-CA" sz="1600" dirty="0">
              <a:latin typeface="Arial" panose="020B0604020202020204" pitchFamily="34" charset="0"/>
              <a:cs typeface="Arial" panose="020B0604020202020204" pitchFamily="34" charset="0"/>
            </a:endParaRPr>
          </a:p>
        </p:txBody>
      </p:sp>
      <p:sp>
        <p:nvSpPr>
          <p:cNvPr id="6" name="Rectangle 5"/>
          <p:cNvSpPr/>
          <p:nvPr/>
        </p:nvSpPr>
        <p:spPr>
          <a:xfrm>
            <a:off x="903384" y="4114122"/>
            <a:ext cx="804231" cy="198303"/>
          </a:xfrm>
          <a:prstGeom prst="rect">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595970" y="1504578"/>
            <a:ext cx="3496916"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Warnings</a:t>
            </a:r>
            <a:endParaRPr lang="en-CA" sz="2800" b="1" dirty="0">
              <a:solidFill>
                <a:schemeClr val="accent3"/>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6275667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Data Submission Process </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39</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793" y="1774410"/>
            <a:ext cx="5615177" cy="3994920"/>
          </a:xfrm>
          <a:prstGeom prst="rect">
            <a:avLst/>
          </a:prstGeom>
        </p:spPr>
      </p:pic>
      <p:sp>
        <p:nvSpPr>
          <p:cNvPr id="11" name="TextBox 10"/>
          <p:cNvSpPr txBox="1"/>
          <p:nvPr/>
        </p:nvSpPr>
        <p:spPr>
          <a:xfrm>
            <a:off x="6688107" y="2433220"/>
            <a:ext cx="4350794" cy="2062103"/>
          </a:xfrm>
          <a:prstGeom prst="rect">
            <a:avLst/>
          </a:prstGeom>
          <a:noFill/>
          <a:ln w="25400">
            <a:noFill/>
          </a:ln>
        </p:spPr>
        <p:txBody>
          <a:bodyPr wrap="square" rtlCol="0">
            <a:spAutoFit/>
          </a:bodyPr>
          <a:lstStyle/>
          <a:p>
            <a:r>
              <a:rPr lang="en-CA" sz="1600" dirty="0" smtClean="0">
                <a:latin typeface="Arial" panose="020B0604020202020204" pitchFamily="34" charset="0"/>
                <a:cs typeface="Arial" panose="020B0604020202020204" pitchFamily="34" charset="0"/>
              </a:rPr>
              <a:t>The request with </a:t>
            </a:r>
            <a:r>
              <a:rPr lang="en-CA" sz="1600" b="1" i="1" dirty="0" smtClean="0">
                <a:latin typeface="Arial" panose="020B0604020202020204" pitchFamily="34" charset="0"/>
                <a:cs typeface="Arial" panose="020B0604020202020204" pitchFamily="34" charset="0"/>
              </a:rPr>
              <a:t>Pending Warnings</a:t>
            </a:r>
            <a:r>
              <a:rPr lang="en-CA" sz="1600" dirty="0" smtClean="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status is retrieved by:</a:t>
            </a:r>
          </a:p>
          <a:p>
            <a:endParaRPr lang="en-CA"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Entering search </a:t>
            </a:r>
            <a:r>
              <a:rPr lang="en-CA" sz="1600" dirty="0">
                <a:latin typeface="Arial" panose="020B0604020202020204" pitchFamily="34" charset="0"/>
                <a:cs typeface="Arial" panose="020B0604020202020204" pitchFamily="34" charset="0"/>
              </a:rPr>
              <a:t>criteria for the request in the </a:t>
            </a:r>
            <a:r>
              <a:rPr lang="en-CA" sz="1600" b="1" dirty="0" smtClean="0">
                <a:latin typeface="Arial" panose="020B0604020202020204" pitchFamily="34" charset="0"/>
                <a:cs typeface="Arial" panose="020B0604020202020204" pitchFamily="34" charset="0"/>
              </a:rPr>
              <a:t>“</a:t>
            </a:r>
            <a:r>
              <a:rPr lang="en-CA" sz="1600" b="1" i="1" dirty="0" smtClean="0">
                <a:latin typeface="Arial" panose="020B0604020202020204" pitchFamily="34" charset="0"/>
                <a:cs typeface="Arial" panose="020B0604020202020204" pitchFamily="34" charset="0"/>
              </a:rPr>
              <a:t>Work </a:t>
            </a:r>
            <a:r>
              <a:rPr lang="en-CA" sz="1600" b="1" i="1" dirty="0">
                <a:latin typeface="Arial" panose="020B0604020202020204" pitchFamily="34" charset="0"/>
                <a:cs typeface="Arial" panose="020B0604020202020204" pitchFamily="34" charset="0"/>
              </a:rPr>
              <a:t>in </a:t>
            </a:r>
            <a:r>
              <a:rPr lang="en-CA" sz="1600" b="1" i="1" dirty="0" smtClean="0">
                <a:latin typeface="Arial" panose="020B0604020202020204" pitchFamily="34" charset="0"/>
                <a:cs typeface="Arial" panose="020B0604020202020204" pitchFamily="34" charset="0"/>
              </a:rPr>
              <a:t>Progress</a:t>
            </a:r>
            <a:r>
              <a:rPr lang="en-CA" sz="1600" b="1" dirty="0" smtClean="0">
                <a:latin typeface="Arial" panose="020B0604020202020204" pitchFamily="34" charset="0"/>
                <a:cs typeface="Arial" panose="020B0604020202020204" pitchFamily="34" charset="0"/>
              </a:rPr>
              <a:t>”</a:t>
            </a:r>
            <a:r>
              <a:rPr lang="en-CA" sz="1600" dirty="0" smtClean="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form</a:t>
            </a:r>
          </a:p>
          <a:p>
            <a:pPr marL="285750" indent="-285750">
              <a:buFont typeface="Arial" panose="020B0604020202020204" pitchFamily="34" charset="0"/>
              <a:buChar char="•"/>
            </a:pPr>
            <a:endParaRPr lang="en-CA"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Click on the desired request number with the </a:t>
            </a:r>
            <a:r>
              <a:rPr lang="en-CA" sz="1600" b="1" i="1" dirty="0" smtClean="0">
                <a:latin typeface="Arial" panose="020B0604020202020204" pitchFamily="34" charset="0"/>
                <a:cs typeface="Arial" panose="020B0604020202020204" pitchFamily="34" charset="0"/>
              </a:rPr>
              <a:t>Pending Warnings</a:t>
            </a:r>
            <a:r>
              <a:rPr lang="en-CA" sz="1600" dirty="0" smtClean="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status</a:t>
            </a:r>
            <a:endParaRPr lang="en-CA" sz="1600" dirty="0">
              <a:latin typeface="Arial" panose="020B0604020202020204" pitchFamily="34" charset="0"/>
              <a:cs typeface="Arial" panose="020B0604020202020204" pitchFamily="34" charset="0"/>
            </a:endParaRPr>
          </a:p>
        </p:txBody>
      </p:sp>
      <p:sp>
        <p:nvSpPr>
          <p:cNvPr id="12" name="Rectangle 11"/>
          <p:cNvSpPr/>
          <p:nvPr/>
        </p:nvSpPr>
        <p:spPr>
          <a:xfrm>
            <a:off x="863147" y="4123051"/>
            <a:ext cx="1697173" cy="185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863147" y="2373381"/>
            <a:ext cx="5105856" cy="6445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2953512" y="3291840"/>
            <a:ext cx="384049" cy="1531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p:cNvSpPr txBox="1"/>
          <p:nvPr/>
        </p:nvSpPr>
        <p:spPr>
          <a:xfrm>
            <a:off x="623392" y="1347285"/>
            <a:ext cx="3496916"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Warnings</a:t>
            </a:r>
            <a:endParaRPr lang="en-CA" sz="2800" b="1" dirty="0">
              <a:solidFill>
                <a:schemeClr val="accent3"/>
              </a:solidFill>
              <a:latin typeface="Arial" panose="020B0604020202020204" pitchFamily="34" charset="0"/>
              <a:ea typeface="+mj-ea"/>
              <a:cs typeface="Arial" panose="020B0604020202020204" pitchFamily="34" charset="0"/>
            </a:endParaRPr>
          </a:p>
        </p:txBody>
      </p:sp>
      <p:sp>
        <p:nvSpPr>
          <p:cNvPr id="16" name="Rectangle 15"/>
          <p:cNvSpPr/>
          <p:nvPr/>
        </p:nvSpPr>
        <p:spPr>
          <a:xfrm>
            <a:off x="2700278" y="1986432"/>
            <a:ext cx="1506208" cy="2128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87496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8298" y="2179868"/>
            <a:ext cx="10177131" cy="2328843"/>
          </a:xfrm>
        </p:spPr>
        <p:txBody>
          <a:bodyPr>
            <a:spAutoFit/>
          </a:bodyPr>
          <a:lstStyle/>
          <a:p>
            <a:pPr>
              <a:spcBef>
                <a:spcPts val="1800"/>
              </a:spcBef>
            </a:pPr>
            <a:r>
              <a:rPr lang="en-US" sz="1600" dirty="0"/>
              <a:t>The new schema must be used from that date going forward for </a:t>
            </a:r>
            <a:r>
              <a:rPr lang="en-US" sz="1600" b="1" dirty="0"/>
              <a:t>new data sets </a:t>
            </a:r>
            <a:r>
              <a:rPr lang="en-US" sz="1600" dirty="0"/>
              <a:t>and the </a:t>
            </a:r>
            <a:r>
              <a:rPr lang="en-US" sz="1600" b="1" dirty="0"/>
              <a:t>resubmission</a:t>
            </a:r>
            <a:r>
              <a:rPr lang="en-US" sz="1600" dirty="0"/>
              <a:t> of historic data for successful submission of ambient air data. </a:t>
            </a:r>
            <a:endParaRPr lang="en-CA" sz="1600" dirty="0" smtClean="0"/>
          </a:p>
          <a:p>
            <a:pPr>
              <a:spcBef>
                <a:spcPts val="1800"/>
              </a:spcBef>
            </a:pPr>
            <a:r>
              <a:rPr lang="en-CA" sz="1600" dirty="0" smtClean="0"/>
              <a:t>Reference tables for data codes are posted online</a:t>
            </a:r>
          </a:p>
          <a:p>
            <a:pPr lvl="1">
              <a:spcBef>
                <a:spcPts val="400"/>
              </a:spcBef>
              <a:buFont typeface="Arial" panose="020B0604020202020204" pitchFamily="34" charset="0"/>
              <a:buChar char="•"/>
            </a:pPr>
            <a:r>
              <a:rPr lang="en-CA" sz="1600" dirty="0" smtClean="0"/>
              <a:t>VVCs: Valid Variable Combination codes combine method, time, unit, parameter and collection codes into a single code</a:t>
            </a:r>
            <a:endParaRPr lang="en-US" sz="1600" dirty="0" smtClean="0"/>
          </a:p>
          <a:p>
            <a:pPr>
              <a:spcBef>
                <a:spcPts val="1800"/>
              </a:spcBef>
            </a:pPr>
            <a:r>
              <a:rPr lang="en-US" sz="1600" dirty="0" smtClean="0"/>
              <a:t>Refer to the correlating XML schema “Data Dictionary” for descriptions of each field and a listing of which fields are required</a:t>
            </a:r>
          </a:p>
        </p:txBody>
      </p:sp>
      <p:sp>
        <p:nvSpPr>
          <p:cNvPr id="3" name="Title 2"/>
          <p:cNvSpPr>
            <a:spLocks noGrp="1"/>
          </p:cNvSpPr>
          <p:nvPr>
            <p:ph type="title"/>
          </p:nvPr>
        </p:nvSpPr>
        <p:spPr/>
        <p:txBody>
          <a:bodyPr/>
          <a:lstStyle/>
          <a:p>
            <a:r>
              <a:rPr lang="en-CA" dirty="0" smtClean="0"/>
              <a:t>Introduction</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4</a:t>
            </a:fld>
            <a:endParaRPr lang="en-US" dirty="0"/>
          </a:p>
        </p:txBody>
      </p:sp>
      <p:sp>
        <p:nvSpPr>
          <p:cNvPr id="7" name="TextBox 6"/>
          <p:cNvSpPr txBox="1"/>
          <p:nvPr/>
        </p:nvSpPr>
        <p:spPr>
          <a:xfrm>
            <a:off x="924586" y="5341459"/>
            <a:ext cx="10010843" cy="307777"/>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US" sz="1400" b="1" dirty="0" smtClean="0">
                <a:latin typeface="Arial" panose="020B0604020202020204" pitchFamily="34" charset="0"/>
                <a:cs typeface="Arial" panose="020B0604020202020204" pitchFamily="34" charset="0"/>
              </a:rPr>
              <a:t>Note: </a:t>
            </a:r>
            <a:r>
              <a:rPr lang="en-US" sz="1400" dirty="0" smtClean="0">
                <a:latin typeface="Arial" panose="020B0604020202020204" pitchFamily="34" charset="0"/>
                <a:cs typeface="Arial" panose="020B0604020202020204" pitchFamily="34" charset="0"/>
              </a:rPr>
              <a:t>For more information on Ambient XML Schema 2.0 please see: </a:t>
            </a:r>
            <a:r>
              <a:rPr lang="en-US" sz="1400" dirty="0" smtClean="0">
                <a:latin typeface="Arial" panose="020B0604020202020204" pitchFamily="34" charset="0"/>
                <a:cs typeface="Arial" panose="020B0604020202020204" pitchFamily="34" charset="0"/>
                <a:hlinkClick r:id="rId3"/>
              </a:rPr>
              <a:t>https</a:t>
            </a:r>
            <a:r>
              <a:rPr lang="en-US" sz="1400" dirty="0">
                <a:latin typeface="Arial" panose="020B0604020202020204" pitchFamily="34" charset="0"/>
                <a:cs typeface="Arial" panose="020B0604020202020204" pitchFamily="34" charset="0"/>
                <a:hlinkClick r:id="rId3"/>
              </a:rPr>
              <a:t>://</a:t>
            </a:r>
            <a:r>
              <a:rPr lang="en-US" sz="1400" dirty="0" smtClean="0">
                <a:latin typeface="Arial" panose="020B0604020202020204" pitchFamily="34" charset="0"/>
                <a:cs typeface="Arial" panose="020B0604020202020204" pitchFamily="34" charset="0"/>
                <a:hlinkClick r:id="rId3"/>
              </a:rPr>
              <a:t>training.energy.gov.ab.ca/Pages/Air.aspx</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6" name="TextBox 5"/>
          <p:cNvSpPr txBox="1"/>
          <p:nvPr/>
        </p:nvSpPr>
        <p:spPr>
          <a:xfrm>
            <a:off x="643056" y="1431062"/>
            <a:ext cx="4578168"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Ambient XML Schema 2.0</a:t>
            </a:r>
            <a:endParaRPr lang="en-CA" sz="2800" b="1" dirty="0">
              <a:solidFill>
                <a:schemeClr val="accent3"/>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8932378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671" y="1660915"/>
            <a:ext cx="6586493" cy="4072021"/>
          </a:xfrm>
          <a:prstGeom prst="rect">
            <a:avLst/>
          </a:prstGeom>
        </p:spPr>
      </p:pic>
      <p:sp>
        <p:nvSpPr>
          <p:cNvPr id="3" name="Title 2"/>
          <p:cNvSpPr>
            <a:spLocks noGrp="1"/>
          </p:cNvSpPr>
          <p:nvPr>
            <p:ph type="title"/>
          </p:nvPr>
        </p:nvSpPr>
        <p:spPr/>
        <p:txBody>
          <a:bodyPr/>
          <a:lstStyle/>
          <a:p>
            <a:r>
              <a:rPr lang="en-CA" dirty="0" smtClean="0"/>
              <a:t>Data </a:t>
            </a:r>
            <a:r>
              <a:rPr lang="en-CA" dirty="0"/>
              <a:t>Submission Process</a:t>
            </a:r>
          </a:p>
        </p:txBody>
      </p:sp>
      <p:sp>
        <p:nvSpPr>
          <p:cNvPr id="4" name="Slide Number Placeholder 3"/>
          <p:cNvSpPr>
            <a:spLocks noGrp="1"/>
          </p:cNvSpPr>
          <p:nvPr>
            <p:ph type="sldNum" sz="quarter" idx="4"/>
          </p:nvPr>
        </p:nvSpPr>
        <p:spPr/>
        <p:txBody>
          <a:bodyPr/>
          <a:lstStyle/>
          <a:p>
            <a:fld id="{3A2281A5-0AAD-5C43-9874-F8F3A9F5B29A}" type="slidenum">
              <a:rPr lang="en-US" smtClean="0"/>
              <a:pPr/>
              <a:t>40</a:t>
            </a:fld>
            <a:endParaRPr lang="en-US"/>
          </a:p>
        </p:txBody>
      </p:sp>
      <p:sp>
        <p:nvSpPr>
          <p:cNvPr id="6" name="TextBox 5"/>
          <p:cNvSpPr txBox="1"/>
          <p:nvPr/>
        </p:nvSpPr>
        <p:spPr>
          <a:xfrm>
            <a:off x="7258944" y="1567159"/>
            <a:ext cx="4619723" cy="4385816"/>
          </a:xfrm>
          <a:prstGeom prst="rect">
            <a:avLst/>
          </a:prstGeom>
          <a:noFill/>
          <a:ln w="22225">
            <a:noFill/>
          </a:ln>
        </p:spPr>
        <p:txBody>
          <a:bodyPr wrap="square" rtlCol="0">
            <a:spAutoFit/>
          </a:bodyPr>
          <a:lstStyle/>
          <a:p>
            <a:r>
              <a:rPr lang="en-CA" sz="1600" dirty="0" smtClean="0">
                <a:latin typeface="Arial" panose="020B0604020202020204" pitchFamily="34" charset="0"/>
                <a:cs typeface="Arial" panose="020B0604020202020204" pitchFamily="34" charset="0"/>
              </a:rPr>
              <a:t>Once the </a:t>
            </a:r>
            <a:r>
              <a:rPr lang="en-CA" sz="1600" u="sng" dirty="0" smtClean="0">
                <a:latin typeface="Arial" panose="020B0604020202020204" pitchFamily="34" charset="0"/>
                <a:cs typeface="Arial" panose="020B0604020202020204" pitchFamily="34" charset="0"/>
              </a:rPr>
              <a:t>Submitter</a:t>
            </a:r>
            <a:r>
              <a:rPr lang="en-CA" sz="1600" dirty="0" smtClean="0">
                <a:latin typeface="Arial" panose="020B0604020202020204" pitchFamily="34" charset="0"/>
                <a:cs typeface="Arial" panose="020B0604020202020204" pitchFamily="34" charset="0"/>
              </a:rPr>
              <a:t> clicks on the request number with the </a:t>
            </a:r>
            <a:r>
              <a:rPr lang="en-CA" sz="1600" b="1" i="1" dirty="0" smtClean="0">
                <a:latin typeface="Arial" panose="020B0604020202020204" pitchFamily="34" charset="0"/>
                <a:cs typeface="Arial" panose="020B0604020202020204" pitchFamily="34" charset="0"/>
              </a:rPr>
              <a:t>Pending Warnings</a:t>
            </a:r>
            <a:r>
              <a:rPr lang="en-CA" sz="1600" dirty="0" smtClean="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status, the “</a:t>
            </a:r>
            <a:r>
              <a:rPr lang="en-CA" sz="1600" b="1" i="1" dirty="0" smtClean="0">
                <a:latin typeface="Arial" panose="020B0604020202020204" pitchFamily="34" charset="0"/>
                <a:cs typeface="Arial" panose="020B0604020202020204" pitchFamily="34" charset="0"/>
              </a:rPr>
              <a:t>Review/Warning</a:t>
            </a:r>
            <a:r>
              <a:rPr lang="en-CA" sz="1600" dirty="0" smtClean="0">
                <a:latin typeface="Arial" panose="020B0604020202020204" pitchFamily="34" charset="0"/>
                <a:cs typeface="Arial" panose="020B0604020202020204" pitchFamily="34" charset="0"/>
              </a:rPr>
              <a:t>” form appears:</a:t>
            </a:r>
          </a:p>
          <a:p>
            <a:pPr marL="285750" indent="-285750">
              <a:lnSpc>
                <a:spcPct val="150000"/>
              </a:lnSpc>
              <a:buFont typeface="Arial" panose="020B0604020202020204" pitchFamily="34" charset="0"/>
              <a:buChar char="•"/>
            </a:pPr>
            <a:r>
              <a:rPr lang="en-CA" sz="1400" dirty="0" smtClean="0">
                <a:latin typeface="Arial" panose="020B0604020202020204" pitchFamily="34" charset="0"/>
                <a:cs typeface="Arial" panose="020B0604020202020204" pitchFamily="34" charset="0"/>
              </a:rPr>
              <a:t>The Status is now </a:t>
            </a:r>
            <a:r>
              <a:rPr lang="en-CA" sz="1400" b="1" i="1" dirty="0" smtClean="0">
                <a:latin typeface="Arial" panose="020B0604020202020204" pitchFamily="34" charset="0"/>
                <a:cs typeface="Arial" panose="020B0604020202020204" pitchFamily="34" charset="0"/>
              </a:rPr>
              <a:t>Pending Warnings</a:t>
            </a:r>
            <a:endParaRPr lang="en-CA" sz="1400" dirty="0" smtClean="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CA" sz="1400" dirty="0" smtClean="0">
                <a:latin typeface="Arial" panose="020B0604020202020204" pitchFamily="34" charset="0"/>
                <a:cs typeface="Arial" panose="020B0604020202020204" pitchFamily="34" charset="0"/>
              </a:rPr>
              <a:t>The </a:t>
            </a:r>
            <a:r>
              <a:rPr lang="en-CA" sz="1400" dirty="0" smtClean="0">
                <a:latin typeface="Arial" panose="020B0604020202020204" pitchFamily="34" charset="0"/>
                <a:cs typeface="Arial" panose="020B0604020202020204" pitchFamily="34" charset="0"/>
              </a:rPr>
              <a:t>Warning Report </a:t>
            </a:r>
            <a:r>
              <a:rPr lang="en-CA" sz="1400" dirty="0" smtClean="0">
                <a:latin typeface="Arial" panose="020B0604020202020204" pitchFamily="34" charset="0"/>
                <a:cs typeface="Arial" panose="020B0604020202020204" pitchFamily="34" charset="0"/>
              </a:rPr>
              <a:t>link is found on the top right of the Review/Warning forms</a:t>
            </a:r>
            <a:endParaRPr lang="en-CA"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CA" sz="1400" dirty="0" smtClean="0">
                <a:latin typeface="Arial" panose="020B0604020202020204" pitchFamily="34" charset="0"/>
                <a:cs typeface="Arial" panose="020B0604020202020204" pitchFamily="34" charset="0"/>
              </a:rPr>
              <a:t>To access the warning report, the </a:t>
            </a:r>
            <a:r>
              <a:rPr lang="en-CA" sz="1400" u="sng" dirty="0" smtClean="0">
                <a:latin typeface="Arial" panose="020B0604020202020204" pitchFamily="34" charset="0"/>
                <a:cs typeface="Arial" panose="020B0604020202020204" pitchFamily="34" charset="0"/>
              </a:rPr>
              <a:t>Submitter</a:t>
            </a:r>
            <a:r>
              <a:rPr lang="en-CA" sz="1400" dirty="0" smtClean="0">
                <a:latin typeface="Arial" panose="020B0604020202020204" pitchFamily="34" charset="0"/>
                <a:cs typeface="Arial" panose="020B0604020202020204" pitchFamily="34" charset="0"/>
              </a:rPr>
              <a:t> clicks on the </a:t>
            </a:r>
            <a:r>
              <a:rPr lang="en-CA" sz="1400" dirty="0" smtClean="0">
                <a:latin typeface="Arial" panose="020B0604020202020204" pitchFamily="34" charset="0"/>
                <a:cs typeface="Arial" panose="020B0604020202020204" pitchFamily="34" charset="0"/>
              </a:rPr>
              <a:t>Warning Report </a:t>
            </a:r>
            <a:r>
              <a:rPr lang="en-CA" sz="1400" dirty="0" smtClean="0">
                <a:latin typeface="Arial" panose="020B0604020202020204" pitchFamily="34" charset="0"/>
                <a:cs typeface="Arial" panose="020B0604020202020204" pitchFamily="34" charset="0"/>
              </a:rPr>
              <a:t>link.</a:t>
            </a:r>
          </a:p>
          <a:p>
            <a:pPr marL="285750" indent="-285750">
              <a:lnSpc>
                <a:spcPct val="150000"/>
              </a:lnSpc>
              <a:buFont typeface="Arial" panose="020B0604020202020204" pitchFamily="34" charset="0"/>
              <a:buChar char="•"/>
            </a:pPr>
            <a:r>
              <a:rPr lang="en-CA" sz="1400" dirty="0" smtClean="0">
                <a:latin typeface="Arial" panose="020B0604020202020204" pitchFamily="34" charset="0"/>
                <a:cs typeface="Arial" panose="020B0604020202020204" pitchFamily="34" charset="0"/>
              </a:rPr>
              <a:t>To APPROVE the request, the </a:t>
            </a:r>
            <a:r>
              <a:rPr lang="en-CA" sz="1400" u="sng" dirty="0" smtClean="0">
                <a:latin typeface="Arial" panose="020B0604020202020204" pitchFamily="34" charset="0"/>
                <a:cs typeface="Arial" panose="020B0604020202020204" pitchFamily="34" charset="0"/>
              </a:rPr>
              <a:t>Submitter</a:t>
            </a:r>
            <a:r>
              <a:rPr lang="en-CA" sz="1400" dirty="0" smtClean="0">
                <a:latin typeface="Arial" panose="020B0604020202020204" pitchFamily="34" charset="0"/>
                <a:cs typeface="Arial" panose="020B0604020202020204" pitchFamily="34" charset="0"/>
              </a:rPr>
              <a:t> fills in the “</a:t>
            </a:r>
            <a:r>
              <a:rPr lang="en-CA" sz="1400" b="1" i="1" dirty="0" smtClean="0">
                <a:latin typeface="Arial" panose="020B0604020202020204" pitchFamily="34" charset="0"/>
                <a:cs typeface="Arial" panose="020B0604020202020204" pitchFamily="34" charset="0"/>
              </a:rPr>
              <a:t>Warning Comment</a:t>
            </a:r>
            <a:r>
              <a:rPr lang="en-CA" sz="1400" dirty="0" smtClean="0">
                <a:latin typeface="Arial" panose="020B0604020202020204" pitchFamily="34" charset="0"/>
                <a:cs typeface="Arial" panose="020B0604020202020204" pitchFamily="34" charset="0"/>
              </a:rPr>
              <a:t>” box and clicks the “</a:t>
            </a:r>
            <a:r>
              <a:rPr lang="en-CA" sz="1400" b="1" i="1" dirty="0" smtClean="0">
                <a:latin typeface="Arial" panose="020B0604020202020204" pitchFamily="34" charset="0"/>
                <a:cs typeface="Arial" panose="020B0604020202020204" pitchFamily="34" charset="0"/>
              </a:rPr>
              <a:t>Approve</a:t>
            </a:r>
            <a:r>
              <a:rPr lang="en-CA" sz="1400" dirty="0" smtClean="0">
                <a:latin typeface="Arial" panose="020B0604020202020204" pitchFamily="34" charset="0"/>
                <a:cs typeface="Arial" panose="020B0604020202020204" pitchFamily="34" charset="0"/>
              </a:rPr>
              <a:t>” button indicating the </a:t>
            </a:r>
            <a:r>
              <a:rPr lang="en-CA" sz="1400" u="sng" dirty="0" smtClean="0">
                <a:latin typeface="Arial" panose="020B0604020202020204" pitchFamily="34" charset="0"/>
                <a:cs typeface="Arial" panose="020B0604020202020204" pitchFamily="34" charset="0"/>
              </a:rPr>
              <a:t>Submitter</a:t>
            </a:r>
            <a:r>
              <a:rPr lang="en-CA" sz="1400" dirty="0" smtClean="0">
                <a:latin typeface="Arial" panose="020B0604020202020204" pitchFamily="34" charset="0"/>
                <a:cs typeface="Arial" panose="020B0604020202020204" pitchFamily="34" charset="0"/>
              </a:rPr>
              <a:t> has received the Warning Report and confirmed the data is correct.</a:t>
            </a:r>
          </a:p>
          <a:p>
            <a:pPr marL="285750" indent="-285750">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To REJECT the </a:t>
            </a:r>
            <a:r>
              <a:rPr lang="en-US" sz="1400" dirty="0">
                <a:latin typeface="Arial" panose="020B0604020202020204" pitchFamily="34" charset="0"/>
                <a:cs typeface="Arial" panose="020B0604020202020204" pitchFamily="34" charset="0"/>
              </a:rPr>
              <a:t>request, </a:t>
            </a:r>
            <a:r>
              <a:rPr lang="en-US" sz="1400" dirty="0" smtClean="0">
                <a:latin typeface="Arial" panose="020B0604020202020204" pitchFamily="34" charset="0"/>
                <a:cs typeface="Arial" panose="020B0604020202020204" pitchFamily="34" charset="0"/>
              </a:rPr>
              <a:t>the </a:t>
            </a:r>
            <a:r>
              <a:rPr lang="en-US" sz="1400" u="sng" dirty="0" smtClean="0">
                <a:latin typeface="Arial" panose="020B0604020202020204" pitchFamily="34" charset="0"/>
                <a:cs typeface="Arial" panose="020B0604020202020204" pitchFamily="34" charset="0"/>
              </a:rPr>
              <a:t>Submitter</a:t>
            </a:r>
            <a:r>
              <a:rPr lang="en-US" sz="1400" dirty="0" smtClean="0">
                <a:latin typeface="Arial" panose="020B0604020202020204" pitchFamily="34" charset="0"/>
                <a:cs typeface="Arial" panose="020B0604020202020204" pitchFamily="34" charset="0"/>
              </a:rPr>
              <a:t> fills </a:t>
            </a:r>
            <a:r>
              <a:rPr lang="en-US" sz="1400" dirty="0">
                <a:latin typeface="Arial" panose="020B0604020202020204" pitchFamily="34" charset="0"/>
                <a:cs typeface="Arial" panose="020B0604020202020204" pitchFamily="34" charset="0"/>
              </a:rPr>
              <a:t>in the </a:t>
            </a:r>
            <a:r>
              <a:rPr lang="en-US" sz="1400" b="1" dirty="0" smtClean="0">
                <a:latin typeface="Arial" panose="020B0604020202020204" pitchFamily="34" charset="0"/>
                <a:cs typeface="Arial" panose="020B0604020202020204" pitchFamily="34" charset="0"/>
              </a:rPr>
              <a:t>“</a:t>
            </a:r>
            <a:r>
              <a:rPr lang="en-US" sz="1400" b="1" i="1" dirty="0" smtClean="0">
                <a:latin typeface="Arial" panose="020B0604020202020204" pitchFamily="34" charset="0"/>
                <a:cs typeface="Arial" panose="020B0604020202020204" pitchFamily="34" charset="0"/>
              </a:rPr>
              <a:t>Warning Comment</a:t>
            </a: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box and </a:t>
            </a:r>
            <a:r>
              <a:rPr lang="en-US" sz="1400" dirty="0" smtClean="0">
                <a:latin typeface="Arial" panose="020B0604020202020204" pitchFamily="34" charset="0"/>
                <a:cs typeface="Arial" panose="020B0604020202020204" pitchFamily="34" charset="0"/>
              </a:rPr>
              <a:t>clicks “</a:t>
            </a:r>
            <a:r>
              <a:rPr lang="en-US" sz="1400" b="1" i="1" dirty="0" smtClean="0">
                <a:latin typeface="Arial" panose="020B0604020202020204" pitchFamily="34" charset="0"/>
                <a:cs typeface="Arial" panose="020B0604020202020204" pitchFamily="34" charset="0"/>
              </a:rPr>
              <a:t>Reject</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6158478" y="3369733"/>
            <a:ext cx="900558" cy="1556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2473494" y="4112617"/>
            <a:ext cx="4504614" cy="3816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2693805" y="4749580"/>
            <a:ext cx="2097212" cy="153888"/>
          </a:xfrm>
          <a:prstGeom prst="rect">
            <a:avLst/>
          </a:prstGeom>
          <a:solidFill>
            <a:srgbClr val="EEEEEE"/>
          </a:solidFill>
        </p:spPr>
        <p:txBody>
          <a:bodyPr wrap="square" lIns="0" tIns="0" bIns="0" rtlCol="0">
            <a:spAutoFit/>
          </a:bodyPr>
          <a:lstStyle/>
          <a:p>
            <a:r>
              <a:rPr lang="en-CA" sz="1000" u="sng" dirty="0">
                <a:solidFill>
                  <a:srgbClr val="0000FF"/>
                </a:solidFill>
              </a:rPr>
              <a:t>AMB-00195448-201902-passive.xml</a:t>
            </a:r>
          </a:p>
        </p:txBody>
      </p:sp>
      <p:sp>
        <p:nvSpPr>
          <p:cNvPr id="19" name="Rectangle 18"/>
          <p:cNvSpPr/>
          <p:nvPr/>
        </p:nvSpPr>
        <p:spPr>
          <a:xfrm>
            <a:off x="2499290" y="4749580"/>
            <a:ext cx="2097212" cy="153888"/>
          </a:xfrm>
          <a:prstGeom prst="rect">
            <a:avLst/>
          </a:prstGeom>
          <a:solidFill>
            <a:srgbClr val="EEEEEE"/>
          </a:solidFill>
        </p:spPr>
        <p:txBody>
          <a:bodyPr wrap="square" lIns="0" tIns="0" bIns="0" rtlCol="0">
            <a:spAutoFit/>
          </a:bodyPr>
          <a:lstStyle/>
          <a:p>
            <a:r>
              <a:rPr lang="en-CA" sz="1000" u="sng" dirty="0">
                <a:solidFill>
                  <a:srgbClr val="0000FF"/>
                </a:solidFill>
              </a:rPr>
              <a:t>AMB-00195448-201902-passive.xml</a:t>
            </a:r>
          </a:p>
        </p:txBody>
      </p:sp>
      <p:sp>
        <p:nvSpPr>
          <p:cNvPr id="20" name="Rectangle 19"/>
          <p:cNvSpPr/>
          <p:nvPr/>
        </p:nvSpPr>
        <p:spPr>
          <a:xfrm>
            <a:off x="2457879" y="3692312"/>
            <a:ext cx="1090017" cy="21547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CA" sz="1050" dirty="0" smtClean="0">
                <a:solidFill>
                  <a:srgbClr val="000000"/>
                </a:solidFill>
              </a:rPr>
              <a:t>EA1035_Client A</a:t>
            </a:r>
            <a:endParaRPr lang="en-CA" sz="1050" dirty="0">
              <a:solidFill>
                <a:srgbClr val="000000"/>
              </a:solidFill>
            </a:endParaRPr>
          </a:p>
        </p:txBody>
      </p:sp>
      <p:sp>
        <p:nvSpPr>
          <p:cNvPr id="2" name="Rectangle 1"/>
          <p:cNvSpPr/>
          <p:nvPr/>
        </p:nvSpPr>
        <p:spPr>
          <a:xfrm>
            <a:off x="870235" y="3519750"/>
            <a:ext cx="2641877" cy="1725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2118022" y="2510878"/>
            <a:ext cx="1200838" cy="3588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1141185" y="5952975"/>
            <a:ext cx="9126535" cy="523220"/>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en-CA" sz="1400" b="1" dirty="0">
                <a:solidFill>
                  <a:schemeClr val="tx1"/>
                </a:solidFill>
                <a:latin typeface="Arial" panose="020B0604020202020204" pitchFamily="34" charset="0"/>
                <a:cs typeface="Arial" panose="020B0604020202020204" pitchFamily="34" charset="0"/>
              </a:rPr>
              <a:t>Note: </a:t>
            </a:r>
            <a:r>
              <a:rPr lang="en-CA" sz="1400" dirty="0">
                <a:solidFill>
                  <a:schemeClr val="tx1"/>
                </a:solidFill>
                <a:latin typeface="Arial" panose="020B0604020202020204" pitchFamily="34" charset="0"/>
                <a:cs typeface="Arial" panose="020B0604020202020204" pitchFamily="34" charset="0"/>
              </a:rPr>
              <a:t>The </a:t>
            </a:r>
            <a:r>
              <a:rPr lang="en-CA" sz="1400" u="sng" dirty="0">
                <a:solidFill>
                  <a:schemeClr val="tx1"/>
                </a:solidFill>
                <a:latin typeface="Arial" panose="020B0604020202020204" pitchFamily="34" charset="0"/>
                <a:cs typeface="Arial" panose="020B0604020202020204" pitchFamily="34" charset="0"/>
              </a:rPr>
              <a:t>Submitter</a:t>
            </a:r>
            <a:r>
              <a:rPr lang="en-CA" sz="1400" dirty="0">
                <a:solidFill>
                  <a:schemeClr val="tx1"/>
                </a:solidFill>
                <a:latin typeface="Arial" panose="020B0604020202020204" pitchFamily="34" charset="0"/>
                <a:cs typeface="Arial" panose="020B0604020202020204" pitchFamily="34" charset="0"/>
              </a:rPr>
              <a:t> must fill in the Warnings Comment box whenever the request is being approved or rejected</a:t>
            </a:r>
            <a:r>
              <a:rPr lang="en-CA" sz="1400" dirty="0" smtClean="0">
                <a:solidFill>
                  <a:schemeClr val="tx1"/>
                </a:solidFill>
                <a:latin typeface="Arial" panose="020B0604020202020204" pitchFamily="34" charset="0"/>
                <a:cs typeface="Arial" panose="020B0604020202020204" pitchFamily="34" charset="0"/>
              </a:rPr>
              <a:t>.  There is a 200 character limit for Warning Comments</a:t>
            </a:r>
            <a:endParaRPr lang="en-CA" sz="1400" dirty="0">
              <a:solidFill>
                <a:schemeClr val="tx1"/>
              </a:solidFill>
              <a:latin typeface="Arial" panose="020B0604020202020204" pitchFamily="34" charset="0"/>
              <a:cs typeface="Arial" panose="020B0604020202020204" pitchFamily="34" charset="0"/>
            </a:endParaRPr>
          </a:p>
        </p:txBody>
      </p:sp>
      <p:sp>
        <p:nvSpPr>
          <p:cNvPr id="23" name="TextBox 22"/>
          <p:cNvSpPr txBox="1"/>
          <p:nvPr/>
        </p:nvSpPr>
        <p:spPr>
          <a:xfrm>
            <a:off x="621154" y="1305997"/>
            <a:ext cx="3496916"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Warnings</a:t>
            </a:r>
            <a:endParaRPr lang="en-CA" sz="2800" b="1" dirty="0">
              <a:solidFill>
                <a:schemeClr val="accent3"/>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166251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Data </a:t>
            </a:r>
            <a:r>
              <a:rPr lang="en-CA" dirty="0"/>
              <a:t>Submission Process</a:t>
            </a:r>
          </a:p>
        </p:txBody>
      </p:sp>
      <p:sp>
        <p:nvSpPr>
          <p:cNvPr id="4" name="Slide Number Placeholder 3"/>
          <p:cNvSpPr>
            <a:spLocks noGrp="1"/>
          </p:cNvSpPr>
          <p:nvPr>
            <p:ph type="sldNum" sz="quarter" idx="4"/>
          </p:nvPr>
        </p:nvSpPr>
        <p:spPr/>
        <p:txBody>
          <a:bodyPr/>
          <a:lstStyle/>
          <a:p>
            <a:fld id="{3A2281A5-0AAD-5C43-9874-F8F3A9F5B29A}" type="slidenum">
              <a:rPr lang="en-US" smtClean="0"/>
              <a:pPr/>
              <a:t>41</a:t>
            </a:fld>
            <a:endParaRPr lang="en-US"/>
          </a:p>
        </p:txBody>
      </p:sp>
      <p:sp>
        <p:nvSpPr>
          <p:cNvPr id="7" name="TextBox 6"/>
          <p:cNvSpPr txBox="1"/>
          <p:nvPr/>
        </p:nvSpPr>
        <p:spPr>
          <a:xfrm>
            <a:off x="8361667" y="2032656"/>
            <a:ext cx="3290818" cy="3077766"/>
          </a:xfrm>
          <a:prstGeom prst="rect">
            <a:avLst/>
          </a:prstGeom>
          <a:noFill/>
          <a:ln w="25400">
            <a:noFill/>
          </a:ln>
        </p:spPr>
        <p:txBody>
          <a:bodyPr wrap="square" rtlCol="0">
            <a:spAutoFit/>
          </a:bodyPr>
          <a:lstStyle/>
          <a:p>
            <a:r>
              <a:rPr lang="en-CA" sz="1600" dirty="0" smtClean="0">
                <a:latin typeface="Arial" panose="020B0604020202020204" pitchFamily="34" charset="0"/>
                <a:cs typeface="Arial" panose="020B0604020202020204" pitchFamily="34" charset="0"/>
              </a:rPr>
              <a:t>This is the Warnings Report providing details why the request has warning errors.  </a:t>
            </a:r>
          </a:p>
          <a:p>
            <a:endParaRPr lang="en-CA" sz="1600" dirty="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The information in the report includes:</a:t>
            </a:r>
          </a:p>
          <a:p>
            <a:endParaRPr lang="en-CA" sz="1400" dirty="0" smtClean="0">
              <a:latin typeface="Arial" panose="020B0604020202020204" pitchFamily="34" charset="0"/>
              <a:cs typeface="Arial" panose="020B0604020202020204" pitchFamily="34" charset="0"/>
            </a:endParaRPr>
          </a:p>
          <a:p>
            <a:pPr marL="342900" indent="-342900">
              <a:buFont typeface="+mj-lt"/>
              <a:buAutoNum type="arabicPeriod"/>
            </a:pPr>
            <a:r>
              <a:rPr lang="en-CA" sz="1400" dirty="0" smtClean="0">
                <a:latin typeface="Arial" panose="020B0604020202020204" pitchFamily="34" charset="0"/>
                <a:cs typeface="Arial" panose="020B0604020202020204" pitchFamily="34" charset="0"/>
              </a:rPr>
              <a:t>Date and time of report</a:t>
            </a:r>
          </a:p>
          <a:p>
            <a:pPr marL="342900" indent="-342900">
              <a:buFont typeface="+mj-lt"/>
              <a:buAutoNum type="arabicPeriod"/>
            </a:pPr>
            <a:r>
              <a:rPr lang="en-CA" sz="1400" dirty="0" smtClean="0">
                <a:latin typeface="Arial" panose="020B0604020202020204" pitchFamily="34" charset="0"/>
                <a:cs typeface="Arial" panose="020B0604020202020204" pitchFamily="34" charset="0"/>
              </a:rPr>
              <a:t>Request number</a:t>
            </a:r>
          </a:p>
          <a:p>
            <a:pPr marL="342900" indent="-342900">
              <a:buFont typeface="+mj-lt"/>
              <a:buAutoNum type="arabicPeriod"/>
            </a:pPr>
            <a:r>
              <a:rPr lang="en-CA" sz="1400" dirty="0" smtClean="0">
                <a:latin typeface="Arial" panose="020B0604020202020204" pitchFamily="34" charset="0"/>
                <a:cs typeface="Arial" panose="020B0604020202020204" pitchFamily="34" charset="0"/>
              </a:rPr>
              <a:t>File Name(s)</a:t>
            </a:r>
          </a:p>
          <a:p>
            <a:pPr marL="342900" indent="-342900">
              <a:buFont typeface="+mj-lt"/>
              <a:buAutoNum type="arabicPeriod"/>
            </a:pPr>
            <a:r>
              <a:rPr lang="en-CA" sz="1400" dirty="0" smtClean="0">
                <a:latin typeface="Arial" panose="020B0604020202020204" pitchFamily="34" charset="0"/>
                <a:cs typeface="Arial" panose="020B0604020202020204" pitchFamily="34" charset="0"/>
              </a:rPr>
              <a:t>Error Details</a:t>
            </a:r>
          </a:p>
          <a:p>
            <a:pPr marL="342900" indent="-342900">
              <a:buFont typeface="+mj-lt"/>
              <a:buAutoNum type="arabicPeriod"/>
            </a:pPr>
            <a:r>
              <a:rPr lang="en-CA" sz="1400" dirty="0" smtClean="0">
                <a:latin typeface="Arial" panose="020B0604020202020204" pitchFamily="34" charset="0"/>
                <a:cs typeface="Arial" panose="020B0604020202020204" pitchFamily="34" charset="0"/>
              </a:rPr>
              <a:t>Total number of warnings raised</a:t>
            </a:r>
          </a:p>
          <a:p>
            <a:endParaRPr lang="en-CA" sz="1400" dirty="0"/>
          </a:p>
        </p:txBody>
      </p:sp>
      <p:sp>
        <p:nvSpPr>
          <p:cNvPr id="14" name="TextBox 13"/>
          <p:cNvSpPr txBox="1"/>
          <p:nvPr/>
        </p:nvSpPr>
        <p:spPr>
          <a:xfrm>
            <a:off x="687400" y="1392945"/>
            <a:ext cx="3496916"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Warnings</a:t>
            </a:r>
            <a:endParaRPr lang="en-CA" sz="2800" b="1" dirty="0">
              <a:solidFill>
                <a:schemeClr val="accent3"/>
              </a:solidFill>
              <a:latin typeface="Arial" panose="020B0604020202020204" pitchFamily="34" charset="0"/>
              <a:ea typeface="+mj-ea"/>
              <a:cs typeface="Arial" panose="020B0604020202020204" pitchFamily="34" charset="0"/>
            </a:endParaRPr>
          </a:p>
        </p:txBody>
      </p:sp>
      <p:pic>
        <p:nvPicPr>
          <p:cNvPr id="5" name="Picture 4"/>
          <p:cNvPicPr>
            <a:picLocks noChangeAspect="1"/>
          </p:cNvPicPr>
          <p:nvPr/>
        </p:nvPicPr>
        <p:blipFill>
          <a:blip r:embed="rId3"/>
          <a:stretch>
            <a:fillRect/>
          </a:stretch>
        </p:blipFill>
        <p:spPr>
          <a:xfrm>
            <a:off x="623392" y="1961990"/>
            <a:ext cx="7704762" cy="3504762"/>
          </a:xfrm>
          <a:prstGeom prst="rect">
            <a:avLst/>
          </a:prstGeom>
        </p:spPr>
      </p:pic>
    </p:spTree>
    <p:extLst>
      <p:ext uri="{BB962C8B-B14F-4D97-AF65-F5344CB8AC3E}">
        <p14:creationId xmlns:p14="http://schemas.microsoft.com/office/powerpoint/2010/main" val="36146924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Data </a:t>
            </a:r>
            <a:r>
              <a:rPr lang="en-CA" dirty="0"/>
              <a:t>Submission Process</a:t>
            </a:r>
          </a:p>
        </p:txBody>
      </p:sp>
      <p:sp>
        <p:nvSpPr>
          <p:cNvPr id="4" name="Slide Number Placeholder 3"/>
          <p:cNvSpPr>
            <a:spLocks noGrp="1"/>
          </p:cNvSpPr>
          <p:nvPr>
            <p:ph type="sldNum" sz="quarter" idx="4"/>
          </p:nvPr>
        </p:nvSpPr>
        <p:spPr/>
        <p:txBody>
          <a:bodyPr/>
          <a:lstStyle/>
          <a:p>
            <a:fld id="{3A2281A5-0AAD-5C43-9874-F8F3A9F5B29A}" type="slidenum">
              <a:rPr lang="en-US" smtClean="0"/>
              <a:pPr/>
              <a:t>42</a:t>
            </a:fld>
            <a:endParaRPr lang="en-US"/>
          </a:p>
        </p:txBody>
      </p:sp>
      <p:sp>
        <p:nvSpPr>
          <p:cNvPr id="6" name="TextBox 5"/>
          <p:cNvSpPr txBox="1"/>
          <p:nvPr/>
        </p:nvSpPr>
        <p:spPr>
          <a:xfrm>
            <a:off x="6362351" y="2363139"/>
            <a:ext cx="4219461" cy="2031325"/>
          </a:xfrm>
          <a:prstGeom prst="rect">
            <a:avLst/>
          </a:prstGeom>
          <a:noFill/>
          <a:ln w="22225">
            <a:noFill/>
          </a:ln>
        </p:spPr>
        <p:txBody>
          <a:bodyPr wrap="square" rtlCol="0">
            <a:spAutoFit/>
          </a:bodyPr>
          <a:lstStyle/>
          <a:p>
            <a:endParaRPr lang="en-CA" sz="1400" dirty="0" smtClean="0"/>
          </a:p>
          <a:p>
            <a:r>
              <a:rPr lang="en-CA" sz="1600" dirty="0" smtClean="0">
                <a:latin typeface="Arial" panose="020B0604020202020204" pitchFamily="34" charset="0"/>
                <a:cs typeface="Arial" panose="020B0604020202020204" pitchFamily="34" charset="0"/>
              </a:rPr>
              <a:t>If the </a:t>
            </a:r>
            <a:r>
              <a:rPr lang="en-CA" sz="1600" u="sng" dirty="0" smtClean="0">
                <a:latin typeface="Arial" panose="020B0604020202020204" pitchFamily="34" charset="0"/>
                <a:cs typeface="Arial" panose="020B0604020202020204" pitchFamily="34" charset="0"/>
              </a:rPr>
              <a:t>Submitter</a:t>
            </a:r>
            <a:r>
              <a:rPr lang="en-CA" sz="1600" dirty="0" smtClean="0">
                <a:latin typeface="Arial" panose="020B0604020202020204" pitchFamily="34" charset="0"/>
                <a:cs typeface="Arial" panose="020B0604020202020204" pitchFamily="34" charset="0"/>
              </a:rPr>
              <a:t> approves the request:</a:t>
            </a:r>
          </a:p>
          <a:p>
            <a:endParaRPr lang="en-CA"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They have confirmed the Warning Report has been reviewed and the data is correct</a:t>
            </a:r>
            <a:endParaRPr lang="en-CA"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CA"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The status changes to </a:t>
            </a:r>
            <a:r>
              <a:rPr lang="en-CA" sz="1600" b="1" i="1" dirty="0" smtClean="0">
                <a:latin typeface="Arial" panose="020B0604020202020204" pitchFamily="34" charset="0"/>
                <a:cs typeface="Arial" panose="020B0604020202020204" pitchFamily="34" charset="0"/>
              </a:rPr>
              <a:t>Pending Review</a:t>
            </a:r>
            <a:r>
              <a:rPr lang="en-CA" sz="1600" dirty="0" smtClean="0">
                <a:latin typeface="Arial" panose="020B0604020202020204" pitchFamily="34" charset="0"/>
                <a:cs typeface="Arial" panose="020B0604020202020204" pitchFamily="34" charset="0"/>
              </a:rPr>
              <a:t> </a:t>
            </a:r>
            <a:endParaRPr lang="en-CA" sz="1600" dirty="0" smtClean="0">
              <a:latin typeface="Arial" panose="020B0604020202020204" pitchFamily="34" charset="0"/>
              <a:cs typeface="Arial" panose="020B0604020202020204" pitchFamily="34" charset="0"/>
            </a:endParaRPr>
          </a:p>
        </p:txBody>
      </p:sp>
      <p:sp>
        <p:nvSpPr>
          <p:cNvPr id="14" name="TextBox 13"/>
          <p:cNvSpPr txBox="1"/>
          <p:nvPr/>
        </p:nvSpPr>
        <p:spPr>
          <a:xfrm>
            <a:off x="744578" y="1558963"/>
            <a:ext cx="4565553"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Warnings - Approved</a:t>
            </a:r>
            <a:endParaRPr lang="en-CA" sz="2800" b="1" dirty="0">
              <a:solidFill>
                <a:schemeClr val="accent3"/>
              </a:solidFill>
              <a:latin typeface="Arial" panose="020B0604020202020204" pitchFamily="34" charset="0"/>
              <a:ea typeface="+mj-ea"/>
              <a:cs typeface="Arial" panose="020B0604020202020204" pitchFamily="34" charset="0"/>
            </a:endParaRPr>
          </a:p>
        </p:txBody>
      </p:sp>
      <p:sp>
        <p:nvSpPr>
          <p:cNvPr id="7" name="Rectangle 6"/>
          <p:cNvSpPr/>
          <p:nvPr/>
        </p:nvSpPr>
        <p:spPr>
          <a:xfrm>
            <a:off x="1583829" y="5872263"/>
            <a:ext cx="8619759" cy="523220"/>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en-CA" sz="1400" b="1" dirty="0" smtClean="0">
                <a:solidFill>
                  <a:schemeClr val="tx1"/>
                </a:solidFill>
                <a:latin typeface="Arial" panose="020B0604020202020204" pitchFamily="34" charset="0"/>
                <a:cs typeface="Arial" panose="020B0604020202020204" pitchFamily="34" charset="0"/>
              </a:rPr>
              <a:t>Note: </a:t>
            </a:r>
            <a:r>
              <a:rPr lang="en-CA" sz="1400" dirty="0" smtClean="0">
                <a:solidFill>
                  <a:schemeClr val="tx1"/>
                </a:solidFill>
                <a:latin typeface="Arial" panose="020B0604020202020204" pitchFamily="34" charset="0"/>
                <a:cs typeface="Arial" panose="020B0604020202020204" pitchFamily="34" charset="0"/>
              </a:rPr>
              <a:t>If a User has both </a:t>
            </a:r>
            <a:r>
              <a:rPr lang="en-CA" sz="1400" u="sng" dirty="0" smtClean="0">
                <a:solidFill>
                  <a:schemeClr val="tx1"/>
                </a:solidFill>
                <a:latin typeface="Arial" panose="020B0604020202020204" pitchFamily="34" charset="0"/>
                <a:cs typeface="Arial" panose="020B0604020202020204" pitchFamily="34" charset="0"/>
              </a:rPr>
              <a:t>Submitter</a:t>
            </a:r>
            <a:r>
              <a:rPr lang="en-CA" sz="1400" dirty="0" smtClean="0">
                <a:solidFill>
                  <a:schemeClr val="tx1"/>
                </a:solidFill>
                <a:latin typeface="Arial" panose="020B0604020202020204" pitchFamily="34" charset="0"/>
                <a:cs typeface="Arial" panose="020B0604020202020204" pitchFamily="34" charset="0"/>
              </a:rPr>
              <a:t> and </a:t>
            </a:r>
            <a:r>
              <a:rPr lang="en-CA" sz="1400" u="sng" dirty="0" smtClean="0">
                <a:solidFill>
                  <a:schemeClr val="tx1"/>
                </a:solidFill>
                <a:latin typeface="Arial" panose="020B0604020202020204" pitchFamily="34" charset="0"/>
                <a:cs typeface="Arial" panose="020B0604020202020204" pitchFamily="34" charset="0"/>
              </a:rPr>
              <a:t>Reviewer</a:t>
            </a:r>
            <a:r>
              <a:rPr lang="en-CA" sz="1400" dirty="0" smtClean="0">
                <a:solidFill>
                  <a:schemeClr val="tx1"/>
                </a:solidFill>
                <a:latin typeface="Arial" panose="020B0604020202020204" pitchFamily="34" charset="0"/>
                <a:cs typeface="Arial" panose="020B0604020202020204" pitchFamily="34" charset="0"/>
              </a:rPr>
              <a:t> roles, the request will go past the </a:t>
            </a:r>
            <a:r>
              <a:rPr lang="en-CA" sz="1400" b="1" i="1" dirty="0" smtClean="0">
                <a:solidFill>
                  <a:schemeClr val="tx1"/>
                </a:solidFill>
                <a:latin typeface="Arial" panose="020B0604020202020204" pitchFamily="34" charset="0"/>
                <a:cs typeface="Arial" panose="020B0604020202020204" pitchFamily="34" charset="0"/>
              </a:rPr>
              <a:t>Pending Review</a:t>
            </a:r>
            <a:r>
              <a:rPr lang="en-CA" sz="1400" dirty="0" smtClean="0">
                <a:solidFill>
                  <a:schemeClr val="tx1"/>
                </a:solidFill>
                <a:latin typeface="Arial" panose="020B0604020202020204" pitchFamily="34" charset="0"/>
                <a:cs typeface="Arial" panose="020B0604020202020204" pitchFamily="34" charset="0"/>
              </a:rPr>
              <a:t> </a:t>
            </a:r>
            <a:r>
              <a:rPr lang="en-CA" sz="1400" dirty="0" smtClean="0">
                <a:solidFill>
                  <a:schemeClr val="tx1"/>
                </a:solidFill>
                <a:latin typeface="Arial" panose="020B0604020202020204" pitchFamily="34" charset="0"/>
                <a:cs typeface="Arial" panose="020B0604020202020204" pitchFamily="34" charset="0"/>
              </a:rPr>
              <a:t>status to </a:t>
            </a:r>
            <a:r>
              <a:rPr lang="en-CA" sz="1400" b="1" i="1" dirty="0" smtClean="0">
                <a:solidFill>
                  <a:schemeClr val="tx1"/>
                </a:solidFill>
                <a:latin typeface="Arial" panose="020B0604020202020204" pitchFamily="34" charset="0"/>
                <a:cs typeface="Arial" panose="020B0604020202020204" pitchFamily="34" charset="0"/>
              </a:rPr>
              <a:t>Processing </a:t>
            </a:r>
            <a:r>
              <a:rPr lang="en-CA" sz="1400" dirty="0" smtClean="0">
                <a:solidFill>
                  <a:schemeClr val="tx1"/>
                </a:solidFill>
                <a:latin typeface="Arial" panose="020B0604020202020204" pitchFamily="34" charset="0"/>
                <a:cs typeface="Arial" panose="020B0604020202020204" pitchFamily="34" charset="0"/>
              </a:rPr>
              <a:t>and </a:t>
            </a:r>
            <a:r>
              <a:rPr lang="en-CA" sz="1400" b="1" i="1" dirty="0" smtClean="0">
                <a:solidFill>
                  <a:schemeClr val="tx1"/>
                </a:solidFill>
                <a:latin typeface="Arial" panose="020B0604020202020204" pitchFamily="34" charset="0"/>
                <a:cs typeface="Arial" panose="020B0604020202020204" pitchFamily="34" charset="0"/>
              </a:rPr>
              <a:t>Completed</a:t>
            </a:r>
            <a:endParaRPr lang="en-CA" sz="1400"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744578" y="2148972"/>
            <a:ext cx="5152381" cy="3504762"/>
          </a:xfrm>
          <a:prstGeom prst="rect">
            <a:avLst/>
          </a:prstGeom>
        </p:spPr>
      </p:pic>
      <p:sp>
        <p:nvSpPr>
          <p:cNvPr id="9" name="Rectangle 8"/>
          <p:cNvSpPr/>
          <p:nvPr/>
        </p:nvSpPr>
        <p:spPr>
          <a:xfrm>
            <a:off x="2055543" y="3931921"/>
            <a:ext cx="1071705" cy="11952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CA" sz="1050" dirty="0" smtClean="0">
                <a:solidFill>
                  <a:srgbClr val="000000"/>
                </a:solidFill>
              </a:rPr>
              <a:t>EA1035_Client A</a:t>
            </a:r>
            <a:endParaRPr lang="en-CA" sz="1050" dirty="0">
              <a:solidFill>
                <a:srgbClr val="000000"/>
              </a:solidFill>
            </a:endParaRPr>
          </a:p>
        </p:txBody>
      </p:sp>
    </p:spTree>
    <p:extLst>
      <p:ext uri="{BB962C8B-B14F-4D97-AF65-F5344CB8AC3E}">
        <p14:creationId xmlns:p14="http://schemas.microsoft.com/office/powerpoint/2010/main" val="5174494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Data Submission Process</a:t>
            </a:r>
          </a:p>
        </p:txBody>
      </p:sp>
      <p:sp>
        <p:nvSpPr>
          <p:cNvPr id="4" name="Slide Number Placeholder 3"/>
          <p:cNvSpPr>
            <a:spLocks noGrp="1"/>
          </p:cNvSpPr>
          <p:nvPr>
            <p:ph type="sldNum" sz="quarter" idx="4"/>
          </p:nvPr>
        </p:nvSpPr>
        <p:spPr/>
        <p:txBody>
          <a:bodyPr/>
          <a:lstStyle/>
          <a:p>
            <a:fld id="{3A2281A5-0AAD-5C43-9874-F8F3A9F5B29A}" type="slidenum">
              <a:rPr lang="en-US" smtClean="0"/>
              <a:pPr/>
              <a:t>43</a:t>
            </a:fld>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35522" b="31993"/>
          <a:stretch/>
        </p:blipFill>
        <p:spPr>
          <a:xfrm>
            <a:off x="817416" y="2086090"/>
            <a:ext cx="1828848" cy="2700529"/>
          </a:xfrm>
          <a:prstGeom prst="rect">
            <a:avLst/>
          </a:prstGeom>
        </p:spPr>
      </p:pic>
      <p:sp>
        <p:nvSpPr>
          <p:cNvPr id="5" name="TextBox 4"/>
          <p:cNvSpPr txBox="1"/>
          <p:nvPr/>
        </p:nvSpPr>
        <p:spPr>
          <a:xfrm>
            <a:off x="5561943" y="1830514"/>
            <a:ext cx="5458409" cy="2277547"/>
          </a:xfrm>
          <a:prstGeom prst="rect">
            <a:avLst/>
          </a:prstGeom>
          <a:noFill/>
          <a:ln w="25400">
            <a:noFill/>
          </a:ln>
        </p:spPr>
        <p:txBody>
          <a:bodyPr wrap="square" rtlCol="0">
            <a:spAutoFit/>
          </a:bodyPr>
          <a:lstStyle/>
          <a:p>
            <a:r>
              <a:rPr lang="en-US" sz="1600" dirty="0" smtClean="0">
                <a:latin typeface="Arial" panose="020B0604020202020204" pitchFamily="34" charset="0"/>
                <a:cs typeface="Arial" panose="020B0604020202020204" pitchFamily="34" charset="0"/>
              </a:rPr>
              <a:t>Clients with the </a:t>
            </a:r>
            <a:r>
              <a:rPr lang="en-US" sz="1600" u="sng" dirty="0" smtClean="0">
                <a:latin typeface="Arial" panose="020B0604020202020204" pitchFamily="34" charset="0"/>
                <a:cs typeface="Arial" panose="020B0604020202020204" pitchFamily="34" charset="0"/>
              </a:rPr>
              <a:t>Reviewer</a:t>
            </a:r>
            <a:r>
              <a:rPr lang="en-US" sz="1600" dirty="0" smtClean="0">
                <a:latin typeface="Arial" panose="020B0604020202020204" pitchFamily="34" charset="0"/>
                <a:cs typeface="Arial" panose="020B0604020202020204" pitchFamily="34" charset="0"/>
              </a:rPr>
              <a:t> role can review all submissions made by the </a:t>
            </a:r>
            <a:r>
              <a:rPr lang="en-US" sz="1600" u="sng" dirty="0" smtClean="0">
                <a:latin typeface="Arial" panose="020B0604020202020204" pitchFamily="34" charset="0"/>
                <a:cs typeface="Arial" panose="020B0604020202020204" pitchFamily="34" charset="0"/>
              </a:rPr>
              <a:t>Submitter</a:t>
            </a:r>
            <a:r>
              <a:rPr lang="en-US" sz="1600" dirty="0" smtClean="0">
                <a:latin typeface="Arial" panose="020B0604020202020204" pitchFamily="34" charset="0"/>
                <a:cs typeface="Arial" panose="020B0604020202020204" pitchFamily="34" charset="0"/>
              </a:rPr>
              <a:t>, including those with warnings</a:t>
            </a:r>
            <a:r>
              <a:rPr lang="en-US" sz="1600" dirty="0">
                <a:latin typeface="Arial" panose="020B0604020202020204" pitchFamily="34" charset="0"/>
                <a:cs typeface="Arial" panose="020B0604020202020204" pitchFamily="34" charset="0"/>
              </a:rPr>
              <a:t>. </a:t>
            </a:r>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To </a:t>
            </a:r>
            <a:r>
              <a:rPr lang="en-US" sz="1600" dirty="0">
                <a:latin typeface="Arial" panose="020B0604020202020204" pitchFamily="34" charset="0"/>
                <a:cs typeface="Arial" panose="020B0604020202020204" pitchFamily="34" charset="0"/>
              </a:rPr>
              <a:t>start the review </a:t>
            </a:r>
            <a:r>
              <a:rPr lang="en-US" sz="1600" dirty="0" smtClean="0">
                <a:latin typeface="Arial" panose="020B0604020202020204" pitchFamily="34" charset="0"/>
                <a:cs typeface="Arial" panose="020B0604020202020204" pitchFamily="34" charset="0"/>
              </a:rPr>
              <a:t>process, the Reviewer will:</a:t>
            </a: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Click on “</a:t>
            </a:r>
            <a:r>
              <a:rPr lang="en-US" sz="1600" b="1" i="1" dirty="0">
                <a:latin typeface="Arial" panose="020B0604020202020204" pitchFamily="34" charset="0"/>
                <a:cs typeface="Arial" panose="020B0604020202020204" pitchFamily="34" charset="0"/>
              </a:rPr>
              <a:t>Air Data</a:t>
            </a:r>
            <a:r>
              <a:rPr lang="en-US" sz="1600" dirty="0">
                <a:latin typeface="Arial" panose="020B0604020202020204" pitchFamily="34" charset="0"/>
                <a:cs typeface="Arial" panose="020B0604020202020204" pitchFamily="34" charset="0"/>
              </a:rPr>
              <a:t>” node </a:t>
            </a: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Click on “</a:t>
            </a:r>
            <a:r>
              <a:rPr lang="en-US" sz="1600" b="1" i="1" dirty="0">
                <a:latin typeface="Arial" panose="020B0604020202020204" pitchFamily="34" charset="0"/>
                <a:cs typeface="Arial" panose="020B0604020202020204" pitchFamily="34" charset="0"/>
              </a:rPr>
              <a:t>Work In Progress”</a:t>
            </a:r>
            <a:r>
              <a:rPr lang="en-US" sz="1600" dirty="0">
                <a:latin typeface="Arial" panose="020B0604020202020204" pitchFamily="34" charset="0"/>
                <a:cs typeface="Arial" panose="020B0604020202020204" pitchFamily="34" charset="0"/>
              </a:rPr>
              <a:t> sub- node </a:t>
            </a:r>
          </a:p>
          <a:p>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The “</a:t>
            </a:r>
            <a:r>
              <a:rPr lang="en-US" sz="1600" b="1" i="1" dirty="0" smtClean="0">
                <a:latin typeface="Arial" panose="020B0604020202020204" pitchFamily="34" charset="0"/>
                <a:cs typeface="Arial" panose="020B0604020202020204" pitchFamily="34" charset="0"/>
              </a:rPr>
              <a:t>Work in Progress</a:t>
            </a:r>
            <a:r>
              <a:rPr lang="en-US" sz="1600" dirty="0" smtClean="0">
                <a:latin typeface="Arial" panose="020B0604020202020204" pitchFamily="34" charset="0"/>
                <a:cs typeface="Arial" panose="020B0604020202020204" pitchFamily="34" charset="0"/>
              </a:rPr>
              <a:t>” form appears (below)</a:t>
            </a:r>
          </a:p>
          <a:p>
            <a:endParaRPr lang="en-US" sz="1400" dirty="0"/>
          </a:p>
        </p:txBody>
      </p:sp>
      <p:sp>
        <p:nvSpPr>
          <p:cNvPr id="7" name="Rectangle 6"/>
          <p:cNvSpPr/>
          <p:nvPr/>
        </p:nvSpPr>
        <p:spPr>
          <a:xfrm>
            <a:off x="1558567" y="3933022"/>
            <a:ext cx="1042522" cy="2018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Elbow Connector 13"/>
          <p:cNvCxnSpPr>
            <a:stCxn id="7" idx="3"/>
          </p:cNvCxnSpPr>
          <p:nvPr/>
        </p:nvCxnSpPr>
        <p:spPr>
          <a:xfrm>
            <a:off x="2601089" y="4033969"/>
            <a:ext cx="2915679" cy="860525"/>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6768" y="4058948"/>
            <a:ext cx="4459918" cy="1455342"/>
          </a:xfrm>
          <a:prstGeom prst="rect">
            <a:avLst/>
          </a:prstGeom>
          <a:ln w="22225">
            <a:noFill/>
          </a:ln>
        </p:spPr>
      </p:pic>
      <p:sp>
        <p:nvSpPr>
          <p:cNvPr id="23" name="Rectangle 22"/>
          <p:cNvSpPr/>
          <p:nvPr/>
        </p:nvSpPr>
        <p:spPr>
          <a:xfrm>
            <a:off x="988458" y="3522738"/>
            <a:ext cx="1049867" cy="1849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1380510" y="5825026"/>
            <a:ext cx="9140597" cy="523220"/>
          </a:xfrm>
          <a:prstGeom prst="rect">
            <a:avLst/>
          </a:prstGeom>
          <a:solidFill>
            <a:schemeClr val="accent4">
              <a:lumMod val="40000"/>
              <a:lumOff val="60000"/>
            </a:schemeClr>
          </a:solidFill>
          <a:ln w="22225">
            <a:solidFill>
              <a:schemeClr val="accent3">
                <a:lumMod val="40000"/>
                <a:lumOff val="60000"/>
              </a:schemeClr>
            </a:solidFill>
          </a:ln>
        </p:spPr>
        <p:txBody>
          <a:bodyPr wrap="square" rtlCol="0">
            <a:spAutoFit/>
          </a:bodyPr>
          <a:lstStyle/>
          <a:p>
            <a:pPr algn="ctr"/>
            <a:r>
              <a:rPr lang="en-US" sz="1400" b="1" dirty="0" smtClean="0">
                <a:latin typeface="Arial" panose="020B0604020202020204" pitchFamily="34" charset="0"/>
                <a:cs typeface="Arial" panose="020B0604020202020204" pitchFamily="34" charset="0"/>
              </a:rPr>
              <a:t>Note: </a:t>
            </a:r>
            <a:r>
              <a:rPr lang="en-US" sz="1400" dirty="0">
                <a:latin typeface="Arial" panose="020B0604020202020204" pitchFamily="34" charset="0"/>
                <a:cs typeface="Arial" panose="020B0604020202020204" pitchFamily="34" charset="0"/>
              </a:rPr>
              <a:t>If the </a:t>
            </a:r>
            <a:r>
              <a:rPr lang="en-US" sz="1400" u="sng" dirty="0">
                <a:latin typeface="Arial" panose="020B0604020202020204" pitchFamily="34" charset="0"/>
                <a:cs typeface="Arial" panose="020B0604020202020204" pitchFamily="34" charset="0"/>
              </a:rPr>
              <a:t>Submitter</a:t>
            </a:r>
            <a:r>
              <a:rPr lang="en-US" sz="1400" dirty="0">
                <a:latin typeface="Arial" panose="020B0604020202020204" pitchFamily="34" charset="0"/>
                <a:cs typeface="Arial" panose="020B0604020202020204" pitchFamily="34" charset="0"/>
              </a:rPr>
              <a:t> is also assigned the </a:t>
            </a:r>
            <a:r>
              <a:rPr lang="en-US" sz="1400" u="sng" dirty="0">
                <a:latin typeface="Arial" panose="020B0604020202020204" pitchFamily="34" charset="0"/>
                <a:cs typeface="Arial" panose="020B0604020202020204" pitchFamily="34" charset="0"/>
              </a:rPr>
              <a:t>Reviewer</a:t>
            </a:r>
            <a:r>
              <a:rPr lang="en-US" sz="1400" dirty="0">
                <a:latin typeface="Arial" panose="020B0604020202020204" pitchFamily="34" charset="0"/>
                <a:cs typeface="Arial" panose="020B0604020202020204" pitchFamily="34" charset="0"/>
              </a:rPr>
              <a:t> role, and the </a:t>
            </a:r>
            <a:r>
              <a:rPr lang="en-US" sz="1400" dirty="0" smtClean="0">
                <a:latin typeface="Arial" panose="020B0604020202020204" pitchFamily="34" charset="0"/>
                <a:cs typeface="Arial" panose="020B0604020202020204" pitchFamily="34" charset="0"/>
              </a:rPr>
              <a:t>submission has </a:t>
            </a:r>
            <a:r>
              <a:rPr lang="en-US" sz="1400" dirty="0">
                <a:latin typeface="Arial" panose="020B0604020202020204" pitchFamily="34" charset="0"/>
                <a:cs typeface="Arial" panose="020B0604020202020204" pitchFamily="34" charset="0"/>
              </a:rPr>
              <a:t>passed the validation and </a:t>
            </a:r>
            <a:r>
              <a:rPr lang="en-US" sz="1400" dirty="0" smtClean="0">
                <a:latin typeface="Arial" panose="020B0604020202020204" pitchFamily="34" charset="0"/>
                <a:cs typeface="Arial" panose="020B0604020202020204" pitchFamily="34" charset="0"/>
              </a:rPr>
              <a:t>warning processes</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that submission will go </a:t>
            </a:r>
            <a:r>
              <a:rPr lang="en-US" sz="1400" dirty="0">
                <a:latin typeface="Arial" panose="020B0604020202020204" pitchFamily="34" charset="0"/>
                <a:cs typeface="Arial" panose="020B0604020202020204" pitchFamily="34" charset="0"/>
              </a:rPr>
              <a:t>straight to the </a:t>
            </a:r>
            <a:r>
              <a:rPr lang="en-US" sz="1400" dirty="0" smtClean="0">
                <a:latin typeface="Arial" panose="020B0604020202020204" pitchFamily="34" charset="0"/>
                <a:cs typeface="Arial" panose="020B0604020202020204" pitchFamily="34" charset="0"/>
              </a:rPr>
              <a:t>processing/completion </a:t>
            </a:r>
            <a:r>
              <a:rPr lang="en-US" sz="1400" dirty="0">
                <a:latin typeface="Arial" panose="020B0604020202020204" pitchFamily="34" charset="0"/>
                <a:cs typeface="Arial" panose="020B0604020202020204" pitchFamily="34" charset="0"/>
              </a:rPr>
              <a:t>stage </a:t>
            </a:r>
            <a:r>
              <a:rPr lang="en-US" sz="1400" dirty="0" smtClean="0">
                <a:latin typeface="Arial" panose="020B0604020202020204" pitchFamily="34" charset="0"/>
                <a:cs typeface="Arial" panose="020B0604020202020204" pitchFamily="34" charset="0"/>
              </a:rPr>
              <a:t>(skipping </a:t>
            </a:r>
            <a:r>
              <a:rPr lang="en-US" sz="1400" dirty="0">
                <a:latin typeface="Arial" panose="020B0604020202020204" pitchFamily="34" charset="0"/>
                <a:cs typeface="Arial" panose="020B0604020202020204" pitchFamily="34" charset="0"/>
              </a:rPr>
              <a:t>the review </a:t>
            </a:r>
            <a:r>
              <a:rPr lang="en-US" sz="1400" dirty="0" smtClean="0">
                <a:latin typeface="Arial" panose="020B0604020202020204" pitchFamily="34" charset="0"/>
                <a:cs typeface="Arial" panose="020B0604020202020204" pitchFamily="34" charset="0"/>
              </a:rPr>
              <a:t>stage)</a:t>
            </a:r>
            <a:endParaRPr lang="en-US" sz="1400" dirty="0">
              <a:latin typeface="Arial" panose="020B0604020202020204" pitchFamily="34" charset="0"/>
              <a:cs typeface="Arial" panose="020B0604020202020204" pitchFamily="34" charset="0"/>
            </a:endParaRPr>
          </a:p>
        </p:txBody>
      </p:sp>
      <p:sp>
        <p:nvSpPr>
          <p:cNvPr id="26" name="TextBox 25"/>
          <p:cNvSpPr txBox="1"/>
          <p:nvPr/>
        </p:nvSpPr>
        <p:spPr>
          <a:xfrm>
            <a:off x="623392" y="1454995"/>
            <a:ext cx="4565553"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Pending Review</a:t>
            </a:r>
            <a:endParaRPr lang="en-CA" sz="2800" b="1" dirty="0">
              <a:solidFill>
                <a:schemeClr val="accent3"/>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1823325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2" y="2037664"/>
            <a:ext cx="5879008" cy="3117118"/>
          </a:xfrm>
          <a:prstGeom prst="rect">
            <a:avLst/>
          </a:prstGeom>
        </p:spPr>
      </p:pic>
      <p:sp>
        <p:nvSpPr>
          <p:cNvPr id="3" name="Title 2"/>
          <p:cNvSpPr>
            <a:spLocks noGrp="1"/>
          </p:cNvSpPr>
          <p:nvPr>
            <p:ph type="title"/>
          </p:nvPr>
        </p:nvSpPr>
        <p:spPr/>
        <p:txBody>
          <a:bodyPr/>
          <a:lstStyle/>
          <a:p>
            <a:r>
              <a:rPr lang="en-CA" dirty="0"/>
              <a:t>Data </a:t>
            </a:r>
            <a:r>
              <a:rPr lang="en-CA" dirty="0" smtClean="0"/>
              <a:t>Submission</a:t>
            </a:r>
            <a:r>
              <a:rPr lang="en-CA" dirty="0" smtClean="0">
                <a:solidFill>
                  <a:srgbClr val="00B050"/>
                </a:solidFill>
              </a:rPr>
              <a:t> </a:t>
            </a:r>
            <a:r>
              <a:rPr lang="en-CA" dirty="0" smtClean="0"/>
              <a:t>Process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44</a:t>
            </a:fld>
            <a:endParaRPr lang="en-US"/>
          </a:p>
        </p:txBody>
      </p:sp>
      <p:sp>
        <p:nvSpPr>
          <p:cNvPr id="5" name="TextBox 4"/>
          <p:cNvSpPr txBox="1"/>
          <p:nvPr/>
        </p:nvSpPr>
        <p:spPr>
          <a:xfrm>
            <a:off x="623392" y="1430782"/>
            <a:ext cx="3941712"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Pending</a:t>
            </a:r>
            <a:r>
              <a:rPr lang="en-CA" sz="2400" b="1" dirty="0" smtClean="0">
                <a:solidFill>
                  <a:schemeClr val="accent3"/>
                </a:solidFill>
                <a:latin typeface="Arial" panose="020B0604020202020204" pitchFamily="34" charset="0"/>
                <a:ea typeface="+mj-ea"/>
                <a:cs typeface="Arial" panose="020B0604020202020204" pitchFamily="34" charset="0"/>
              </a:rPr>
              <a:t> </a:t>
            </a:r>
            <a:r>
              <a:rPr lang="en-CA" sz="2800" b="1" dirty="0" smtClean="0">
                <a:solidFill>
                  <a:schemeClr val="accent3"/>
                </a:solidFill>
                <a:latin typeface="Arial" panose="020B0604020202020204" pitchFamily="34" charset="0"/>
                <a:ea typeface="+mj-ea"/>
                <a:cs typeface="Arial" panose="020B0604020202020204" pitchFamily="34" charset="0"/>
              </a:rPr>
              <a:t>Review</a:t>
            </a:r>
            <a:endParaRPr lang="en-CA" sz="2400" b="1" dirty="0">
              <a:solidFill>
                <a:schemeClr val="accent3"/>
              </a:solidFill>
              <a:latin typeface="Arial" panose="020B0604020202020204" pitchFamily="34" charset="0"/>
              <a:ea typeface="+mj-ea"/>
              <a:cs typeface="Arial" panose="020B0604020202020204" pitchFamily="34" charset="0"/>
            </a:endParaRPr>
          </a:p>
        </p:txBody>
      </p:sp>
      <p:sp>
        <p:nvSpPr>
          <p:cNvPr id="7" name="TextBox 6"/>
          <p:cNvSpPr txBox="1"/>
          <p:nvPr/>
        </p:nvSpPr>
        <p:spPr>
          <a:xfrm>
            <a:off x="6956131" y="1826508"/>
            <a:ext cx="4435309" cy="3539430"/>
          </a:xfrm>
          <a:prstGeom prst="rect">
            <a:avLst/>
          </a:prstGeom>
          <a:noFill/>
          <a:ln w="25400">
            <a:noFill/>
          </a:ln>
        </p:spPr>
        <p:txBody>
          <a:bodyPr wrap="square" rtlCol="0">
            <a:spAutoFit/>
          </a:bodyPr>
          <a:lstStyle/>
          <a:p>
            <a:r>
              <a:rPr lang="en-CA" sz="1600" dirty="0" smtClean="0">
                <a:latin typeface="Arial" panose="020B0604020202020204" pitchFamily="34" charset="0"/>
                <a:cs typeface="Arial" panose="020B0604020202020204" pitchFamily="34" charset="0"/>
              </a:rPr>
              <a:t>The </a:t>
            </a:r>
            <a:r>
              <a:rPr lang="en-CA" sz="1600" u="sng" dirty="0" smtClean="0">
                <a:latin typeface="Arial" panose="020B0604020202020204" pitchFamily="34" charset="0"/>
                <a:cs typeface="Arial" panose="020B0604020202020204" pitchFamily="34" charset="0"/>
              </a:rPr>
              <a:t>Reviewer</a:t>
            </a:r>
            <a:r>
              <a:rPr lang="en-CA" sz="1600" dirty="0" smtClean="0">
                <a:latin typeface="Arial" panose="020B0604020202020204" pitchFamily="34" charset="0"/>
                <a:cs typeface="Arial" panose="020B0604020202020204" pitchFamily="34" charset="0"/>
              </a:rPr>
              <a:t> will identify the requests with the </a:t>
            </a:r>
            <a:r>
              <a:rPr lang="en-CA" sz="1600" b="1" i="1" dirty="0" smtClean="0">
                <a:latin typeface="Arial" panose="020B0604020202020204" pitchFamily="34" charset="0"/>
                <a:cs typeface="Arial" panose="020B0604020202020204" pitchFamily="34" charset="0"/>
              </a:rPr>
              <a:t>Pending Review</a:t>
            </a:r>
            <a:r>
              <a:rPr lang="en-CA" sz="1600" dirty="0" smtClean="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status by applying the search criteria filling in either:</a:t>
            </a:r>
          </a:p>
          <a:p>
            <a:endParaRPr lang="en-CA"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Request #</a:t>
            </a: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Status</a:t>
            </a: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Comment</a:t>
            </a: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Last Updated (“YYYY/MM/DD”)</a:t>
            </a:r>
          </a:p>
          <a:p>
            <a:pPr marL="285750" indent="-285750">
              <a:buFont typeface="Arial" panose="020B0604020202020204" pitchFamily="34" charset="0"/>
              <a:buChar char="•"/>
            </a:pPr>
            <a:endParaRPr lang="en-CA" sz="1600" dirty="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And clicking the “Find” Button.</a:t>
            </a:r>
          </a:p>
          <a:p>
            <a:pPr marL="285750" indent="-285750">
              <a:buFont typeface="Arial" panose="020B0604020202020204" pitchFamily="34" charset="0"/>
              <a:buChar char="•"/>
            </a:pPr>
            <a:endParaRPr lang="en-CA" sz="1600" dirty="0">
              <a:latin typeface="Arial" panose="020B0604020202020204" pitchFamily="34" charset="0"/>
              <a:cs typeface="Arial" panose="020B0604020202020204" pitchFamily="34" charset="0"/>
            </a:endParaRPr>
          </a:p>
          <a:p>
            <a:r>
              <a:rPr lang="en-CA" sz="1600" u="sng" dirty="0" smtClean="0">
                <a:latin typeface="Arial" panose="020B0604020202020204" pitchFamily="34" charset="0"/>
                <a:cs typeface="Arial" panose="020B0604020202020204" pitchFamily="34" charset="0"/>
              </a:rPr>
              <a:t>Reviewer</a:t>
            </a:r>
            <a:r>
              <a:rPr lang="en-CA" sz="1600" dirty="0" smtClean="0">
                <a:latin typeface="Arial" panose="020B0604020202020204" pitchFamily="34" charset="0"/>
                <a:cs typeface="Arial" panose="020B0604020202020204" pitchFamily="34" charset="0"/>
              </a:rPr>
              <a:t> clicks </a:t>
            </a:r>
            <a:r>
              <a:rPr lang="en-CA" sz="1600" dirty="0">
                <a:latin typeface="Arial" panose="020B0604020202020204" pitchFamily="34" charset="0"/>
                <a:cs typeface="Arial" panose="020B0604020202020204" pitchFamily="34" charset="0"/>
              </a:rPr>
              <a:t>on the desired request </a:t>
            </a:r>
            <a:r>
              <a:rPr lang="en-CA" sz="1600" dirty="0" smtClean="0">
                <a:latin typeface="Arial" panose="020B0604020202020204" pitchFamily="34" charset="0"/>
                <a:cs typeface="Arial" panose="020B0604020202020204" pitchFamily="34" charset="0"/>
              </a:rPr>
              <a:t>number with the </a:t>
            </a:r>
            <a:r>
              <a:rPr lang="en-CA" sz="1600" b="1" i="1" dirty="0" smtClean="0">
                <a:latin typeface="Arial" panose="020B0604020202020204" pitchFamily="34" charset="0"/>
                <a:cs typeface="Arial" panose="020B0604020202020204" pitchFamily="34" charset="0"/>
              </a:rPr>
              <a:t>Pending Review</a:t>
            </a:r>
            <a:r>
              <a:rPr lang="en-CA" sz="1600" dirty="0" smtClean="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status </a:t>
            </a:r>
            <a:r>
              <a:rPr lang="en-CA" sz="1600" dirty="0">
                <a:latin typeface="Arial" panose="020B0604020202020204" pitchFamily="34" charset="0"/>
                <a:cs typeface="Arial" panose="020B0604020202020204" pitchFamily="34" charset="0"/>
              </a:rPr>
              <a:t>to review and process </a:t>
            </a:r>
            <a:r>
              <a:rPr lang="en-CA" sz="1600" dirty="0" smtClean="0">
                <a:latin typeface="Arial" panose="020B0604020202020204" pitchFamily="34" charset="0"/>
                <a:cs typeface="Arial" panose="020B0604020202020204" pitchFamily="34" charset="0"/>
              </a:rPr>
              <a:t>request</a:t>
            </a:r>
            <a:endParaRPr lang="en-CA" sz="1600" dirty="0">
              <a:latin typeface="Arial" panose="020B0604020202020204" pitchFamily="34" charset="0"/>
              <a:cs typeface="Arial" panose="020B0604020202020204" pitchFamily="34" charset="0"/>
            </a:endParaRPr>
          </a:p>
        </p:txBody>
      </p:sp>
      <p:sp>
        <p:nvSpPr>
          <p:cNvPr id="11" name="Rectangle 10"/>
          <p:cNvSpPr/>
          <p:nvPr/>
        </p:nvSpPr>
        <p:spPr>
          <a:xfrm>
            <a:off x="751781" y="4391378"/>
            <a:ext cx="1528711" cy="1696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454044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Data </a:t>
            </a:r>
            <a:r>
              <a:rPr lang="en-CA" dirty="0" smtClean="0"/>
              <a:t>Submission Process</a:t>
            </a:r>
            <a:endParaRPr lang="en-CA" dirty="0">
              <a:solidFill>
                <a:srgbClr val="00B050"/>
              </a:solidFill>
            </a:endParaRPr>
          </a:p>
        </p:txBody>
      </p:sp>
      <p:sp>
        <p:nvSpPr>
          <p:cNvPr id="4" name="Slide Number Placeholder 3"/>
          <p:cNvSpPr>
            <a:spLocks noGrp="1"/>
          </p:cNvSpPr>
          <p:nvPr>
            <p:ph type="sldNum" sz="quarter" idx="4"/>
          </p:nvPr>
        </p:nvSpPr>
        <p:spPr/>
        <p:txBody>
          <a:bodyPr/>
          <a:lstStyle/>
          <a:p>
            <a:fld id="{3A2281A5-0AAD-5C43-9874-F8F3A9F5B29A}" type="slidenum">
              <a:rPr lang="en-US" smtClean="0"/>
              <a:pPr/>
              <a:t>45</a:t>
            </a:fld>
            <a:endParaRPr lang="en-US"/>
          </a:p>
        </p:txBody>
      </p:sp>
      <p:sp>
        <p:nvSpPr>
          <p:cNvPr id="6" name="TextBox 5"/>
          <p:cNvSpPr txBox="1"/>
          <p:nvPr/>
        </p:nvSpPr>
        <p:spPr>
          <a:xfrm>
            <a:off x="690573" y="1458456"/>
            <a:ext cx="4436687"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Reviewer Processing</a:t>
            </a:r>
            <a:endParaRPr lang="en-CA" sz="2800" b="1" dirty="0">
              <a:solidFill>
                <a:schemeClr val="accent3"/>
              </a:solidFill>
              <a:latin typeface="Arial" panose="020B0604020202020204" pitchFamily="34" charset="0"/>
              <a:ea typeface="+mj-ea"/>
              <a:cs typeface="Arial" panose="020B0604020202020204" pitchFamily="34" charset="0"/>
            </a:endParaRPr>
          </a:p>
        </p:txBody>
      </p:sp>
      <p:sp>
        <p:nvSpPr>
          <p:cNvPr id="9" name="TextBox 8"/>
          <p:cNvSpPr txBox="1"/>
          <p:nvPr/>
        </p:nvSpPr>
        <p:spPr>
          <a:xfrm>
            <a:off x="6619618" y="1747431"/>
            <a:ext cx="4480712" cy="4031873"/>
          </a:xfrm>
          <a:prstGeom prst="rect">
            <a:avLst/>
          </a:prstGeom>
          <a:noFill/>
          <a:ln w="25400">
            <a:noFill/>
          </a:ln>
        </p:spPr>
        <p:txBody>
          <a:bodyPr wrap="square" rtlCol="0">
            <a:spAutoFit/>
          </a:bodyPr>
          <a:lstStyle/>
          <a:p>
            <a:r>
              <a:rPr lang="en-CA" sz="1600" dirty="0" smtClean="0">
                <a:latin typeface="Arial" panose="020B0604020202020204" pitchFamily="34" charset="0"/>
                <a:cs typeface="Arial" panose="020B0604020202020204" pitchFamily="34" charset="0"/>
              </a:rPr>
              <a:t>This is the Review/Warning form where the </a:t>
            </a:r>
            <a:r>
              <a:rPr lang="en-CA" sz="1600" u="sng" dirty="0" smtClean="0">
                <a:latin typeface="Arial" panose="020B0604020202020204" pitchFamily="34" charset="0"/>
                <a:cs typeface="Arial" panose="020B0604020202020204" pitchFamily="34" charset="0"/>
              </a:rPr>
              <a:t>Reviewer</a:t>
            </a:r>
            <a:r>
              <a:rPr lang="en-CA" sz="1600" dirty="0" smtClean="0">
                <a:latin typeface="Arial" panose="020B0604020202020204" pitchFamily="34" charset="0"/>
                <a:cs typeface="Arial" panose="020B0604020202020204" pitchFamily="34" charset="0"/>
              </a:rPr>
              <a:t> will approve or reject the submission.  </a:t>
            </a:r>
          </a:p>
          <a:p>
            <a:r>
              <a:rPr lang="en-CA" sz="1600" dirty="0" smtClean="0">
                <a:latin typeface="Arial" panose="020B0604020202020204" pitchFamily="34" charset="0"/>
                <a:cs typeface="Arial" panose="020B0604020202020204" pitchFamily="34" charset="0"/>
              </a:rPr>
              <a:t/>
            </a:r>
            <a:br>
              <a:rPr lang="en-CA" sz="1600" dirty="0" smtClean="0">
                <a:latin typeface="Arial" panose="020B0604020202020204" pitchFamily="34" charset="0"/>
                <a:cs typeface="Arial" panose="020B0604020202020204" pitchFamily="34" charset="0"/>
              </a:rPr>
            </a:br>
            <a:r>
              <a:rPr lang="en-CA" sz="1600" dirty="0" smtClean="0">
                <a:latin typeface="Arial" panose="020B0604020202020204" pitchFamily="34" charset="0"/>
                <a:cs typeface="Arial" panose="020B0604020202020204" pitchFamily="34" charset="0"/>
              </a:rPr>
              <a:t>Information also provided are:</a:t>
            </a: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Request Status</a:t>
            </a: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Submitter’s Name</a:t>
            </a: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Submission Date</a:t>
            </a: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Warning Comment</a:t>
            </a:r>
            <a:r>
              <a:rPr lang="en-CA" sz="1600" dirty="0" smtClean="0">
                <a:solidFill>
                  <a:srgbClr val="00B050"/>
                </a:solidFill>
                <a:latin typeface="Arial" panose="020B0604020202020204" pitchFamily="34" charset="0"/>
                <a:cs typeface="Arial" panose="020B0604020202020204" pitchFamily="34" charset="0"/>
              </a:rPr>
              <a:t/>
            </a:r>
            <a:br>
              <a:rPr lang="en-CA" sz="1600" dirty="0" smtClean="0">
                <a:solidFill>
                  <a:srgbClr val="00B050"/>
                </a:solidFill>
                <a:latin typeface="Arial" panose="020B0604020202020204" pitchFamily="34" charset="0"/>
                <a:cs typeface="Arial" panose="020B0604020202020204" pitchFamily="34" charset="0"/>
              </a:rPr>
            </a:br>
            <a:endParaRPr lang="en-CA" sz="1600" dirty="0" smtClean="0">
              <a:solidFill>
                <a:srgbClr val="00B050"/>
              </a:solidFill>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To approve or reject the request, the </a:t>
            </a:r>
            <a:r>
              <a:rPr lang="en-CA" sz="1600" u="sng" dirty="0" smtClean="0">
                <a:latin typeface="Arial" panose="020B0604020202020204" pitchFamily="34" charset="0"/>
                <a:cs typeface="Arial" panose="020B0604020202020204" pitchFamily="34" charset="0"/>
              </a:rPr>
              <a:t>Reviewer</a:t>
            </a:r>
            <a:r>
              <a:rPr lang="en-CA" sz="1600" dirty="0" smtClean="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CA" sz="1600" dirty="0" smtClean="0">
                <a:latin typeface="Arial" panose="020B0604020202020204" pitchFamily="34" charset="0"/>
                <a:cs typeface="Arial" panose="020B0604020202020204" pitchFamily="34" charset="0"/>
              </a:rPr>
              <a:t>Fills in any comments required in the “</a:t>
            </a:r>
            <a:r>
              <a:rPr lang="en-CA" sz="1600" b="1" i="1" dirty="0" smtClean="0">
                <a:latin typeface="Arial" panose="020B0604020202020204" pitchFamily="34" charset="0"/>
                <a:cs typeface="Arial" panose="020B0604020202020204" pitchFamily="34" charset="0"/>
              </a:rPr>
              <a:t>Review Comment</a:t>
            </a:r>
            <a:r>
              <a:rPr lang="en-CA" sz="1600" dirty="0" smtClean="0">
                <a:latin typeface="Arial" panose="020B0604020202020204" pitchFamily="34" charset="0"/>
                <a:cs typeface="Arial" panose="020B0604020202020204" pitchFamily="34" charset="0"/>
              </a:rPr>
              <a:t>” box </a:t>
            </a:r>
            <a:endParaRPr lang="en-CA" sz="16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CA" sz="1600" dirty="0" smtClean="0">
                <a:latin typeface="Arial" panose="020B0604020202020204" pitchFamily="34" charset="0"/>
                <a:cs typeface="Arial" panose="020B0604020202020204" pitchFamily="34" charset="0"/>
              </a:rPr>
              <a:t>Clicks the “</a:t>
            </a:r>
            <a:r>
              <a:rPr lang="en-CA" sz="1600" b="1" i="1" dirty="0" smtClean="0">
                <a:latin typeface="Arial" panose="020B0604020202020204" pitchFamily="34" charset="0"/>
                <a:cs typeface="Arial" panose="020B0604020202020204" pitchFamily="34" charset="0"/>
              </a:rPr>
              <a:t>Approve</a:t>
            </a:r>
            <a:r>
              <a:rPr lang="en-CA" sz="1600" dirty="0" smtClean="0">
                <a:latin typeface="Arial" panose="020B0604020202020204" pitchFamily="34" charset="0"/>
                <a:cs typeface="Arial" panose="020B0604020202020204" pitchFamily="34" charset="0"/>
              </a:rPr>
              <a:t>” or “</a:t>
            </a:r>
            <a:r>
              <a:rPr lang="en-CA" sz="1600" b="1" i="1" dirty="0" smtClean="0">
                <a:latin typeface="Arial" panose="020B0604020202020204" pitchFamily="34" charset="0"/>
                <a:cs typeface="Arial" panose="020B0604020202020204" pitchFamily="34" charset="0"/>
              </a:rPr>
              <a:t>Reject</a:t>
            </a:r>
            <a:r>
              <a:rPr lang="en-CA" sz="1600" dirty="0" smtClean="0">
                <a:latin typeface="Arial" panose="020B0604020202020204" pitchFamily="34" charset="0"/>
                <a:cs typeface="Arial" panose="020B0604020202020204" pitchFamily="34" charset="0"/>
              </a:rPr>
              <a:t>” button</a:t>
            </a:r>
          </a:p>
          <a:p>
            <a:endParaRPr lang="en-CA" sz="1600" dirty="0" smtClean="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Clicking the “</a:t>
            </a:r>
            <a:r>
              <a:rPr lang="en-CA" sz="1600" b="1" i="1" dirty="0" smtClean="0">
                <a:latin typeface="Arial" panose="020B0604020202020204" pitchFamily="34" charset="0"/>
                <a:cs typeface="Arial" panose="020B0604020202020204" pitchFamily="34" charset="0"/>
              </a:rPr>
              <a:t>Close</a:t>
            </a:r>
            <a:r>
              <a:rPr lang="en-CA" sz="1600" dirty="0" smtClean="0">
                <a:latin typeface="Arial" panose="020B0604020202020204" pitchFamily="34" charset="0"/>
                <a:cs typeface="Arial" panose="020B0604020202020204" pitchFamily="34" charset="0"/>
              </a:rPr>
              <a:t>” button will return the </a:t>
            </a:r>
            <a:r>
              <a:rPr lang="en-CA" sz="1600" u="sng" dirty="0" smtClean="0">
                <a:latin typeface="Arial" panose="020B0604020202020204" pitchFamily="34" charset="0"/>
                <a:cs typeface="Arial" panose="020B0604020202020204" pitchFamily="34" charset="0"/>
              </a:rPr>
              <a:t>Reviewer</a:t>
            </a:r>
            <a:r>
              <a:rPr lang="en-CA" sz="1600" dirty="0" smtClean="0">
                <a:latin typeface="Arial" panose="020B0604020202020204" pitchFamily="34" charset="0"/>
                <a:cs typeface="Arial" panose="020B0604020202020204" pitchFamily="34" charset="0"/>
              </a:rPr>
              <a:t> to the previous screen</a:t>
            </a:r>
          </a:p>
        </p:txBody>
      </p:sp>
      <p:sp>
        <p:nvSpPr>
          <p:cNvPr id="17" name="TextBox 16"/>
          <p:cNvSpPr txBox="1"/>
          <p:nvPr/>
        </p:nvSpPr>
        <p:spPr>
          <a:xfrm>
            <a:off x="2636892" y="6123957"/>
            <a:ext cx="6154568" cy="307777"/>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pPr algn="ctr"/>
            <a:r>
              <a:rPr lang="en-CA" sz="1400" b="1" dirty="0" smtClean="0">
                <a:latin typeface="Arial" panose="020B0604020202020204" pitchFamily="34" charset="0"/>
                <a:cs typeface="Arial" panose="020B0604020202020204" pitchFamily="34" charset="0"/>
              </a:rPr>
              <a:t>Note: </a:t>
            </a:r>
            <a:r>
              <a:rPr lang="en-CA" sz="1400" dirty="0" smtClean="0">
                <a:latin typeface="Arial" panose="020B0604020202020204" pitchFamily="34" charset="0"/>
                <a:cs typeface="Arial" panose="020B0604020202020204" pitchFamily="34" charset="0"/>
              </a:rPr>
              <a:t>The “</a:t>
            </a:r>
            <a:r>
              <a:rPr lang="en-CA" sz="1400" b="1" i="1" dirty="0" smtClean="0">
                <a:latin typeface="Arial" panose="020B0604020202020204" pitchFamily="34" charset="0"/>
                <a:cs typeface="Arial" panose="020B0604020202020204" pitchFamily="34" charset="0"/>
              </a:rPr>
              <a:t>Approve</a:t>
            </a:r>
            <a:r>
              <a:rPr lang="en-CA" sz="1400" dirty="0" smtClean="0">
                <a:latin typeface="Arial" panose="020B0604020202020204" pitchFamily="34" charset="0"/>
                <a:cs typeface="Arial" panose="020B0604020202020204" pitchFamily="34" charset="0"/>
              </a:rPr>
              <a:t>” and “</a:t>
            </a:r>
            <a:r>
              <a:rPr lang="en-CA" sz="1400" b="1" i="1" dirty="0" smtClean="0">
                <a:latin typeface="Arial" panose="020B0604020202020204" pitchFamily="34" charset="0"/>
                <a:cs typeface="Arial" panose="020B0604020202020204" pitchFamily="34" charset="0"/>
              </a:rPr>
              <a:t>Reject</a:t>
            </a:r>
            <a:r>
              <a:rPr lang="en-CA" sz="1400" dirty="0" smtClean="0">
                <a:latin typeface="Arial" panose="020B0604020202020204" pitchFamily="34" charset="0"/>
                <a:cs typeface="Arial" panose="020B0604020202020204" pitchFamily="34" charset="0"/>
              </a:rPr>
              <a:t>” buttons are not available to the </a:t>
            </a:r>
            <a:r>
              <a:rPr lang="en-CA" sz="1400" u="sng" dirty="0" smtClean="0">
                <a:latin typeface="Arial" panose="020B0604020202020204" pitchFamily="34" charset="0"/>
                <a:cs typeface="Arial" panose="020B0604020202020204" pitchFamily="34" charset="0"/>
              </a:rPr>
              <a:t>Viewer</a:t>
            </a:r>
            <a:endParaRPr lang="en-CA" sz="1400" u="sng"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srcRect t="1743"/>
          <a:stretch/>
        </p:blipFill>
        <p:spPr>
          <a:xfrm>
            <a:off x="623392" y="2083901"/>
            <a:ext cx="5676190" cy="3752468"/>
          </a:xfrm>
          <a:prstGeom prst="rect">
            <a:avLst/>
          </a:prstGeom>
        </p:spPr>
      </p:pic>
      <p:sp>
        <p:nvSpPr>
          <p:cNvPr id="8" name="Rectangle 7"/>
          <p:cNvSpPr/>
          <p:nvPr/>
        </p:nvSpPr>
        <p:spPr>
          <a:xfrm>
            <a:off x="2091883" y="3763367"/>
            <a:ext cx="1090017" cy="21547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CA" sz="1050" dirty="0" smtClean="0">
                <a:solidFill>
                  <a:srgbClr val="000000"/>
                </a:solidFill>
              </a:rPr>
              <a:t>EA1035_Client A</a:t>
            </a:r>
            <a:endParaRPr lang="en-CA" sz="1050" dirty="0">
              <a:solidFill>
                <a:srgbClr val="000000"/>
              </a:solidFill>
            </a:endParaRPr>
          </a:p>
        </p:txBody>
      </p:sp>
    </p:spTree>
    <p:extLst>
      <p:ext uri="{BB962C8B-B14F-4D97-AF65-F5344CB8AC3E}">
        <p14:creationId xmlns:p14="http://schemas.microsoft.com/office/powerpoint/2010/main" val="17283617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Data </a:t>
            </a:r>
            <a:r>
              <a:rPr lang="en-CA" dirty="0" smtClean="0"/>
              <a:t>Submission Process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46</a:t>
            </a:fld>
            <a:endParaRPr lang="en-US"/>
          </a:p>
        </p:txBody>
      </p:sp>
      <p:sp>
        <p:nvSpPr>
          <p:cNvPr id="6" name="TextBox 5"/>
          <p:cNvSpPr txBox="1"/>
          <p:nvPr/>
        </p:nvSpPr>
        <p:spPr>
          <a:xfrm>
            <a:off x="623392" y="1372972"/>
            <a:ext cx="6484977"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Review Passed</a:t>
            </a:r>
            <a:endParaRPr lang="en-CA" sz="2800" b="1" dirty="0">
              <a:solidFill>
                <a:schemeClr val="accent3"/>
              </a:solidFill>
              <a:latin typeface="Arial" panose="020B0604020202020204" pitchFamily="34" charset="0"/>
              <a:ea typeface="+mj-ea"/>
              <a:cs typeface="Arial" panose="020B0604020202020204" pitchFamily="34" charset="0"/>
            </a:endParaRPr>
          </a:p>
        </p:txBody>
      </p:sp>
      <p:sp>
        <p:nvSpPr>
          <p:cNvPr id="2" name="TextBox 1"/>
          <p:cNvSpPr txBox="1"/>
          <p:nvPr/>
        </p:nvSpPr>
        <p:spPr>
          <a:xfrm>
            <a:off x="6102896" y="2474670"/>
            <a:ext cx="4013812" cy="3046988"/>
          </a:xfrm>
          <a:prstGeom prst="rect">
            <a:avLst/>
          </a:prstGeom>
          <a:noFill/>
          <a:ln w="25400">
            <a:noFill/>
          </a:ln>
        </p:spPr>
        <p:txBody>
          <a:bodyPr wrap="square" rtlCol="0">
            <a:spAutoFit/>
          </a:bodyPr>
          <a:lstStyle/>
          <a:p>
            <a:endParaRPr lang="en-CA" sz="1600" dirty="0" smtClean="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If the </a:t>
            </a:r>
            <a:r>
              <a:rPr lang="en-CA" sz="1600" u="sng" dirty="0" smtClean="0">
                <a:latin typeface="Arial" panose="020B0604020202020204" pitchFamily="34" charset="0"/>
                <a:cs typeface="Arial" panose="020B0604020202020204" pitchFamily="34" charset="0"/>
              </a:rPr>
              <a:t>Reviewer</a:t>
            </a:r>
            <a:r>
              <a:rPr lang="en-CA" sz="1600" dirty="0" smtClean="0">
                <a:latin typeface="Arial" panose="020B0604020202020204" pitchFamily="34" charset="0"/>
                <a:cs typeface="Arial" panose="020B0604020202020204" pitchFamily="34" charset="0"/>
              </a:rPr>
              <a:t> approves the request, the “</a:t>
            </a:r>
            <a:r>
              <a:rPr lang="en-CA" sz="1600" b="1" i="1" dirty="0" smtClean="0">
                <a:latin typeface="Arial" panose="020B0604020202020204" pitchFamily="34" charset="0"/>
                <a:cs typeface="Arial" panose="020B0604020202020204" pitchFamily="34" charset="0"/>
              </a:rPr>
              <a:t>Warning/Review</a:t>
            </a:r>
            <a:r>
              <a:rPr lang="en-CA" sz="1600" dirty="0" smtClean="0">
                <a:latin typeface="Arial" panose="020B0604020202020204" pitchFamily="34" charset="0"/>
                <a:cs typeface="Arial" panose="020B0604020202020204" pitchFamily="34" charset="0"/>
              </a:rPr>
              <a:t>” form appears, showing the Status changed to </a:t>
            </a:r>
            <a:r>
              <a:rPr lang="en-CA" sz="1600" b="1" i="1" dirty="0" smtClean="0">
                <a:latin typeface="Arial" panose="020B0604020202020204" pitchFamily="34" charset="0"/>
                <a:cs typeface="Arial" panose="020B0604020202020204" pitchFamily="34" charset="0"/>
              </a:rPr>
              <a:t>Review Passed</a:t>
            </a:r>
            <a:r>
              <a:rPr lang="en-CA" sz="1600" dirty="0" smtClean="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(shown on top left)</a:t>
            </a:r>
          </a:p>
          <a:p>
            <a:endParaRPr lang="en-CA" sz="1600" dirty="0" smtClean="0">
              <a:latin typeface="Arial" panose="020B0604020202020204" pitchFamily="34" charset="0"/>
              <a:cs typeface="Arial" panose="020B0604020202020204" pitchFamily="34" charset="0"/>
            </a:endParaRPr>
          </a:p>
          <a:p>
            <a:endParaRPr lang="en-CA" sz="1600" dirty="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When the </a:t>
            </a:r>
            <a:r>
              <a:rPr lang="en-CA" sz="1600" u="sng" dirty="0" smtClean="0">
                <a:latin typeface="Arial" panose="020B0604020202020204" pitchFamily="34" charset="0"/>
                <a:cs typeface="Arial" panose="020B0604020202020204" pitchFamily="34" charset="0"/>
              </a:rPr>
              <a:t>Reviewer</a:t>
            </a:r>
            <a:r>
              <a:rPr lang="en-CA" sz="1600" dirty="0" smtClean="0">
                <a:latin typeface="Arial" panose="020B0604020202020204" pitchFamily="34" charset="0"/>
                <a:cs typeface="Arial" panose="020B0604020202020204" pitchFamily="34" charset="0"/>
              </a:rPr>
              <a:t> clicks the “</a:t>
            </a:r>
            <a:r>
              <a:rPr lang="en-CA" sz="1600" b="1" i="1" dirty="0" smtClean="0">
                <a:latin typeface="Arial" panose="020B0604020202020204" pitchFamily="34" charset="0"/>
                <a:cs typeface="Arial" panose="020B0604020202020204" pitchFamily="34" charset="0"/>
              </a:rPr>
              <a:t>Close</a:t>
            </a:r>
            <a:r>
              <a:rPr lang="en-CA" sz="1600" dirty="0" smtClean="0">
                <a:latin typeface="Arial" panose="020B0604020202020204" pitchFamily="34" charset="0"/>
                <a:cs typeface="Arial" panose="020B0604020202020204" pitchFamily="34" charset="0"/>
              </a:rPr>
              <a:t>” button, the </a:t>
            </a:r>
            <a:r>
              <a:rPr lang="en-CA" sz="1600" dirty="0">
                <a:latin typeface="Arial" panose="020B0604020202020204" pitchFamily="34" charset="0"/>
                <a:cs typeface="Arial" panose="020B0604020202020204" pitchFamily="34" charset="0"/>
              </a:rPr>
              <a:t>“</a:t>
            </a:r>
            <a:r>
              <a:rPr lang="en-CA" sz="1600" b="1" i="1" dirty="0">
                <a:latin typeface="Arial" panose="020B0604020202020204" pitchFamily="34" charset="0"/>
                <a:cs typeface="Arial" panose="020B0604020202020204" pitchFamily="34" charset="0"/>
              </a:rPr>
              <a:t>Warning/Review</a:t>
            </a:r>
            <a:r>
              <a:rPr lang="en-CA" sz="1600" dirty="0">
                <a:latin typeface="Arial" panose="020B0604020202020204" pitchFamily="34" charset="0"/>
                <a:cs typeface="Arial" panose="020B0604020202020204" pitchFamily="34" charset="0"/>
              </a:rPr>
              <a:t>” form </a:t>
            </a:r>
            <a:r>
              <a:rPr lang="en-CA" sz="1600" dirty="0" smtClean="0">
                <a:latin typeface="Arial" panose="020B0604020202020204" pitchFamily="34" charset="0"/>
                <a:cs typeface="Arial" panose="020B0604020202020204" pitchFamily="34" charset="0"/>
              </a:rPr>
              <a:t>closes and the “</a:t>
            </a:r>
            <a:r>
              <a:rPr lang="en-CA" sz="1600" b="1" i="1" dirty="0" smtClean="0">
                <a:latin typeface="Arial" panose="020B0604020202020204" pitchFamily="34" charset="0"/>
                <a:cs typeface="Arial" panose="020B0604020202020204" pitchFamily="34" charset="0"/>
              </a:rPr>
              <a:t>Work in Progress</a:t>
            </a:r>
            <a:r>
              <a:rPr lang="en-CA" sz="1600" dirty="0" smtClean="0">
                <a:latin typeface="Arial" panose="020B0604020202020204" pitchFamily="34" charset="0"/>
                <a:cs typeface="Arial" panose="020B0604020202020204" pitchFamily="34" charset="0"/>
              </a:rPr>
              <a:t>” form appears showing the request highlighted in yellow (shown on bottom left)</a:t>
            </a:r>
            <a:endParaRPr lang="en-CA"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srcRect l="2694" r="3848" b="5648"/>
          <a:stretch/>
        </p:blipFill>
        <p:spPr>
          <a:xfrm>
            <a:off x="833704" y="1832184"/>
            <a:ext cx="5020057" cy="4735584"/>
          </a:xfrm>
          <a:prstGeom prst="rect">
            <a:avLst/>
          </a:prstGeom>
        </p:spPr>
      </p:pic>
    </p:spTree>
    <p:extLst>
      <p:ext uri="{BB962C8B-B14F-4D97-AF65-F5344CB8AC3E}">
        <p14:creationId xmlns:p14="http://schemas.microsoft.com/office/powerpoint/2010/main" val="22199724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Data </a:t>
            </a:r>
            <a:r>
              <a:rPr lang="en-CA" dirty="0" smtClean="0"/>
              <a:t>Submission Process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47</a:t>
            </a:fld>
            <a:endParaRPr lang="en-US"/>
          </a:p>
        </p:txBody>
      </p:sp>
      <p:sp>
        <p:nvSpPr>
          <p:cNvPr id="5" name="TextBox 4"/>
          <p:cNvSpPr txBox="1"/>
          <p:nvPr/>
        </p:nvSpPr>
        <p:spPr>
          <a:xfrm>
            <a:off x="623392" y="1486594"/>
            <a:ext cx="10811987"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Completed</a:t>
            </a:r>
            <a:endParaRPr lang="en-CA" sz="2800" b="1" dirty="0">
              <a:solidFill>
                <a:schemeClr val="accent3"/>
              </a:solidFill>
              <a:latin typeface="Arial" panose="020B0604020202020204" pitchFamily="34" charset="0"/>
              <a:ea typeface="+mj-ea"/>
              <a:cs typeface="Arial" panose="020B0604020202020204" pitchFamily="34" charset="0"/>
            </a:endParaRPr>
          </a:p>
        </p:txBody>
      </p:sp>
      <p:sp>
        <p:nvSpPr>
          <p:cNvPr id="6" name="TextBox 5"/>
          <p:cNvSpPr txBox="1"/>
          <p:nvPr/>
        </p:nvSpPr>
        <p:spPr>
          <a:xfrm>
            <a:off x="6321726" y="2835154"/>
            <a:ext cx="4204671" cy="1323439"/>
          </a:xfrm>
          <a:prstGeom prst="rect">
            <a:avLst/>
          </a:prstGeom>
          <a:noFill/>
          <a:ln>
            <a:noFill/>
          </a:ln>
        </p:spPr>
        <p:txBody>
          <a:bodyPr wrap="square" rtlCol="0">
            <a:spAutoFit/>
          </a:bodyPr>
          <a:lstStyle/>
          <a:p>
            <a:r>
              <a:rPr lang="en-CA" sz="1600" dirty="0" smtClean="0">
                <a:latin typeface="Arial" panose="020B0604020202020204" pitchFamily="34" charset="0"/>
                <a:cs typeface="Arial" panose="020B0604020202020204" pitchFamily="34" charset="0"/>
              </a:rPr>
              <a:t>Once the request is processed, ETS will send an automated email notification informing the </a:t>
            </a:r>
            <a:r>
              <a:rPr lang="en-CA" sz="1600" u="sng" dirty="0" smtClean="0">
                <a:latin typeface="Arial" panose="020B0604020202020204" pitchFamily="34" charset="0"/>
                <a:cs typeface="Arial" panose="020B0604020202020204" pitchFamily="34" charset="0"/>
              </a:rPr>
              <a:t>Submitter</a:t>
            </a:r>
            <a:r>
              <a:rPr lang="en-CA" sz="1600" dirty="0" smtClean="0">
                <a:latin typeface="Arial" panose="020B0604020202020204" pitchFamily="34" charset="0"/>
                <a:cs typeface="Arial" panose="020B0604020202020204" pitchFamily="34" charset="0"/>
              </a:rPr>
              <a:t> that the request has been completed, and is </a:t>
            </a:r>
            <a:r>
              <a:rPr lang="en-CA" sz="1600" dirty="0" smtClean="0">
                <a:latin typeface="Arial" panose="020B0604020202020204" pitchFamily="34" charset="0"/>
                <a:cs typeface="Arial" panose="020B0604020202020204" pitchFamily="34" charset="0"/>
              </a:rPr>
              <a:t>available </a:t>
            </a:r>
            <a:r>
              <a:rPr lang="en-CA" sz="1600" dirty="0" smtClean="0">
                <a:latin typeface="Arial" panose="020B0604020202020204" pitchFamily="34" charset="0"/>
                <a:cs typeface="Arial" panose="020B0604020202020204" pitchFamily="34" charset="0"/>
              </a:rPr>
              <a:t>for viewing.</a:t>
            </a:r>
            <a:endParaRPr lang="en-CA" sz="16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36199"/>
          <a:stretch/>
        </p:blipFill>
        <p:spPr>
          <a:xfrm>
            <a:off x="989432" y="2217949"/>
            <a:ext cx="4730999" cy="2939952"/>
          </a:xfrm>
          <a:prstGeom prst="rect">
            <a:avLst/>
          </a:prstGeom>
          <a:ln>
            <a:solidFill>
              <a:schemeClr val="bg2">
                <a:lumMod val="10000"/>
              </a:schemeClr>
            </a:solidFill>
          </a:ln>
        </p:spPr>
      </p:pic>
      <p:sp>
        <p:nvSpPr>
          <p:cNvPr id="8" name="Rectangle 7"/>
          <p:cNvSpPr/>
          <p:nvPr/>
        </p:nvSpPr>
        <p:spPr>
          <a:xfrm>
            <a:off x="1215629" y="3121704"/>
            <a:ext cx="2931207" cy="260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CA" sz="900" dirty="0" smtClean="0">
                <a:solidFill>
                  <a:schemeClr val="tx1"/>
                </a:solidFill>
              </a:rPr>
              <a:t>ABC Company Inc.</a:t>
            </a:r>
            <a:endParaRPr lang="en-CA" sz="900" dirty="0">
              <a:solidFill>
                <a:schemeClr val="tx1"/>
              </a:solidFill>
            </a:endParaRPr>
          </a:p>
        </p:txBody>
      </p:sp>
    </p:spTree>
    <p:extLst>
      <p:ext uri="{BB962C8B-B14F-4D97-AF65-F5344CB8AC3E}">
        <p14:creationId xmlns:p14="http://schemas.microsoft.com/office/powerpoint/2010/main" val="24418683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2" y="2132771"/>
            <a:ext cx="6534150" cy="3390900"/>
          </a:xfrm>
          <a:prstGeom prst="rect">
            <a:avLst/>
          </a:prstGeom>
        </p:spPr>
      </p:pic>
      <p:sp>
        <p:nvSpPr>
          <p:cNvPr id="3" name="Title 2"/>
          <p:cNvSpPr>
            <a:spLocks noGrp="1"/>
          </p:cNvSpPr>
          <p:nvPr>
            <p:ph type="title"/>
          </p:nvPr>
        </p:nvSpPr>
        <p:spPr/>
        <p:txBody>
          <a:bodyPr/>
          <a:lstStyle/>
          <a:p>
            <a:r>
              <a:rPr lang="en-CA" dirty="0"/>
              <a:t>Data </a:t>
            </a:r>
            <a:r>
              <a:rPr lang="en-CA" dirty="0" smtClean="0"/>
              <a:t>Submission Process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48</a:t>
            </a:fld>
            <a:endParaRPr lang="en-US"/>
          </a:p>
        </p:txBody>
      </p:sp>
      <p:sp>
        <p:nvSpPr>
          <p:cNvPr id="5" name="TextBox 4"/>
          <p:cNvSpPr txBox="1"/>
          <p:nvPr/>
        </p:nvSpPr>
        <p:spPr>
          <a:xfrm>
            <a:off x="623392" y="1486594"/>
            <a:ext cx="10811987" cy="523220"/>
          </a:xfrm>
          <a:prstGeom prst="rect">
            <a:avLst/>
          </a:prstGeom>
          <a:noFill/>
        </p:spPr>
        <p:txBody>
          <a:bodyPr wrap="square" rtlCol="0">
            <a:spAutoFit/>
          </a:bodyPr>
          <a:lstStyle/>
          <a:p>
            <a:r>
              <a:rPr lang="en-CA" sz="2800" b="1" dirty="0">
                <a:solidFill>
                  <a:schemeClr val="accent3"/>
                </a:solidFill>
                <a:latin typeface="Arial" panose="020B0604020202020204" pitchFamily="34" charset="0"/>
                <a:cs typeface="Arial" panose="020B0604020202020204" pitchFamily="34" charset="0"/>
              </a:rPr>
              <a:t>Completed</a:t>
            </a:r>
          </a:p>
        </p:txBody>
      </p:sp>
      <p:sp>
        <p:nvSpPr>
          <p:cNvPr id="7" name="TextBox 6"/>
          <p:cNvSpPr txBox="1"/>
          <p:nvPr/>
        </p:nvSpPr>
        <p:spPr>
          <a:xfrm>
            <a:off x="7173559" y="2657177"/>
            <a:ext cx="3940911" cy="2308324"/>
          </a:xfrm>
          <a:prstGeom prst="rect">
            <a:avLst/>
          </a:prstGeom>
          <a:noFill/>
          <a:ln>
            <a:noFill/>
          </a:ln>
        </p:spPr>
        <p:txBody>
          <a:bodyPr wrap="square" rtlCol="0">
            <a:spAutoFit/>
          </a:bodyPr>
          <a:lstStyle/>
          <a:p>
            <a:r>
              <a:rPr lang="en-CA" sz="1600" dirty="0" smtClean="0">
                <a:latin typeface="Arial" panose="020B0604020202020204" pitchFamily="34" charset="0"/>
                <a:cs typeface="Arial" panose="020B0604020202020204" pitchFamily="34" charset="0"/>
              </a:rPr>
              <a:t>If the </a:t>
            </a:r>
            <a:r>
              <a:rPr lang="en-CA" sz="1600" u="sng" dirty="0" smtClean="0">
                <a:latin typeface="Arial" panose="020B0604020202020204" pitchFamily="34" charset="0"/>
                <a:cs typeface="Arial" panose="020B0604020202020204" pitchFamily="34" charset="0"/>
              </a:rPr>
              <a:t>Reviewer/Viewer</a:t>
            </a:r>
            <a:r>
              <a:rPr lang="en-CA" sz="1600" dirty="0" smtClean="0">
                <a:latin typeface="Arial" panose="020B0604020202020204" pitchFamily="34" charset="0"/>
                <a:cs typeface="Arial" panose="020B0604020202020204" pitchFamily="34" charset="0"/>
              </a:rPr>
              <a:t> wants to view the requests with </a:t>
            </a:r>
            <a:r>
              <a:rPr lang="en-CA" sz="1600" b="1" i="1" dirty="0" smtClean="0">
                <a:latin typeface="Arial" panose="020B0604020202020204" pitchFamily="34" charset="0"/>
                <a:cs typeface="Arial" panose="020B0604020202020204" pitchFamily="34" charset="0"/>
              </a:rPr>
              <a:t>Completed</a:t>
            </a:r>
            <a:r>
              <a:rPr lang="en-CA" sz="1600" dirty="0" smtClean="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status, they would:</a:t>
            </a:r>
          </a:p>
          <a:p>
            <a:endParaRPr lang="en-CA" sz="16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CA" sz="1600" dirty="0" smtClean="0">
                <a:latin typeface="Arial" panose="020B0604020202020204" pitchFamily="34" charset="0"/>
                <a:cs typeface="Arial" panose="020B0604020202020204" pitchFamily="34" charset="0"/>
              </a:rPr>
              <a:t>Select the </a:t>
            </a:r>
            <a:r>
              <a:rPr lang="en-CA" sz="1600" dirty="0">
                <a:latin typeface="Arial" panose="020B0604020202020204" pitchFamily="34" charset="0"/>
                <a:cs typeface="Arial" panose="020B0604020202020204" pitchFamily="34" charset="0"/>
              </a:rPr>
              <a:t>request number from the “</a:t>
            </a:r>
            <a:r>
              <a:rPr lang="en-CA" sz="1600" b="1" i="1" dirty="0">
                <a:latin typeface="Arial" panose="020B0604020202020204" pitchFamily="34" charset="0"/>
                <a:cs typeface="Arial" panose="020B0604020202020204" pitchFamily="34" charset="0"/>
              </a:rPr>
              <a:t>Work in Progress</a:t>
            </a:r>
            <a:r>
              <a:rPr lang="en-CA" sz="1600" dirty="0">
                <a:latin typeface="Arial" panose="020B0604020202020204" pitchFamily="34" charset="0"/>
                <a:cs typeface="Arial" panose="020B0604020202020204" pitchFamily="34" charset="0"/>
              </a:rPr>
              <a:t>” </a:t>
            </a:r>
            <a:endParaRPr lang="en-CA" sz="16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CA" sz="16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CA" sz="1600" dirty="0" smtClean="0">
                <a:latin typeface="Arial" panose="020B0604020202020204" pitchFamily="34" charset="0"/>
                <a:cs typeface="Arial" panose="020B0604020202020204" pitchFamily="34" charset="0"/>
              </a:rPr>
              <a:t>Click on the desired Request number with the </a:t>
            </a:r>
            <a:r>
              <a:rPr lang="en-CA" sz="1600" b="1" i="1" dirty="0" smtClean="0">
                <a:latin typeface="Arial" panose="020B0604020202020204" pitchFamily="34" charset="0"/>
                <a:cs typeface="Arial" panose="020B0604020202020204" pitchFamily="34" charset="0"/>
              </a:rPr>
              <a:t>Completed</a:t>
            </a:r>
            <a:r>
              <a:rPr lang="en-CA" sz="1600" dirty="0" smtClean="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status</a:t>
            </a:r>
          </a:p>
        </p:txBody>
      </p:sp>
      <p:sp>
        <p:nvSpPr>
          <p:cNvPr id="8" name="Rectangle 7"/>
          <p:cNvSpPr/>
          <p:nvPr/>
        </p:nvSpPr>
        <p:spPr>
          <a:xfrm>
            <a:off x="3303270" y="3901440"/>
            <a:ext cx="472440" cy="198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1045632" y="4711849"/>
            <a:ext cx="1875367" cy="1506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045631" y="2919282"/>
            <a:ext cx="5705689" cy="7535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19613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Data </a:t>
            </a:r>
            <a:r>
              <a:rPr lang="en-CA" dirty="0" smtClean="0"/>
              <a:t>Submission Process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49</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2" y="2138594"/>
            <a:ext cx="7019925" cy="3629025"/>
          </a:xfrm>
          <a:prstGeom prst="rect">
            <a:avLst/>
          </a:prstGeom>
        </p:spPr>
      </p:pic>
      <p:sp>
        <p:nvSpPr>
          <p:cNvPr id="5" name="TextBox 4"/>
          <p:cNvSpPr txBox="1"/>
          <p:nvPr/>
        </p:nvSpPr>
        <p:spPr>
          <a:xfrm>
            <a:off x="623392" y="1487228"/>
            <a:ext cx="10811987"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Completed Submission Report</a:t>
            </a:r>
            <a:endParaRPr lang="en-CA" sz="2000" b="1" dirty="0">
              <a:solidFill>
                <a:schemeClr val="accent3"/>
              </a:solidFill>
              <a:latin typeface="Arial" panose="020B0604020202020204" pitchFamily="34" charset="0"/>
              <a:ea typeface="+mj-ea"/>
              <a:cs typeface="Arial" panose="020B0604020202020204" pitchFamily="34" charset="0"/>
            </a:endParaRPr>
          </a:p>
        </p:txBody>
      </p:sp>
      <p:sp>
        <p:nvSpPr>
          <p:cNvPr id="6" name="Rectangle 5"/>
          <p:cNvSpPr/>
          <p:nvPr/>
        </p:nvSpPr>
        <p:spPr>
          <a:xfrm>
            <a:off x="5597912" y="2899317"/>
            <a:ext cx="1115122" cy="1895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935567" y="3798268"/>
            <a:ext cx="1562305" cy="1827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7262080" y="2028553"/>
            <a:ext cx="3962987" cy="3293209"/>
          </a:xfrm>
          <a:prstGeom prst="rect">
            <a:avLst/>
          </a:prstGeom>
          <a:noFill/>
          <a:ln w="25400">
            <a:noFill/>
          </a:ln>
        </p:spPr>
        <p:txBody>
          <a:bodyPr wrap="square" rtlCol="0">
            <a:spAutoFit/>
          </a:bodyPr>
          <a:lstStyle/>
          <a:p>
            <a:r>
              <a:rPr lang="en-CA" sz="1600" dirty="0" smtClean="0">
                <a:latin typeface="Arial" panose="020B0604020202020204" pitchFamily="34" charset="0"/>
                <a:cs typeface="Arial" panose="020B0604020202020204" pitchFamily="34" charset="0"/>
              </a:rPr>
              <a:t>Once again, the Regulatory Submission form appears showing</a:t>
            </a:r>
            <a:r>
              <a:rPr lang="en-CA" sz="1600" dirty="0" smtClean="0">
                <a:latin typeface="Arial" panose="020B0604020202020204" pitchFamily="34" charset="0"/>
                <a:cs typeface="Arial" panose="020B0604020202020204" pitchFamily="34" charset="0"/>
              </a:rPr>
              <a:t>:</a:t>
            </a:r>
          </a:p>
          <a:p>
            <a:endParaRPr lang="en-CA" sz="16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CA" sz="1600" dirty="0" smtClean="0">
                <a:latin typeface="Arial" panose="020B0604020202020204" pitchFamily="34" charset="0"/>
                <a:cs typeface="Arial" panose="020B0604020202020204" pitchFamily="34" charset="0"/>
              </a:rPr>
              <a:t>The </a:t>
            </a:r>
            <a:r>
              <a:rPr lang="en-CA" sz="1600" dirty="0">
                <a:latin typeface="Arial" panose="020B0604020202020204" pitchFamily="34" charset="0"/>
                <a:cs typeface="Arial" panose="020B0604020202020204" pitchFamily="34" charset="0"/>
              </a:rPr>
              <a:t>s</a:t>
            </a:r>
            <a:r>
              <a:rPr lang="en-CA" sz="1600" dirty="0" smtClean="0">
                <a:latin typeface="Arial" panose="020B0604020202020204" pitchFamily="34" charset="0"/>
                <a:cs typeface="Arial" panose="020B0604020202020204" pitchFamily="34" charset="0"/>
              </a:rPr>
              <a:t>tatus has changed to </a:t>
            </a:r>
            <a:r>
              <a:rPr lang="en-CA" sz="1600" b="1" i="1" dirty="0" smtClean="0">
                <a:latin typeface="Arial" panose="020B0604020202020204" pitchFamily="34" charset="0"/>
                <a:cs typeface="Arial" panose="020B0604020202020204" pitchFamily="34" charset="0"/>
              </a:rPr>
              <a:t>Completed</a:t>
            </a:r>
            <a:endParaRPr lang="en-CA" sz="16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CA" sz="1600" dirty="0" smtClean="0">
                <a:latin typeface="Arial" panose="020B0604020202020204" pitchFamily="34" charset="0"/>
                <a:cs typeface="Arial" panose="020B0604020202020204" pitchFamily="34" charset="0"/>
              </a:rPr>
              <a:t>The </a:t>
            </a:r>
            <a:r>
              <a:rPr lang="en-CA" sz="1600" dirty="0" smtClean="0">
                <a:latin typeface="Arial" panose="020B0604020202020204" pitchFamily="34" charset="0"/>
                <a:cs typeface="Arial" panose="020B0604020202020204" pitchFamily="34" charset="0"/>
              </a:rPr>
              <a:t>Submission Report </a:t>
            </a:r>
            <a:r>
              <a:rPr lang="en-CA" sz="1600" dirty="0" smtClean="0">
                <a:latin typeface="Arial" panose="020B0604020202020204" pitchFamily="34" charset="0"/>
                <a:cs typeface="Arial" panose="020B0604020202020204" pitchFamily="34" charset="0"/>
              </a:rPr>
              <a:t>link appears </a:t>
            </a:r>
          </a:p>
          <a:p>
            <a:endParaRPr lang="en-CA" sz="1600" dirty="0" smtClean="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The other information is greyed-out, therefore can not be modified</a:t>
            </a:r>
          </a:p>
          <a:p>
            <a:endParaRPr lang="en-CA" sz="1600" dirty="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To </a:t>
            </a:r>
            <a:r>
              <a:rPr lang="en-CA" sz="1600" dirty="0" smtClean="0">
                <a:latin typeface="Arial" panose="020B0604020202020204" pitchFamily="34" charset="0"/>
                <a:cs typeface="Arial" panose="020B0604020202020204" pitchFamily="34" charset="0"/>
              </a:rPr>
              <a:t>get </a:t>
            </a:r>
            <a:r>
              <a:rPr lang="en-CA" sz="1600" dirty="0" smtClean="0">
                <a:latin typeface="Arial" panose="020B0604020202020204" pitchFamily="34" charset="0"/>
                <a:cs typeface="Arial" panose="020B0604020202020204" pitchFamily="34" charset="0"/>
              </a:rPr>
              <a:t>more information from the Submission Report, click on the </a:t>
            </a:r>
            <a:r>
              <a:rPr lang="en-CA" sz="1600" dirty="0" smtClean="0">
                <a:latin typeface="Arial" panose="020B0604020202020204" pitchFamily="34" charset="0"/>
                <a:cs typeface="Arial" panose="020B0604020202020204" pitchFamily="34" charset="0"/>
              </a:rPr>
              <a:t>Submission Report </a:t>
            </a:r>
            <a:r>
              <a:rPr lang="en-CA" sz="1600" dirty="0" smtClean="0">
                <a:latin typeface="Arial" panose="020B0604020202020204" pitchFamily="34" charset="0"/>
                <a:cs typeface="Arial" panose="020B0604020202020204" pitchFamily="34" charset="0"/>
              </a:rPr>
              <a:t>link</a:t>
            </a:r>
            <a:endParaRPr lang="en-CA" sz="1600" dirty="0">
              <a:latin typeface="Arial" panose="020B0604020202020204" pitchFamily="34" charset="0"/>
              <a:cs typeface="Arial" panose="020B0604020202020204" pitchFamily="34" charset="0"/>
            </a:endParaRPr>
          </a:p>
        </p:txBody>
      </p:sp>
      <p:sp>
        <p:nvSpPr>
          <p:cNvPr id="11" name="Rectangle 10"/>
          <p:cNvSpPr/>
          <p:nvPr/>
        </p:nvSpPr>
        <p:spPr>
          <a:xfrm>
            <a:off x="1939013" y="4035656"/>
            <a:ext cx="2931207" cy="9393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CA" sz="900" dirty="0" smtClean="0">
                <a:solidFill>
                  <a:schemeClr val="bg2">
                    <a:lumMod val="50000"/>
                  </a:schemeClr>
                </a:solidFill>
              </a:rPr>
              <a:t>ABC Company Inc.</a:t>
            </a:r>
            <a:endParaRPr lang="en-CA" sz="900" dirty="0">
              <a:solidFill>
                <a:schemeClr val="bg2">
                  <a:lumMod val="50000"/>
                </a:schemeClr>
              </a:solidFill>
            </a:endParaRP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23582" t="3251" r="26078" b="90525"/>
          <a:stretch/>
        </p:blipFill>
        <p:spPr>
          <a:xfrm>
            <a:off x="2497872" y="2270954"/>
            <a:ext cx="2625273" cy="200658"/>
          </a:xfrm>
          <a:prstGeom prst="rect">
            <a:avLst/>
          </a:prstGeom>
          <a:solidFill>
            <a:srgbClr val="0081AB"/>
          </a:solidFill>
          <a:ln w="0">
            <a:noFill/>
          </a:ln>
        </p:spPr>
      </p:pic>
      <p:sp>
        <p:nvSpPr>
          <p:cNvPr id="14" name="Rectangle 13"/>
          <p:cNvSpPr/>
          <p:nvPr/>
        </p:nvSpPr>
        <p:spPr>
          <a:xfrm>
            <a:off x="1939013" y="5011701"/>
            <a:ext cx="2097212" cy="138499"/>
          </a:xfrm>
          <a:prstGeom prst="rect">
            <a:avLst/>
          </a:prstGeom>
          <a:solidFill>
            <a:srgbClr val="EEEEEE"/>
          </a:solidFill>
        </p:spPr>
        <p:txBody>
          <a:bodyPr wrap="square" lIns="0" tIns="0" bIns="0" rtlCol="0">
            <a:spAutoFit/>
          </a:bodyPr>
          <a:lstStyle/>
          <a:p>
            <a:r>
              <a:rPr lang="en-CA" sz="900" u="sng" dirty="0">
                <a:solidFill>
                  <a:srgbClr val="0000FF"/>
                </a:solidFill>
              </a:rPr>
              <a:t>AMB-00195448-201902-passive.xml</a:t>
            </a:r>
          </a:p>
        </p:txBody>
      </p:sp>
    </p:spTree>
    <p:extLst>
      <p:ext uri="{BB962C8B-B14F-4D97-AF65-F5344CB8AC3E}">
        <p14:creationId xmlns:p14="http://schemas.microsoft.com/office/powerpoint/2010/main" val="591745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Introduction</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5</a:t>
            </a:fld>
            <a:endParaRPr lang="en-US"/>
          </a:p>
        </p:txBody>
      </p:sp>
      <p:sp>
        <p:nvSpPr>
          <p:cNvPr id="5" name="Rectangle 4"/>
          <p:cNvSpPr/>
          <p:nvPr/>
        </p:nvSpPr>
        <p:spPr>
          <a:xfrm>
            <a:off x="623392" y="1844986"/>
            <a:ext cx="10741446" cy="4555093"/>
          </a:xfrm>
          <a:prstGeom prst="rect">
            <a:avLst/>
          </a:prstGeom>
        </p:spPr>
        <p:txBody>
          <a:bodyPr wrap="square">
            <a:spAutoFit/>
          </a:bodyPr>
          <a:lstStyle/>
          <a:p>
            <a:r>
              <a:rPr lang="en-CA" sz="1600" dirty="0">
                <a:latin typeface="Arial" panose="020B0604020202020204" pitchFamily="34" charset="0"/>
                <a:cs typeface="Arial" panose="020B0604020202020204" pitchFamily="34" charset="0"/>
              </a:rPr>
              <a:t>As of January 1, 2019, as per Air Monitoring Directive, 2019 air reporting </a:t>
            </a:r>
            <a:r>
              <a:rPr lang="en-CA" sz="1600" dirty="0" smtClean="0">
                <a:latin typeface="Arial" panose="020B0604020202020204" pitchFamily="34" charset="0"/>
                <a:cs typeface="Arial" panose="020B0604020202020204" pitchFamily="34" charset="0"/>
              </a:rPr>
              <a:t>is being submitted </a:t>
            </a:r>
            <a:r>
              <a:rPr lang="en-CA" sz="1600" dirty="0">
                <a:latin typeface="Arial" panose="020B0604020202020204" pitchFamily="34" charset="0"/>
                <a:cs typeface="Arial" panose="020B0604020202020204" pitchFamily="34" charset="0"/>
              </a:rPr>
              <a:t>via ETS (the Electronic Transfer System). Submissions to ETS include</a:t>
            </a:r>
            <a:r>
              <a:rPr lang="en-CA" sz="1600" dirty="0" smtClean="0">
                <a:latin typeface="Arial" panose="020B0604020202020204" pitchFamily="34" charset="0"/>
                <a:cs typeface="Arial" panose="020B0604020202020204" pitchFamily="34" charset="0"/>
              </a:rPr>
              <a:t>:</a:t>
            </a:r>
          </a:p>
          <a:p>
            <a:endParaRPr lang="en-CA" sz="1600"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CA" sz="1600" dirty="0">
                <a:latin typeface="Arial" panose="020B0604020202020204" pitchFamily="34" charset="0"/>
                <a:cs typeface="Arial" panose="020B0604020202020204" pitchFamily="34" charset="0"/>
              </a:rPr>
              <a:t>12 AMD reporting forms (Excel forms or XML files</a:t>
            </a:r>
            <a:r>
              <a:rPr lang="en-CA" sz="1600" dirty="0" smtClean="0">
                <a:latin typeface="Arial" panose="020B0604020202020204" pitchFamily="34" charset="0"/>
                <a:cs typeface="Arial" panose="020B0604020202020204" pitchFamily="34" charset="0"/>
              </a:rPr>
              <a:t>)</a:t>
            </a:r>
          </a:p>
          <a:p>
            <a:pPr marL="380990" indent="-380990">
              <a:buFont typeface="Arial" panose="020B0604020202020204" pitchFamily="34" charset="0"/>
              <a:buChar char="•"/>
            </a:pPr>
            <a:endParaRPr lang="en-CA" sz="1600"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CA" sz="1600" dirty="0">
                <a:latin typeface="Arial" panose="020B0604020202020204" pitchFamily="34" charset="0"/>
                <a:cs typeface="Arial" panose="020B0604020202020204" pitchFamily="34" charset="0"/>
              </a:rPr>
              <a:t>Ambient air data, including continuous, passive, intermittent and dustfall (XML file), accompanied by (as applicable):</a:t>
            </a:r>
          </a:p>
          <a:p>
            <a:pPr marL="990575" lvl="1" indent="-380990">
              <a:buFont typeface="Arial" panose="020B0604020202020204" pitchFamily="34" charset="0"/>
              <a:buChar char="•"/>
            </a:pPr>
            <a:r>
              <a:rPr lang="en-CA" sz="1400" dirty="0">
                <a:latin typeface="Arial" panose="020B0604020202020204" pitchFamily="34" charset="0"/>
                <a:cs typeface="Arial" panose="020B0604020202020204" pitchFamily="34" charset="0"/>
              </a:rPr>
              <a:t>PDF calibration report (for continuous ambient data) </a:t>
            </a:r>
          </a:p>
          <a:p>
            <a:pPr marL="990575" lvl="1" indent="-380990">
              <a:buFont typeface="Arial" panose="020B0604020202020204" pitchFamily="34" charset="0"/>
              <a:buChar char="•"/>
            </a:pPr>
            <a:r>
              <a:rPr lang="en-CA" sz="1400" dirty="0">
                <a:latin typeface="Arial" panose="020B0604020202020204" pitchFamily="34" charset="0"/>
                <a:cs typeface="Arial" panose="020B0604020202020204" pitchFamily="34" charset="0"/>
              </a:rPr>
              <a:t>PDF certified laboratory analysis report (for non-continuous ambient data) </a:t>
            </a:r>
            <a:endParaRPr lang="en-CA" sz="1400" dirty="0" smtClean="0">
              <a:latin typeface="Arial" panose="020B0604020202020204" pitchFamily="34" charset="0"/>
              <a:cs typeface="Arial" panose="020B0604020202020204" pitchFamily="34" charset="0"/>
            </a:endParaRPr>
          </a:p>
          <a:p>
            <a:pPr marL="990575" lvl="1" indent="-380990">
              <a:buFont typeface="Arial" panose="020B0604020202020204" pitchFamily="34" charset="0"/>
              <a:buChar char="•"/>
            </a:pPr>
            <a:endParaRPr lang="en-CA" sz="1400"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CA" sz="1600" dirty="0">
                <a:latin typeface="Arial" panose="020B0604020202020204" pitchFamily="34" charset="0"/>
                <a:cs typeface="Arial" panose="020B0604020202020204" pitchFamily="34" charset="0"/>
              </a:rPr>
              <a:t>PDF air reports:</a:t>
            </a:r>
          </a:p>
          <a:p>
            <a:pPr marL="990575" lvl="1" indent="-380990">
              <a:buFont typeface="Arial" panose="020B0604020202020204" pitchFamily="34" charset="0"/>
              <a:buChar char="•"/>
            </a:pPr>
            <a:r>
              <a:rPr lang="en-CA" sz="1400" dirty="0">
                <a:latin typeface="Arial" panose="020B0604020202020204" pitchFamily="34" charset="0"/>
                <a:cs typeface="Arial" panose="020B0604020202020204" pitchFamily="34" charset="0"/>
              </a:rPr>
              <a:t>Monthly, quarterly and annual Industrial Air Monitoring (IAM) </a:t>
            </a:r>
            <a:r>
              <a:rPr lang="en-CA" sz="1400" dirty="0" smtClean="0">
                <a:latin typeface="Arial" panose="020B0604020202020204" pitchFamily="34" charset="0"/>
                <a:cs typeface="Arial" panose="020B0604020202020204" pitchFamily="34" charset="0"/>
              </a:rPr>
              <a:t>reports</a:t>
            </a:r>
          </a:p>
          <a:p>
            <a:pPr marL="990575" lvl="1" indent="-380990">
              <a:buFont typeface="Arial" panose="020B0604020202020204" pitchFamily="34" charset="0"/>
              <a:buChar char="•"/>
            </a:pPr>
            <a:r>
              <a:rPr lang="en-CA" sz="1400" dirty="0" smtClean="0">
                <a:latin typeface="Arial" panose="020B0604020202020204" pitchFamily="34" charset="0"/>
                <a:cs typeface="Arial" panose="020B0604020202020204" pitchFamily="34" charset="0"/>
              </a:rPr>
              <a:t>Combined </a:t>
            </a:r>
            <a:r>
              <a:rPr lang="en-CA" sz="1400" dirty="0">
                <a:latin typeface="Arial" panose="020B0604020202020204" pitchFamily="34" charset="0"/>
                <a:cs typeface="Arial" panose="020B0604020202020204" pitchFamily="34" charset="0"/>
              </a:rPr>
              <a:t>monthly, quarterly and annual reports (if air component required</a:t>
            </a:r>
            <a:r>
              <a:rPr lang="en-CA" sz="1400" dirty="0" smtClean="0">
                <a:latin typeface="Arial" panose="020B0604020202020204" pitchFamily="34" charset="0"/>
                <a:cs typeface="Arial" panose="020B0604020202020204" pitchFamily="34" charset="0"/>
              </a:rPr>
              <a:t>)</a:t>
            </a:r>
            <a:endParaRPr lang="en-CA" sz="1400" dirty="0">
              <a:latin typeface="Arial" panose="020B0604020202020204" pitchFamily="34" charset="0"/>
              <a:cs typeface="Arial" panose="020B0604020202020204" pitchFamily="34" charset="0"/>
            </a:endParaRPr>
          </a:p>
          <a:p>
            <a:pPr marL="990575" lvl="1" indent="-380990">
              <a:buFont typeface="Arial" panose="020B0604020202020204" pitchFamily="34" charset="0"/>
              <a:buChar char="•"/>
            </a:pPr>
            <a:r>
              <a:rPr lang="en-CA" sz="1400" dirty="0" smtClean="0">
                <a:latin typeface="Arial" panose="020B0604020202020204" pitchFamily="34" charset="0"/>
                <a:cs typeface="Arial" panose="020B0604020202020204" pitchFamily="34" charset="0"/>
              </a:rPr>
              <a:t>SES, RATA, SES/RATA, and CGA reports</a:t>
            </a:r>
            <a:endParaRPr lang="en-CA" sz="1400" dirty="0">
              <a:latin typeface="Arial" panose="020B0604020202020204" pitchFamily="34" charset="0"/>
              <a:cs typeface="Arial" panose="020B0604020202020204" pitchFamily="34" charset="0"/>
            </a:endParaRPr>
          </a:p>
          <a:p>
            <a:pPr marL="990575" lvl="1" indent="-380990">
              <a:buFont typeface="Arial" panose="020B0604020202020204" pitchFamily="34" charset="0"/>
              <a:buChar char="•"/>
            </a:pPr>
            <a:endParaRPr lang="en-CA" sz="1600" dirty="0">
              <a:latin typeface="Arial" panose="020B0604020202020204" pitchFamily="34" charset="0"/>
              <a:cs typeface="Arial" panose="020B0604020202020204" pitchFamily="34" charset="0"/>
            </a:endParaRPr>
          </a:p>
          <a:p>
            <a:pPr marL="152385"/>
            <a:r>
              <a:rPr lang="en-US" sz="1400" dirty="0">
                <a:latin typeface="Arial" panose="020B0604020202020204" pitchFamily="34" charset="0"/>
                <a:cs typeface="Arial" panose="020B0604020202020204" pitchFamily="34" charset="0"/>
              </a:rPr>
              <a:t>For more information, see: “</a:t>
            </a:r>
            <a:r>
              <a:rPr lang="en-US" sz="1400" i="1" dirty="0">
                <a:latin typeface="Arial" panose="020B0604020202020204" pitchFamily="34" charset="0"/>
                <a:cs typeface="Arial" panose="020B0604020202020204" pitchFamily="34" charset="0"/>
              </a:rPr>
              <a:t>Air Monitoring Directive Chapter 9 Submissions – Information on electronic submission of air data and reports as per Air Monitoring Directive (AMD) </a:t>
            </a:r>
            <a:r>
              <a:rPr lang="en-US" sz="1400" i="1" dirty="0" smtClean="0">
                <a:latin typeface="Arial" panose="020B0604020202020204" pitchFamily="34" charset="0"/>
                <a:cs typeface="Arial" panose="020B0604020202020204" pitchFamily="34" charset="0"/>
              </a:rPr>
              <a:t>requirements</a:t>
            </a:r>
            <a:r>
              <a:rPr lang="en-US" sz="1400" dirty="0" smtClean="0">
                <a:latin typeface="Arial" panose="020B0604020202020204" pitchFamily="34" charset="0"/>
                <a:cs typeface="Arial" panose="020B0604020202020204" pitchFamily="34" charset="0"/>
              </a:rPr>
              <a:t>” at</a:t>
            </a:r>
            <a:r>
              <a:rPr lang="en-US"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hlinkClick r:id="rId3"/>
              </a:rPr>
              <a:t>https://www.alberta.ca/amd-chapter-9-submissions.aspx</a:t>
            </a:r>
            <a:r>
              <a:rPr lang="en-US" sz="1400" dirty="0">
                <a:latin typeface="Arial" panose="020B0604020202020204" pitchFamily="34" charset="0"/>
                <a:cs typeface="Arial" panose="020B0604020202020204" pitchFamily="34" charset="0"/>
              </a:rPr>
              <a:t> </a:t>
            </a:r>
          </a:p>
          <a:p>
            <a:pPr marL="990575" lvl="1" indent="-380990">
              <a:buFont typeface="Arial" panose="020B0604020202020204" pitchFamily="34" charset="0"/>
              <a:buChar char="•"/>
            </a:pPr>
            <a:endParaRPr lang="en-CA" sz="1400" dirty="0">
              <a:solidFill>
                <a:srgbClr val="000000"/>
              </a:solidFill>
              <a:latin typeface="Arial" panose="020B0604020202020204" pitchFamily="34" charset="0"/>
              <a:cs typeface="Arial" panose="020B0604020202020204" pitchFamily="34" charset="0"/>
            </a:endParaRPr>
          </a:p>
          <a:p>
            <a:pPr lvl="1" algn="just"/>
            <a:endParaRPr lang="en-CA" sz="1400" dirty="0">
              <a:solidFill>
                <a:srgbClr val="000000"/>
              </a:solidFill>
              <a:latin typeface="Arial" panose="020B0604020202020204" pitchFamily="34" charset="0"/>
              <a:cs typeface="Arial" panose="020B0604020202020204" pitchFamily="34" charset="0"/>
            </a:endParaRPr>
          </a:p>
        </p:txBody>
      </p:sp>
      <p:sp>
        <p:nvSpPr>
          <p:cNvPr id="7" name="TextBox 6"/>
          <p:cNvSpPr txBox="1"/>
          <p:nvPr/>
        </p:nvSpPr>
        <p:spPr>
          <a:xfrm>
            <a:off x="1046832" y="5969192"/>
            <a:ext cx="9237524" cy="523220"/>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pPr algn="ctr"/>
            <a:r>
              <a:rPr lang="en-CA" sz="1400" b="1" dirty="0">
                <a:latin typeface="Arial" panose="020B0604020202020204" pitchFamily="34" charset="0"/>
                <a:cs typeface="Arial" panose="020B0604020202020204" pitchFamily="34" charset="0"/>
              </a:rPr>
              <a:t>Note:</a:t>
            </a:r>
            <a:r>
              <a:rPr lang="en-CA" sz="1400" dirty="0">
                <a:latin typeface="Arial" panose="020B0604020202020204" pitchFamily="34" charset="0"/>
                <a:cs typeface="Arial" panose="020B0604020202020204" pitchFamily="34" charset="0"/>
              </a:rPr>
              <a:t> Air reports that are not listed above (ex. Special Air Reports, </a:t>
            </a:r>
            <a:r>
              <a:rPr lang="en-CA" sz="1400" dirty="0" smtClean="0">
                <a:latin typeface="Arial" panose="020B0604020202020204" pitchFamily="34" charset="0"/>
                <a:cs typeface="Arial" panose="020B0604020202020204" pitchFamily="34" charset="0"/>
              </a:rPr>
              <a:t>Start Up/Shutdown </a:t>
            </a:r>
            <a:r>
              <a:rPr lang="en-CA" sz="1400" dirty="0">
                <a:latin typeface="Arial" panose="020B0604020202020204" pitchFamily="34" charset="0"/>
                <a:cs typeface="Arial" panose="020B0604020202020204" pitchFamily="34" charset="0"/>
              </a:rPr>
              <a:t>Notifications) should still be sent via e-mail to </a:t>
            </a:r>
            <a:r>
              <a:rPr lang="en-CA" sz="1400" dirty="0">
                <a:solidFill>
                  <a:srgbClr val="FF0000"/>
                </a:solidFill>
                <a:latin typeface="Arial" panose="020B0604020202020204" pitchFamily="34" charset="0"/>
                <a:cs typeface="Arial" panose="020B0604020202020204" pitchFamily="34" charset="0"/>
                <a:hlinkClick r:id="rId4"/>
              </a:rPr>
              <a:t>Air.Reporting@gov.ab.ca</a:t>
            </a:r>
            <a:r>
              <a:rPr lang="en-CA" sz="1400" dirty="0">
                <a:solidFill>
                  <a:srgbClr val="FF0000"/>
                </a:solidFill>
                <a:latin typeface="Arial" panose="020B0604020202020204" pitchFamily="34" charset="0"/>
                <a:cs typeface="Arial" panose="020B0604020202020204" pitchFamily="34" charset="0"/>
              </a:rPr>
              <a:t> </a:t>
            </a:r>
            <a:r>
              <a:rPr lang="en-CA" sz="1400" b="1" dirty="0" smtClean="0">
                <a:latin typeface="Arial" panose="020B0604020202020204" pitchFamily="34" charset="0"/>
                <a:cs typeface="Arial" panose="020B0604020202020204" pitchFamily="34" charset="0"/>
              </a:rPr>
              <a:t>or</a:t>
            </a:r>
            <a:r>
              <a:rPr lang="en-CA" sz="1400" dirty="0" smtClean="0">
                <a:solidFill>
                  <a:srgbClr val="000000"/>
                </a:solidFill>
                <a:latin typeface="Arial" panose="020B0604020202020204" pitchFamily="34" charset="0"/>
                <a:cs typeface="Arial" panose="020B0604020202020204" pitchFamily="34" charset="0"/>
              </a:rPr>
              <a:t> </a:t>
            </a:r>
            <a:r>
              <a:rPr lang="en-CA" sz="1400" dirty="0">
                <a:solidFill>
                  <a:srgbClr val="000000"/>
                </a:solidFill>
                <a:latin typeface="Arial" panose="020B0604020202020204" pitchFamily="34" charset="0"/>
                <a:cs typeface="Arial" panose="020B0604020202020204" pitchFamily="34" charset="0"/>
                <a:hlinkClick r:id="rId5"/>
              </a:rPr>
              <a:t>EPEA.Reports@AER.ca</a:t>
            </a:r>
            <a:r>
              <a:rPr lang="en-CA" sz="1400" dirty="0">
                <a:solidFill>
                  <a:srgbClr val="000000"/>
                </a:solidFill>
                <a:latin typeface="Arial" panose="020B0604020202020204" pitchFamily="34" charset="0"/>
                <a:cs typeface="Arial" panose="020B0604020202020204" pitchFamily="34" charset="0"/>
              </a:rPr>
              <a:t>	</a:t>
            </a:r>
          </a:p>
        </p:txBody>
      </p:sp>
      <p:sp>
        <p:nvSpPr>
          <p:cNvPr id="6" name="TextBox 5"/>
          <p:cNvSpPr txBox="1"/>
          <p:nvPr/>
        </p:nvSpPr>
        <p:spPr>
          <a:xfrm>
            <a:off x="623392" y="1400284"/>
            <a:ext cx="4953072"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ETS Air Data Background</a:t>
            </a:r>
            <a:endParaRPr lang="en-CA" sz="2800" b="1" dirty="0">
              <a:solidFill>
                <a:schemeClr val="accent3"/>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893966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Data </a:t>
            </a:r>
            <a:r>
              <a:rPr lang="en-CA" dirty="0" smtClean="0"/>
              <a:t>Submission Process </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50</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2" y="2057689"/>
            <a:ext cx="7258050" cy="2847975"/>
          </a:xfrm>
          <a:prstGeom prst="rect">
            <a:avLst/>
          </a:prstGeom>
          <a:ln>
            <a:solidFill>
              <a:srgbClr val="000000"/>
            </a:solidFill>
          </a:ln>
        </p:spPr>
      </p:pic>
      <p:sp>
        <p:nvSpPr>
          <p:cNvPr id="5" name="TextBox 4"/>
          <p:cNvSpPr txBox="1"/>
          <p:nvPr/>
        </p:nvSpPr>
        <p:spPr>
          <a:xfrm>
            <a:off x="623392" y="1486594"/>
            <a:ext cx="10811987"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Completed Submission Report</a:t>
            </a:r>
            <a:endParaRPr lang="en-CA" sz="2000" b="1" dirty="0">
              <a:solidFill>
                <a:schemeClr val="accent3"/>
              </a:solidFill>
              <a:latin typeface="Arial" panose="020B0604020202020204" pitchFamily="34" charset="0"/>
              <a:ea typeface="+mj-ea"/>
              <a:cs typeface="Arial" panose="020B0604020202020204" pitchFamily="34" charset="0"/>
            </a:endParaRPr>
          </a:p>
        </p:txBody>
      </p:sp>
      <p:sp>
        <p:nvSpPr>
          <p:cNvPr id="6" name="TextBox 5"/>
          <p:cNvSpPr txBox="1"/>
          <p:nvPr/>
        </p:nvSpPr>
        <p:spPr>
          <a:xfrm>
            <a:off x="8037715" y="2369844"/>
            <a:ext cx="3503973" cy="2431435"/>
          </a:xfrm>
          <a:prstGeom prst="rect">
            <a:avLst/>
          </a:prstGeom>
          <a:noFill/>
          <a:ln w="25400">
            <a:noFill/>
          </a:ln>
        </p:spPr>
        <p:txBody>
          <a:bodyPr wrap="square" rtlCol="0">
            <a:spAutoFit/>
          </a:bodyPr>
          <a:lstStyle/>
          <a:p>
            <a:r>
              <a:rPr lang="en-CA" dirty="0" smtClean="0">
                <a:latin typeface="Arial" panose="020B0604020202020204" pitchFamily="34" charset="0"/>
                <a:cs typeface="Arial" panose="020B0604020202020204" pitchFamily="34" charset="0"/>
              </a:rPr>
              <a:t>The Submission Report includes the </a:t>
            </a:r>
            <a:r>
              <a:rPr lang="en-CA" dirty="0" smtClean="0">
                <a:latin typeface="Arial" panose="020B0604020202020204" pitchFamily="34" charset="0"/>
                <a:cs typeface="Arial" panose="020B0604020202020204" pitchFamily="34" charset="0"/>
              </a:rPr>
              <a:t>following </a:t>
            </a:r>
            <a:r>
              <a:rPr lang="en-CA" dirty="0" smtClean="0">
                <a:latin typeface="Arial" panose="020B0604020202020204" pitchFamily="34" charset="0"/>
                <a:cs typeface="Arial" panose="020B0604020202020204" pitchFamily="34" charset="0"/>
              </a:rPr>
              <a:t>information:</a:t>
            </a:r>
          </a:p>
          <a:p>
            <a:endParaRPr lang="en-CA" dirty="0" smtClean="0">
              <a:latin typeface="Arial" panose="020B0604020202020204" pitchFamily="34" charset="0"/>
              <a:cs typeface="Arial" panose="020B0604020202020204" pitchFamily="34" charset="0"/>
            </a:endParaRPr>
          </a:p>
          <a:p>
            <a:pPr marL="342900" indent="-342900">
              <a:buFont typeface="+mj-lt"/>
              <a:buAutoNum type="arabicPeriod"/>
            </a:pPr>
            <a:r>
              <a:rPr lang="en-CA" sz="1400" dirty="0" smtClean="0">
                <a:latin typeface="Arial" panose="020B0604020202020204" pitchFamily="34" charset="0"/>
                <a:cs typeface="Arial" panose="020B0604020202020204" pitchFamily="34" charset="0"/>
              </a:rPr>
              <a:t>Date and time of report</a:t>
            </a:r>
          </a:p>
          <a:p>
            <a:pPr marL="342900" indent="-342900">
              <a:buFont typeface="+mj-lt"/>
              <a:buAutoNum type="arabicPeriod"/>
            </a:pPr>
            <a:r>
              <a:rPr lang="en-CA" sz="1400" dirty="0" smtClean="0">
                <a:latin typeface="Arial" panose="020B0604020202020204" pitchFamily="34" charset="0"/>
                <a:cs typeface="Arial" panose="020B0604020202020204" pitchFamily="34" charset="0"/>
              </a:rPr>
              <a:t>Request number</a:t>
            </a:r>
          </a:p>
          <a:p>
            <a:pPr marL="342900" indent="-342900">
              <a:buFont typeface="+mj-lt"/>
              <a:buAutoNum type="arabicPeriod"/>
            </a:pPr>
            <a:r>
              <a:rPr lang="en-CA" sz="1400" dirty="0" smtClean="0">
                <a:latin typeface="Arial" panose="020B0604020202020204" pitchFamily="34" charset="0"/>
                <a:cs typeface="Arial" panose="020B0604020202020204" pitchFamily="34" charset="0"/>
              </a:rPr>
              <a:t>Submitter’s Username</a:t>
            </a:r>
          </a:p>
          <a:p>
            <a:pPr marL="342900" indent="-342900">
              <a:buFont typeface="+mj-lt"/>
              <a:buAutoNum type="arabicPeriod"/>
            </a:pPr>
            <a:r>
              <a:rPr lang="en-CA" sz="1400" dirty="0" smtClean="0">
                <a:latin typeface="Arial" panose="020B0604020202020204" pitchFamily="34" charset="0"/>
                <a:cs typeface="Arial" panose="020B0604020202020204" pitchFamily="34" charset="0"/>
              </a:rPr>
              <a:t>Submission Date</a:t>
            </a:r>
          </a:p>
          <a:p>
            <a:pPr marL="342900" indent="-342900">
              <a:buFont typeface="+mj-lt"/>
              <a:buAutoNum type="arabicPeriod"/>
            </a:pPr>
            <a:r>
              <a:rPr lang="en-CA" sz="1400" dirty="0" smtClean="0">
                <a:latin typeface="Arial" panose="020B0604020202020204" pitchFamily="34" charset="0"/>
                <a:cs typeface="Arial" panose="020B0604020202020204" pitchFamily="34" charset="0"/>
              </a:rPr>
              <a:t>File Type(s)</a:t>
            </a:r>
          </a:p>
          <a:p>
            <a:pPr marL="342900" indent="-342900">
              <a:buFont typeface="+mj-lt"/>
              <a:buAutoNum type="arabicPeriod"/>
            </a:pPr>
            <a:r>
              <a:rPr lang="en-CA" sz="1400" dirty="0" smtClean="0">
                <a:latin typeface="Arial" panose="020B0604020202020204" pitchFamily="34" charset="0"/>
                <a:cs typeface="Arial" panose="020B0604020202020204" pitchFamily="34" charset="0"/>
              </a:rPr>
              <a:t>File Name(s)</a:t>
            </a:r>
          </a:p>
          <a:p>
            <a:pPr marL="342900" indent="-342900">
              <a:buFont typeface="+mj-lt"/>
              <a:buAutoNum type="arabicPeriod"/>
            </a:pPr>
            <a:r>
              <a:rPr lang="en-CA" sz="1400" dirty="0" smtClean="0">
                <a:latin typeface="Arial" panose="020B0604020202020204" pitchFamily="34" charset="0"/>
                <a:cs typeface="Arial" panose="020B0604020202020204" pitchFamily="34" charset="0"/>
              </a:rPr>
              <a:t>Total number of files submitted</a:t>
            </a:r>
          </a:p>
        </p:txBody>
      </p:sp>
      <p:sp>
        <p:nvSpPr>
          <p:cNvPr id="7" name="Oval 6"/>
          <p:cNvSpPr>
            <a:spLocks noChangeAspect="1"/>
          </p:cNvSpPr>
          <p:nvPr/>
        </p:nvSpPr>
        <p:spPr>
          <a:xfrm>
            <a:off x="6483932" y="287712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2</a:t>
            </a:r>
            <a:endParaRPr lang="en-CA" sz="1400" dirty="0">
              <a:latin typeface="Arial" panose="020B0604020202020204" pitchFamily="34" charset="0"/>
              <a:cs typeface="Arial" panose="020B0604020202020204" pitchFamily="34" charset="0"/>
            </a:endParaRPr>
          </a:p>
        </p:txBody>
      </p:sp>
      <p:sp>
        <p:nvSpPr>
          <p:cNvPr id="8" name="Oval 7"/>
          <p:cNvSpPr>
            <a:spLocks noChangeAspect="1"/>
          </p:cNvSpPr>
          <p:nvPr/>
        </p:nvSpPr>
        <p:spPr>
          <a:xfrm>
            <a:off x="7679808" y="262512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1</a:t>
            </a:r>
            <a:endParaRPr lang="en-CA" sz="1400" dirty="0">
              <a:latin typeface="Arial" panose="020B0604020202020204" pitchFamily="34" charset="0"/>
              <a:cs typeface="Arial" panose="020B0604020202020204" pitchFamily="34" charset="0"/>
            </a:endParaRPr>
          </a:p>
        </p:txBody>
      </p:sp>
      <p:sp>
        <p:nvSpPr>
          <p:cNvPr id="9" name="Oval 8"/>
          <p:cNvSpPr>
            <a:spLocks noChangeAspect="1"/>
          </p:cNvSpPr>
          <p:nvPr/>
        </p:nvSpPr>
        <p:spPr>
          <a:xfrm>
            <a:off x="2760539" y="3333562"/>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3</a:t>
            </a:r>
            <a:endParaRPr lang="en-CA" sz="1400" dirty="0">
              <a:latin typeface="Arial" panose="020B0604020202020204" pitchFamily="34" charset="0"/>
              <a:cs typeface="Arial" panose="020B0604020202020204" pitchFamily="34" charset="0"/>
            </a:endParaRPr>
          </a:p>
        </p:txBody>
      </p:sp>
      <p:sp>
        <p:nvSpPr>
          <p:cNvPr id="10" name="Oval 9"/>
          <p:cNvSpPr>
            <a:spLocks noChangeAspect="1"/>
          </p:cNvSpPr>
          <p:nvPr/>
        </p:nvSpPr>
        <p:spPr>
          <a:xfrm>
            <a:off x="2760539" y="3585562"/>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4</a:t>
            </a:r>
            <a:endParaRPr lang="en-CA" sz="1400" dirty="0">
              <a:latin typeface="Arial" panose="020B0604020202020204" pitchFamily="34" charset="0"/>
              <a:cs typeface="Arial" panose="020B0604020202020204" pitchFamily="34" charset="0"/>
            </a:endParaRPr>
          </a:p>
        </p:txBody>
      </p:sp>
      <p:sp>
        <p:nvSpPr>
          <p:cNvPr id="11" name="Oval 10"/>
          <p:cNvSpPr>
            <a:spLocks noChangeAspect="1"/>
          </p:cNvSpPr>
          <p:nvPr/>
        </p:nvSpPr>
        <p:spPr>
          <a:xfrm>
            <a:off x="1262939" y="3830624"/>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5</a:t>
            </a:r>
            <a:endParaRPr lang="en-CA" sz="1400" dirty="0">
              <a:latin typeface="Arial" panose="020B0604020202020204" pitchFamily="34" charset="0"/>
              <a:cs typeface="Arial" panose="020B0604020202020204" pitchFamily="34" charset="0"/>
            </a:endParaRPr>
          </a:p>
        </p:txBody>
      </p:sp>
      <p:sp>
        <p:nvSpPr>
          <p:cNvPr id="12" name="Oval 11"/>
          <p:cNvSpPr>
            <a:spLocks noChangeAspect="1"/>
          </p:cNvSpPr>
          <p:nvPr/>
        </p:nvSpPr>
        <p:spPr>
          <a:xfrm>
            <a:off x="3812922" y="3783702"/>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6</a:t>
            </a:r>
            <a:endParaRPr lang="en-CA" sz="1400" dirty="0">
              <a:latin typeface="Arial" panose="020B0604020202020204" pitchFamily="34" charset="0"/>
              <a:cs typeface="Arial" panose="020B0604020202020204" pitchFamily="34" charset="0"/>
            </a:endParaRPr>
          </a:p>
        </p:txBody>
      </p:sp>
      <p:sp>
        <p:nvSpPr>
          <p:cNvPr id="13" name="Oval 12"/>
          <p:cNvSpPr>
            <a:spLocks noChangeAspect="1"/>
          </p:cNvSpPr>
          <p:nvPr/>
        </p:nvSpPr>
        <p:spPr>
          <a:xfrm>
            <a:off x="2171840" y="4358602"/>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latin typeface="Arial" panose="020B0604020202020204" pitchFamily="34" charset="0"/>
                <a:cs typeface="Arial" panose="020B0604020202020204" pitchFamily="34" charset="0"/>
              </a:rPr>
              <a:t>7</a:t>
            </a:r>
            <a:endParaRPr lang="en-CA" sz="1400" dirty="0">
              <a:latin typeface="Arial" panose="020B0604020202020204" pitchFamily="34" charset="0"/>
              <a:cs typeface="Arial" panose="020B0604020202020204" pitchFamily="34" charset="0"/>
            </a:endParaRPr>
          </a:p>
        </p:txBody>
      </p:sp>
      <p:sp>
        <p:nvSpPr>
          <p:cNvPr id="14" name="Rectangle 13"/>
          <p:cNvSpPr/>
          <p:nvPr/>
        </p:nvSpPr>
        <p:spPr>
          <a:xfrm>
            <a:off x="4194164" y="3380136"/>
            <a:ext cx="1093110" cy="158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CA" sz="900" dirty="0" smtClean="0">
                <a:solidFill>
                  <a:srgbClr val="000000"/>
                </a:solidFill>
                <a:latin typeface="Times New Roman" panose="02020603050405020304" pitchFamily="18" charset="0"/>
                <a:cs typeface="Times New Roman" panose="02020603050405020304" pitchFamily="18" charset="0"/>
              </a:rPr>
              <a:t>EA1035_Client A </a:t>
            </a:r>
            <a:endParaRPr lang="en-CA" sz="900" dirty="0">
              <a:solidFill>
                <a:srgbClr val="00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171367" y="4068748"/>
            <a:ext cx="3241887" cy="138499"/>
          </a:xfrm>
          <a:prstGeom prst="rect">
            <a:avLst/>
          </a:prstGeom>
          <a:solidFill>
            <a:schemeClr val="bg1"/>
          </a:solidFill>
        </p:spPr>
        <p:txBody>
          <a:bodyPr wrap="square" lIns="0" tIns="0" rIns="36000" bIns="0" rtlCol="0">
            <a:spAutoFit/>
          </a:bodyPr>
          <a:lstStyle/>
          <a:p>
            <a:r>
              <a:rPr lang="en-CA" sz="900" dirty="0" smtClean="0">
                <a:solidFill>
                  <a:srgbClr val="000000"/>
                </a:solidFill>
                <a:latin typeface="Times New Roman" panose="02020603050405020304" pitchFamily="18" charset="0"/>
                <a:cs typeface="Times New Roman" panose="02020603050405020304" pitchFamily="18" charset="0"/>
              </a:rPr>
              <a:t>LAB-ABC Company-201902-Comment.pdf</a:t>
            </a:r>
            <a:endParaRPr lang="en-CA" sz="9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7468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Submission Process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51</a:t>
            </a:fld>
            <a:endParaRPr lang="en-US"/>
          </a:p>
        </p:txBody>
      </p:sp>
      <p:sp>
        <p:nvSpPr>
          <p:cNvPr id="5" name="TextBox 4"/>
          <p:cNvSpPr txBox="1"/>
          <p:nvPr/>
        </p:nvSpPr>
        <p:spPr>
          <a:xfrm>
            <a:off x="774304" y="1600205"/>
            <a:ext cx="10657184" cy="2123658"/>
          </a:xfrm>
          <a:prstGeom prst="rect">
            <a:avLst/>
          </a:prstGeom>
          <a:noFill/>
        </p:spPr>
        <p:txBody>
          <a:bodyPr wrap="square" rtlCol="0">
            <a:spAutoFit/>
          </a:bodyPr>
          <a:lstStyle/>
          <a:p>
            <a:r>
              <a:rPr lang="en-CA" sz="1600" dirty="0">
                <a:latin typeface="Arial" panose="020B0604020202020204" pitchFamily="34" charset="0"/>
                <a:cs typeface="Arial" panose="020B0604020202020204" pitchFamily="34" charset="0"/>
              </a:rPr>
              <a:t>Please Note</a:t>
            </a:r>
            <a:r>
              <a:rPr lang="en-CA" sz="1600" dirty="0" smtClean="0">
                <a:latin typeface="Arial" panose="020B0604020202020204" pitchFamily="34" charset="0"/>
                <a:cs typeface="Arial" panose="020B0604020202020204" pitchFamily="34" charset="0"/>
              </a:rPr>
              <a:t>:</a:t>
            </a:r>
          </a:p>
          <a:p>
            <a:endParaRPr lang="en-CA" sz="1600"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CA" sz="1600" dirty="0">
                <a:latin typeface="Arial" panose="020B0604020202020204" pitchFamily="34" charset="0"/>
                <a:cs typeface="Arial" panose="020B0604020202020204" pitchFamily="34" charset="0"/>
              </a:rPr>
              <a:t>The Submission </a:t>
            </a:r>
            <a:r>
              <a:rPr lang="en-CA" sz="1600" dirty="0" smtClean="0">
                <a:latin typeface="Arial" panose="020B0604020202020204" pitchFamily="34" charset="0"/>
                <a:cs typeface="Arial" panose="020B0604020202020204" pitchFamily="34" charset="0"/>
              </a:rPr>
              <a:t>Report </a:t>
            </a:r>
            <a:r>
              <a:rPr lang="en-CA" sz="1600" dirty="0">
                <a:latin typeface="Arial" panose="020B0604020202020204" pitchFamily="34" charset="0"/>
                <a:cs typeface="Arial" panose="020B0604020202020204" pitchFamily="34" charset="0"/>
              </a:rPr>
              <a:t>is </a:t>
            </a:r>
            <a:r>
              <a:rPr lang="en-CA" sz="1600" u="sng" dirty="0">
                <a:latin typeface="Arial" panose="020B0604020202020204" pitchFamily="34" charset="0"/>
                <a:cs typeface="Arial" panose="020B0604020202020204" pitchFamily="34" charset="0"/>
              </a:rPr>
              <a:t>only available for 90 </a:t>
            </a:r>
            <a:r>
              <a:rPr lang="en-CA" sz="1600" u="sng" dirty="0" smtClean="0">
                <a:latin typeface="Arial" panose="020B0604020202020204" pitchFamily="34" charset="0"/>
                <a:cs typeface="Arial" panose="020B0604020202020204" pitchFamily="34" charset="0"/>
              </a:rPr>
              <a:t>days</a:t>
            </a:r>
            <a:r>
              <a:rPr lang="en-CA" sz="1600" dirty="0" smtClean="0">
                <a:latin typeface="Arial" panose="020B0604020202020204" pitchFamily="34" charset="0"/>
                <a:cs typeface="Arial" panose="020B0604020202020204" pitchFamily="34" charset="0"/>
              </a:rPr>
              <a:t> following </a:t>
            </a:r>
            <a:r>
              <a:rPr lang="en-CA" sz="1600" dirty="0">
                <a:latin typeface="Arial" panose="020B0604020202020204" pitchFamily="34" charset="0"/>
                <a:cs typeface="Arial" panose="020B0604020202020204" pitchFamily="34" charset="0"/>
              </a:rPr>
              <a:t>data submission, therefore you should download the report </a:t>
            </a:r>
            <a:r>
              <a:rPr lang="en-CA" sz="1600" dirty="0" smtClean="0">
                <a:latin typeface="Arial" panose="020B0604020202020204" pitchFamily="34" charset="0"/>
                <a:cs typeface="Arial" panose="020B0604020202020204" pitchFamily="34" charset="0"/>
              </a:rPr>
              <a:t>immediately</a:t>
            </a:r>
            <a:endParaRPr lang="en-CA" sz="1600" dirty="0">
              <a:latin typeface="Arial" panose="020B0604020202020204" pitchFamily="34" charset="0"/>
              <a:cs typeface="Arial" panose="020B0604020202020204" pitchFamily="34" charset="0"/>
            </a:endParaRPr>
          </a:p>
          <a:p>
            <a:endParaRPr lang="en-CA" sz="1600"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CA" sz="1600" dirty="0">
                <a:latin typeface="Arial" panose="020B0604020202020204" pitchFamily="34" charset="0"/>
                <a:cs typeface="Arial" panose="020B0604020202020204" pitchFamily="34" charset="0"/>
              </a:rPr>
              <a:t>If you are unable to download the report within that 90-day period, you can email </a:t>
            </a:r>
            <a:r>
              <a:rPr lang="en-CA" sz="1600" u="sng" dirty="0">
                <a:solidFill>
                  <a:srgbClr val="000000"/>
                </a:solidFill>
                <a:latin typeface="Arial" panose="020B0604020202020204" pitchFamily="34" charset="0"/>
                <a:cs typeface="Arial" panose="020B0604020202020204" pitchFamily="34" charset="0"/>
                <a:hlinkClick r:id="rId3"/>
              </a:rPr>
              <a:t>ETS@gov.ab.ca</a:t>
            </a:r>
            <a:r>
              <a:rPr lang="en-CA" sz="1600" dirty="0">
                <a:solidFill>
                  <a:srgbClr val="000000"/>
                </a:solidFill>
                <a:latin typeface="Arial" panose="020B0604020202020204" pitchFamily="34" charset="0"/>
                <a:cs typeface="Arial" panose="020B0604020202020204" pitchFamily="34" charset="0"/>
              </a:rPr>
              <a:t> </a:t>
            </a:r>
            <a:r>
              <a:rPr lang="en-CA" sz="1600" dirty="0">
                <a:latin typeface="Arial" panose="020B0604020202020204" pitchFamily="34" charset="0"/>
                <a:cs typeface="Arial" panose="020B0604020202020204" pitchFamily="34" charset="0"/>
              </a:rPr>
              <a:t>within one (1) year of the submission to request the report, otherwise the report will not be </a:t>
            </a:r>
            <a:r>
              <a:rPr lang="en-CA" sz="1600" dirty="0" smtClean="0">
                <a:latin typeface="Arial" panose="020B0604020202020204" pitchFamily="34" charset="0"/>
                <a:cs typeface="Arial" panose="020B0604020202020204" pitchFamily="34" charset="0"/>
              </a:rPr>
              <a:t>available</a:t>
            </a:r>
            <a:endParaRPr lang="en-CA" sz="1600" dirty="0">
              <a:latin typeface="Arial" panose="020B0604020202020204" pitchFamily="34" charset="0"/>
              <a:cs typeface="Arial" panose="020B0604020202020204" pitchFamily="34" charset="0"/>
            </a:endParaRPr>
          </a:p>
          <a:p>
            <a:endParaRPr lang="en-CA" sz="2000" b="1" dirty="0">
              <a:solidFill>
                <a:srgbClr val="000000"/>
              </a:solidFill>
              <a:latin typeface="Arial" panose="020B0604020202020204" pitchFamily="34" charset="0"/>
              <a:cs typeface="Arial" panose="020B0604020202020204" pitchFamily="34" charset="0"/>
            </a:endParaRPr>
          </a:p>
        </p:txBody>
      </p:sp>
      <p:pic>
        <p:nvPicPr>
          <p:cNvPr id="6" name="Picture 5"/>
          <p:cNvPicPr/>
          <p:nvPr/>
        </p:nvPicPr>
        <p:blipFill>
          <a:blip r:embed="rId4"/>
          <a:stretch>
            <a:fillRect/>
          </a:stretch>
        </p:blipFill>
        <p:spPr>
          <a:xfrm>
            <a:off x="3930187" y="4065245"/>
            <a:ext cx="4345417" cy="517631"/>
          </a:xfrm>
          <a:prstGeom prst="rect">
            <a:avLst/>
          </a:prstGeom>
        </p:spPr>
      </p:pic>
      <p:sp>
        <p:nvSpPr>
          <p:cNvPr id="2" name="Rectangle 1"/>
          <p:cNvSpPr/>
          <p:nvPr/>
        </p:nvSpPr>
        <p:spPr>
          <a:xfrm>
            <a:off x="3054896" y="4693426"/>
            <a:ext cx="6096000" cy="646331"/>
          </a:xfrm>
          <a:prstGeom prst="rect">
            <a:avLst/>
          </a:prstGeom>
        </p:spPr>
        <p:txBody>
          <a:bodyPr>
            <a:spAutoFit/>
          </a:bodyPr>
          <a:lstStyle/>
          <a:p>
            <a:pPr algn="ctr"/>
            <a:r>
              <a:rPr lang="en-CA" dirty="0"/>
              <a:t>Your data is not considered submitted to the department (Regulator) until status is ‘</a:t>
            </a:r>
            <a:r>
              <a:rPr lang="en-CA" b="1" i="1" dirty="0" smtClean="0"/>
              <a:t>Completed</a:t>
            </a:r>
            <a:r>
              <a:rPr lang="en-CA" dirty="0" smtClean="0"/>
              <a:t>’</a:t>
            </a:r>
            <a:endParaRPr lang="en-CA" dirty="0"/>
          </a:p>
        </p:txBody>
      </p:sp>
    </p:spTree>
    <p:extLst>
      <p:ext uri="{BB962C8B-B14F-4D97-AF65-F5344CB8AC3E}">
        <p14:creationId xmlns:p14="http://schemas.microsoft.com/office/powerpoint/2010/main" val="7435687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Data Submission Process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52</a:t>
            </a:fld>
            <a:endParaRPr lang="en-US"/>
          </a:p>
        </p:txBody>
      </p:sp>
      <p:grpSp>
        <p:nvGrpSpPr>
          <p:cNvPr id="10" name="Group 9"/>
          <p:cNvGrpSpPr/>
          <p:nvPr/>
        </p:nvGrpSpPr>
        <p:grpSpPr>
          <a:xfrm>
            <a:off x="825167" y="3137651"/>
            <a:ext cx="8253903" cy="2590800"/>
            <a:chOff x="890097" y="2115681"/>
            <a:chExt cx="8253903" cy="259080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4351"/>
            <a:stretch/>
          </p:blipFill>
          <p:spPr>
            <a:xfrm>
              <a:off x="890097" y="2115681"/>
              <a:ext cx="8253903" cy="2590800"/>
            </a:xfrm>
            <a:prstGeom prst="rect">
              <a:avLst/>
            </a:prstGeom>
            <a:ln>
              <a:solidFill>
                <a:srgbClr val="000000"/>
              </a:solidFill>
            </a:ln>
          </p:spPr>
        </p:pic>
        <p:sp>
          <p:nvSpPr>
            <p:cNvPr id="6" name="Rectangle 5"/>
            <p:cNvSpPr/>
            <p:nvPr/>
          </p:nvSpPr>
          <p:spPr>
            <a:xfrm>
              <a:off x="1193223" y="2951092"/>
              <a:ext cx="2931207" cy="163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CA" sz="900" dirty="0" smtClean="0">
                  <a:solidFill>
                    <a:schemeClr val="tx1"/>
                  </a:solidFill>
                </a:rPr>
                <a:t>ABC Company Inc.</a:t>
              </a:r>
              <a:endParaRPr lang="en-CA" sz="900" dirty="0">
                <a:solidFill>
                  <a:schemeClr val="tx1"/>
                </a:solidFill>
              </a:endParaRPr>
            </a:p>
          </p:txBody>
        </p:sp>
        <p:sp>
          <p:nvSpPr>
            <p:cNvPr id="7" name="Rectangle 6"/>
            <p:cNvSpPr/>
            <p:nvPr/>
          </p:nvSpPr>
          <p:spPr>
            <a:xfrm>
              <a:off x="2796275" y="3468884"/>
              <a:ext cx="440603" cy="163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CA" sz="1100" dirty="0" smtClean="0">
                  <a:solidFill>
                    <a:schemeClr val="tx1"/>
                  </a:solidFill>
                </a:rPr>
                <a:t>433315</a:t>
              </a:r>
              <a:endParaRPr lang="en-CA" sz="1100" dirty="0">
                <a:solidFill>
                  <a:schemeClr val="tx1"/>
                </a:solidFill>
              </a:endParaRPr>
            </a:p>
          </p:txBody>
        </p:sp>
        <p:sp>
          <p:nvSpPr>
            <p:cNvPr id="8" name="Rectangle 7"/>
            <p:cNvSpPr/>
            <p:nvPr/>
          </p:nvSpPr>
          <p:spPr>
            <a:xfrm>
              <a:off x="7409607" y="2606041"/>
              <a:ext cx="1357203" cy="345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endParaRPr lang="en-CA" sz="900" dirty="0">
                <a:solidFill>
                  <a:schemeClr val="tx1"/>
                </a:solidFill>
              </a:endParaRPr>
            </a:p>
          </p:txBody>
        </p:sp>
      </p:grpSp>
      <p:sp>
        <p:nvSpPr>
          <p:cNvPr id="11" name="TextBox 10"/>
          <p:cNvSpPr txBox="1"/>
          <p:nvPr/>
        </p:nvSpPr>
        <p:spPr>
          <a:xfrm>
            <a:off x="657353" y="1404770"/>
            <a:ext cx="3496916"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Validation Failed </a:t>
            </a:r>
            <a:endParaRPr lang="en-CA" sz="2800" b="1" dirty="0">
              <a:solidFill>
                <a:schemeClr val="accent3"/>
              </a:solidFill>
              <a:latin typeface="Arial" panose="020B0604020202020204" pitchFamily="34" charset="0"/>
              <a:ea typeface="+mj-ea"/>
              <a:cs typeface="Arial" panose="020B0604020202020204" pitchFamily="34" charset="0"/>
            </a:endParaRPr>
          </a:p>
        </p:txBody>
      </p:sp>
      <p:sp>
        <p:nvSpPr>
          <p:cNvPr id="13" name="TextBox 12"/>
          <p:cNvSpPr txBox="1"/>
          <p:nvPr/>
        </p:nvSpPr>
        <p:spPr>
          <a:xfrm>
            <a:off x="718889" y="2104222"/>
            <a:ext cx="10058400" cy="584775"/>
          </a:xfrm>
          <a:prstGeom prst="rect">
            <a:avLst/>
          </a:prstGeom>
          <a:noFill/>
        </p:spPr>
        <p:txBody>
          <a:bodyPr wrap="square" rtlCol="0">
            <a:spAutoFit/>
          </a:bodyPr>
          <a:lstStyle/>
          <a:p>
            <a:r>
              <a:rPr lang="en-CA" sz="1600" dirty="0">
                <a:latin typeface="Arial" panose="020B0604020202020204" pitchFamily="34" charset="0"/>
                <a:cs typeface="Arial" panose="020B0604020202020204" pitchFamily="34" charset="0"/>
              </a:rPr>
              <a:t>If the request </a:t>
            </a:r>
            <a:r>
              <a:rPr lang="en-CA" sz="1600" dirty="0" smtClean="0">
                <a:latin typeface="Arial" panose="020B0604020202020204" pitchFamily="34" charset="0"/>
                <a:cs typeface="Arial" panose="020B0604020202020204" pitchFamily="34" charset="0"/>
              </a:rPr>
              <a:t>fails </a:t>
            </a:r>
            <a:r>
              <a:rPr lang="en-CA" sz="1600" dirty="0">
                <a:latin typeface="Arial" panose="020B0604020202020204" pitchFamily="34" charset="0"/>
                <a:cs typeface="Arial" panose="020B0604020202020204" pitchFamily="34" charset="0"/>
              </a:rPr>
              <a:t>the </a:t>
            </a:r>
            <a:r>
              <a:rPr lang="en-CA" sz="1600" b="1" i="1" dirty="0" smtClean="0">
                <a:latin typeface="Arial" panose="020B0604020202020204" pitchFamily="34" charset="0"/>
                <a:cs typeface="Arial" panose="020B0604020202020204" pitchFamily="34" charset="0"/>
              </a:rPr>
              <a:t>Validation</a:t>
            </a:r>
            <a:r>
              <a:rPr lang="en-CA" sz="1600" dirty="0" smtClean="0">
                <a:latin typeface="Arial" panose="020B0604020202020204" pitchFamily="34" charset="0"/>
                <a:cs typeface="Arial" panose="020B0604020202020204" pitchFamily="34" charset="0"/>
              </a:rPr>
              <a:t> </a:t>
            </a:r>
            <a:r>
              <a:rPr lang="en-CA" sz="1600" dirty="0">
                <a:latin typeface="Arial" panose="020B0604020202020204" pitchFamily="34" charset="0"/>
                <a:cs typeface="Arial" panose="020B0604020202020204" pitchFamily="34" charset="0"/>
              </a:rPr>
              <a:t>process, </a:t>
            </a:r>
            <a:r>
              <a:rPr lang="en-CA" sz="1600" dirty="0" smtClean="0">
                <a:latin typeface="Arial" panose="020B0604020202020204" pitchFamily="34" charset="0"/>
                <a:cs typeface="Arial" panose="020B0604020202020204" pitchFamily="34" charset="0"/>
              </a:rPr>
              <a:t>an </a:t>
            </a:r>
            <a:r>
              <a:rPr lang="en-CA" sz="1600" dirty="0">
                <a:latin typeface="Arial" panose="020B0604020202020204" pitchFamily="34" charset="0"/>
                <a:cs typeface="Arial" panose="020B0604020202020204" pitchFamily="34" charset="0"/>
              </a:rPr>
              <a:t>email informing the </a:t>
            </a:r>
            <a:r>
              <a:rPr lang="en-CA" sz="1600" u="sng" dirty="0">
                <a:latin typeface="Arial" panose="020B0604020202020204" pitchFamily="34" charset="0"/>
                <a:cs typeface="Arial" panose="020B0604020202020204" pitchFamily="34" charset="0"/>
              </a:rPr>
              <a:t>Submitter</a:t>
            </a:r>
            <a:r>
              <a:rPr lang="en-CA" sz="1600" dirty="0">
                <a:latin typeface="Arial" panose="020B0604020202020204" pitchFamily="34" charset="0"/>
                <a:cs typeface="Arial" panose="020B0604020202020204" pitchFamily="34" charset="0"/>
              </a:rPr>
              <a:t> that the </a:t>
            </a:r>
            <a:r>
              <a:rPr lang="en-CA" sz="1600" dirty="0" smtClean="0">
                <a:latin typeface="Arial" panose="020B0604020202020204" pitchFamily="34" charset="0"/>
                <a:cs typeface="Arial" panose="020B0604020202020204" pitchFamily="34" charset="0"/>
              </a:rPr>
              <a:t>request is </a:t>
            </a:r>
            <a:r>
              <a:rPr lang="en-CA" sz="1600" dirty="0">
                <a:latin typeface="Arial" panose="020B0604020202020204" pitchFamily="34" charset="0"/>
                <a:cs typeface="Arial" panose="020B0604020202020204" pitchFamily="34" charset="0"/>
              </a:rPr>
              <a:t>rejected due to validation error(s) and the </a:t>
            </a:r>
            <a:r>
              <a:rPr lang="en-CA" sz="1600" u="sng" dirty="0">
                <a:latin typeface="Arial" panose="020B0604020202020204" pitchFamily="34" charset="0"/>
                <a:cs typeface="Arial" panose="020B0604020202020204" pitchFamily="34" charset="0"/>
              </a:rPr>
              <a:t>Submitter</a:t>
            </a:r>
            <a:r>
              <a:rPr lang="en-CA" sz="1600" dirty="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must sign </a:t>
            </a:r>
            <a:r>
              <a:rPr lang="en-CA" sz="1600" dirty="0">
                <a:latin typeface="Arial" panose="020B0604020202020204" pitchFamily="34" charset="0"/>
                <a:cs typeface="Arial" panose="020B0604020202020204" pitchFamily="34" charset="0"/>
              </a:rPr>
              <a:t>on to ETS to correct the error(s) and </a:t>
            </a:r>
            <a:r>
              <a:rPr lang="en-CA" sz="1600" dirty="0" smtClean="0">
                <a:latin typeface="Arial" panose="020B0604020202020204" pitchFamily="34" charset="0"/>
                <a:cs typeface="Arial" panose="020B0604020202020204" pitchFamily="34" charset="0"/>
              </a:rPr>
              <a:t>resubmit</a:t>
            </a:r>
            <a:endParaRPr lang="en-C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44245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Data Submission Process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53</a:t>
            </a:fld>
            <a:endParaRPr lang="en-US"/>
          </a:p>
        </p:txBody>
      </p:sp>
      <p:sp>
        <p:nvSpPr>
          <p:cNvPr id="22" name="TextBox 21"/>
          <p:cNvSpPr txBox="1"/>
          <p:nvPr/>
        </p:nvSpPr>
        <p:spPr>
          <a:xfrm>
            <a:off x="5863727" y="1666380"/>
            <a:ext cx="3919251" cy="3785652"/>
          </a:xfrm>
          <a:prstGeom prst="rect">
            <a:avLst/>
          </a:prstGeom>
          <a:noFill/>
          <a:ln w="25400">
            <a:noFill/>
          </a:ln>
        </p:spPr>
        <p:txBody>
          <a:bodyPr wrap="square" rtlCol="0">
            <a:spAutoFit/>
          </a:bodyPr>
          <a:lstStyle/>
          <a:p>
            <a:r>
              <a:rPr lang="en-CA" sz="1600" dirty="0" smtClean="0">
                <a:latin typeface="Arial" panose="020B0604020202020204" pitchFamily="34" charset="0"/>
                <a:cs typeface="Arial" panose="020B0604020202020204" pitchFamily="34" charset="0"/>
              </a:rPr>
              <a:t>To get further information on why the validation failed for a particular request, the </a:t>
            </a:r>
            <a:r>
              <a:rPr lang="en-CA" sz="1600" u="sng" dirty="0" smtClean="0">
                <a:latin typeface="Arial" panose="020B0604020202020204" pitchFamily="34" charset="0"/>
                <a:cs typeface="Arial" panose="020B0604020202020204" pitchFamily="34" charset="0"/>
              </a:rPr>
              <a:t>Submitter</a:t>
            </a:r>
            <a:r>
              <a:rPr lang="en-CA" sz="1600" dirty="0" smtClean="0">
                <a:latin typeface="Arial" panose="020B0604020202020204" pitchFamily="34" charset="0"/>
                <a:cs typeface="Arial" panose="020B0604020202020204" pitchFamily="34" charset="0"/>
              </a:rPr>
              <a:t> will:</a:t>
            </a:r>
          </a:p>
          <a:p>
            <a:endParaRPr lang="en-CA"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Enter search criteria for the request in the </a:t>
            </a:r>
            <a:r>
              <a:rPr lang="en-CA" sz="1600" b="1" dirty="0" smtClean="0">
                <a:latin typeface="Arial" panose="020B0604020202020204" pitchFamily="34" charset="0"/>
                <a:cs typeface="Arial" panose="020B0604020202020204" pitchFamily="34" charset="0"/>
              </a:rPr>
              <a:t>‘</a:t>
            </a:r>
            <a:r>
              <a:rPr lang="en-CA" sz="1600" b="1" i="1" dirty="0" smtClean="0">
                <a:latin typeface="Arial" panose="020B0604020202020204" pitchFamily="34" charset="0"/>
                <a:cs typeface="Arial" panose="020B0604020202020204" pitchFamily="34" charset="0"/>
              </a:rPr>
              <a:t>Work in Progress</a:t>
            </a:r>
            <a:r>
              <a:rPr lang="en-CA" sz="1600" b="1" dirty="0" smtClean="0">
                <a:latin typeface="Arial" panose="020B0604020202020204" pitchFamily="34" charset="0"/>
                <a:cs typeface="Arial" panose="020B0604020202020204" pitchFamily="34" charset="0"/>
              </a:rPr>
              <a:t>’</a:t>
            </a:r>
            <a:r>
              <a:rPr lang="en-CA" sz="1600" dirty="0" smtClean="0">
                <a:latin typeface="Arial" panose="020B0604020202020204" pitchFamily="34" charset="0"/>
                <a:cs typeface="Arial" panose="020B0604020202020204" pitchFamily="34" charset="0"/>
              </a:rPr>
              <a:t> form</a:t>
            </a:r>
          </a:p>
          <a:p>
            <a:pPr marL="285750" indent="-285750">
              <a:buFont typeface="Arial" panose="020B0604020202020204" pitchFamily="34" charset="0"/>
              <a:buChar char="•"/>
            </a:pPr>
            <a:endParaRPr lang="en-CA"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Click on the desired request number with the </a:t>
            </a:r>
            <a:r>
              <a:rPr lang="en-CA" sz="1600" b="1" i="1" dirty="0" smtClean="0">
                <a:latin typeface="Arial" panose="020B0604020202020204" pitchFamily="34" charset="0"/>
                <a:cs typeface="Arial" panose="020B0604020202020204" pitchFamily="34" charset="0"/>
              </a:rPr>
              <a:t>Validation Failed</a:t>
            </a:r>
            <a:r>
              <a:rPr lang="en-CA" sz="1600" dirty="0" smtClean="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status</a:t>
            </a:r>
            <a:br>
              <a:rPr lang="en-CA" sz="1600" dirty="0" smtClean="0">
                <a:latin typeface="Arial" panose="020B0604020202020204" pitchFamily="34" charset="0"/>
                <a:cs typeface="Arial" panose="020B0604020202020204" pitchFamily="34" charset="0"/>
              </a:rPr>
            </a:br>
            <a:endParaRPr lang="en-CA"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This form can be refreshed to see updated statuses, for example to see if a </a:t>
            </a:r>
            <a:r>
              <a:rPr lang="en-US" sz="1600" b="1" i="1" dirty="0" smtClean="0">
                <a:latin typeface="Arial" panose="020B0604020202020204" pitchFamily="34" charset="0"/>
                <a:cs typeface="Arial" panose="020B0604020202020204" pitchFamily="34" charset="0"/>
              </a:rPr>
              <a:t>Processing</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status has changed to </a:t>
            </a:r>
            <a:r>
              <a:rPr lang="en-US" sz="1600" b="1" i="1" dirty="0" smtClean="0">
                <a:latin typeface="Arial" panose="020B0604020202020204" pitchFamily="34" charset="0"/>
                <a:cs typeface="Arial" panose="020B0604020202020204" pitchFamily="34" charset="0"/>
              </a:rPr>
              <a:t>Completed</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CA" sz="1600" dirty="0">
              <a:latin typeface="Arial" panose="020B0604020202020204" pitchFamily="34" charset="0"/>
              <a:cs typeface="Arial" panose="020B0604020202020204" pitchFamily="34" charset="0"/>
            </a:endParaRPr>
          </a:p>
        </p:txBody>
      </p:sp>
      <p:sp>
        <p:nvSpPr>
          <p:cNvPr id="17" name="TextBox 16"/>
          <p:cNvSpPr txBox="1"/>
          <p:nvPr/>
        </p:nvSpPr>
        <p:spPr>
          <a:xfrm>
            <a:off x="1128781" y="5497201"/>
            <a:ext cx="9948230" cy="523220"/>
          </a:xfrm>
          <a:prstGeom prst="rect">
            <a:avLst/>
          </a:prstGeom>
          <a:solidFill>
            <a:schemeClr val="accent4">
              <a:lumMod val="40000"/>
              <a:lumOff val="60000"/>
            </a:schemeClr>
          </a:solidFill>
          <a:ln w="19050">
            <a:solidFill>
              <a:schemeClr val="accent3">
                <a:lumMod val="40000"/>
                <a:lumOff val="60000"/>
              </a:schemeClr>
            </a:solidFill>
          </a:ln>
        </p:spPr>
        <p:txBody>
          <a:bodyPr wrap="square" rtlCol="0">
            <a:spAutoFit/>
          </a:bodyPr>
          <a:lstStyle/>
          <a:p>
            <a:pPr algn="ctr"/>
            <a:r>
              <a:rPr lang="en-CA" sz="1400" b="1" dirty="0" smtClean="0">
                <a:latin typeface="Arial" panose="020B0604020202020204" pitchFamily="34" charset="0"/>
                <a:cs typeface="Arial" panose="020B0604020202020204" pitchFamily="34" charset="0"/>
              </a:rPr>
              <a:t>Note</a:t>
            </a:r>
            <a:r>
              <a:rPr lang="en-CA" sz="1400" b="1" dirty="0">
                <a:latin typeface="Arial" panose="020B0604020202020204" pitchFamily="34" charset="0"/>
                <a:cs typeface="Arial" panose="020B0604020202020204" pitchFamily="34" charset="0"/>
              </a:rPr>
              <a:t>: </a:t>
            </a:r>
            <a:r>
              <a:rPr lang="en-CA" sz="1400" dirty="0">
                <a:latin typeface="Arial" panose="020B0604020202020204" pitchFamily="34" charset="0"/>
                <a:cs typeface="Arial" panose="020B0604020202020204" pitchFamily="34" charset="0"/>
              </a:rPr>
              <a:t>When a file fails validation and requires you to edit and re-submit, you don’t need to create a new request number.  You can go back into your original request number, remove the file with the error, correct that file, re-upload and re-submit</a:t>
            </a:r>
          </a:p>
        </p:txBody>
      </p:sp>
      <p:pic>
        <p:nvPicPr>
          <p:cNvPr id="5" name="Picture 4"/>
          <p:cNvPicPr>
            <a:picLocks noChangeAspect="1"/>
          </p:cNvPicPr>
          <p:nvPr/>
        </p:nvPicPr>
        <p:blipFill>
          <a:blip r:embed="rId3"/>
          <a:stretch>
            <a:fillRect/>
          </a:stretch>
        </p:blipFill>
        <p:spPr>
          <a:xfrm>
            <a:off x="657353" y="1973159"/>
            <a:ext cx="4600000" cy="3219048"/>
          </a:xfrm>
          <a:prstGeom prst="rect">
            <a:avLst/>
          </a:prstGeom>
        </p:spPr>
      </p:pic>
      <p:sp>
        <p:nvSpPr>
          <p:cNvPr id="23" name="TextBox 22"/>
          <p:cNvSpPr txBox="1"/>
          <p:nvPr/>
        </p:nvSpPr>
        <p:spPr>
          <a:xfrm>
            <a:off x="657353" y="1404770"/>
            <a:ext cx="3496916"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Validation Failed </a:t>
            </a:r>
            <a:endParaRPr lang="en-CA" sz="2800" b="1" dirty="0">
              <a:solidFill>
                <a:schemeClr val="accent3"/>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362482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Data Submission Process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54</a:t>
            </a:fld>
            <a:endParaRPr lang="en-US"/>
          </a:p>
        </p:txBody>
      </p:sp>
      <p:sp>
        <p:nvSpPr>
          <p:cNvPr id="10" name="TextBox 9"/>
          <p:cNvSpPr txBox="1"/>
          <p:nvPr/>
        </p:nvSpPr>
        <p:spPr>
          <a:xfrm>
            <a:off x="6546973" y="2027798"/>
            <a:ext cx="4106228" cy="3262432"/>
          </a:xfrm>
          <a:prstGeom prst="rect">
            <a:avLst/>
          </a:prstGeom>
          <a:noFill/>
          <a:ln w="25400">
            <a:noFill/>
          </a:ln>
        </p:spPr>
        <p:txBody>
          <a:bodyPr wrap="square" rtlCol="0">
            <a:spAutoFit/>
          </a:bodyPr>
          <a:lstStyle/>
          <a:p>
            <a:r>
              <a:rPr lang="en-CA" sz="1600" dirty="0" smtClean="0">
                <a:latin typeface="Arial" panose="020B0604020202020204" pitchFamily="34" charset="0"/>
                <a:cs typeface="Arial" panose="020B0604020202020204" pitchFamily="34" charset="0"/>
              </a:rPr>
              <a:t>Once the </a:t>
            </a:r>
            <a:r>
              <a:rPr lang="en-CA" sz="1600" u="sng" dirty="0" smtClean="0">
                <a:latin typeface="Arial" panose="020B0604020202020204" pitchFamily="34" charset="0"/>
                <a:cs typeface="Arial" panose="020B0604020202020204" pitchFamily="34" charset="0"/>
              </a:rPr>
              <a:t>Submitter</a:t>
            </a:r>
            <a:r>
              <a:rPr lang="en-CA" sz="1600" dirty="0" smtClean="0">
                <a:latin typeface="Arial" panose="020B0604020202020204" pitchFamily="34" charset="0"/>
                <a:cs typeface="Arial" panose="020B0604020202020204" pitchFamily="34" charset="0"/>
              </a:rPr>
              <a:t> clicks on the request number in the “</a:t>
            </a:r>
            <a:r>
              <a:rPr lang="en-CA" sz="1600" b="1" i="1" dirty="0" smtClean="0">
                <a:latin typeface="Arial" panose="020B0604020202020204" pitchFamily="34" charset="0"/>
                <a:cs typeface="Arial" panose="020B0604020202020204" pitchFamily="34" charset="0"/>
              </a:rPr>
              <a:t>Work In Progress</a:t>
            </a:r>
            <a:r>
              <a:rPr lang="en-CA" sz="1600" dirty="0" smtClean="0">
                <a:latin typeface="Arial" panose="020B0604020202020204" pitchFamily="34" charset="0"/>
                <a:cs typeface="Arial" panose="020B0604020202020204" pitchFamily="34" charset="0"/>
              </a:rPr>
              <a:t>” form, the “</a:t>
            </a:r>
            <a:r>
              <a:rPr lang="en-CA" sz="1600" b="1" i="1" dirty="0" smtClean="0">
                <a:latin typeface="Arial" panose="020B0604020202020204" pitchFamily="34" charset="0"/>
                <a:cs typeface="Arial" panose="020B0604020202020204" pitchFamily="34" charset="0"/>
              </a:rPr>
              <a:t>Regulatory Submission</a:t>
            </a:r>
            <a:r>
              <a:rPr lang="en-CA" sz="1600" dirty="0" smtClean="0">
                <a:latin typeface="Arial" panose="020B0604020202020204" pitchFamily="34" charset="0"/>
                <a:cs typeface="Arial" panose="020B0604020202020204" pitchFamily="34" charset="0"/>
              </a:rPr>
              <a:t>” form appears showing:</a:t>
            </a:r>
          </a:p>
          <a:p>
            <a:endParaRPr lang="en-CA" sz="16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CA" sz="1600" dirty="0" smtClean="0">
                <a:latin typeface="Arial" panose="020B0604020202020204" pitchFamily="34" charset="0"/>
                <a:cs typeface="Arial" panose="020B0604020202020204" pitchFamily="34" charset="0"/>
              </a:rPr>
              <a:t>The Status is now </a:t>
            </a:r>
            <a:r>
              <a:rPr lang="en-CA" sz="1600" b="1" i="1" dirty="0" smtClean="0">
                <a:latin typeface="Arial" panose="020B0604020202020204" pitchFamily="34" charset="0"/>
                <a:cs typeface="Arial" panose="020B0604020202020204" pitchFamily="34" charset="0"/>
              </a:rPr>
              <a:t>Validation Failed</a:t>
            </a:r>
            <a:endParaRPr lang="en-CA" sz="1600" b="1" i="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CA" sz="16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CA" sz="1600" dirty="0" smtClean="0">
                <a:latin typeface="Arial" panose="020B0604020202020204" pitchFamily="34" charset="0"/>
                <a:cs typeface="Arial" panose="020B0604020202020204" pitchFamily="34" charset="0"/>
              </a:rPr>
              <a:t>In the top left area an </a:t>
            </a:r>
            <a:r>
              <a:rPr lang="en-CA" sz="1600" dirty="0" smtClean="0">
                <a:latin typeface="Arial" panose="020B0604020202020204" pitchFamily="34" charset="0"/>
                <a:cs typeface="Arial" panose="020B0604020202020204" pitchFamily="34" charset="0"/>
              </a:rPr>
              <a:t>Error Report </a:t>
            </a:r>
            <a:r>
              <a:rPr lang="en-CA" sz="1600" dirty="0" smtClean="0">
                <a:latin typeface="Arial" panose="020B0604020202020204" pitchFamily="34" charset="0"/>
                <a:cs typeface="Arial" panose="020B0604020202020204" pitchFamily="34" charset="0"/>
              </a:rPr>
              <a:t>link appears</a:t>
            </a:r>
          </a:p>
          <a:p>
            <a:pPr marL="342900" indent="-342900">
              <a:buFont typeface="+mj-lt"/>
              <a:buAutoNum type="arabicPeriod"/>
            </a:pPr>
            <a:endParaRPr lang="en-CA" sz="1600" dirty="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The </a:t>
            </a:r>
            <a:r>
              <a:rPr lang="en-CA" sz="1600" u="sng" dirty="0" smtClean="0">
                <a:latin typeface="Arial" panose="020B0604020202020204" pitchFamily="34" charset="0"/>
                <a:cs typeface="Arial" panose="020B0604020202020204" pitchFamily="34" charset="0"/>
              </a:rPr>
              <a:t>Submitter</a:t>
            </a:r>
            <a:r>
              <a:rPr lang="en-CA" sz="1600" dirty="0" smtClean="0">
                <a:latin typeface="Arial" panose="020B0604020202020204" pitchFamily="34" charset="0"/>
                <a:cs typeface="Arial" panose="020B0604020202020204" pitchFamily="34" charset="0"/>
              </a:rPr>
              <a:t> clicks on the Error Report link to </a:t>
            </a:r>
            <a:r>
              <a:rPr lang="en-CA" sz="1600" dirty="0">
                <a:latin typeface="Arial" panose="020B0604020202020204" pitchFamily="34" charset="0"/>
                <a:cs typeface="Arial" panose="020B0604020202020204" pitchFamily="34" charset="0"/>
              </a:rPr>
              <a:t>get </a:t>
            </a:r>
            <a:r>
              <a:rPr lang="en-CA" sz="1600" dirty="0" smtClean="0">
                <a:latin typeface="Arial" panose="020B0604020202020204" pitchFamily="34" charset="0"/>
                <a:cs typeface="Arial" panose="020B0604020202020204" pitchFamily="34" charset="0"/>
              </a:rPr>
              <a:t>more information</a:t>
            </a:r>
          </a:p>
          <a:p>
            <a:endParaRPr lang="en-US" sz="1400" dirty="0"/>
          </a:p>
        </p:txBody>
      </p:sp>
      <p:sp>
        <p:nvSpPr>
          <p:cNvPr id="14" name="TextBox 13"/>
          <p:cNvSpPr txBox="1"/>
          <p:nvPr/>
        </p:nvSpPr>
        <p:spPr>
          <a:xfrm>
            <a:off x="1277956" y="5838512"/>
            <a:ext cx="9188067" cy="523220"/>
          </a:xfrm>
          <a:prstGeom prst="rect">
            <a:avLst/>
          </a:prstGeom>
          <a:solidFill>
            <a:schemeClr val="accent4">
              <a:lumMod val="40000"/>
              <a:lumOff val="60000"/>
            </a:schemeClr>
          </a:solidFill>
          <a:ln w="25400">
            <a:solidFill>
              <a:schemeClr val="accent3">
                <a:lumMod val="60000"/>
                <a:lumOff val="40000"/>
              </a:schemeClr>
            </a:solidFill>
          </a:ln>
        </p:spPr>
        <p:txBody>
          <a:bodyPr wrap="square" rtlCol="0">
            <a:spAutoFit/>
          </a:bodyPr>
          <a:lstStyle/>
          <a:p>
            <a:pPr algn="ctr"/>
            <a:r>
              <a:rPr lang="en-US" sz="1400" b="1" dirty="0" smtClean="0">
                <a:latin typeface="Arial" panose="020B0604020202020204" pitchFamily="34" charset="0"/>
                <a:cs typeface="Arial" panose="020B0604020202020204" pitchFamily="34" charset="0"/>
              </a:rPr>
              <a:t>Note: </a:t>
            </a:r>
            <a:r>
              <a:rPr lang="en-US" sz="1400" dirty="0" smtClean="0">
                <a:latin typeface="Arial" panose="020B0604020202020204" pitchFamily="34" charset="0"/>
                <a:cs typeface="Arial" panose="020B0604020202020204" pitchFamily="34" charset="0"/>
              </a:rPr>
              <a:t>If </a:t>
            </a:r>
            <a:r>
              <a:rPr lang="en-US" sz="1400" dirty="0">
                <a:latin typeface="Arial" panose="020B0604020202020204" pitchFamily="34" charset="0"/>
                <a:cs typeface="Arial" panose="020B0604020202020204" pitchFamily="34" charset="0"/>
              </a:rPr>
              <a:t>you click the </a:t>
            </a:r>
            <a:r>
              <a:rPr lang="en-US" sz="1400" dirty="0" smtClean="0">
                <a:latin typeface="Arial" panose="020B0604020202020204" pitchFamily="34" charset="0"/>
                <a:cs typeface="Arial" panose="020B0604020202020204" pitchFamily="34" charset="0"/>
              </a:rPr>
              <a:t>“</a:t>
            </a:r>
            <a:r>
              <a:rPr lang="en-US" sz="1400" b="1" i="1" dirty="0" smtClean="0">
                <a:latin typeface="Arial" panose="020B0604020202020204" pitchFamily="34" charset="0"/>
                <a:cs typeface="Arial" panose="020B0604020202020204" pitchFamily="34" charset="0"/>
              </a:rPr>
              <a:t>Save”</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button the </a:t>
            </a:r>
            <a:r>
              <a:rPr lang="en-US" sz="1400" dirty="0" smtClean="0">
                <a:latin typeface="Arial" panose="020B0604020202020204" pitchFamily="34" charset="0"/>
                <a:cs typeface="Arial" panose="020B0604020202020204" pitchFamily="34" charset="0"/>
              </a:rPr>
              <a:t>Error </a:t>
            </a:r>
            <a:r>
              <a:rPr lang="en-US" sz="1400" dirty="0">
                <a:latin typeface="Arial" panose="020B0604020202020204" pitchFamily="34" charset="0"/>
                <a:cs typeface="Arial" panose="020B0604020202020204" pitchFamily="34" charset="0"/>
              </a:rPr>
              <a:t>R</a:t>
            </a:r>
            <a:r>
              <a:rPr lang="en-US" sz="1400" dirty="0" smtClean="0">
                <a:latin typeface="Arial" panose="020B0604020202020204" pitchFamily="34" charset="0"/>
                <a:cs typeface="Arial" panose="020B0604020202020204" pitchFamily="34" charset="0"/>
              </a:rPr>
              <a:t>eport </a:t>
            </a:r>
            <a:r>
              <a:rPr lang="en-US" sz="1400" dirty="0" smtClean="0">
                <a:latin typeface="Arial" panose="020B0604020202020204" pitchFamily="34" charset="0"/>
                <a:cs typeface="Arial" panose="020B0604020202020204" pitchFamily="34" charset="0"/>
              </a:rPr>
              <a:t>will disappear.  To generate the error report again, hit </a:t>
            </a:r>
            <a:r>
              <a:rPr lang="en-US" sz="1400" dirty="0" smtClean="0">
                <a:latin typeface="Arial" panose="020B0604020202020204" pitchFamily="34" charset="0"/>
                <a:cs typeface="Arial" panose="020B0604020202020204" pitchFamily="34" charset="0"/>
              </a:rPr>
              <a:t>“</a:t>
            </a:r>
            <a:r>
              <a:rPr lang="en-US" sz="1400" b="1" i="1" dirty="0" smtClean="0">
                <a:latin typeface="Arial" panose="020B0604020202020204" pitchFamily="34" charset="0"/>
                <a:cs typeface="Arial" panose="020B0604020202020204" pitchFamily="34" charset="0"/>
              </a:rPr>
              <a:t>Submit”</a:t>
            </a:r>
            <a:r>
              <a:rPr lang="en-US" sz="1400" dirty="0" smtClean="0">
                <a:latin typeface="Arial" panose="020B0604020202020204" pitchFamily="34" charset="0"/>
                <a:cs typeface="Arial" panose="020B0604020202020204" pitchFamily="34" charset="0"/>
              </a:rPr>
              <a:t>. </a:t>
            </a:r>
            <a:endParaRPr lang="en-CA" sz="1400" dirty="0">
              <a:latin typeface="Arial" panose="020B0604020202020204" pitchFamily="34" charset="0"/>
              <a:cs typeface="Arial" panose="020B0604020202020204" pitchFamily="34" charset="0"/>
            </a:endParaRPr>
          </a:p>
        </p:txBody>
      </p:sp>
      <p:sp>
        <p:nvSpPr>
          <p:cNvPr id="15" name="TextBox 14"/>
          <p:cNvSpPr txBox="1"/>
          <p:nvPr/>
        </p:nvSpPr>
        <p:spPr>
          <a:xfrm>
            <a:off x="595970" y="1504578"/>
            <a:ext cx="3496916"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Validation Failed </a:t>
            </a:r>
            <a:endParaRPr lang="en-CA" sz="2800" b="1" dirty="0">
              <a:solidFill>
                <a:schemeClr val="accent3"/>
              </a:solidFill>
              <a:latin typeface="Arial" panose="020B0604020202020204" pitchFamily="34" charset="0"/>
              <a:ea typeface="+mj-ea"/>
              <a:cs typeface="Arial" panose="020B0604020202020204" pitchFamily="34" charset="0"/>
            </a:endParaRPr>
          </a:p>
        </p:txBody>
      </p:sp>
      <p:pic>
        <p:nvPicPr>
          <p:cNvPr id="6" name="Picture 5"/>
          <p:cNvPicPr>
            <a:picLocks noChangeAspect="1"/>
          </p:cNvPicPr>
          <p:nvPr/>
        </p:nvPicPr>
        <p:blipFill>
          <a:blip r:embed="rId3"/>
          <a:stretch>
            <a:fillRect/>
          </a:stretch>
        </p:blipFill>
        <p:spPr>
          <a:xfrm>
            <a:off x="595970" y="2027798"/>
            <a:ext cx="5600000" cy="3466667"/>
          </a:xfrm>
          <a:prstGeom prst="rect">
            <a:avLst/>
          </a:prstGeom>
        </p:spPr>
      </p:pic>
    </p:spTree>
    <p:extLst>
      <p:ext uri="{BB962C8B-B14F-4D97-AF65-F5344CB8AC3E}">
        <p14:creationId xmlns:p14="http://schemas.microsoft.com/office/powerpoint/2010/main" val="10629269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Data Submission Process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55</a:t>
            </a:fld>
            <a:endParaRPr lang="en-US"/>
          </a:p>
        </p:txBody>
      </p:sp>
      <p:sp>
        <p:nvSpPr>
          <p:cNvPr id="6" name="TextBox 5"/>
          <p:cNvSpPr txBox="1"/>
          <p:nvPr/>
        </p:nvSpPr>
        <p:spPr>
          <a:xfrm>
            <a:off x="7138931" y="1895789"/>
            <a:ext cx="4443469" cy="3539430"/>
          </a:xfrm>
          <a:prstGeom prst="rect">
            <a:avLst/>
          </a:prstGeom>
          <a:noFill/>
          <a:ln w="25400">
            <a:noFill/>
          </a:ln>
        </p:spPr>
        <p:txBody>
          <a:bodyPr wrap="square" rtlCol="0">
            <a:spAutoFit/>
          </a:bodyPr>
          <a:lstStyle/>
          <a:p>
            <a:r>
              <a:rPr lang="en-CA" sz="1400" dirty="0" smtClean="0">
                <a:latin typeface="Arial" panose="020B0604020202020204" pitchFamily="34" charset="0"/>
                <a:cs typeface="Arial" panose="020B0604020202020204" pitchFamily="34" charset="0"/>
              </a:rPr>
              <a:t>This is the Error Report providing detail on why the file failed the validation process.</a:t>
            </a:r>
          </a:p>
          <a:p>
            <a:endParaRPr lang="en-CA" sz="1400" dirty="0" smtClean="0">
              <a:latin typeface="Arial" panose="020B0604020202020204" pitchFamily="34" charset="0"/>
              <a:cs typeface="Arial" panose="020B0604020202020204" pitchFamily="34" charset="0"/>
            </a:endParaRPr>
          </a:p>
          <a:p>
            <a:r>
              <a:rPr lang="en-CA" sz="1400" dirty="0" smtClean="0">
                <a:latin typeface="Arial" panose="020B0604020202020204" pitchFamily="34" charset="0"/>
                <a:cs typeface="Arial" panose="020B0604020202020204" pitchFamily="34" charset="0"/>
              </a:rPr>
              <a:t>The information in the Error Report includes:</a:t>
            </a:r>
          </a:p>
          <a:p>
            <a:endParaRPr lang="en-CA" sz="1400" dirty="0" smtClean="0">
              <a:latin typeface="Arial" panose="020B0604020202020204" pitchFamily="34" charset="0"/>
              <a:cs typeface="Arial" panose="020B0604020202020204" pitchFamily="34" charset="0"/>
            </a:endParaRPr>
          </a:p>
          <a:p>
            <a:pPr marL="342900" indent="-342900">
              <a:buFont typeface="+mj-lt"/>
              <a:buAutoNum type="arabicPeriod"/>
            </a:pPr>
            <a:r>
              <a:rPr lang="en-CA" sz="1400" dirty="0" smtClean="0">
                <a:latin typeface="Arial" panose="020B0604020202020204" pitchFamily="34" charset="0"/>
                <a:cs typeface="Arial" panose="020B0604020202020204" pitchFamily="34" charset="0"/>
              </a:rPr>
              <a:t>Date and time of report</a:t>
            </a:r>
          </a:p>
          <a:p>
            <a:pPr marL="342900" indent="-342900">
              <a:buFont typeface="+mj-lt"/>
              <a:buAutoNum type="arabicPeriod"/>
            </a:pPr>
            <a:r>
              <a:rPr lang="en-CA" sz="1400" dirty="0" smtClean="0">
                <a:latin typeface="Arial" panose="020B0604020202020204" pitchFamily="34" charset="0"/>
                <a:cs typeface="Arial" panose="020B0604020202020204" pitchFamily="34" charset="0"/>
              </a:rPr>
              <a:t>Request number</a:t>
            </a:r>
          </a:p>
          <a:p>
            <a:pPr marL="342900" indent="-342900">
              <a:buFont typeface="+mj-lt"/>
              <a:buAutoNum type="arabicPeriod"/>
            </a:pPr>
            <a:r>
              <a:rPr lang="en-CA" sz="1400" dirty="0" smtClean="0">
                <a:latin typeface="Arial" panose="020B0604020202020204" pitchFamily="34" charset="0"/>
                <a:cs typeface="Arial" panose="020B0604020202020204" pitchFamily="34" charset="0"/>
              </a:rPr>
              <a:t>File Name(s)</a:t>
            </a:r>
          </a:p>
          <a:p>
            <a:pPr marL="342900" indent="-342900">
              <a:buFont typeface="+mj-lt"/>
              <a:buAutoNum type="arabicPeriod"/>
            </a:pPr>
            <a:r>
              <a:rPr lang="en-CA" sz="1400" dirty="0" smtClean="0">
                <a:latin typeface="Arial" panose="020B0604020202020204" pitchFamily="34" charset="0"/>
                <a:cs typeface="Arial" panose="020B0604020202020204" pitchFamily="34" charset="0"/>
              </a:rPr>
              <a:t>Error Details</a:t>
            </a:r>
          </a:p>
          <a:p>
            <a:pPr marL="342900" indent="-342900">
              <a:buFont typeface="+mj-lt"/>
              <a:buAutoNum type="arabicPeriod"/>
            </a:pPr>
            <a:r>
              <a:rPr lang="en-CA" sz="1400" dirty="0" smtClean="0">
                <a:latin typeface="Arial" panose="020B0604020202020204" pitchFamily="34" charset="0"/>
                <a:cs typeface="Arial" panose="020B0604020202020204" pitchFamily="34" charset="0"/>
              </a:rPr>
              <a:t>Total number of errors identified in the submitted files</a:t>
            </a:r>
          </a:p>
          <a:p>
            <a:pPr marL="342900" indent="-342900">
              <a:buFont typeface="+mj-lt"/>
              <a:buAutoNum type="arabicPeriod"/>
            </a:pPr>
            <a:endParaRPr lang="en-CA" sz="1400" dirty="0">
              <a:latin typeface="Arial" panose="020B0604020202020204" pitchFamily="34" charset="0"/>
              <a:cs typeface="Arial" panose="020B0604020202020204" pitchFamily="34" charset="0"/>
            </a:endParaRPr>
          </a:p>
          <a:p>
            <a:r>
              <a:rPr lang="en-CA" sz="1400" dirty="0" smtClean="0">
                <a:latin typeface="Arial" panose="020B0604020202020204" pitchFamily="34" charset="0"/>
                <a:cs typeface="Arial" panose="020B0604020202020204" pitchFamily="34" charset="0"/>
              </a:rPr>
              <a:t>The Error Report will list all errors that apply to all files in the request number. </a:t>
            </a:r>
            <a:r>
              <a:rPr lang="en-CA" sz="1400" dirty="0" smtClean="0">
                <a:latin typeface="Arial" panose="020B0604020202020204" pitchFamily="34" charset="0"/>
                <a:cs typeface="Arial" panose="020B0604020202020204" pitchFamily="34" charset="0"/>
              </a:rPr>
              <a:t>If </a:t>
            </a:r>
            <a:r>
              <a:rPr lang="en-CA" sz="1400" dirty="0" smtClean="0">
                <a:latin typeface="Arial" panose="020B0604020202020204" pitchFamily="34" charset="0"/>
                <a:cs typeface="Arial" panose="020B0604020202020204" pitchFamily="34" charset="0"/>
              </a:rPr>
              <a:t>the file is not listed in the Error Report, it means that there are no errors associated with that file.</a:t>
            </a:r>
          </a:p>
        </p:txBody>
      </p:sp>
      <p:sp>
        <p:nvSpPr>
          <p:cNvPr id="18" name="TextBox 17"/>
          <p:cNvSpPr txBox="1"/>
          <p:nvPr/>
        </p:nvSpPr>
        <p:spPr>
          <a:xfrm>
            <a:off x="595970" y="1504578"/>
            <a:ext cx="3496916"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Validation Failed </a:t>
            </a:r>
            <a:endParaRPr lang="en-CA" sz="2800" b="1" dirty="0">
              <a:solidFill>
                <a:schemeClr val="accent3"/>
              </a:solidFill>
              <a:latin typeface="Arial" panose="020B0604020202020204" pitchFamily="34" charset="0"/>
              <a:ea typeface="+mj-ea"/>
              <a:cs typeface="Arial" panose="020B0604020202020204" pitchFamily="34" charset="0"/>
            </a:endParaRPr>
          </a:p>
        </p:txBody>
      </p:sp>
      <p:pic>
        <p:nvPicPr>
          <p:cNvPr id="7" name="Picture 6"/>
          <p:cNvPicPr>
            <a:picLocks noChangeAspect="1"/>
          </p:cNvPicPr>
          <p:nvPr/>
        </p:nvPicPr>
        <p:blipFill>
          <a:blip r:embed="rId3"/>
          <a:stretch>
            <a:fillRect/>
          </a:stretch>
        </p:blipFill>
        <p:spPr>
          <a:xfrm>
            <a:off x="557979" y="2117186"/>
            <a:ext cx="6580952" cy="3342857"/>
          </a:xfrm>
          <a:prstGeom prst="rect">
            <a:avLst/>
          </a:prstGeom>
        </p:spPr>
      </p:pic>
    </p:spTree>
    <p:extLst>
      <p:ext uri="{BB962C8B-B14F-4D97-AF65-F5344CB8AC3E}">
        <p14:creationId xmlns:p14="http://schemas.microsoft.com/office/powerpoint/2010/main" val="3884380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Data </a:t>
            </a:r>
            <a:r>
              <a:rPr lang="en-CA" dirty="0"/>
              <a:t>Submission Process</a:t>
            </a:r>
          </a:p>
        </p:txBody>
      </p:sp>
      <p:sp>
        <p:nvSpPr>
          <p:cNvPr id="4" name="Slide Number Placeholder 3"/>
          <p:cNvSpPr>
            <a:spLocks noGrp="1"/>
          </p:cNvSpPr>
          <p:nvPr>
            <p:ph type="sldNum" sz="quarter" idx="4"/>
          </p:nvPr>
        </p:nvSpPr>
        <p:spPr/>
        <p:txBody>
          <a:bodyPr/>
          <a:lstStyle/>
          <a:p>
            <a:fld id="{3A2281A5-0AAD-5C43-9874-F8F3A9F5B29A}" type="slidenum">
              <a:rPr lang="en-US" smtClean="0"/>
              <a:pPr/>
              <a:t>56</a:t>
            </a:fld>
            <a:endParaRPr lang="en-US"/>
          </a:p>
        </p:txBody>
      </p:sp>
      <p:sp>
        <p:nvSpPr>
          <p:cNvPr id="11" name="TextBox 10"/>
          <p:cNvSpPr txBox="1"/>
          <p:nvPr/>
        </p:nvSpPr>
        <p:spPr>
          <a:xfrm>
            <a:off x="733561" y="1497111"/>
            <a:ext cx="4565553"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Warnings - Failed</a:t>
            </a:r>
            <a:endParaRPr lang="en-CA" sz="2800" b="1" dirty="0">
              <a:solidFill>
                <a:schemeClr val="accent3"/>
              </a:solidFill>
              <a:latin typeface="Arial" panose="020B0604020202020204" pitchFamily="34" charset="0"/>
              <a:ea typeface="+mj-ea"/>
              <a:cs typeface="Arial" panose="020B0604020202020204" pitchFamily="34" charset="0"/>
            </a:endParaRPr>
          </a:p>
        </p:txBody>
      </p:sp>
      <p:sp>
        <p:nvSpPr>
          <p:cNvPr id="12" name="TextBox 11"/>
          <p:cNvSpPr txBox="1"/>
          <p:nvPr/>
        </p:nvSpPr>
        <p:spPr>
          <a:xfrm>
            <a:off x="6721006" y="2492874"/>
            <a:ext cx="4219461" cy="2031325"/>
          </a:xfrm>
          <a:prstGeom prst="rect">
            <a:avLst/>
          </a:prstGeom>
          <a:noFill/>
          <a:ln w="22225">
            <a:noFill/>
          </a:ln>
        </p:spPr>
        <p:txBody>
          <a:bodyPr wrap="square" rtlCol="0">
            <a:spAutoFit/>
          </a:bodyPr>
          <a:lstStyle/>
          <a:p>
            <a:endParaRPr lang="en-CA" sz="1400" dirty="0" smtClean="0"/>
          </a:p>
          <a:p>
            <a:r>
              <a:rPr lang="en-CA" sz="1600" dirty="0" smtClean="0">
                <a:latin typeface="Arial" panose="020B0604020202020204" pitchFamily="34" charset="0"/>
                <a:cs typeface="Arial" panose="020B0604020202020204" pitchFamily="34" charset="0"/>
              </a:rPr>
              <a:t>If the </a:t>
            </a:r>
            <a:r>
              <a:rPr lang="en-CA" sz="1600" u="sng" dirty="0" smtClean="0">
                <a:latin typeface="Arial" panose="020B0604020202020204" pitchFamily="34" charset="0"/>
                <a:cs typeface="Arial" panose="020B0604020202020204" pitchFamily="34" charset="0"/>
              </a:rPr>
              <a:t>Submitter</a:t>
            </a:r>
            <a:r>
              <a:rPr lang="en-CA" sz="1600" dirty="0" smtClean="0">
                <a:latin typeface="Arial" panose="020B0604020202020204" pitchFamily="34" charset="0"/>
                <a:cs typeface="Arial" panose="020B0604020202020204" pitchFamily="34" charset="0"/>
              </a:rPr>
              <a:t> rejects the request:</a:t>
            </a:r>
          </a:p>
          <a:p>
            <a:endParaRPr lang="en-CA"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The status changes to </a:t>
            </a:r>
            <a:r>
              <a:rPr lang="en-CA" sz="1600" b="1" i="1" dirty="0" smtClean="0">
                <a:latin typeface="Arial" panose="020B0604020202020204" pitchFamily="34" charset="0"/>
                <a:cs typeface="Arial" panose="020B0604020202020204" pitchFamily="34" charset="0"/>
              </a:rPr>
              <a:t>Warnings Failed</a:t>
            </a:r>
            <a:endParaRPr lang="en-CA" sz="1600" b="1" dirty="0" smtClean="0">
              <a:latin typeface="Arial" panose="020B0604020202020204" pitchFamily="34" charset="0"/>
              <a:cs typeface="Arial" panose="020B0604020202020204" pitchFamily="34" charset="0"/>
            </a:endParaRPr>
          </a:p>
          <a:p>
            <a:endParaRPr lang="en-CA"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Request is sent back to the </a:t>
            </a:r>
            <a:r>
              <a:rPr lang="en-CA" sz="1600" b="1" i="1" dirty="0">
                <a:latin typeface="Arial" panose="020B0604020202020204" pitchFamily="34" charset="0"/>
                <a:cs typeface="Arial" panose="020B0604020202020204" pitchFamily="34" charset="0"/>
              </a:rPr>
              <a:t>“Work in Progress” </a:t>
            </a:r>
            <a:r>
              <a:rPr lang="en-CA" sz="1600" dirty="0" smtClean="0">
                <a:latin typeface="Arial" panose="020B0604020202020204" pitchFamily="34" charset="0"/>
                <a:cs typeface="Arial" panose="020B0604020202020204" pitchFamily="34" charset="0"/>
              </a:rPr>
              <a:t>stage for the </a:t>
            </a:r>
            <a:r>
              <a:rPr lang="en-CA" sz="1600" u="sng" dirty="0" smtClean="0">
                <a:latin typeface="Arial" panose="020B0604020202020204" pitchFamily="34" charset="0"/>
                <a:cs typeface="Arial" panose="020B0604020202020204" pitchFamily="34" charset="0"/>
              </a:rPr>
              <a:t>Submitter</a:t>
            </a:r>
            <a:r>
              <a:rPr lang="en-CA" sz="1600" dirty="0" smtClean="0">
                <a:latin typeface="Arial" panose="020B0604020202020204" pitchFamily="34" charset="0"/>
                <a:cs typeface="Arial" panose="020B0604020202020204" pitchFamily="34" charset="0"/>
              </a:rPr>
              <a:t> to delete or correct and re-submit </a:t>
            </a:r>
          </a:p>
        </p:txBody>
      </p:sp>
      <p:pic>
        <p:nvPicPr>
          <p:cNvPr id="5" name="Picture 4"/>
          <p:cNvPicPr>
            <a:picLocks noChangeAspect="1"/>
          </p:cNvPicPr>
          <p:nvPr/>
        </p:nvPicPr>
        <p:blipFill rotWithShape="1">
          <a:blip r:embed="rId3"/>
          <a:srcRect l="-81"/>
          <a:stretch/>
        </p:blipFill>
        <p:spPr>
          <a:xfrm>
            <a:off x="733561" y="2020331"/>
            <a:ext cx="5644858" cy="3463379"/>
          </a:xfrm>
          <a:prstGeom prst="rect">
            <a:avLst/>
          </a:prstGeom>
        </p:spPr>
      </p:pic>
      <p:sp>
        <p:nvSpPr>
          <p:cNvPr id="7" name="Rectangle 6"/>
          <p:cNvSpPr/>
          <p:nvPr/>
        </p:nvSpPr>
        <p:spPr>
          <a:xfrm>
            <a:off x="2137603" y="3949356"/>
            <a:ext cx="1090017" cy="21547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CA" sz="1050" dirty="0" smtClean="0">
                <a:solidFill>
                  <a:srgbClr val="000000"/>
                </a:solidFill>
              </a:rPr>
              <a:t>EA1035_Client A</a:t>
            </a:r>
            <a:endParaRPr lang="en-CA" sz="1050" dirty="0">
              <a:solidFill>
                <a:srgbClr val="000000"/>
              </a:solidFill>
            </a:endParaRPr>
          </a:p>
        </p:txBody>
      </p:sp>
    </p:spTree>
    <p:extLst>
      <p:ext uri="{BB962C8B-B14F-4D97-AF65-F5344CB8AC3E}">
        <p14:creationId xmlns:p14="http://schemas.microsoft.com/office/powerpoint/2010/main" val="11828389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Data </a:t>
            </a:r>
            <a:r>
              <a:rPr lang="en-CA" dirty="0" smtClean="0"/>
              <a:t>Submission Process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57</a:t>
            </a:fld>
            <a:endParaRPr lang="en-US"/>
          </a:p>
        </p:txBody>
      </p:sp>
      <p:sp>
        <p:nvSpPr>
          <p:cNvPr id="6" name="TextBox 5"/>
          <p:cNvSpPr txBox="1"/>
          <p:nvPr/>
        </p:nvSpPr>
        <p:spPr>
          <a:xfrm>
            <a:off x="687400" y="1468344"/>
            <a:ext cx="3941712"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Review - Failed</a:t>
            </a:r>
            <a:endParaRPr lang="en-CA" sz="2800" b="1" dirty="0">
              <a:solidFill>
                <a:schemeClr val="accent3"/>
              </a:solidFill>
              <a:latin typeface="Arial" panose="020B0604020202020204" pitchFamily="34" charset="0"/>
              <a:ea typeface="+mj-ea"/>
              <a:cs typeface="Arial" panose="020B0604020202020204" pitchFamily="34" charset="0"/>
            </a:endParaRPr>
          </a:p>
        </p:txBody>
      </p:sp>
      <p:sp>
        <p:nvSpPr>
          <p:cNvPr id="7" name="TextBox 6"/>
          <p:cNvSpPr txBox="1"/>
          <p:nvPr/>
        </p:nvSpPr>
        <p:spPr>
          <a:xfrm>
            <a:off x="6612136" y="1991564"/>
            <a:ext cx="4086344" cy="3293209"/>
          </a:xfrm>
          <a:prstGeom prst="rect">
            <a:avLst/>
          </a:prstGeom>
          <a:noFill/>
          <a:ln w="22225">
            <a:noFill/>
          </a:ln>
        </p:spPr>
        <p:txBody>
          <a:bodyPr wrap="square" rtlCol="0">
            <a:spAutoFit/>
          </a:bodyPr>
          <a:lstStyle/>
          <a:p>
            <a:r>
              <a:rPr lang="en-CA" sz="1600" dirty="0" smtClean="0">
                <a:latin typeface="Arial" panose="020B0604020202020204" pitchFamily="34" charset="0"/>
                <a:cs typeface="Arial" panose="020B0604020202020204" pitchFamily="34" charset="0"/>
              </a:rPr>
              <a:t>If the </a:t>
            </a:r>
            <a:r>
              <a:rPr lang="en-CA" sz="1600" u="sng" dirty="0" smtClean="0">
                <a:latin typeface="Arial" panose="020B0604020202020204" pitchFamily="34" charset="0"/>
                <a:cs typeface="Arial" panose="020B0604020202020204" pitchFamily="34" charset="0"/>
              </a:rPr>
              <a:t>Reviewer</a:t>
            </a:r>
            <a:r>
              <a:rPr lang="en-CA" sz="1600" dirty="0" smtClean="0">
                <a:latin typeface="Arial" panose="020B0604020202020204" pitchFamily="34" charset="0"/>
                <a:cs typeface="Arial" panose="020B0604020202020204" pitchFamily="34" charset="0"/>
              </a:rPr>
              <a:t> rejects the request, the “</a:t>
            </a:r>
            <a:r>
              <a:rPr lang="en-CA" sz="1600" b="1" i="1" dirty="0" smtClean="0">
                <a:latin typeface="Arial" panose="020B0604020202020204" pitchFamily="34" charset="0"/>
                <a:cs typeface="Arial" panose="020B0604020202020204" pitchFamily="34" charset="0"/>
              </a:rPr>
              <a:t>Warning/Review</a:t>
            </a:r>
            <a:r>
              <a:rPr lang="en-CA" sz="1600" dirty="0" smtClean="0">
                <a:latin typeface="Arial" panose="020B0604020202020204" pitchFamily="34" charset="0"/>
                <a:cs typeface="Arial" panose="020B0604020202020204" pitchFamily="34" charset="0"/>
              </a:rPr>
              <a:t>“ form appears once again, showing the Status changed to </a:t>
            </a:r>
            <a:r>
              <a:rPr lang="en-CA" sz="1600" b="1" i="1" dirty="0" smtClean="0">
                <a:latin typeface="Arial" panose="020B0604020202020204" pitchFamily="34" charset="0"/>
                <a:cs typeface="Arial" panose="020B0604020202020204" pitchFamily="34" charset="0"/>
              </a:rPr>
              <a:t>Review Failed</a:t>
            </a:r>
            <a:r>
              <a:rPr lang="en-CA" sz="1600" dirty="0" smtClean="0">
                <a:latin typeface="Arial" panose="020B0604020202020204" pitchFamily="34" charset="0"/>
                <a:cs typeface="Arial" panose="020B0604020202020204" pitchFamily="34" charset="0"/>
              </a:rPr>
              <a:t>  </a:t>
            </a:r>
            <a:endParaRPr lang="en-CA" sz="1600" dirty="0" smtClean="0">
              <a:latin typeface="Arial" panose="020B0604020202020204" pitchFamily="34" charset="0"/>
              <a:cs typeface="Arial" panose="020B0604020202020204" pitchFamily="34" charset="0"/>
            </a:endParaRPr>
          </a:p>
          <a:p>
            <a:endParaRPr lang="en-CA"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If the intent is to correct and resubmit the request, the </a:t>
            </a:r>
            <a:r>
              <a:rPr lang="en-CA" sz="1600" u="sng" dirty="0" smtClean="0">
                <a:latin typeface="Arial" panose="020B0604020202020204" pitchFamily="34" charset="0"/>
                <a:cs typeface="Arial" panose="020B0604020202020204" pitchFamily="34" charset="0"/>
              </a:rPr>
              <a:t>Reviewer</a:t>
            </a:r>
            <a:r>
              <a:rPr lang="en-CA" sz="1600" dirty="0" smtClean="0">
                <a:latin typeface="Arial" panose="020B0604020202020204" pitchFamily="34" charset="0"/>
                <a:cs typeface="Arial" panose="020B0604020202020204" pitchFamily="34" charset="0"/>
              </a:rPr>
              <a:t> clicks the “</a:t>
            </a:r>
            <a:r>
              <a:rPr lang="en-CA" sz="1600" b="1" i="1" dirty="0" smtClean="0">
                <a:latin typeface="Arial" panose="020B0604020202020204" pitchFamily="34" charset="0"/>
                <a:cs typeface="Arial" panose="020B0604020202020204" pitchFamily="34" charset="0"/>
              </a:rPr>
              <a:t>Save</a:t>
            </a:r>
            <a:r>
              <a:rPr lang="en-CA" sz="1600" dirty="0" smtClean="0">
                <a:latin typeface="Arial" panose="020B0604020202020204" pitchFamily="34" charset="0"/>
                <a:cs typeface="Arial" panose="020B0604020202020204" pitchFamily="34" charset="0"/>
              </a:rPr>
              <a:t>” button which sends the file back to “</a:t>
            </a:r>
            <a:r>
              <a:rPr lang="en-CA" sz="1600" b="1" i="1" dirty="0" smtClean="0">
                <a:latin typeface="Arial" panose="020B0604020202020204" pitchFamily="34" charset="0"/>
                <a:cs typeface="Arial" panose="020B0604020202020204" pitchFamily="34" charset="0"/>
              </a:rPr>
              <a:t>Work In Progress</a:t>
            </a:r>
            <a:r>
              <a:rPr lang="en-CA" sz="1600" dirty="0" smtClean="0">
                <a:latin typeface="Arial" panose="020B0604020202020204" pitchFamily="34" charset="0"/>
                <a:cs typeface="Arial" panose="020B0604020202020204" pitchFamily="34" charset="0"/>
              </a:rPr>
              <a:t>” status</a:t>
            </a:r>
            <a:endParaRPr lang="en-CA" sz="1600" dirty="0">
              <a:latin typeface="Arial" panose="020B0604020202020204" pitchFamily="34" charset="0"/>
              <a:cs typeface="Arial" panose="020B0604020202020204" pitchFamily="34" charset="0"/>
            </a:endParaRPr>
          </a:p>
          <a:p>
            <a:endParaRPr lang="en-CA"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If the </a:t>
            </a:r>
            <a:r>
              <a:rPr lang="en-CA" sz="1600" u="sng" dirty="0" smtClean="0">
                <a:latin typeface="Arial" panose="020B0604020202020204" pitchFamily="34" charset="0"/>
                <a:cs typeface="Arial" panose="020B0604020202020204" pitchFamily="34" charset="0"/>
              </a:rPr>
              <a:t>Reviewer</a:t>
            </a:r>
            <a:r>
              <a:rPr lang="en-CA" sz="1600" dirty="0" smtClean="0">
                <a:latin typeface="Arial" panose="020B0604020202020204" pitchFamily="34" charset="0"/>
                <a:cs typeface="Arial" panose="020B0604020202020204" pitchFamily="34" charset="0"/>
              </a:rPr>
              <a:t> clicks the “</a:t>
            </a:r>
            <a:r>
              <a:rPr lang="en-CA" sz="1600" b="1" i="1" dirty="0" smtClean="0">
                <a:latin typeface="Arial" panose="020B0604020202020204" pitchFamily="34" charset="0"/>
                <a:cs typeface="Arial" panose="020B0604020202020204" pitchFamily="34" charset="0"/>
              </a:rPr>
              <a:t>Close</a:t>
            </a:r>
            <a:r>
              <a:rPr lang="en-CA" sz="1600" dirty="0" smtClean="0">
                <a:latin typeface="Arial" panose="020B0604020202020204" pitchFamily="34" charset="0"/>
                <a:cs typeface="Arial" panose="020B0604020202020204" pitchFamily="34" charset="0"/>
              </a:rPr>
              <a:t>” button the form closes and returns to the “</a:t>
            </a:r>
            <a:r>
              <a:rPr lang="en-CA" sz="1600" b="1" i="1" dirty="0" smtClean="0">
                <a:latin typeface="Arial" panose="020B0604020202020204" pitchFamily="34" charset="0"/>
                <a:cs typeface="Arial" panose="020B0604020202020204" pitchFamily="34" charset="0"/>
              </a:rPr>
              <a:t>Work in Progress</a:t>
            </a:r>
            <a:r>
              <a:rPr lang="en-CA" sz="1600" dirty="0" smtClean="0">
                <a:latin typeface="Arial" panose="020B0604020202020204" pitchFamily="34" charset="0"/>
                <a:cs typeface="Arial" panose="020B0604020202020204" pitchFamily="34" charset="0"/>
              </a:rPr>
              <a:t>” form</a:t>
            </a:r>
            <a:endParaRPr lang="en-CA"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731467" y="1991564"/>
            <a:ext cx="5371429" cy="3647619"/>
          </a:xfrm>
          <a:prstGeom prst="rect">
            <a:avLst/>
          </a:prstGeom>
        </p:spPr>
      </p:pic>
      <p:sp>
        <p:nvSpPr>
          <p:cNvPr id="8" name="Rectangle 7"/>
          <p:cNvSpPr/>
          <p:nvPr/>
        </p:nvSpPr>
        <p:spPr>
          <a:xfrm>
            <a:off x="2026273" y="3693385"/>
            <a:ext cx="1263965" cy="100584"/>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CA" sz="1050" dirty="0" smtClean="0">
                <a:solidFill>
                  <a:srgbClr val="000000"/>
                </a:solidFill>
              </a:rPr>
              <a:t>EA1035_Client A</a:t>
            </a:r>
            <a:endParaRPr lang="en-CA" sz="1050" dirty="0">
              <a:solidFill>
                <a:srgbClr val="000000"/>
              </a:solidFill>
            </a:endParaRPr>
          </a:p>
        </p:txBody>
      </p:sp>
      <p:sp>
        <p:nvSpPr>
          <p:cNvPr id="9" name="Rectangle 8"/>
          <p:cNvSpPr/>
          <p:nvPr/>
        </p:nvSpPr>
        <p:spPr>
          <a:xfrm>
            <a:off x="2026273" y="3815373"/>
            <a:ext cx="1017077" cy="163464"/>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CA" sz="1050" dirty="0" smtClean="0">
                <a:solidFill>
                  <a:srgbClr val="000000"/>
                </a:solidFill>
              </a:rPr>
              <a:t>EA1035_Client B</a:t>
            </a:r>
            <a:endParaRPr lang="en-CA" sz="1050" dirty="0">
              <a:solidFill>
                <a:srgbClr val="000000"/>
              </a:solidFill>
            </a:endParaRPr>
          </a:p>
        </p:txBody>
      </p:sp>
    </p:spTree>
    <p:extLst>
      <p:ext uri="{BB962C8B-B14F-4D97-AF65-F5344CB8AC3E}">
        <p14:creationId xmlns:p14="http://schemas.microsoft.com/office/powerpoint/2010/main" val="31168025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Correcting Failed Submissions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58</a:t>
            </a:fld>
            <a:endParaRPr lang="en-US"/>
          </a:p>
        </p:txBody>
      </p:sp>
      <p:sp>
        <p:nvSpPr>
          <p:cNvPr id="5" name="Subtitle 1"/>
          <p:cNvSpPr txBox="1">
            <a:spLocks/>
          </p:cNvSpPr>
          <p:nvPr/>
        </p:nvSpPr>
        <p:spPr bwMode="auto">
          <a:xfrm>
            <a:off x="1097117" y="2266499"/>
            <a:ext cx="9658149" cy="1815882"/>
          </a:xfrm>
          <a:prstGeom prst="rect">
            <a:avLst/>
          </a:prstGeom>
          <a:noFill/>
          <a:ln w="25400">
            <a:noFill/>
          </a:ln>
          <a:extLst/>
        </p:spPr>
        <p:txBody>
          <a:bodyPr vert="horz" wrap="square" lIns="91440" tIns="45720" rIns="91440" bIns="45720" numCol="1" anchor="t" anchorCtr="0" compatLnSpc="1">
            <a:prstTxWarp prst="textNoShape">
              <a:avLst/>
            </a:prstTxWarp>
            <a:spAutoFit/>
          </a:bodyPr>
          <a:lstStyle>
            <a:lvl1pPr marL="457189" indent="-457189"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990575" indent="-380990" algn="l" rtl="0" eaLnBrk="0" fontAlgn="base" hangingPunct="0">
              <a:spcBef>
                <a:spcPct val="20000"/>
              </a:spcBef>
              <a:spcAft>
                <a:spcPct val="0"/>
              </a:spcAft>
              <a:buFont typeface="Arial" charset="0"/>
              <a:buChar char="–"/>
              <a:defRPr sz="2667" kern="1200">
                <a:solidFill>
                  <a:schemeClr val="tx1"/>
                </a:solidFill>
                <a:latin typeface="Arial" panose="020B0604020202020204" pitchFamily="34" charset="0"/>
                <a:ea typeface="+mn-ea"/>
                <a:cs typeface="Arial" panose="020B0604020202020204" pitchFamily="34" charset="0"/>
              </a:defRPr>
            </a:lvl2pPr>
            <a:lvl3pPr marL="1523962" indent="-304792" algn="l" rtl="0" eaLnBrk="0" fontAlgn="base" hangingPunct="0">
              <a:spcBef>
                <a:spcPct val="20000"/>
              </a:spcBef>
              <a:spcAft>
                <a:spcPct val="0"/>
              </a:spcAft>
              <a:buFont typeface="Arial" charset="0"/>
              <a:buChar char="•"/>
              <a:defRPr sz="1867" kern="1200">
                <a:solidFill>
                  <a:schemeClr val="tx1"/>
                </a:solidFill>
                <a:latin typeface="Arial" panose="020B0604020202020204" pitchFamily="34" charset="0"/>
                <a:ea typeface="+mn-ea"/>
                <a:cs typeface="Arial" panose="020B0604020202020204" pitchFamily="34" charset="0"/>
              </a:defRPr>
            </a:lvl3pPr>
            <a:lvl4pPr marL="2133547" indent="-304792" algn="l" rtl="0" eaLnBrk="0" fontAlgn="base" hangingPunct="0">
              <a:spcBef>
                <a:spcPct val="20000"/>
              </a:spcBef>
              <a:spcAft>
                <a:spcPct val="0"/>
              </a:spcAft>
              <a:buFont typeface="Arial" charset="0"/>
              <a:buChar char="–"/>
              <a:defRPr sz="1867" kern="1200">
                <a:solidFill>
                  <a:schemeClr val="tx1"/>
                </a:solidFill>
                <a:latin typeface="Arial" panose="020B0604020202020204" pitchFamily="34" charset="0"/>
                <a:ea typeface="+mn-ea"/>
                <a:cs typeface="Arial" panose="020B0604020202020204" pitchFamily="34" charset="0"/>
              </a:defRPr>
            </a:lvl4pPr>
            <a:lvl5pPr marL="2743131" indent="-304792" algn="l" rtl="0" eaLnBrk="0" fontAlgn="base" hangingPunct="0">
              <a:spcBef>
                <a:spcPct val="20000"/>
              </a:spcBef>
              <a:spcAft>
                <a:spcPct val="0"/>
              </a:spcAft>
              <a:buFont typeface="Arial" charset="0"/>
              <a:buChar char="»"/>
              <a:defRPr sz="18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buNone/>
            </a:pPr>
            <a:r>
              <a:rPr lang="en-CA" sz="1600" dirty="0" smtClean="0"/>
              <a:t>If multiple files are submitted under one Request Number, and one or more of those files fail:</a:t>
            </a:r>
          </a:p>
          <a:p>
            <a:pPr lvl="1">
              <a:buFont typeface="Arial" panose="020B0604020202020204" pitchFamily="34" charset="0"/>
              <a:buChar char="•"/>
            </a:pPr>
            <a:endParaRPr lang="en-US" sz="1600" dirty="0" smtClean="0"/>
          </a:p>
          <a:p>
            <a:pPr lvl="1">
              <a:buFont typeface="Arial" panose="020B0604020202020204" pitchFamily="34" charset="0"/>
              <a:buChar char="•"/>
            </a:pPr>
            <a:r>
              <a:rPr lang="en-US" sz="1600" dirty="0" smtClean="0"/>
              <a:t>Delete the file(s) with errors</a:t>
            </a:r>
          </a:p>
          <a:p>
            <a:pPr lvl="1">
              <a:buFont typeface="Arial" panose="020B0604020202020204" pitchFamily="34" charset="0"/>
              <a:buChar char="•"/>
            </a:pPr>
            <a:r>
              <a:rPr lang="en-US" sz="1600" dirty="0" smtClean="0"/>
              <a:t>Correct errors in the file</a:t>
            </a:r>
          </a:p>
          <a:p>
            <a:pPr lvl="1">
              <a:buFont typeface="Arial" panose="020B0604020202020204" pitchFamily="34" charset="0"/>
              <a:buChar char="•"/>
            </a:pPr>
            <a:r>
              <a:rPr lang="en-US" sz="1600" dirty="0" smtClean="0"/>
              <a:t>Re-upload the file</a:t>
            </a:r>
          </a:p>
          <a:p>
            <a:pPr lvl="1">
              <a:buFont typeface="Arial" panose="020B0604020202020204" pitchFamily="34" charset="0"/>
              <a:buChar char="•"/>
            </a:pPr>
            <a:r>
              <a:rPr lang="en-US" sz="1600" dirty="0" smtClean="0"/>
              <a:t>Re-submit the request</a:t>
            </a:r>
            <a:endParaRPr lang="en-CA" sz="1600" dirty="0"/>
          </a:p>
        </p:txBody>
      </p:sp>
      <p:sp>
        <p:nvSpPr>
          <p:cNvPr id="7" name="TextBox 6"/>
          <p:cNvSpPr txBox="1"/>
          <p:nvPr/>
        </p:nvSpPr>
        <p:spPr>
          <a:xfrm>
            <a:off x="1097117" y="5161804"/>
            <a:ext cx="9804173" cy="523220"/>
          </a:xfrm>
          <a:prstGeom prst="rect">
            <a:avLst/>
          </a:prstGeom>
          <a:solidFill>
            <a:schemeClr val="accent4">
              <a:lumMod val="40000"/>
              <a:lumOff val="60000"/>
            </a:schemeClr>
          </a:solidFill>
          <a:ln w="25400">
            <a:solidFill>
              <a:schemeClr val="accent2">
                <a:lumMod val="40000"/>
                <a:lumOff val="60000"/>
              </a:schemeClr>
            </a:solidFill>
          </a:ln>
        </p:spPr>
        <p:txBody>
          <a:bodyPr wrap="square" rtlCol="0">
            <a:spAutoFit/>
          </a:bodyPr>
          <a:lstStyle/>
          <a:p>
            <a:pPr algn="ctr"/>
            <a:r>
              <a:rPr lang="en-CA" sz="1400" b="1" dirty="0">
                <a:solidFill>
                  <a:srgbClr val="000000"/>
                </a:solidFill>
                <a:latin typeface="Arial" panose="020B0604020202020204" pitchFamily="34" charset="0"/>
                <a:cs typeface="Arial" panose="020B0604020202020204" pitchFamily="34" charset="0"/>
              </a:rPr>
              <a:t>Note: </a:t>
            </a:r>
            <a:r>
              <a:rPr lang="en-CA" sz="1400" dirty="0">
                <a:solidFill>
                  <a:srgbClr val="000000"/>
                </a:solidFill>
                <a:latin typeface="Arial" panose="020B0604020202020204" pitchFamily="34" charset="0"/>
                <a:cs typeface="Arial" panose="020B0604020202020204" pitchFamily="34" charset="0"/>
              </a:rPr>
              <a:t>When correcting file errors, a </a:t>
            </a:r>
            <a:r>
              <a:rPr lang="en-CA" sz="1400" b="1" dirty="0">
                <a:solidFill>
                  <a:srgbClr val="000000"/>
                </a:solidFill>
                <a:latin typeface="Arial" panose="020B0604020202020204" pitchFamily="34" charset="0"/>
                <a:cs typeface="Arial" panose="020B0604020202020204" pitchFamily="34" charset="0"/>
              </a:rPr>
              <a:t>new request number is </a:t>
            </a:r>
            <a:r>
              <a:rPr lang="en-CA" sz="1400" b="1" u="sng" dirty="0">
                <a:solidFill>
                  <a:srgbClr val="000000"/>
                </a:solidFill>
                <a:latin typeface="Arial" panose="020B0604020202020204" pitchFamily="34" charset="0"/>
                <a:cs typeface="Arial" panose="020B0604020202020204" pitchFamily="34" charset="0"/>
              </a:rPr>
              <a:t>not</a:t>
            </a:r>
            <a:r>
              <a:rPr lang="en-CA" sz="1400" b="1" dirty="0">
                <a:solidFill>
                  <a:srgbClr val="000000"/>
                </a:solidFill>
                <a:latin typeface="Arial" panose="020B0604020202020204" pitchFamily="34" charset="0"/>
                <a:cs typeface="Arial" panose="020B0604020202020204" pitchFamily="34" charset="0"/>
              </a:rPr>
              <a:t> required </a:t>
            </a:r>
            <a:r>
              <a:rPr lang="en-CA" sz="1400" dirty="0">
                <a:solidFill>
                  <a:srgbClr val="000000"/>
                </a:solidFill>
                <a:latin typeface="Arial" panose="020B0604020202020204" pitchFamily="34" charset="0"/>
                <a:cs typeface="Arial" panose="020B0604020202020204" pitchFamily="34" charset="0"/>
              </a:rPr>
              <a:t>in order to re-submit. The corrected file should be re-uploaded to the same request </a:t>
            </a:r>
            <a:r>
              <a:rPr lang="en-CA" sz="1400" dirty="0" smtClean="0">
                <a:solidFill>
                  <a:srgbClr val="000000"/>
                </a:solidFill>
                <a:latin typeface="Arial" panose="020B0604020202020204" pitchFamily="34" charset="0"/>
                <a:cs typeface="Arial" panose="020B0604020202020204" pitchFamily="34" charset="0"/>
              </a:rPr>
              <a:t>number</a:t>
            </a:r>
            <a:endParaRPr lang="en-CA" sz="1400" dirty="0">
              <a:solidFill>
                <a:srgbClr val="000000"/>
              </a:solidFill>
            </a:endParaRPr>
          </a:p>
        </p:txBody>
      </p:sp>
    </p:spTree>
    <p:extLst>
      <p:ext uri="{BB962C8B-B14F-4D97-AF65-F5344CB8AC3E}">
        <p14:creationId xmlns:p14="http://schemas.microsoft.com/office/powerpoint/2010/main" val="34112480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Amended Documents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59</a:t>
            </a:fld>
            <a:endParaRPr lang="en-US"/>
          </a:p>
        </p:txBody>
      </p:sp>
      <p:sp>
        <p:nvSpPr>
          <p:cNvPr id="5" name="Subtitle 1"/>
          <p:cNvSpPr txBox="1">
            <a:spLocks/>
          </p:cNvSpPr>
          <p:nvPr/>
        </p:nvSpPr>
        <p:spPr bwMode="auto">
          <a:xfrm>
            <a:off x="765329" y="1912755"/>
            <a:ext cx="9813931" cy="2832866"/>
          </a:xfrm>
          <a:prstGeom prst="rect">
            <a:avLst/>
          </a:prstGeom>
          <a:noFill/>
          <a:ln w="25400">
            <a:noFill/>
            <a:miter lim="800000"/>
            <a:headEnd/>
            <a:tailEnd/>
          </a:ln>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990575" indent="-380990" algn="l" rtl="0" eaLnBrk="0" fontAlgn="base" hangingPunct="0">
              <a:spcBef>
                <a:spcPct val="20000"/>
              </a:spcBef>
              <a:spcAft>
                <a:spcPct val="0"/>
              </a:spcAft>
              <a:buFont typeface="Arial" charset="0"/>
              <a:buChar char="–"/>
              <a:defRPr sz="2667" kern="1200">
                <a:solidFill>
                  <a:schemeClr val="tx1"/>
                </a:solidFill>
                <a:latin typeface="Arial" panose="020B0604020202020204" pitchFamily="34" charset="0"/>
                <a:ea typeface="+mn-ea"/>
                <a:cs typeface="Arial" panose="020B0604020202020204" pitchFamily="34" charset="0"/>
              </a:defRPr>
            </a:lvl2pPr>
            <a:lvl3pPr marL="1523962" indent="-304792" algn="l" rtl="0" eaLnBrk="0" fontAlgn="base" hangingPunct="0">
              <a:spcBef>
                <a:spcPct val="20000"/>
              </a:spcBef>
              <a:spcAft>
                <a:spcPct val="0"/>
              </a:spcAft>
              <a:buFont typeface="Arial" charset="0"/>
              <a:buChar char="•"/>
              <a:defRPr sz="1867" kern="1200">
                <a:solidFill>
                  <a:schemeClr val="tx1"/>
                </a:solidFill>
                <a:latin typeface="Arial" panose="020B0604020202020204" pitchFamily="34" charset="0"/>
                <a:ea typeface="+mn-ea"/>
                <a:cs typeface="Arial" panose="020B0604020202020204" pitchFamily="34" charset="0"/>
              </a:defRPr>
            </a:lvl3pPr>
            <a:lvl4pPr marL="2133547" indent="-304792" algn="l" rtl="0" eaLnBrk="0" fontAlgn="base" hangingPunct="0">
              <a:spcBef>
                <a:spcPct val="20000"/>
              </a:spcBef>
              <a:spcAft>
                <a:spcPct val="0"/>
              </a:spcAft>
              <a:buFont typeface="Arial" charset="0"/>
              <a:buChar char="–"/>
              <a:defRPr sz="1867" kern="1200">
                <a:solidFill>
                  <a:schemeClr val="tx1"/>
                </a:solidFill>
                <a:latin typeface="Arial" panose="020B0604020202020204" pitchFamily="34" charset="0"/>
                <a:ea typeface="+mn-ea"/>
                <a:cs typeface="Arial" panose="020B0604020202020204" pitchFamily="34" charset="0"/>
              </a:defRPr>
            </a:lvl4pPr>
            <a:lvl5pPr marL="2743131" indent="-304792" algn="l" rtl="0" eaLnBrk="0" fontAlgn="base" hangingPunct="0">
              <a:spcBef>
                <a:spcPct val="20000"/>
              </a:spcBef>
              <a:spcAft>
                <a:spcPct val="0"/>
              </a:spcAft>
              <a:buFont typeface="Arial" charset="0"/>
              <a:buChar char="»"/>
              <a:defRPr sz="18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buNone/>
            </a:pPr>
            <a:r>
              <a:rPr lang="en-CA" sz="1600" dirty="0" smtClean="0"/>
              <a:t>If amended documents are required, note that the naming convention must still be followed.  </a:t>
            </a:r>
          </a:p>
          <a:p>
            <a:pPr marL="0" indent="0">
              <a:buNone/>
            </a:pPr>
            <a:r>
              <a:rPr lang="en-CA" sz="1600" dirty="0" smtClean="0"/>
              <a:t>Examples:</a:t>
            </a:r>
          </a:p>
          <a:p>
            <a:pPr lvl="1">
              <a:buFont typeface="Wingdings" panose="05000000000000000000" pitchFamily="2" charset="2"/>
              <a:buChar char="§"/>
            </a:pPr>
            <a:r>
              <a:rPr lang="en-CA" sz="1600" dirty="0" smtClean="0"/>
              <a:t>Original IAM report (pdf):    IAM-00195448-201901</a:t>
            </a:r>
          </a:p>
          <a:p>
            <a:pPr lvl="1">
              <a:buFont typeface="Wingdings" panose="05000000000000000000" pitchFamily="2" charset="2"/>
              <a:buChar char="§"/>
            </a:pPr>
            <a:r>
              <a:rPr lang="en-CA" sz="1600" dirty="0" smtClean="0"/>
              <a:t>Amended IAM report (pdf): IAM-00195448-201901-</a:t>
            </a:r>
            <a:r>
              <a:rPr lang="en-CA" sz="1600" b="1" u="sng" dirty="0"/>
              <a:t>V</a:t>
            </a:r>
            <a:r>
              <a:rPr lang="en-CA" sz="1600" b="1" u="sng" dirty="0" smtClean="0"/>
              <a:t>01</a:t>
            </a:r>
            <a:r>
              <a:rPr lang="en-CA" sz="1600" dirty="0" smtClean="0"/>
              <a:t> </a:t>
            </a:r>
          </a:p>
          <a:p>
            <a:pPr lvl="1">
              <a:buFont typeface="Wingdings" panose="05000000000000000000" pitchFamily="2" charset="2"/>
              <a:buChar char="§"/>
            </a:pPr>
            <a:endParaRPr lang="en-CA" sz="1600" dirty="0" smtClean="0"/>
          </a:p>
          <a:p>
            <a:pPr lvl="1">
              <a:buFont typeface="Wingdings" panose="05000000000000000000" pitchFamily="2" charset="2"/>
              <a:buChar char="§"/>
            </a:pPr>
            <a:r>
              <a:rPr lang="en-CA" sz="1600" dirty="0" smtClean="0"/>
              <a:t>Original AMD7 form (excel):    AMD7-00195448-2019-20190122-Stack A</a:t>
            </a:r>
          </a:p>
          <a:p>
            <a:pPr lvl="1">
              <a:buFont typeface="Wingdings" panose="05000000000000000000" pitchFamily="2" charset="2"/>
              <a:buChar char="§"/>
            </a:pPr>
            <a:r>
              <a:rPr lang="en-CA" sz="1600" dirty="0" smtClean="0"/>
              <a:t>Amended AMD7 form (excel): AMD7-00195448-2019-20190122-Stack A-</a:t>
            </a:r>
            <a:r>
              <a:rPr lang="en-CA" sz="1600" b="1" u="sng" dirty="0" smtClean="0"/>
              <a:t>V01</a:t>
            </a:r>
            <a:endParaRPr lang="en-CA" sz="1600" dirty="0" smtClean="0"/>
          </a:p>
          <a:p>
            <a:pPr lvl="1">
              <a:buFont typeface="Wingdings" panose="05000000000000000000" pitchFamily="2" charset="2"/>
              <a:buChar char="§"/>
            </a:pPr>
            <a:endParaRPr lang="en-CA" sz="1600" dirty="0" smtClean="0"/>
          </a:p>
          <a:p>
            <a:pPr lvl="1">
              <a:buFont typeface="Wingdings" panose="05000000000000000000" pitchFamily="2" charset="2"/>
              <a:buChar char="§"/>
            </a:pPr>
            <a:r>
              <a:rPr lang="en-CA" sz="1600" dirty="0" smtClean="0"/>
              <a:t>Original Ambient Schema (xml):    AMB-00195448-201901</a:t>
            </a:r>
          </a:p>
          <a:p>
            <a:pPr lvl="1">
              <a:buFont typeface="Wingdings" panose="05000000000000000000" pitchFamily="2" charset="2"/>
              <a:buChar char="§"/>
            </a:pPr>
            <a:r>
              <a:rPr lang="en-CA" sz="1600" dirty="0" smtClean="0"/>
              <a:t>Amended Ambient Schema (xml): AMB-00195448-201901-</a:t>
            </a:r>
            <a:r>
              <a:rPr lang="en-CA" sz="1600" b="1" u="sng" dirty="0" smtClean="0"/>
              <a:t>V01</a:t>
            </a:r>
          </a:p>
          <a:p>
            <a:endParaRPr lang="en-CA" sz="1400" dirty="0">
              <a:solidFill>
                <a:srgbClr val="000000"/>
              </a:solidFill>
            </a:endParaRPr>
          </a:p>
        </p:txBody>
      </p:sp>
    </p:spTree>
    <p:extLst>
      <p:ext uri="{BB962C8B-B14F-4D97-AF65-F5344CB8AC3E}">
        <p14:creationId xmlns:p14="http://schemas.microsoft.com/office/powerpoint/2010/main" val="3378270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Introduction</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6</a:t>
            </a:fld>
            <a:endParaRPr lang="en-US"/>
          </a:p>
        </p:txBody>
      </p:sp>
      <p:pic>
        <p:nvPicPr>
          <p:cNvPr id="5" name="Picture 4"/>
          <p:cNvPicPr>
            <a:picLocks noChangeAspect="1"/>
          </p:cNvPicPr>
          <p:nvPr/>
        </p:nvPicPr>
        <p:blipFill>
          <a:blip r:embed="rId3"/>
          <a:stretch>
            <a:fillRect/>
          </a:stretch>
        </p:blipFill>
        <p:spPr>
          <a:xfrm>
            <a:off x="838914" y="2129378"/>
            <a:ext cx="4923418" cy="3878448"/>
          </a:xfrm>
          <a:prstGeom prst="rect">
            <a:avLst/>
          </a:prstGeom>
        </p:spPr>
      </p:pic>
      <p:sp>
        <p:nvSpPr>
          <p:cNvPr id="6" name="Rectangle 5"/>
          <p:cNvSpPr/>
          <p:nvPr/>
        </p:nvSpPr>
        <p:spPr>
          <a:xfrm>
            <a:off x="6792866" y="5484606"/>
            <a:ext cx="2618993" cy="523220"/>
          </a:xfrm>
          <a:prstGeom prst="rect">
            <a:avLst/>
          </a:prstGeom>
          <a:solidFill>
            <a:schemeClr val="accent4">
              <a:lumMod val="40000"/>
              <a:lumOff val="60000"/>
            </a:schemeClr>
          </a:solidFill>
          <a:ln w="25400">
            <a:solidFill>
              <a:schemeClr val="accent3">
                <a:lumMod val="40000"/>
                <a:lumOff val="60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r>
              <a:rPr lang="en-CA" sz="1400" dirty="0">
                <a:solidFill>
                  <a:schemeClr val="tx1"/>
                </a:solidFill>
                <a:latin typeface="Arial" panose="020B0604020202020204" pitchFamily="34" charset="0"/>
                <a:cs typeface="Arial" panose="020B0604020202020204" pitchFamily="34" charset="0"/>
              </a:rPr>
              <a:t>Or you can use the link </a:t>
            </a:r>
          </a:p>
          <a:p>
            <a:r>
              <a:rPr lang="en-CA" sz="1400" dirty="0" smtClean="0">
                <a:solidFill>
                  <a:srgbClr val="000000"/>
                </a:solidFill>
                <a:latin typeface="Arial" panose="020B0604020202020204" pitchFamily="34" charset="0"/>
                <a:cs typeface="Arial" panose="020B0604020202020204" pitchFamily="34" charset="0"/>
                <a:hlinkClick r:id="rId4"/>
              </a:rPr>
              <a:t>www.alberta.ca/ets</a:t>
            </a:r>
            <a:endParaRPr lang="en-CA" sz="1400" dirty="0">
              <a:solidFill>
                <a:srgbClr val="000000"/>
              </a:solidFill>
              <a:latin typeface="Arial" panose="020B0604020202020204" pitchFamily="34" charset="0"/>
              <a:cs typeface="Arial" panose="020B0604020202020204" pitchFamily="34" charset="0"/>
            </a:endParaRPr>
          </a:p>
        </p:txBody>
      </p:sp>
      <p:cxnSp>
        <p:nvCxnSpPr>
          <p:cNvPr id="7" name="Straight Arrow Connector 6"/>
          <p:cNvCxnSpPr/>
          <p:nvPr/>
        </p:nvCxnSpPr>
        <p:spPr>
          <a:xfrm flipH="1">
            <a:off x="1869448" y="5761193"/>
            <a:ext cx="4896544"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336224" y="2218842"/>
            <a:ext cx="3959920" cy="307777"/>
          </a:xfrm>
          <a:prstGeom prst="rect">
            <a:avLst/>
          </a:prstGeom>
          <a:solidFill>
            <a:schemeClr val="accent4">
              <a:lumMod val="40000"/>
              <a:lumOff val="60000"/>
            </a:schemeClr>
          </a:solidFill>
          <a:ln w="25400">
            <a:solidFill>
              <a:schemeClr val="accent3">
                <a:lumMod val="40000"/>
                <a:lumOff val="60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400" dirty="0" smtClean="0">
                <a:latin typeface="Arial" panose="020B0604020202020204" pitchFamily="34" charset="0"/>
                <a:cs typeface="Arial" panose="020B0604020202020204" pitchFamily="34" charset="0"/>
                <a:hlinkClick r:id="rId5"/>
              </a:rPr>
              <a:t>https</a:t>
            </a:r>
            <a:r>
              <a:rPr lang="en-US" sz="1400" dirty="0">
                <a:latin typeface="Arial" panose="020B0604020202020204" pitchFamily="34" charset="0"/>
                <a:cs typeface="Arial" panose="020B0604020202020204" pitchFamily="34" charset="0"/>
                <a:hlinkClick r:id="rId5"/>
              </a:rPr>
              <a:t>://training.energy.gov.ab.ca/Pages/Air.aspx</a:t>
            </a:r>
            <a:endParaRPr lang="en-CA" sz="1400" dirty="0">
              <a:solidFill>
                <a:srgbClr val="000000"/>
              </a:solidFill>
              <a:latin typeface="Arial" panose="020B0604020202020204" pitchFamily="34" charset="0"/>
              <a:cs typeface="Arial" panose="020B0604020202020204" pitchFamily="34" charset="0"/>
            </a:endParaRPr>
          </a:p>
        </p:txBody>
      </p:sp>
      <p:sp>
        <p:nvSpPr>
          <p:cNvPr id="9" name="TextBox 8"/>
          <p:cNvSpPr txBox="1"/>
          <p:nvPr/>
        </p:nvSpPr>
        <p:spPr>
          <a:xfrm>
            <a:off x="643056" y="1431062"/>
            <a:ext cx="3941712"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Accessing ETS</a:t>
            </a:r>
            <a:endParaRPr lang="en-CA" sz="2800" b="1" dirty="0">
              <a:solidFill>
                <a:schemeClr val="accent3"/>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5501089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Error Types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60</a:t>
            </a:fld>
            <a:endParaRPr lang="en-US"/>
          </a:p>
        </p:txBody>
      </p:sp>
      <p:sp>
        <p:nvSpPr>
          <p:cNvPr id="2" name="TextBox 1"/>
          <p:cNvSpPr txBox="1"/>
          <p:nvPr/>
        </p:nvSpPr>
        <p:spPr>
          <a:xfrm>
            <a:off x="557784" y="1410355"/>
            <a:ext cx="11024616" cy="5355312"/>
          </a:xfrm>
          <a:prstGeom prst="rect">
            <a:avLst/>
          </a:prstGeom>
          <a:noFill/>
        </p:spPr>
        <p:txBody>
          <a:bodyPr wrap="square" rtlCol="0">
            <a:spAutoFit/>
          </a:bodyPr>
          <a:lstStyle/>
          <a:p>
            <a:r>
              <a:rPr lang="en-CA" sz="1600" dirty="0">
                <a:latin typeface="Arial" panose="020B0604020202020204" pitchFamily="34" charset="0"/>
                <a:cs typeface="Arial" panose="020B0604020202020204" pitchFamily="34" charset="0"/>
              </a:rPr>
              <a:t>During the submission process, the </a:t>
            </a:r>
            <a:r>
              <a:rPr lang="en-CA" sz="1600" u="sng" dirty="0">
                <a:latin typeface="Arial" panose="020B0604020202020204" pitchFamily="34" charset="0"/>
                <a:cs typeface="Arial" panose="020B0604020202020204" pitchFamily="34" charset="0"/>
              </a:rPr>
              <a:t>Submitter</a:t>
            </a:r>
            <a:r>
              <a:rPr lang="en-CA" sz="1600" dirty="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may encounter errors at different </a:t>
            </a:r>
            <a:r>
              <a:rPr lang="en-CA" sz="1600" dirty="0">
                <a:latin typeface="Arial" panose="020B0604020202020204" pitchFamily="34" charset="0"/>
                <a:cs typeface="Arial" panose="020B0604020202020204" pitchFamily="34" charset="0"/>
              </a:rPr>
              <a:t>levels of validation</a:t>
            </a:r>
            <a:r>
              <a:rPr lang="en-CA" sz="1600" dirty="0" smtClean="0">
                <a:latin typeface="Arial" panose="020B0604020202020204" pitchFamily="34" charset="0"/>
                <a:cs typeface="Arial" panose="020B0604020202020204" pitchFamily="34" charset="0"/>
              </a:rPr>
              <a:t>:</a:t>
            </a:r>
            <a:br>
              <a:rPr lang="en-CA" sz="1600" dirty="0" smtClean="0">
                <a:latin typeface="Arial" panose="020B0604020202020204" pitchFamily="34" charset="0"/>
                <a:cs typeface="Arial" panose="020B0604020202020204" pitchFamily="34" charset="0"/>
              </a:rPr>
            </a:br>
            <a:endParaRPr lang="en-CA" sz="1600" dirty="0">
              <a:latin typeface="Arial" panose="020B0604020202020204" pitchFamily="34" charset="0"/>
              <a:cs typeface="Arial" panose="020B0604020202020204" pitchFamily="34" charset="0"/>
            </a:endParaRPr>
          </a:p>
          <a:p>
            <a:pPr lvl="0"/>
            <a:r>
              <a:rPr lang="en-CA" sz="1400" b="1" dirty="0">
                <a:latin typeface="Arial" panose="020B0604020202020204" pitchFamily="34" charset="0"/>
                <a:cs typeface="Arial" panose="020B0604020202020204" pitchFamily="34" charset="0"/>
              </a:rPr>
              <a:t>File </a:t>
            </a:r>
            <a:r>
              <a:rPr lang="en-CA" sz="1400" b="1" dirty="0" smtClean="0">
                <a:latin typeface="Arial" panose="020B0604020202020204" pitchFamily="34" charset="0"/>
                <a:cs typeface="Arial" panose="020B0604020202020204" pitchFamily="34" charset="0"/>
              </a:rPr>
              <a:t>Validation </a:t>
            </a:r>
          </a:p>
          <a:p>
            <a:pPr marL="742950" lvl="1" indent="-285750">
              <a:buFont typeface="Arial" panose="020B0604020202020204" pitchFamily="34" charset="0"/>
              <a:buChar char="•"/>
            </a:pPr>
            <a:r>
              <a:rPr lang="en-CA" sz="1400" dirty="0" smtClean="0">
                <a:latin typeface="Arial" panose="020B0604020202020204" pitchFamily="34" charset="0"/>
                <a:cs typeface="Arial" panose="020B0604020202020204" pitchFamily="34" charset="0"/>
              </a:rPr>
              <a:t>Encountered when the file(s), that have been uploaded for submission fails the file formatting rules before being processed for review.  These errors must be corrected or no further processing can take place.  </a:t>
            </a:r>
          </a:p>
          <a:p>
            <a:pPr marL="742950" lvl="1" indent="-285750">
              <a:buFont typeface="Arial" panose="020B0604020202020204" pitchFamily="34" charset="0"/>
              <a:buChar char="•"/>
            </a:pPr>
            <a:r>
              <a:rPr lang="en-CA" sz="1400" dirty="0" smtClean="0">
                <a:latin typeface="Arial" panose="020B0604020202020204" pitchFamily="34" charset="0"/>
                <a:cs typeface="Arial" panose="020B0604020202020204" pitchFamily="34" charset="0"/>
              </a:rPr>
              <a:t>Ex</a:t>
            </a:r>
            <a:r>
              <a:rPr lang="en-CA" sz="1400" dirty="0">
                <a:latin typeface="Arial" panose="020B0604020202020204" pitchFamily="34" charset="0"/>
                <a:cs typeface="Arial" panose="020B0604020202020204" pitchFamily="34" charset="0"/>
              </a:rPr>
              <a:t>. Missing company name, invalid file type, invalid file name, etc.  </a:t>
            </a:r>
            <a:r>
              <a:rPr lang="en-CA" sz="1400" dirty="0" smtClean="0">
                <a:latin typeface="Arial" panose="020B0604020202020204" pitchFamily="34" charset="0"/>
                <a:cs typeface="Arial" panose="020B0604020202020204" pitchFamily="34" charset="0"/>
              </a:rPr>
              <a:t/>
            </a:r>
            <a:br>
              <a:rPr lang="en-CA" sz="1400" dirty="0" smtClean="0">
                <a:latin typeface="Arial" panose="020B0604020202020204" pitchFamily="34" charset="0"/>
                <a:cs typeface="Arial" panose="020B0604020202020204" pitchFamily="34" charset="0"/>
              </a:rPr>
            </a:br>
            <a:endParaRPr lang="en-CA" sz="1400" dirty="0">
              <a:latin typeface="Arial" panose="020B0604020202020204" pitchFamily="34" charset="0"/>
              <a:cs typeface="Arial" panose="020B0604020202020204" pitchFamily="34" charset="0"/>
            </a:endParaRPr>
          </a:p>
          <a:p>
            <a:pPr lvl="0"/>
            <a:r>
              <a:rPr lang="en-CA" sz="1400" b="1" dirty="0">
                <a:latin typeface="Arial" panose="020B0604020202020204" pitchFamily="34" charset="0"/>
                <a:cs typeface="Arial" panose="020B0604020202020204" pitchFamily="34" charset="0"/>
              </a:rPr>
              <a:t>Ambient XML/AMD Forms </a:t>
            </a:r>
            <a:r>
              <a:rPr lang="en-CA" sz="1400" b="1" dirty="0" smtClean="0">
                <a:latin typeface="Arial" panose="020B0604020202020204" pitchFamily="34" charset="0"/>
                <a:cs typeface="Arial" panose="020B0604020202020204" pitchFamily="34" charset="0"/>
              </a:rPr>
              <a:t>Schema Validations </a:t>
            </a:r>
            <a:endParaRPr lang="en-CA" sz="1400"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CA" sz="1400" dirty="0">
                <a:latin typeface="Arial" panose="020B0604020202020204" pitchFamily="34" charset="0"/>
                <a:cs typeface="Arial" panose="020B0604020202020204" pitchFamily="34" charset="0"/>
              </a:rPr>
              <a:t>E</a:t>
            </a:r>
            <a:r>
              <a:rPr lang="en-CA" sz="1400" dirty="0" smtClean="0">
                <a:latin typeface="Arial" panose="020B0604020202020204" pitchFamily="34" charset="0"/>
                <a:cs typeface="Arial" panose="020B0604020202020204" pitchFamily="34" charset="0"/>
              </a:rPr>
              <a:t>ncountered when the file(s), that have been uploaded for submission fails the xml validation rules before being processed for review.  These errors must be corrected or no further processing can take place.  </a:t>
            </a:r>
          </a:p>
          <a:p>
            <a:pPr marL="742950" lvl="1" indent="-285750">
              <a:buFont typeface="Arial" panose="020B0604020202020204" pitchFamily="34" charset="0"/>
              <a:buChar char="•"/>
            </a:pPr>
            <a:r>
              <a:rPr lang="en-CA" sz="1400" dirty="0" smtClean="0">
                <a:latin typeface="Arial" panose="020B0604020202020204" pitchFamily="34" charset="0"/>
                <a:cs typeface="Arial" panose="020B0604020202020204" pitchFamily="34" charset="0"/>
              </a:rPr>
              <a:t>Ex</a:t>
            </a:r>
            <a:r>
              <a:rPr lang="en-CA" sz="1400" dirty="0">
                <a:latin typeface="Arial" panose="020B0604020202020204" pitchFamily="34" charset="0"/>
                <a:cs typeface="Arial" panose="020B0604020202020204" pitchFamily="34" charset="0"/>
              </a:rPr>
              <a:t>. Missing required fields, wrong schema version, wrong xml formatting etc.  </a:t>
            </a:r>
            <a:r>
              <a:rPr lang="en-CA" sz="1400" dirty="0" smtClean="0">
                <a:latin typeface="Arial" panose="020B0604020202020204" pitchFamily="34" charset="0"/>
                <a:cs typeface="Arial" panose="020B0604020202020204" pitchFamily="34" charset="0"/>
              </a:rPr>
              <a:t/>
            </a:r>
            <a:br>
              <a:rPr lang="en-CA" sz="1400" dirty="0" smtClean="0">
                <a:latin typeface="Arial" panose="020B0604020202020204" pitchFamily="34" charset="0"/>
                <a:cs typeface="Arial" panose="020B0604020202020204" pitchFamily="34" charset="0"/>
              </a:rPr>
            </a:br>
            <a:endParaRPr lang="en-CA" sz="1400" dirty="0">
              <a:latin typeface="Arial" panose="020B0604020202020204" pitchFamily="34" charset="0"/>
              <a:cs typeface="Arial" panose="020B0604020202020204" pitchFamily="34" charset="0"/>
            </a:endParaRPr>
          </a:p>
          <a:p>
            <a:pPr lvl="0"/>
            <a:r>
              <a:rPr lang="en-CA" sz="1400" b="1" dirty="0">
                <a:latin typeface="Arial" panose="020B0604020202020204" pitchFamily="34" charset="0"/>
                <a:cs typeface="Arial" panose="020B0604020202020204" pitchFamily="34" charset="0"/>
              </a:rPr>
              <a:t>Data </a:t>
            </a:r>
            <a:r>
              <a:rPr lang="en-CA" sz="1400" b="1" dirty="0" smtClean="0">
                <a:latin typeface="Arial" panose="020B0604020202020204" pitchFamily="34" charset="0"/>
                <a:cs typeface="Arial" panose="020B0604020202020204" pitchFamily="34" charset="0"/>
              </a:rPr>
              <a:t>Validation (Hard </a:t>
            </a:r>
            <a:r>
              <a:rPr lang="en-CA" sz="1400" b="1" dirty="0">
                <a:latin typeface="Arial" panose="020B0604020202020204" pitchFamily="34" charset="0"/>
                <a:cs typeface="Arial" panose="020B0604020202020204" pitchFamily="34" charset="0"/>
              </a:rPr>
              <a:t>S</a:t>
            </a:r>
            <a:r>
              <a:rPr lang="en-CA" sz="1400" b="1" dirty="0" smtClean="0">
                <a:latin typeface="Arial" panose="020B0604020202020204" pitchFamily="34" charset="0"/>
                <a:cs typeface="Arial" panose="020B0604020202020204" pitchFamily="34" charset="0"/>
              </a:rPr>
              <a:t>tops</a:t>
            </a:r>
            <a:r>
              <a:rPr lang="en-CA" sz="1400" b="1" dirty="0">
                <a:latin typeface="Arial" panose="020B0604020202020204" pitchFamily="34" charset="0"/>
                <a:cs typeface="Arial" panose="020B0604020202020204" pitchFamily="34" charset="0"/>
              </a:rPr>
              <a:t>)</a:t>
            </a:r>
            <a:endParaRPr lang="en-CA"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CA" sz="1400" dirty="0" smtClean="0">
                <a:latin typeface="Arial" panose="020B0604020202020204" pitchFamily="34" charset="0"/>
                <a:cs typeface="Arial" panose="020B0604020202020204" pitchFamily="34" charset="0"/>
              </a:rPr>
              <a:t>Encountered </a:t>
            </a:r>
            <a:r>
              <a:rPr lang="en-CA" sz="1400" dirty="0">
                <a:latin typeface="Arial" panose="020B0604020202020204" pitchFamily="34" charset="0"/>
                <a:cs typeface="Arial" panose="020B0604020202020204" pitchFamily="34" charset="0"/>
              </a:rPr>
              <a:t>when the file(s) have been loaded for processing but fails the data validation rules before being reviewed by the Reviewer.  The Submitter has to correct the file and resubmit. </a:t>
            </a:r>
          </a:p>
          <a:p>
            <a:pPr marL="742950" lvl="1" indent="-285750">
              <a:buFont typeface="Arial" panose="020B0604020202020204" pitchFamily="34" charset="0"/>
              <a:buChar char="•"/>
            </a:pPr>
            <a:r>
              <a:rPr lang="en-CA" sz="1400" dirty="0">
                <a:latin typeface="Arial" panose="020B0604020202020204" pitchFamily="34" charset="0"/>
                <a:cs typeface="Arial" panose="020B0604020202020204" pitchFamily="34" charset="0"/>
              </a:rPr>
              <a:t>Ex. invalid VVC code, approval ID in filename does not match submitted approval ID in form, wrong naming </a:t>
            </a:r>
            <a:r>
              <a:rPr lang="en-CA" sz="1400" dirty="0" smtClean="0">
                <a:latin typeface="Arial" panose="020B0604020202020204" pitchFamily="34" charset="0"/>
                <a:cs typeface="Arial" panose="020B0604020202020204" pitchFamily="34" charset="0"/>
              </a:rPr>
              <a:t>convention</a:t>
            </a:r>
            <a:r>
              <a:rPr lang="en-CA" sz="1400" dirty="0">
                <a:latin typeface="Arial" panose="020B0604020202020204" pitchFamily="34" charset="0"/>
                <a:cs typeface="Arial" panose="020B0604020202020204" pitchFamily="34" charset="0"/>
              </a:rPr>
              <a:t>.</a:t>
            </a:r>
            <a:r>
              <a:rPr lang="en-CA" sz="1400" strike="sngStrike" dirty="0">
                <a:latin typeface="Arial" panose="020B0604020202020204" pitchFamily="34" charset="0"/>
                <a:cs typeface="Arial" panose="020B0604020202020204" pitchFamily="34" charset="0"/>
              </a:rPr>
              <a:t/>
            </a:r>
            <a:br>
              <a:rPr lang="en-CA" sz="1400" strike="sngStrike" dirty="0">
                <a:latin typeface="Arial" panose="020B0604020202020204" pitchFamily="34" charset="0"/>
                <a:cs typeface="Arial" panose="020B0604020202020204" pitchFamily="34" charset="0"/>
              </a:rPr>
            </a:br>
            <a:endParaRPr lang="en-CA" sz="1200" dirty="0">
              <a:latin typeface="Arial" panose="020B0604020202020204" pitchFamily="34" charset="0"/>
              <a:cs typeface="Arial" panose="020B0604020202020204" pitchFamily="34" charset="0"/>
            </a:endParaRPr>
          </a:p>
          <a:p>
            <a:pPr lvl="0"/>
            <a:r>
              <a:rPr lang="en-CA" sz="1400" b="1" dirty="0">
                <a:latin typeface="Arial" panose="020B0604020202020204" pitchFamily="34" charset="0"/>
                <a:cs typeface="Arial" panose="020B0604020202020204" pitchFamily="34" charset="0"/>
              </a:rPr>
              <a:t>Possible Data </a:t>
            </a:r>
            <a:r>
              <a:rPr lang="en-CA" sz="1400" b="1" dirty="0" smtClean="0">
                <a:latin typeface="Arial" panose="020B0604020202020204" pitchFamily="34" charset="0"/>
                <a:cs typeface="Arial" panose="020B0604020202020204" pitchFamily="34" charset="0"/>
              </a:rPr>
              <a:t>Validation (Warnings</a:t>
            </a:r>
            <a:r>
              <a:rPr lang="en-CA" sz="1400" b="1" dirty="0">
                <a:latin typeface="Arial" panose="020B0604020202020204" pitchFamily="34" charset="0"/>
                <a:cs typeface="Arial" panose="020B0604020202020204" pitchFamily="34" charset="0"/>
              </a:rPr>
              <a:t>)</a:t>
            </a:r>
            <a:endParaRPr lang="en-CA"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CA" sz="1400" dirty="0">
                <a:latin typeface="Arial" panose="020B0604020202020204" pitchFamily="34" charset="0"/>
                <a:cs typeface="Arial" panose="020B0604020202020204" pitchFamily="34" charset="0"/>
              </a:rPr>
              <a:t>E</a:t>
            </a:r>
            <a:r>
              <a:rPr lang="en-CA" sz="1400" dirty="0" smtClean="0">
                <a:latin typeface="Arial" panose="020B0604020202020204" pitchFamily="34" charset="0"/>
                <a:cs typeface="Arial" panose="020B0604020202020204" pitchFamily="34" charset="0"/>
              </a:rPr>
              <a:t>ncountered </a:t>
            </a:r>
            <a:r>
              <a:rPr lang="en-CA" sz="1400" dirty="0">
                <a:latin typeface="Arial" panose="020B0604020202020204" pitchFamily="34" charset="0"/>
                <a:cs typeface="Arial" panose="020B0604020202020204" pitchFamily="34" charset="0"/>
              </a:rPr>
              <a:t>when the file(s) have been loaded for processing but fails the data validation rules (warning) before being reviewed by the Reviewer.  The Submitter has the options of approving or rejecting the submission.  </a:t>
            </a:r>
          </a:p>
          <a:p>
            <a:pPr marL="742950" lvl="1" indent="-285750">
              <a:buFont typeface="Arial" panose="020B0604020202020204" pitchFamily="34" charset="0"/>
              <a:buChar char="•"/>
            </a:pPr>
            <a:r>
              <a:rPr lang="en-CA" sz="1400" dirty="0">
                <a:latin typeface="Arial" panose="020B0604020202020204" pitchFamily="34" charset="0"/>
                <a:cs typeface="Arial" panose="020B0604020202020204" pitchFamily="34" charset="0"/>
              </a:rPr>
              <a:t>Ex. Resubmission for station ID and VVC Code, etc</a:t>
            </a:r>
            <a:r>
              <a:rPr lang="en-CA" sz="1400" dirty="0" smtClean="0">
                <a:latin typeface="Arial" panose="020B0604020202020204" pitchFamily="34" charset="0"/>
                <a:cs typeface="Arial" panose="020B0604020202020204" pitchFamily="34" charset="0"/>
              </a:rPr>
              <a:t>.</a:t>
            </a:r>
            <a:br>
              <a:rPr lang="en-CA" sz="1400" dirty="0" smtClean="0">
                <a:latin typeface="Arial" panose="020B0604020202020204" pitchFamily="34" charset="0"/>
                <a:cs typeface="Arial" panose="020B0604020202020204" pitchFamily="34" charset="0"/>
              </a:rPr>
            </a:br>
            <a:endParaRPr lang="en-CA"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Examples </a:t>
            </a:r>
            <a:r>
              <a:rPr lang="en-US" sz="1400" dirty="0">
                <a:latin typeface="Arial" panose="020B0604020202020204" pitchFamily="34" charset="0"/>
                <a:cs typeface="Arial" panose="020B0604020202020204" pitchFamily="34" charset="0"/>
              </a:rPr>
              <a:t>of the types of errors are shown in the following </a:t>
            </a:r>
            <a:r>
              <a:rPr lang="en-US" sz="1400" dirty="0" smtClean="0">
                <a:latin typeface="Arial" panose="020B0604020202020204" pitchFamily="34" charset="0"/>
                <a:cs typeface="Arial" panose="020B0604020202020204" pitchFamily="34" charset="0"/>
              </a:rPr>
              <a:t>slides</a:t>
            </a:r>
            <a:endParaRPr lang="en-CA" sz="1400" dirty="0">
              <a:latin typeface="Arial" panose="020B0604020202020204" pitchFamily="34" charset="0"/>
              <a:cs typeface="Arial" panose="020B0604020202020204" pitchFamily="34" charset="0"/>
            </a:endParaRPr>
          </a:p>
          <a:p>
            <a:r>
              <a:rPr lang="en-CA" sz="1400" dirty="0">
                <a:latin typeface="Arial" panose="020B0604020202020204" pitchFamily="34" charset="0"/>
                <a:cs typeface="Arial" panose="020B0604020202020204" pitchFamily="34" charset="0"/>
              </a:rPr>
              <a:t>For more information on the types of errors encountered, please see “Submission guidance document”</a:t>
            </a:r>
          </a:p>
        </p:txBody>
      </p:sp>
    </p:spTree>
    <p:extLst>
      <p:ext uri="{BB962C8B-B14F-4D97-AF65-F5344CB8AC3E}">
        <p14:creationId xmlns:p14="http://schemas.microsoft.com/office/powerpoint/2010/main" val="20762575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Error Types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61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2" y="2306185"/>
            <a:ext cx="5373620" cy="3269091"/>
          </a:xfrm>
          <a:prstGeom prst="rect">
            <a:avLst/>
          </a:prstGeom>
        </p:spPr>
      </p:pic>
      <p:sp>
        <p:nvSpPr>
          <p:cNvPr id="6" name="TextBox 5"/>
          <p:cNvSpPr txBox="1"/>
          <p:nvPr/>
        </p:nvSpPr>
        <p:spPr>
          <a:xfrm>
            <a:off x="6795814" y="2696339"/>
            <a:ext cx="3772338" cy="2277547"/>
          </a:xfrm>
          <a:prstGeom prst="rect">
            <a:avLst/>
          </a:prstGeom>
          <a:noFill/>
          <a:ln w="25400">
            <a:noFill/>
          </a:ln>
        </p:spPr>
        <p:txBody>
          <a:bodyPr wrap="square" rtlCol="0">
            <a:spAutoFit/>
          </a:bodyPr>
          <a:lstStyle/>
          <a:p>
            <a:r>
              <a:rPr lang="en-CA" sz="1600" dirty="0" smtClean="0">
                <a:latin typeface="Arial" panose="020B0604020202020204" pitchFamily="34" charset="0"/>
                <a:cs typeface="Arial" panose="020B0604020202020204" pitchFamily="34" charset="0"/>
              </a:rPr>
              <a:t>There are two (2) error messages printed in red</a:t>
            </a:r>
          </a:p>
          <a:p>
            <a:endParaRPr lang="en-CA" sz="1600" dirty="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The errors are caused by the </a:t>
            </a:r>
            <a:r>
              <a:rPr lang="en-CA" sz="1600" u="sng" dirty="0" smtClean="0">
                <a:latin typeface="Arial" panose="020B0604020202020204" pitchFamily="34" charset="0"/>
                <a:cs typeface="Arial" panose="020B0604020202020204" pitchFamily="34" charset="0"/>
              </a:rPr>
              <a:t>Submitter</a:t>
            </a:r>
            <a:r>
              <a:rPr lang="en-CA" sz="1600" dirty="0" smtClean="0">
                <a:latin typeface="Arial" panose="020B0604020202020204" pitchFamily="34" charset="0"/>
                <a:cs typeface="Arial" panose="020B0604020202020204" pitchFamily="34" charset="0"/>
              </a:rPr>
              <a:t> clicking the “</a:t>
            </a:r>
            <a:r>
              <a:rPr lang="en-CA" sz="1600" b="1" i="1" dirty="0" smtClean="0">
                <a:latin typeface="Arial" panose="020B0604020202020204" pitchFamily="34" charset="0"/>
                <a:cs typeface="Arial" panose="020B0604020202020204" pitchFamily="34" charset="0"/>
              </a:rPr>
              <a:t>Submit</a:t>
            </a:r>
            <a:r>
              <a:rPr lang="en-CA" sz="1600" dirty="0" smtClean="0">
                <a:latin typeface="Arial" panose="020B0604020202020204" pitchFamily="34" charset="0"/>
                <a:cs typeface="Arial" panose="020B0604020202020204" pitchFamily="34" charset="0"/>
              </a:rPr>
              <a:t>” button without</a:t>
            </a:r>
            <a:r>
              <a:rPr lang="en-CA" sz="1600" dirty="0" smtClean="0">
                <a:latin typeface="Arial" panose="020B0604020202020204" pitchFamily="34" charset="0"/>
                <a:cs typeface="Arial" panose="020B0604020202020204" pitchFamily="34" charset="0"/>
              </a:rPr>
              <a:t>:</a:t>
            </a:r>
          </a:p>
          <a:p>
            <a:endParaRPr lang="en-CA"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600" dirty="0">
                <a:latin typeface="Arial" panose="020B0604020202020204" pitchFamily="34" charset="0"/>
                <a:cs typeface="Arial" panose="020B0604020202020204" pitchFamily="34" charset="0"/>
              </a:rPr>
              <a:t>S</a:t>
            </a:r>
            <a:r>
              <a:rPr lang="en-CA" sz="1600" dirty="0" smtClean="0">
                <a:latin typeface="Arial" panose="020B0604020202020204" pitchFamily="34" charset="0"/>
                <a:cs typeface="Arial" panose="020B0604020202020204" pitchFamily="34" charset="0"/>
              </a:rPr>
              <a:t>electing the Company Name</a:t>
            </a: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Uploading the file(s)</a:t>
            </a:r>
          </a:p>
          <a:p>
            <a:endParaRPr lang="en-CA" sz="1400" dirty="0"/>
          </a:p>
        </p:txBody>
      </p:sp>
      <p:sp>
        <p:nvSpPr>
          <p:cNvPr id="7" name="Rectangle 6"/>
          <p:cNvSpPr/>
          <p:nvPr/>
        </p:nvSpPr>
        <p:spPr>
          <a:xfrm>
            <a:off x="701346" y="4065365"/>
            <a:ext cx="5013764" cy="1854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1514939" y="4831122"/>
            <a:ext cx="432287" cy="1638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p:cNvSpPr/>
          <p:nvPr/>
        </p:nvSpPr>
        <p:spPr>
          <a:xfrm>
            <a:off x="623392" y="1557945"/>
            <a:ext cx="3675430" cy="523220"/>
          </a:xfrm>
          <a:prstGeom prst="rect">
            <a:avLst/>
          </a:prstGeom>
        </p:spPr>
        <p:txBody>
          <a:bodyPr wrap="none">
            <a:spAutoFit/>
          </a:bodyPr>
          <a:lstStyle/>
          <a:p>
            <a:r>
              <a:rPr lang="en-CA" sz="2800" b="1" dirty="0">
                <a:solidFill>
                  <a:schemeClr val="accent3"/>
                </a:solidFill>
                <a:latin typeface="Arial" panose="020B0604020202020204" pitchFamily="34" charset="0"/>
                <a:cs typeface="Arial" panose="020B0604020202020204" pitchFamily="34" charset="0"/>
              </a:rPr>
              <a:t>File Validation Error </a:t>
            </a:r>
          </a:p>
        </p:txBody>
      </p:sp>
    </p:spTree>
    <p:extLst>
      <p:ext uri="{BB962C8B-B14F-4D97-AF65-F5344CB8AC3E}">
        <p14:creationId xmlns:p14="http://schemas.microsoft.com/office/powerpoint/2010/main" val="12538732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Error Types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62</a:t>
            </a:fld>
            <a:endParaRPr lang="en-US"/>
          </a:p>
        </p:txBody>
      </p:sp>
      <p:sp>
        <p:nvSpPr>
          <p:cNvPr id="2" name="TextBox 1"/>
          <p:cNvSpPr txBox="1"/>
          <p:nvPr/>
        </p:nvSpPr>
        <p:spPr>
          <a:xfrm>
            <a:off x="6334698" y="2224498"/>
            <a:ext cx="4441103" cy="3262432"/>
          </a:xfrm>
          <a:prstGeom prst="rect">
            <a:avLst/>
          </a:prstGeom>
          <a:noFill/>
          <a:ln w="25400">
            <a:noFill/>
          </a:ln>
        </p:spPr>
        <p:txBody>
          <a:bodyPr wrap="square" rtlCol="0">
            <a:spAutoFit/>
          </a:bodyPr>
          <a:lstStyle/>
          <a:p>
            <a:endParaRPr lang="en-CA" sz="1600" dirty="0" smtClean="0"/>
          </a:p>
          <a:p>
            <a:r>
              <a:rPr lang="en-CA" sz="1600" dirty="0" smtClean="0">
                <a:latin typeface="Arial" panose="020B0604020202020204" pitchFamily="34" charset="0"/>
                <a:cs typeface="Arial" panose="020B0604020202020204" pitchFamily="34" charset="0"/>
              </a:rPr>
              <a:t>On the top left is the Submission form with the error message (red font) and an </a:t>
            </a:r>
            <a:r>
              <a:rPr lang="en-CA" sz="1600" dirty="0" smtClean="0">
                <a:latin typeface="Arial" panose="020B0604020202020204" pitchFamily="34" charset="0"/>
                <a:cs typeface="Arial" panose="020B0604020202020204" pitchFamily="34" charset="0"/>
              </a:rPr>
              <a:t>Error Report </a:t>
            </a:r>
            <a:r>
              <a:rPr lang="en-CA" sz="1600" dirty="0" smtClean="0">
                <a:latin typeface="Arial" panose="020B0604020202020204" pitchFamily="34" charset="0"/>
                <a:cs typeface="Arial" panose="020B0604020202020204" pitchFamily="34" charset="0"/>
              </a:rPr>
              <a:t>link that the </a:t>
            </a:r>
            <a:r>
              <a:rPr lang="en-CA" sz="1600" u="sng" dirty="0" smtClean="0">
                <a:latin typeface="Arial" panose="020B0604020202020204" pitchFamily="34" charset="0"/>
                <a:cs typeface="Arial" panose="020B0604020202020204" pitchFamily="34" charset="0"/>
              </a:rPr>
              <a:t>Submitter</a:t>
            </a:r>
            <a:r>
              <a:rPr lang="en-CA" sz="1600" dirty="0" smtClean="0">
                <a:latin typeface="Arial" panose="020B0604020202020204" pitchFamily="34" charset="0"/>
                <a:cs typeface="Arial" panose="020B0604020202020204" pitchFamily="34" charset="0"/>
              </a:rPr>
              <a:t> clicks in order to get more details.</a:t>
            </a:r>
          </a:p>
          <a:p>
            <a:endParaRPr lang="en-CA" sz="1600" dirty="0" smtClean="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On the bottom left is the </a:t>
            </a:r>
            <a:r>
              <a:rPr lang="en-CA" sz="1600" dirty="0" smtClean="0">
                <a:latin typeface="Arial" panose="020B0604020202020204" pitchFamily="34" charset="0"/>
                <a:cs typeface="Arial" panose="020B0604020202020204" pitchFamily="34" charset="0"/>
              </a:rPr>
              <a:t>Error Report </a:t>
            </a:r>
            <a:r>
              <a:rPr lang="en-CA" sz="1600" dirty="0" smtClean="0">
                <a:latin typeface="Arial" panose="020B0604020202020204" pitchFamily="34" charset="0"/>
                <a:cs typeface="Arial" panose="020B0604020202020204" pitchFamily="34" charset="0"/>
              </a:rPr>
              <a:t>which indicates the User is not authorized to submit for approval 195448 (see slide 22, step 2) </a:t>
            </a:r>
          </a:p>
          <a:p>
            <a:endParaRPr lang="en-CA" sz="1600" dirty="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The </a:t>
            </a:r>
            <a:r>
              <a:rPr lang="en-CA" sz="1600" u="sng" dirty="0" smtClean="0">
                <a:latin typeface="Arial" panose="020B0604020202020204" pitchFamily="34" charset="0"/>
                <a:cs typeface="Arial" panose="020B0604020202020204" pitchFamily="34" charset="0"/>
              </a:rPr>
              <a:t>Coordinator</a:t>
            </a:r>
            <a:r>
              <a:rPr lang="en-CA" sz="1600" dirty="0" smtClean="0">
                <a:latin typeface="Arial" panose="020B0604020202020204" pitchFamily="34" charset="0"/>
                <a:cs typeface="Arial" panose="020B0604020202020204" pitchFamily="34" charset="0"/>
              </a:rPr>
              <a:t> should be contacted to address this error  </a:t>
            </a:r>
          </a:p>
          <a:p>
            <a:endParaRPr lang="en-CA" sz="1400" dirty="0"/>
          </a:p>
        </p:txBody>
      </p:sp>
      <p:pic>
        <p:nvPicPr>
          <p:cNvPr id="12" name="Picture 11"/>
          <p:cNvPicPr>
            <a:picLocks noChangeAspect="1"/>
          </p:cNvPicPr>
          <p:nvPr/>
        </p:nvPicPr>
        <p:blipFill>
          <a:blip r:embed="rId3"/>
          <a:stretch>
            <a:fillRect/>
          </a:stretch>
        </p:blipFill>
        <p:spPr>
          <a:xfrm>
            <a:off x="827125" y="4521567"/>
            <a:ext cx="4838095" cy="2009524"/>
          </a:xfrm>
          <a:prstGeom prst="rect">
            <a:avLst/>
          </a:prstGeom>
        </p:spPr>
      </p:pic>
      <p:pic>
        <p:nvPicPr>
          <p:cNvPr id="14" name="Picture 13"/>
          <p:cNvPicPr>
            <a:picLocks noChangeAspect="1"/>
          </p:cNvPicPr>
          <p:nvPr/>
        </p:nvPicPr>
        <p:blipFill>
          <a:blip r:embed="rId4"/>
          <a:stretch>
            <a:fillRect/>
          </a:stretch>
        </p:blipFill>
        <p:spPr>
          <a:xfrm>
            <a:off x="827125" y="2012007"/>
            <a:ext cx="4118828" cy="2509560"/>
          </a:xfrm>
          <a:prstGeom prst="rect">
            <a:avLst/>
          </a:prstGeom>
        </p:spPr>
      </p:pic>
      <p:sp>
        <p:nvSpPr>
          <p:cNvPr id="15" name="Rectangle 14"/>
          <p:cNvSpPr/>
          <p:nvPr/>
        </p:nvSpPr>
        <p:spPr>
          <a:xfrm>
            <a:off x="662648" y="1503017"/>
            <a:ext cx="3576044" cy="523220"/>
          </a:xfrm>
          <a:prstGeom prst="rect">
            <a:avLst/>
          </a:prstGeom>
        </p:spPr>
        <p:txBody>
          <a:bodyPr wrap="none">
            <a:spAutoFit/>
          </a:bodyPr>
          <a:lstStyle/>
          <a:p>
            <a:r>
              <a:rPr lang="en-CA" sz="2800" b="1" dirty="0">
                <a:solidFill>
                  <a:schemeClr val="accent3"/>
                </a:solidFill>
                <a:latin typeface="Arial" panose="020B0604020202020204" pitchFamily="34" charset="0"/>
                <a:cs typeface="Arial" panose="020B0604020202020204" pitchFamily="34" charset="0"/>
              </a:rPr>
              <a:t>File Validation </a:t>
            </a:r>
            <a:r>
              <a:rPr lang="en-CA" sz="2800" b="1" dirty="0" smtClean="0">
                <a:solidFill>
                  <a:schemeClr val="accent3"/>
                </a:solidFill>
                <a:latin typeface="Arial" panose="020B0604020202020204" pitchFamily="34" charset="0"/>
                <a:cs typeface="Arial" panose="020B0604020202020204" pitchFamily="34" charset="0"/>
              </a:rPr>
              <a:t>Error</a:t>
            </a:r>
            <a:endParaRPr lang="en-CA" sz="2800" b="1" dirty="0">
              <a:solidFill>
                <a:schemeClr val="accent3"/>
              </a:solidFill>
              <a:latin typeface="Arial" panose="020B0604020202020204" pitchFamily="34" charset="0"/>
              <a:cs typeface="Arial" panose="020B0604020202020204" pitchFamily="34" charset="0"/>
            </a:endParaRPr>
          </a:p>
        </p:txBody>
      </p:sp>
      <p:sp>
        <p:nvSpPr>
          <p:cNvPr id="5" name="Rectangle 4"/>
          <p:cNvSpPr/>
          <p:nvPr/>
        </p:nvSpPr>
        <p:spPr>
          <a:xfrm>
            <a:off x="1410160" y="5792294"/>
            <a:ext cx="561190" cy="108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39398" y="5779224"/>
            <a:ext cx="618872" cy="121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CA" sz="600" dirty="0" smtClean="0">
                <a:solidFill>
                  <a:srgbClr val="000000"/>
                </a:solidFill>
              </a:rPr>
              <a:t>EA1035_Client A</a:t>
            </a:r>
            <a:endParaRPr lang="en-CA" sz="600" dirty="0">
              <a:solidFill>
                <a:srgbClr val="000000"/>
              </a:solidFill>
            </a:endParaRPr>
          </a:p>
        </p:txBody>
      </p:sp>
    </p:spTree>
    <p:extLst>
      <p:ext uri="{BB962C8B-B14F-4D97-AF65-F5344CB8AC3E}">
        <p14:creationId xmlns:p14="http://schemas.microsoft.com/office/powerpoint/2010/main" val="7192915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Error Types</a:t>
            </a:r>
          </a:p>
        </p:txBody>
      </p:sp>
      <p:sp>
        <p:nvSpPr>
          <p:cNvPr id="4" name="Slide Number Placeholder 3"/>
          <p:cNvSpPr>
            <a:spLocks noGrp="1"/>
          </p:cNvSpPr>
          <p:nvPr>
            <p:ph type="sldNum" sz="quarter" idx="4"/>
          </p:nvPr>
        </p:nvSpPr>
        <p:spPr/>
        <p:txBody>
          <a:bodyPr/>
          <a:lstStyle/>
          <a:p>
            <a:fld id="{3A2281A5-0AAD-5C43-9874-F8F3A9F5B29A}" type="slidenum">
              <a:rPr lang="en-US" smtClean="0"/>
              <a:pPr/>
              <a:t>63</a:t>
            </a:fld>
            <a:endParaRPr lang="en-US"/>
          </a:p>
        </p:txBody>
      </p:sp>
      <p:sp>
        <p:nvSpPr>
          <p:cNvPr id="5" name="Rectangle 4"/>
          <p:cNvSpPr/>
          <p:nvPr/>
        </p:nvSpPr>
        <p:spPr>
          <a:xfrm>
            <a:off x="623392" y="1415250"/>
            <a:ext cx="8070864" cy="523220"/>
          </a:xfrm>
          <a:prstGeom prst="rect">
            <a:avLst/>
          </a:prstGeom>
        </p:spPr>
        <p:txBody>
          <a:bodyPr wrap="none">
            <a:spAutoFit/>
          </a:bodyPr>
          <a:lstStyle/>
          <a:p>
            <a:pPr lvl="0"/>
            <a:r>
              <a:rPr lang="en-CA" sz="2800" b="1" dirty="0">
                <a:solidFill>
                  <a:schemeClr val="accent3"/>
                </a:solidFill>
                <a:latin typeface="Arial" panose="020B0604020202020204" pitchFamily="34" charset="0"/>
                <a:cs typeface="Arial" panose="020B0604020202020204" pitchFamily="34" charset="0"/>
              </a:rPr>
              <a:t>Ambient XML/AMD Forms Schema Validations</a:t>
            </a:r>
            <a:endParaRPr lang="en-CA" sz="2800" dirty="0">
              <a:solidFill>
                <a:schemeClr val="accent3"/>
              </a:solidFill>
              <a:latin typeface="Arial" panose="020B0604020202020204" pitchFamily="34" charset="0"/>
              <a:cs typeface="Arial" panose="020B0604020202020204" pitchFamily="34" charset="0"/>
            </a:endParaRPr>
          </a:p>
        </p:txBody>
      </p:sp>
      <p:sp>
        <p:nvSpPr>
          <p:cNvPr id="9" name="TextBox 8"/>
          <p:cNvSpPr txBox="1"/>
          <p:nvPr/>
        </p:nvSpPr>
        <p:spPr>
          <a:xfrm>
            <a:off x="6723724" y="4526987"/>
            <a:ext cx="3941064" cy="1477328"/>
          </a:xfrm>
          <a:prstGeom prst="rect">
            <a:avLst/>
          </a:prstGeom>
          <a:noFill/>
        </p:spPr>
        <p:txBody>
          <a:bodyPr wrap="square" rtlCol="0">
            <a:spAutoFit/>
          </a:bodyPr>
          <a:lstStyle/>
          <a:p>
            <a:r>
              <a:rPr lang="en-CA" dirty="0" smtClean="0"/>
              <a:t>The </a:t>
            </a:r>
            <a:r>
              <a:rPr lang="en-CA" dirty="0" smtClean="0"/>
              <a:t>Error Report </a:t>
            </a:r>
            <a:r>
              <a:rPr lang="en-CA" dirty="0" smtClean="0"/>
              <a:t>states the interval End date and time is missing</a:t>
            </a:r>
          </a:p>
          <a:p>
            <a:endParaRPr lang="en-CA" dirty="0"/>
          </a:p>
          <a:p>
            <a:r>
              <a:rPr lang="en-CA" dirty="0" smtClean="0"/>
              <a:t>As seen in the XML, there is no data in this position (top left, red box)</a:t>
            </a:r>
            <a:endParaRPr lang="en-CA" dirty="0"/>
          </a:p>
        </p:txBody>
      </p:sp>
      <p:pic>
        <p:nvPicPr>
          <p:cNvPr id="19" name="Picture 18"/>
          <p:cNvPicPr>
            <a:picLocks noChangeAspect="1"/>
          </p:cNvPicPr>
          <p:nvPr/>
        </p:nvPicPr>
        <p:blipFill>
          <a:blip r:embed="rId2"/>
          <a:stretch>
            <a:fillRect/>
          </a:stretch>
        </p:blipFill>
        <p:spPr>
          <a:xfrm>
            <a:off x="623392" y="1979607"/>
            <a:ext cx="5038095" cy="1876190"/>
          </a:xfrm>
          <a:prstGeom prst="rect">
            <a:avLst/>
          </a:prstGeom>
        </p:spPr>
      </p:pic>
      <p:pic>
        <p:nvPicPr>
          <p:cNvPr id="20" name="Picture 19"/>
          <p:cNvPicPr>
            <a:picLocks noChangeAspect="1"/>
          </p:cNvPicPr>
          <p:nvPr/>
        </p:nvPicPr>
        <p:blipFill rotWithShape="1">
          <a:blip r:embed="rId3"/>
          <a:srcRect t="1348"/>
          <a:stretch/>
        </p:blipFill>
        <p:spPr>
          <a:xfrm>
            <a:off x="5791514" y="1979607"/>
            <a:ext cx="5571429" cy="2348871"/>
          </a:xfrm>
          <a:prstGeom prst="rect">
            <a:avLst/>
          </a:prstGeom>
        </p:spPr>
      </p:pic>
      <p:pic>
        <p:nvPicPr>
          <p:cNvPr id="21" name="Picture 20"/>
          <p:cNvPicPr>
            <a:picLocks noChangeAspect="1"/>
          </p:cNvPicPr>
          <p:nvPr/>
        </p:nvPicPr>
        <p:blipFill>
          <a:blip r:embed="rId4"/>
          <a:stretch>
            <a:fillRect/>
          </a:stretch>
        </p:blipFill>
        <p:spPr>
          <a:xfrm>
            <a:off x="1047187" y="3946603"/>
            <a:ext cx="4333333" cy="2638095"/>
          </a:xfrm>
          <a:prstGeom prst="rect">
            <a:avLst/>
          </a:prstGeom>
        </p:spPr>
      </p:pic>
    </p:spTree>
    <p:extLst>
      <p:ext uri="{BB962C8B-B14F-4D97-AF65-F5344CB8AC3E}">
        <p14:creationId xmlns:p14="http://schemas.microsoft.com/office/powerpoint/2010/main" val="7792893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Error</a:t>
            </a:r>
            <a:r>
              <a:rPr lang="en-CA" dirty="0" smtClean="0">
                <a:solidFill>
                  <a:srgbClr val="00B050"/>
                </a:solidFill>
              </a:rPr>
              <a:t> </a:t>
            </a:r>
            <a:r>
              <a:rPr lang="en-CA" dirty="0" smtClean="0"/>
              <a:t>Types</a:t>
            </a:r>
            <a:endParaRPr lang="en-CA" sz="1400"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64</a:t>
            </a:fld>
            <a:endParaRPr lang="en-US"/>
          </a:p>
        </p:txBody>
      </p:sp>
      <p:sp>
        <p:nvSpPr>
          <p:cNvPr id="6" name="TextBox 5"/>
          <p:cNvSpPr txBox="1"/>
          <p:nvPr/>
        </p:nvSpPr>
        <p:spPr>
          <a:xfrm>
            <a:off x="622938" y="4567492"/>
            <a:ext cx="10959008" cy="1077218"/>
          </a:xfrm>
          <a:prstGeom prst="rect">
            <a:avLst/>
          </a:prstGeom>
          <a:noFill/>
          <a:ln w="25400">
            <a:noFill/>
          </a:ln>
        </p:spPr>
        <p:txBody>
          <a:bodyPr wrap="square" rtlCol="0">
            <a:spAutoFit/>
          </a:bodyPr>
          <a:lstStyle/>
          <a:p>
            <a:r>
              <a:rPr lang="en-CA" sz="1600" dirty="0" smtClean="0">
                <a:latin typeface="Arial" panose="020B0604020202020204" pitchFamily="34" charset="0"/>
                <a:cs typeface="Arial" panose="020B0604020202020204" pitchFamily="34" charset="0"/>
              </a:rPr>
              <a:t>Here is an example of the Data Validation Error telling the </a:t>
            </a:r>
            <a:r>
              <a:rPr lang="en-CA" sz="1600" u="sng" dirty="0" smtClean="0">
                <a:latin typeface="Arial" panose="020B0604020202020204" pitchFamily="34" charset="0"/>
                <a:cs typeface="Arial" panose="020B0604020202020204" pitchFamily="34" charset="0"/>
              </a:rPr>
              <a:t>Submitter</a:t>
            </a:r>
            <a:r>
              <a:rPr lang="en-CA" sz="1600" dirty="0" smtClean="0">
                <a:latin typeface="Arial" panose="020B0604020202020204" pitchFamily="34" charset="0"/>
                <a:cs typeface="Arial" panose="020B0604020202020204" pitchFamily="34" charset="0"/>
              </a:rPr>
              <a:t> that the Submission Form (top left) is showing the status </a:t>
            </a:r>
            <a:r>
              <a:rPr lang="en-CA" sz="1600" b="1" i="1" dirty="0" smtClean="0">
                <a:latin typeface="Arial" panose="020B0604020202020204" pitchFamily="34" charset="0"/>
                <a:cs typeface="Arial" panose="020B0604020202020204" pitchFamily="34" charset="0"/>
              </a:rPr>
              <a:t>Validation Failed</a:t>
            </a:r>
            <a:r>
              <a:rPr lang="en-CA" sz="1600" dirty="0" smtClean="0">
                <a:latin typeface="Arial" panose="020B0604020202020204" pitchFamily="34" charset="0"/>
                <a:cs typeface="Arial" panose="020B0604020202020204" pitchFamily="34" charset="0"/>
              </a:rPr>
              <a:t>. </a:t>
            </a:r>
            <a:endParaRPr lang="en-CA" sz="1600" dirty="0" smtClean="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Clicking on the </a:t>
            </a:r>
            <a:r>
              <a:rPr lang="en-CA" sz="1600" dirty="0" smtClean="0">
                <a:latin typeface="Arial" panose="020B0604020202020204" pitchFamily="34" charset="0"/>
                <a:cs typeface="Arial" panose="020B0604020202020204" pitchFamily="34" charset="0"/>
              </a:rPr>
              <a:t>Error Report </a:t>
            </a:r>
            <a:r>
              <a:rPr lang="en-CA" sz="1600" dirty="0" smtClean="0">
                <a:latin typeface="Arial" panose="020B0604020202020204" pitchFamily="34" charset="0"/>
                <a:cs typeface="Arial" panose="020B0604020202020204" pitchFamily="34" charset="0"/>
              </a:rPr>
              <a:t>link brings up the </a:t>
            </a:r>
            <a:r>
              <a:rPr lang="en-CA" sz="1600" dirty="0" smtClean="0">
                <a:latin typeface="Arial" panose="020B0604020202020204" pitchFamily="34" charset="0"/>
                <a:cs typeface="Arial" panose="020B0604020202020204" pitchFamily="34" charset="0"/>
              </a:rPr>
              <a:t>Error Report </a:t>
            </a:r>
            <a:r>
              <a:rPr lang="en-CA" sz="1600" dirty="0" smtClean="0">
                <a:latin typeface="Arial" panose="020B0604020202020204" pitchFamily="34" charset="0"/>
                <a:cs typeface="Arial" panose="020B0604020202020204" pitchFamily="34" charset="0"/>
              </a:rPr>
              <a:t>(right) showing two error descriptions. The descriptions for these errors indicate there was an incorrect station submission for the approval. </a:t>
            </a:r>
          </a:p>
        </p:txBody>
      </p:sp>
      <p:sp>
        <p:nvSpPr>
          <p:cNvPr id="16" name="TextBox 15"/>
          <p:cNvSpPr txBox="1"/>
          <p:nvPr/>
        </p:nvSpPr>
        <p:spPr>
          <a:xfrm>
            <a:off x="1297830" y="5790775"/>
            <a:ext cx="9245680" cy="738664"/>
          </a:xfrm>
          <a:prstGeom prst="rect">
            <a:avLst/>
          </a:prstGeom>
          <a:solidFill>
            <a:schemeClr val="accent4">
              <a:lumMod val="40000"/>
              <a:lumOff val="60000"/>
            </a:schemeClr>
          </a:solidFill>
          <a:ln w="25400">
            <a:solidFill>
              <a:schemeClr val="accent2">
                <a:lumMod val="40000"/>
                <a:lumOff val="60000"/>
              </a:schemeClr>
            </a:solidFill>
          </a:ln>
        </p:spPr>
        <p:txBody>
          <a:bodyPr wrap="square" rtlCol="0">
            <a:spAutoFit/>
          </a:bodyPr>
          <a:lstStyle/>
          <a:p>
            <a:pPr algn="ctr"/>
            <a:r>
              <a:rPr lang="en-CA" sz="1400" b="1" dirty="0" smtClean="0">
                <a:latin typeface="Arial" panose="020B0604020202020204" pitchFamily="34" charset="0"/>
                <a:cs typeface="Arial" panose="020B0604020202020204" pitchFamily="34" charset="0"/>
              </a:rPr>
              <a:t>Note: </a:t>
            </a:r>
            <a:r>
              <a:rPr lang="en-CA" sz="1400" dirty="0" smtClean="0">
                <a:latin typeface="Arial" panose="020B0604020202020204" pitchFamily="34" charset="0"/>
                <a:cs typeface="Arial" panose="020B0604020202020204" pitchFamily="34" charset="0"/>
              </a:rPr>
              <a:t>For more information regarding file naming conventions, please see: </a:t>
            </a:r>
            <a:r>
              <a:rPr lang="en-US" sz="1400" dirty="0">
                <a:latin typeface="Arial" panose="020B0604020202020204" pitchFamily="34" charset="0"/>
                <a:cs typeface="Arial" panose="020B0604020202020204" pitchFamily="34" charset="0"/>
              </a:rPr>
              <a:t>EPEA Approval Industrial Monitoring Documentation Submission Naming </a:t>
            </a:r>
            <a:r>
              <a:rPr lang="en-US" sz="1400" dirty="0" smtClean="0">
                <a:latin typeface="Arial" panose="020B0604020202020204" pitchFamily="34" charset="0"/>
                <a:cs typeface="Arial" panose="020B0604020202020204" pitchFamily="34" charset="0"/>
              </a:rPr>
              <a:t>Guideline at </a:t>
            </a:r>
            <a:r>
              <a:rPr lang="en-US" sz="1400" dirty="0">
                <a:latin typeface="Arial" panose="020B0604020202020204" pitchFamily="34" charset="0"/>
                <a:cs typeface="Arial" panose="020B0604020202020204" pitchFamily="34" charset="0"/>
                <a:hlinkClick r:id="rId3"/>
              </a:rPr>
              <a:t>https://</a:t>
            </a:r>
            <a:r>
              <a:rPr lang="en-US" sz="1400" dirty="0" smtClean="0">
                <a:latin typeface="Arial" panose="020B0604020202020204" pitchFamily="34" charset="0"/>
                <a:cs typeface="Arial" panose="020B0604020202020204" pitchFamily="34" charset="0"/>
                <a:hlinkClick r:id="rId3"/>
              </a:rPr>
              <a:t>www.alberta.ca/assets/documents/ep-epea-approval-industrial-monitoring-documentation-submission-naming-guideline.pdf</a:t>
            </a:r>
            <a:endParaRPr lang="en-US" sz="1400" dirty="0">
              <a:latin typeface="Arial" panose="020B0604020202020204" pitchFamily="34" charset="0"/>
              <a:cs typeface="Arial" panose="020B0604020202020204" pitchFamily="34" charset="0"/>
            </a:endParaRPr>
          </a:p>
        </p:txBody>
      </p:sp>
      <p:sp>
        <p:nvSpPr>
          <p:cNvPr id="17" name="Rectangle 16"/>
          <p:cNvSpPr/>
          <p:nvPr/>
        </p:nvSpPr>
        <p:spPr>
          <a:xfrm>
            <a:off x="622938" y="1386811"/>
            <a:ext cx="7371954" cy="523220"/>
          </a:xfrm>
          <a:prstGeom prst="rect">
            <a:avLst/>
          </a:prstGeom>
        </p:spPr>
        <p:txBody>
          <a:bodyPr wrap="none">
            <a:spAutoFit/>
          </a:bodyPr>
          <a:lstStyle/>
          <a:p>
            <a:r>
              <a:rPr lang="en-CA" sz="2800" b="1" dirty="0" smtClean="0">
                <a:solidFill>
                  <a:schemeClr val="accent3"/>
                </a:solidFill>
                <a:latin typeface="Arial" panose="020B0604020202020204" pitchFamily="34" charset="0"/>
                <a:cs typeface="Arial" panose="020B0604020202020204" pitchFamily="34" charset="0"/>
              </a:rPr>
              <a:t>Data Validation (Hard Stop) </a:t>
            </a:r>
            <a:r>
              <a:rPr lang="en-CA" sz="2800" b="1" dirty="0">
                <a:solidFill>
                  <a:schemeClr val="accent3"/>
                </a:solidFill>
                <a:latin typeface="Arial" panose="020B0604020202020204" pitchFamily="34" charset="0"/>
                <a:cs typeface="Arial" panose="020B0604020202020204" pitchFamily="34" charset="0"/>
              </a:rPr>
              <a:t>Error Example</a:t>
            </a:r>
          </a:p>
        </p:txBody>
      </p:sp>
      <p:pic>
        <p:nvPicPr>
          <p:cNvPr id="12" name="Picture 11"/>
          <p:cNvPicPr>
            <a:picLocks noChangeAspect="1"/>
          </p:cNvPicPr>
          <p:nvPr/>
        </p:nvPicPr>
        <p:blipFill>
          <a:blip r:embed="rId4"/>
          <a:stretch>
            <a:fillRect/>
          </a:stretch>
        </p:blipFill>
        <p:spPr>
          <a:xfrm>
            <a:off x="723522" y="1919226"/>
            <a:ext cx="4762878" cy="2689305"/>
          </a:xfrm>
          <a:prstGeom prst="rect">
            <a:avLst/>
          </a:prstGeom>
        </p:spPr>
      </p:pic>
      <p:pic>
        <p:nvPicPr>
          <p:cNvPr id="19" name="Picture 18"/>
          <p:cNvPicPr>
            <a:picLocks noChangeAspect="1"/>
          </p:cNvPicPr>
          <p:nvPr/>
        </p:nvPicPr>
        <p:blipFill rotWithShape="1">
          <a:blip r:embed="rId5"/>
          <a:srcRect l="932" t="3319" r="1173" b="2640"/>
          <a:stretch/>
        </p:blipFill>
        <p:spPr>
          <a:xfrm>
            <a:off x="5796830" y="2080741"/>
            <a:ext cx="5788152" cy="2203704"/>
          </a:xfrm>
          <a:prstGeom prst="rect">
            <a:avLst/>
          </a:prstGeom>
          <a:ln>
            <a:solidFill>
              <a:srgbClr val="000000"/>
            </a:solidFill>
          </a:ln>
        </p:spPr>
      </p:pic>
      <p:sp>
        <p:nvSpPr>
          <p:cNvPr id="9" name="Rectangle 8"/>
          <p:cNvSpPr/>
          <p:nvPr/>
        </p:nvSpPr>
        <p:spPr>
          <a:xfrm>
            <a:off x="1514939" y="3320350"/>
            <a:ext cx="1263965" cy="8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CA" sz="1050" dirty="0" smtClean="0">
                <a:solidFill>
                  <a:srgbClr val="000000"/>
                </a:solidFill>
              </a:rPr>
              <a:t>ABC Company</a:t>
            </a:r>
            <a:endParaRPr lang="en-CA" sz="1050" dirty="0">
              <a:solidFill>
                <a:srgbClr val="000000"/>
              </a:solidFill>
            </a:endParaRPr>
          </a:p>
        </p:txBody>
      </p:sp>
    </p:spTree>
    <p:extLst>
      <p:ext uri="{BB962C8B-B14F-4D97-AF65-F5344CB8AC3E}">
        <p14:creationId xmlns:p14="http://schemas.microsoft.com/office/powerpoint/2010/main" val="28208562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Error Types </a:t>
            </a:r>
            <a:endParaRPr lang="en-CA" sz="1600"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65</a:t>
            </a:fld>
            <a:endParaRPr lang="en-US"/>
          </a:p>
        </p:txBody>
      </p:sp>
      <p:sp>
        <p:nvSpPr>
          <p:cNvPr id="23" name="TextBox 22"/>
          <p:cNvSpPr txBox="1"/>
          <p:nvPr/>
        </p:nvSpPr>
        <p:spPr>
          <a:xfrm>
            <a:off x="623392" y="4946518"/>
            <a:ext cx="10856183" cy="1569660"/>
          </a:xfrm>
          <a:prstGeom prst="rect">
            <a:avLst/>
          </a:prstGeom>
          <a:noFill/>
          <a:ln w="25400">
            <a:noFill/>
          </a:ln>
        </p:spPr>
        <p:txBody>
          <a:bodyPr wrap="square" rtlCol="0">
            <a:spAutoFit/>
          </a:bodyPr>
          <a:lstStyle/>
          <a:p>
            <a:r>
              <a:rPr lang="en-CA" sz="1600" dirty="0" smtClean="0">
                <a:latin typeface="Arial" panose="020B0604020202020204" pitchFamily="34" charset="0"/>
                <a:cs typeface="Arial" panose="020B0604020202020204" pitchFamily="34" charset="0"/>
              </a:rPr>
              <a:t>This is another example of a data validation error. </a:t>
            </a:r>
          </a:p>
          <a:p>
            <a:r>
              <a:rPr lang="en-CA" sz="1600" dirty="0" smtClean="0">
                <a:latin typeface="Arial" panose="020B0604020202020204" pitchFamily="34" charset="0"/>
                <a:cs typeface="Arial" panose="020B0604020202020204" pitchFamily="34" charset="0"/>
              </a:rPr>
              <a:t>The </a:t>
            </a:r>
            <a:r>
              <a:rPr lang="en-CA" sz="1600" u="sng" dirty="0" smtClean="0">
                <a:latin typeface="Arial" panose="020B0604020202020204" pitchFamily="34" charset="0"/>
                <a:cs typeface="Arial" panose="020B0604020202020204" pitchFamily="34" charset="0"/>
              </a:rPr>
              <a:t>Submitter</a:t>
            </a:r>
            <a:r>
              <a:rPr lang="en-CA" sz="1600" dirty="0" smtClean="0">
                <a:latin typeface="Arial" panose="020B0604020202020204" pitchFamily="34" charset="0"/>
                <a:cs typeface="Arial" panose="020B0604020202020204" pitchFamily="34" charset="0"/>
              </a:rPr>
              <a:t> received a </a:t>
            </a:r>
            <a:r>
              <a:rPr lang="en-CA" sz="1600" dirty="0" smtClean="0">
                <a:latin typeface="Arial" panose="020B0604020202020204" pitchFamily="34" charset="0"/>
                <a:cs typeface="Arial" panose="020B0604020202020204" pitchFamily="34" charset="0"/>
              </a:rPr>
              <a:t>Warning Error </a:t>
            </a:r>
            <a:r>
              <a:rPr lang="en-CA" sz="1600" dirty="0" smtClean="0">
                <a:latin typeface="Arial" panose="020B0604020202020204" pitchFamily="34" charset="0"/>
                <a:cs typeface="Arial" panose="020B0604020202020204" pitchFamily="34" charset="0"/>
              </a:rPr>
              <a:t>indicating the data submitted needs to be reviewed before proceeding to the </a:t>
            </a:r>
            <a:r>
              <a:rPr lang="en-CA" sz="1600" u="sng" dirty="0" smtClean="0">
                <a:latin typeface="Arial" panose="020B0604020202020204" pitchFamily="34" charset="0"/>
                <a:cs typeface="Arial" panose="020B0604020202020204" pitchFamily="34" charset="0"/>
              </a:rPr>
              <a:t>Reviewer</a:t>
            </a:r>
            <a:r>
              <a:rPr lang="en-CA" sz="1600" dirty="0" smtClean="0">
                <a:latin typeface="Arial" panose="020B0604020202020204" pitchFamily="34" charset="0"/>
                <a:cs typeface="Arial" panose="020B0604020202020204" pitchFamily="34" charset="0"/>
              </a:rPr>
              <a:t>. </a:t>
            </a:r>
          </a:p>
          <a:p>
            <a:r>
              <a:rPr lang="en-CA" sz="1600" dirty="0" smtClean="0">
                <a:latin typeface="Arial" panose="020B0604020202020204" pitchFamily="34" charset="0"/>
                <a:cs typeface="Arial" panose="020B0604020202020204" pitchFamily="34" charset="0"/>
              </a:rPr>
              <a:t>The Review/Warning form (left) has the status </a:t>
            </a:r>
            <a:r>
              <a:rPr lang="en-CA" sz="1600" b="1" i="1" dirty="0" smtClean="0">
                <a:latin typeface="Arial" panose="020B0604020202020204" pitchFamily="34" charset="0"/>
                <a:cs typeface="Arial" panose="020B0604020202020204" pitchFamily="34" charset="0"/>
              </a:rPr>
              <a:t>Pending Warnings</a:t>
            </a:r>
            <a:r>
              <a:rPr lang="en-CA" sz="1600" dirty="0" smtClean="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and the </a:t>
            </a:r>
            <a:r>
              <a:rPr lang="en-CA" sz="1600" dirty="0" smtClean="0">
                <a:latin typeface="Arial" panose="020B0604020202020204" pitchFamily="34" charset="0"/>
                <a:cs typeface="Arial" panose="020B0604020202020204" pitchFamily="34" charset="0"/>
              </a:rPr>
              <a:t>Warning Report </a:t>
            </a:r>
            <a:r>
              <a:rPr lang="en-CA" sz="1600" dirty="0" smtClean="0">
                <a:latin typeface="Arial" panose="020B0604020202020204" pitchFamily="34" charset="0"/>
                <a:cs typeface="Arial" panose="020B0604020202020204" pitchFamily="34" charset="0"/>
              </a:rPr>
              <a:t>link. </a:t>
            </a:r>
          </a:p>
          <a:p>
            <a:r>
              <a:rPr lang="en-CA" sz="1600" dirty="0" smtClean="0">
                <a:latin typeface="Arial" panose="020B0604020202020204" pitchFamily="34" charset="0"/>
                <a:cs typeface="Arial" panose="020B0604020202020204" pitchFamily="34" charset="0"/>
              </a:rPr>
              <a:t>Clicking on the </a:t>
            </a:r>
            <a:r>
              <a:rPr lang="en-CA" sz="1600" dirty="0" smtClean="0">
                <a:latin typeface="Arial" panose="020B0604020202020204" pitchFamily="34" charset="0"/>
                <a:cs typeface="Arial" panose="020B0604020202020204" pitchFamily="34" charset="0"/>
              </a:rPr>
              <a:t>Warning Report </a:t>
            </a:r>
            <a:r>
              <a:rPr lang="en-CA" sz="1600" dirty="0" smtClean="0">
                <a:latin typeface="Arial" panose="020B0604020202020204" pitchFamily="34" charset="0"/>
                <a:cs typeface="Arial" panose="020B0604020202020204" pitchFamily="34" charset="0"/>
              </a:rPr>
              <a:t>link generates the </a:t>
            </a:r>
            <a:r>
              <a:rPr lang="en-CA" sz="1600" dirty="0" smtClean="0">
                <a:latin typeface="Arial" panose="020B0604020202020204" pitchFamily="34" charset="0"/>
                <a:cs typeface="Arial" panose="020B0604020202020204" pitchFamily="34" charset="0"/>
              </a:rPr>
              <a:t>Warning Report </a:t>
            </a:r>
            <a:r>
              <a:rPr lang="en-CA" sz="1600" dirty="0" smtClean="0">
                <a:latin typeface="Arial" panose="020B0604020202020204" pitchFamily="34" charset="0"/>
                <a:cs typeface="Arial" panose="020B0604020202020204" pitchFamily="34" charset="0"/>
              </a:rPr>
              <a:t>which indicates the file has been already submitted and resubmitting this file will overwrite previous data. </a:t>
            </a:r>
          </a:p>
        </p:txBody>
      </p:sp>
      <p:sp>
        <p:nvSpPr>
          <p:cNvPr id="5" name="Rectangle 4"/>
          <p:cNvSpPr/>
          <p:nvPr/>
        </p:nvSpPr>
        <p:spPr>
          <a:xfrm>
            <a:off x="1948325" y="3272895"/>
            <a:ext cx="344366" cy="144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556012" y="1447783"/>
            <a:ext cx="7478842" cy="523220"/>
          </a:xfrm>
          <a:prstGeom prst="rect">
            <a:avLst/>
          </a:prstGeom>
        </p:spPr>
        <p:txBody>
          <a:bodyPr wrap="none">
            <a:spAutoFit/>
          </a:bodyPr>
          <a:lstStyle/>
          <a:p>
            <a:pPr lvl="0"/>
            <a:r>
              <a:rPr lang="en-CA" sz="2800" b="1" dirty="0">
                <a:solidFill>
                  <a:schemeClr val="accent3"/>
                </a:solidFill>
                <a:latin typeface="Arial" panose="020B0604020202020204" pitchFamily="34" charset="0"/>
                <a:cs typeface="Arial" panose="020B0604020202020204" pitchFamily="34" charset="0"/>
              </a:rPr>
              <a:t>Possible Data </a:t>
            </a:r>
            <a:r>
              <a:rPr lang="en-CA" sz="2800" b="1" dirty="0" smtClean="0">
                <a:solidFill>
                  <a:schemeClr val="accent3"/>
                </a:solidFill>
                <a:latin typeface="Arial" panose="020B0604020202020204" pitchFamily="34" charset="0"/>
                <a:cs typeface="Arial" panose="020B0604020202020204" pitchFamily="34" charset="0"/>
              </a:rPr>
              <a:t>Validation Errors (Warnings</a:t>
            </a:r>
            <a:r>
              <a:rPr lang="en-CA" sz="2800" b="1" dirty="0">
                <a:solidFill>
                  <a:schemeClr val="accent3"/>
                </a:solidFill>
                <a:latin typeface="Arial" panose="020B0604020202020204" pitchFamily="34" charset="0"/>
                <a:cs typeface="Arial" panose="020B0604020202020204" pitchFamily="34" charset="0"/>
              </a:rPr>
              <a:t>)</a:t>
            </a:r>
          </a:p>
        </p:txBody>
      </p:sp>
      <p:pic>
        <p:nvPicPr>
          <p:cNvPr id="16" name="Picture 15"/>
          <p:cNvPicPr>
            <a:picLocks noChangeAspect="1"/>
          </p:cNvPicPr>
          <p:nvPr/>
        </p:nvPicPr>
        <p:blipFill>
          <a:blip r:embed="rId3"/>
          <a:stretch>
            <a:fillRect/>
          </a:stretch>
        </p:blipFill>
        <p:spPr>
          <a:xfrm>
            <a:off x="631270" y="1885450"/>
            <a:ext cx="10848305" cy="3063731"/>
          </a:xfrm>
          <a:prstGeom prst="rect">
            <a:avLst/>
          </a:prstGeom>
        </p:spPr>
      </p:pic>
      <p:sp>
        <p:nvSpPr>
          <p:cNvPr id="9" name="Rectangle 8"/>
          <p:cNvSpPr/>
          <p:nvPr/>
        </p:nvSpPr>
        <p:spPr>
          <a:xfrm>
            <a:off x="1862619" y="3577633"/>
            <a:ext cx="1263965" cy="8692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CA" sz="1050" dirty="0" smtClean="0">
                <a:solidFill>
                  <a:srgbClr val="000000"/>
                </a:solidFill>
              </a:rPr>
              <a:t>EA1035_Client A</a:t>
            </a:r>
            <a:endParaRPr lang="en-CA" sz="1050" dirty="0">
              <a:solidFill>
                <a:srgbClr val="000000"/>
              </a:solidFill>
            </a:endParaRPr>
          </a:p>
        </p:txBody>
      </p:sp>
    </p:spTree>
    <p:extLst>
      <p:ext uri="{BB962C8B-B14F-4D97-AF65-F5344CB8AC3E}">
        <p14:creationId xmlns:p14="http://schemas.microsoft.com/office/powerpoint/2010/main" val="36508940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How to Determine Your Assigned Role(s)</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66</a:t>
            </a:fld>
            <a:endParaRPr lang="en-US"/>
          </a:p>
        </p:txBody>
      </p:sp>
      <p:sp>
        <p:nvSpPr>
          <p:cNvPr id="17" name="TextBox 16"/>
          <p:cNvSpPr txBox="1"/>
          <p:nvPr/>
        </p:nvSpPr>
        <p:spPr>
          <a:xfrm>
            <a:off x="7851721" y="1714815"/>
            <a:ext cx="3367967" cy="3970318"/>
          </a:xfrm>
          <a:prstGeom prst="rect">
            <a:avLst/>
          </a:prstGeom>
          <a:noFill/>
          <a:ln w="25400">
            <a:noFill/>
          </a:ln>
        </p:spPr>
        <p:txBody>
          <a:bodyPr wrap="square" rtlCol="0">
            <a:spAutoFit/>
          </a:bodyPr>
          <a:lstStyle/>
          <a:p>
            <a:r>
              <a:rPr lang="en-CA" sz="1400" dirty="0" smtClean="0">
                <a:latin typeface="Arial" panose="020B0604020202020204" pitchFamily="34" charset="0"/>
                <a:cs typeface="Arial" panose="020B0604020202020204" pitchFamily="34" charset="0"/>
              </a:rPr>
              <a:t>To determine the role assigned to you:</a:t>
            </a:r>
          </a:p>
          <a:p>
            <a:pPr marL="342900" indent="-342900">
              <a:buFont typeface="Arial" panose="020B0604020202020204" pitchFamily="34" charset="0"/>
              <a:buChar char="•"/>
            </a:pPr>
            <a:endParaRPr lang="en-CA" sz="1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CA" sz="1400" dirty="0" smtClean="0">
                <a:latin typeface="Arial" panose="020B0604020202020204" pitchFamily="34" charset="0"/>
                <a:cs typeface="Arial" panose="020B0604020202020204" pitchFamily="34" charset="0"/>
              </a:rPr>
              <a:t>Click </a:t>
            </a:r>
            <a:r>
              <a:rPr lang="en-CA" sz="1400" dirty="0" smtClean="0">
                <a:latin typeface="Arial" panose="020B0604020202020204" pitchFamily="34" charset="0"/>
                <a:cs typeface="Arial" panose="020B0604020202020204" pitchFamily="34" charset="0"/>
              </a:rPr>
              <a:t>“</a:t>
            </a:r>
            <a:r>
              <a:rPr lang="en-CA" sz="1400" b="1" i="1" dirty="0" smtClean="0">
                <a:latin typeface="Arial" panose="020B0604020202020204" pitchFamily="34" charset="0"/>
                <a:cs typeface="Arial" panose="020B0604020202020204" pitchFamily="34" charset="0"/>
              </a:rPr>
              <a:t>Air Data</a:t>
            </a:r>
            <a:r>
              <a:rPr lang="en-CA" sz="1400" dirty="0" smtClean="0">
                <a:latin typeface="Arial" panose="020B0604020202020204" pitchFamily="34" charset="0"/>
                <a:cs typeface="Arial" panose="020B0604020202020204" pitchFamily="34" charset="0"/>
              </a:rPr>
              <a:t>” node</a:t>
            </a:r>
          </a:p>
          <a:p>
            <a:pPr marL="342900" indent="-342900">
              <a:buFont typeface="Arial" panose="020B0604020202020204" pitchFamily="34" charset="0"/>
              <a:buChar char="•"/>
            </a:pPr>
            <a:r>
              <a:rPr lang="en-CA" sz="1400" dirty="0" smtClean="0">
                <a:latin typeface="Arial" panose="020B0604020202020204" pitchFamily="34" charset="0"/>
                <a:cs typeface="Arial" panose="020B0604020202020204" pitchFamily="34" charset="0"/>
              </a:rPr>
              <a:t>Click “</a:t>
            </a:r>
            <a:r>
              <a:rPr lang="en-CA" sz="1400" b="1" i="1" dirty="0" smtClean="0">
                <a:latin typeface="Arial" panose="020B0604020202020204" pitchFamily="34" charset="0"/>
                <a:cs typeface="Arial" panose="020B0604020202020204" pitchFamily="34" charset="0"/>
              </a:rPr>
              <a:t>Administration</a:t>
            </a:r>
            <a:r>
              <a:rPr lang="en-CA" sz="1400" dirty="0" smtClean="0">
                <a:latin typeface="Arial" panose="020B0604020202020204" pitchFamily="34" charset="0"/>
                <a:cs typeface="Arial" panose="020B0604020202020204" pitchFamily="34" charset="0"/>
              </a:rPr>
              <a:t>” sub-node (this will take you to the Administration screen)</a:t>
            </a:r>
          </a:p>
          <a:p>
            <a:pPr marL="342900" indent="-342900">
              <a:buFont typeface="Arial" panose="020B0604020202020204" pitchFamily="34" charset="0"/>
              <a:buChar char="•"/>
            </a:pPr>
            <a:r>
              <a:rPr lang="en-CA" sz="1400" dirty="0" smtClean="0">
                <a:latin typeface="Arial" panose="020B0604020202020204" pitchFamily="34" charset="0"/>
                <a:cs typeface="Arial" panose="020B0604020202020204" pitchFamily="34" charset="0"/>
              </a:rPr>
              <a:t>Click “</a:t>
            </a:r>
            <a:r>
              <a:rPr lang="en-CA" sz="1400" b="1" i="1" dirty="0" smtClean="0">
                <a:latin typeface="Arial" panose="020B0604020202020204" pitchFamily="34" charset="0"/>
                <a:cs typeface="Arial" panose="020B0604020202020204" pitchFamily="34" charset="0"/>
              </a:rPr>
              <a:t>User Roles</a:t>
            </a:r>
            <a:r>
              <a:rPr lang="en-CA" sz="1400" dirty="0" smtClean="0">
                <a:latin typeface="Arial" panose="020B0604020202020204" pitchFamily="34" charset="0"/>
                <a:cs typeface="Arial" panose="020B0604020202020204" pitchFamily="34" charset="0"/>
              </a:rPr>
              <a:t>” (Blue band at top)</a:t>
            </a:r>
            <a:br>
              <a:rPr lang="en-CA" sz="1400" dirty="0" smtClean="0">
                <a:latin typeface="Arial" panose="020B0604020202020204" pitchFamily="34" charset="0"/>
                <a:cs typeface="Arial" panose="020B0604020202020204" pitchFamily="34" charset="0"/>
              </a:rPr>
            </a:br>
            <a:endParaRPr lang="en-CA" sz="1400" dirty="0" smtClean="0">
              <a:latin typeface="Arial" panose="020B0604020202020204" pitchFamily="34" charset="0"/>
              <a:cs typeface="Arial" panose="020B0604020202020204" pitchFamily="34" charset="0"/>
            </a:endParaRPr>
          </a:p>
          <a:p>
            <a:r>
              <a:rPr lang="en-CA" sz="1400" dirty="0" smtClean="0">
                <a:latin typeface="Arial" panose="020B0604020202020204" pitchFamily="34" charset="0"/>
                <a:cs typeface="Arial" panose="020B0604020202020204" pitchFamily="34" charset="0"/>
              </a:rPr>
              <a:t>The User Roles screen appears showing:</a:t>
            </a:r>
          </a:p>
          <a:p>
            <a:pPr marL="342900" indent="-342900">
              <a:buFont typeface="+mj-lt"/>
              <a:buAutoNum type="arabicPeriod"/>
            </a:pPr>
            <a:endParaRPr lang="en-CA" sz="1400" dirty="0" smtClean="0">
              <a:latin typeface="Arial" panose="020B0604020202020204" pitchFamily="34" charset="0"/>
              <a:cs typeface="Arial" panose="020B0604020202020204" pitchFamily="34" charset="0"/>
            </a:endParaRPr>
          </a:p>
          <a:p>
            <a:pPr marL="342900" indent="-342900">
              <a:buFont typeface="+mj-lt"/>
              <a:buAutoNum type="arabicPeriod"/>
            </a:pPr>
            <a:r>
              <a:rPr lang="en-CA" sz="1400" dirty="0" smtClean="0">
                <a:latin typeface="Arial" panose="020B0604020202020204" pitchFamily="34" charset="0"/>
                <a:cs typeface="Arial" panose="020B0604020202020204" pitchFamily="34" charset="0"/>
              </a:rPr>
              <a:t>Your </a:t>
            </a:r>
            <a:r>
              <a:rPr lang="en-CA" sz="1400" dirty="0" smtClean="0">
                <a:latin typeface="Arial" panose="020B0604020202020204" pitchFamily="34" charset="0"/>
                <a:cs typeface="Arial" panose="020B0604020202020204" pitchFamily="34" charset="0"/>
              </a:rPr>
              <a:t>Name (select from the dropdown list)</a:t>
            </a:r>
          </a:p>
          <a:p>
            <a:pPr marL="342900" indent="-342900">
              <a:buFont typeface="+mj-lt"/>
              <a:buAutoNum type="arabicPeriod"/>
            </a:pPr>
            <a:r>
              <a:rPr lang="en-CA" sz="1400" dirty="0" smtClean="0">
                <a:latin typeface="Arial" panose="020B0604020202020204" pitchFamily="34" charset="0"/>
                <a:cs typeface="Arial" panose="020B0604020202020204" pitchFamily="34" charset="0"/>
              </a:rPr>
              <a:t>List of approval(s) under the company</a:t>
            </a:r>
            <a:endParaRPr lang="en-CA" sz="1400" dirty="0">
              <a:latin typeface="Arial" panose="020B0604020202020204" pitchFamily="34" charset="0"/>
              <a:cs typeface="Arial" panose="020B0604020202020204" pitchFamily="34" charset="0"/>
            </a:endParaRPr>
          </a:p>
          <a:p>
            <a:pPr marL="342900" indent="-342900">
              <a:buFont typeface="+mj-lt"/>
              <a:buAutoNum type="arabicPeriod"/>
            </a:pPr>
            <a:r>
              <a:rPr lang="en-CA" sz="1400" dirty="0" smtClean="0">
                <a:latin typeface="Arial" panose="020B0604020202020204" pitchFamily="34" charset="0"/>
                <a:cs typeface="Arial" panose="020B0604020202020204" pitchFamily="34" charset="0"/>
              </a:rPr>
              <a:t>The role(s) assigned to you per approval</a:t>
            </a:r>
          </a:p>
        </p:txBody>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r="35764" b="30721"/>
          <a:stretch/>
        </p:blipFill>
        <p:spPr>
          <a:xfrm>
            <a:off x="270852" y="2055570"/>
            <a:ext cx="1681219" cy="2538502"/>
          </a:xfrm>
          <a:prstGeom prst="rect">
            <a:avLst/>
          </a:prstGeom>
        </p:spPr>
      </p:pic>
      <p:pic>
        <p:nvPicPr>
          <p:cNvPr id="25" name="Picture 24"/>
          <p:cNvPicPr>
            <a:picLocks noChangeAspect="1"/>
          </p:cNvPicPr>
          <p:nvPr/>
        </p:nvPicPr>
        <p:blipFill>
          <a:blip r:embed="rId4"/>
          <a:stretch>
            <a:fillRect/>
          </a:stretch>
        </p:blipFill>
        <p:spPr>
          <a:xfrm>
            <a:off x="2222596" y="2019661"/>
            <a:ext cx="5629125" cy="3034905"/>
          </a:xfrm>
          <a:prstGeom prst="rect">
            <a:avLst/>
          </a:prstGeom>
        </p:spPr>
      </p:pic>
      <p:sp>
        <p:nvSpPr>
          <p:cNvPr id="7" name="Rectangle 6"/>
          <p:cNvSpPr/>
          <p:nvPr/>
        </p:nvSpPr>
        <p:spPr>
          <a:xfrm>
            <a:off x="466343" y="3343477"/>
            <a:ext cx="1298449" cy="3872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2663691" y="4746789"/>
            <a:ext cx="5188030" cy="307777"/>
          </a:xfrm>
          <a:prstGeom prst="rect">
            <a:avLst/>
          </a:prstGeom>
          <a:solidFill>
            <a:schemeClr val="accent4">
              <a:lumMod val="40000"/>
              <a:lumOff val="60000"/>
            </a:schemeClr>
          </a:solidFill>
          <a:ln w="25400">
            <a:solidFill>
              <a:schemeClr val="accent2">
                <a:lumMod val="40000"/>
                <a:lumOff val="60000"/>
              </a:schemeClr>
            </a:solidFill>
          </a:ln>
        </p:spPr>
        <p:txBody>
          <a:bodyPr wrap="square" rtlCol="0">
            <a:spAutoFit/>
          </a:bodyPr>
          <a:lstStyle/>
          <a:p>
            <a:pPr algn="ctr"/>
            <a:r>
              <a:rPr lang="en-CA" sz="1400" b="1" dirty="0" smtClean="0">
                <a:latin typeface="Arial" panose="020B0604020202020204" pitchFamily="34" charset="0"/>
                <a:cs typeface="Arial" panose="020B0604020202020204" pitchFamily="34" charset="0"/>
              </a:rPr>
              <a:t>Note: </a:t>
            </a:r>
            <a:r>
              <a:rPr lang="en-CA" sz="1400" dirty="0" smtClean="0">
                <a:latin typeface="Arial" panose="020B0604020202020204" pitchFamily="34" charset="0"/>
                <a:cs typeface="Arial" panose="020B0604020202020204" pitchFamily="34" charset="0"/>
              </a:rPr>
              <a:t>the “</a:t>
            </a:r>
            <a:r>
              <a:rPr lang="en-CA" sz="1400" b="1" i="1" dirty="0" smtClean="0">
                <a:latin typeface="Arial" panose="020B0604020202020204" pitchFamily="34" charset="0"/>
                <a:cs typeface="Arial" panose="020B0604020202020204" pitchFamily="34" charset="0"/>
              </a:rPr>
              <a:t>Assign</a:t>
            </a:r>
            <a:r>
              <a:rPr lang="en-CA" sz="1400" dirty="0" smtClean="0">
                <a:latin typeface="Arial" panose="020B0604020202020204" pitchFamily="34" charset="0"/>
                <a:cs typeface="Arial" panose="020B0604020202020204" pitchFamily="34" charset="0"/>
              </a:rPr>
              <a:t>’ button is available to the </a:t>
            </a:r>
            <a:r>
              <a:rPr lang="en-CA" sz="1400" u="sng" dirty="0" smtClean="0">
                <a:latin typeface="Arial" panose="020B0604020202020204" pitchFamily="34" charset="0"/>
                <a:cs typeface="Arial" panose="020B0604020202020204" pitchFamily="34" charset="0"/>
              </a:rPr>
              <a:t>Coordinator</a:t>
            </a:r>
            <a:r>
              <a:rPr lang="en-CA" sz="1400" dirty="0" smtClean="0">
                <a:latin typeface="Arial" panose="020B0604020202020204" pitchFamily="34" charset="0"/>
                <a:cs typeface="Arial" panose="020B0604020202020204" pitchFamily="34" charset="0"/>
              </a:rPr>
              <a:t> </a:t>
            </a:r>
            <a:r>
              <a:rPr lang="en-CA" sz="1400" dirty="0">
                <a:latin typeface="Arial" panose="020B0604020202020204" pitchFamily="34" charset="0"/>
                <a:cs typeface="Arial" panose="020B0604020202020204" pitchFamily="34" charset="0"/>
              </a:rPr>
              <a:t>o</a:t>
            </a:r>
            <a:r>
              <a:rPr lang="en-CA" sz="1400" dirty="0" smtClean="0">
                <a:latin typeface="Arial" panose="020B0604020202020204" pitchFamily="34" charset="0"/>
                <a:cs typeface="Arial" panose="020B0604020202020204" pitchFamily="34" charset="0"/>
              </a:rPr>
              <a:t>nly</a:t>
            </a:r>
            <a:endParaRPr lang="en-US" sz="1400" dirty="0">
              <a:latin typeface="Arial" panose="020B0604020202020204" pitchFamily="34" charset="0"/>
              <a:cs typeface="Arial" panose="020B0604020202020204" pitchFamily="34" charset="0"/>
            </a:endParaRPr>
          </a:p>
        </p:txBody>
      </p:sp>
      <p:sp>
        <p:nvSpPr>
          <p:cNvPr id="10" name="Rectangle 9"/>
          <p:cNvSpPr/>
          <p:nvPr/>
        </p:nvSpPr>
        <p:spPr>
          <a:xfrm>
            <a:off x="3187282" y="2844027"/>
            <a:ext cx="1023130" cy="869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CA" sz="1050" dirty="0" smtClean="0">
                <a:solidFill>
                  <a:srgbClr val="000000"/>
                </a:solidFill>
              </a:rPr>
              <a:t>EA1035_Client A</a:t>
            </a:r>
            <a:endParaRPr lang="en-CA" sz="1050" dirty="0">
              <a:solidFill>
                <a:srgbClr val="000000"/>
              </a:solidFill>
            </a:endParaRPr>
          </a:p>
        </p:txBody>
      </p:sp>
    </p:spTree>
    <p:extLst>
      <p:ext uri="{BB962C8B-B14F-4D97-AF65-F5344CB8AC3E}">
        <p14:creationId xmlns:p14="http://schemas.microsoft.com/office/powerpoint/2010/main" val="32314484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Contacts </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67</a:t>
            </a:fld>
            <a:endParaRPr lang="en-US"/>
          </a:p>
        </p:txBody>
      </p:sp>
      <p:sp>
        <p:nvSpPr>
          <p:cNvPr id="2" name="TextBox 1"/>
          <p:cNvSpPr txBox="1"/>
          <p:nvPr/>
        </p:nvSpPr>
        <p:spPr>
          <a:xfrm>
            <a:off x="837282" y="1851457"/>
            <a:ext cx="9650776" cy="3539430"/>
          </a:xfrm>
          <a:prstGeom prst="rect">
            <a:avLst/>
          </a:prstGeom>
          <a:noFill/>
        </p:spPr>
        <p:txBody>
          <a:bodyPr wrap="square" rtlCol="0">
            <a:spAutoFit/>
          </a:bodyPr>
          <a:lstStyle/>
          <a:p>
            <a:pPr marL="285750" indent="-285750">
              <a:buFont typeface="Arial" panose="020B0604020202020204" pitchFamily="34" charset="0"/>
              <a:buChar char="•"/>
            </a:pPr>
            <a:endParaRPr lang="en-CA"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ETS Account Setup and </a:t>
            </a:r>
            <a:r>
              <a:rPr lang="en-US" sz="1600" dirty="0" smtClean="0">
                <a:latin typeface="Arial" panose="020B0604020202020204" pitchFamily="34" charset="0"/>
                <a:cs typeface="Arial" panose="020B0604020202020204" pitchFamily="34" charset="0"/>
              </a:rPr>
              <a:t>Support: </a:t>
            </a:r>
            <a:r>
              <a:rPr lang="en-US" sz="1600" u="sng" dirty="0">
                <a:latin typeface="Arial" panose="020B0604020202020204" pitchFamily="34" charset="0"/>
                <a:cs typeface="Arial" panose="020B0604020202020204" pitchFamily="34" charset="0"/>
                <a:hlinkClick r:id="rId3"/>
              </a:rPr>
              <a:t>ETSAccountSetup@gov.ab.ca</a:t>
            </a:r>
            <a:r>
              <a:rPr lang="en-US" sz="1600" dirty="0">
                <a:latin typeface="Arial" panose="020B0604020202020204" pitchFamily="34" charset="0"/>
                <a:cs typeface="Arial" panose="020B0604020202020204" pitchFamily="34" charset="0"/>
              </a:rPr>
              <a:t> or </a:t>
            </a:r>
            <a:r>
              <a:rPr lang="en-US" sz="1600" dirty="0" smtClean="0">
                <a:latin typeface="Arial" panose="020B0604020202020204" pitchFamily="34" charset="0"/>
                <a:cs typeface="Arial" panose="020B0604020202020204" pitchFamily="34" charset="0"/>
              </a:rPr>
              <a:t>780-422-1395</a:t>
            </a:r>
          </a:p>
          <a:p>
            <a:pPr marL="285750" indent="-285750">
              <a:buFont typeface="Arial" panose="020B0604020202020204" pitchFamily="34" charset="0"/>
              <a:buChar char="•"/>
            </a:pPr>
            <a:endParaRPr lang="en-CA" sz="16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600" dirty="0">
                <a:latin typeface="Arial" panose="020B0604020202020204" pitchFamily="34" charset="0"/>
                <a:cs typeface="Arial" panose="020B0604020202020204" pitchFamily="34" charset="0"/>
              </a:rPr>
              <a:t>ETS Technical </a:t>
            </a:r>
            <a:r>
              <a:rPr lang="en-CA" sz="1600" dirty="0" smtClean="0">
                <a:latin typeface="Arial" panose="020B0604020202020204" pitchFamily="34" charset="0"/>
                <a:cs typeface="Arial" panose="020B0604020202020204" pitchFamily="34" charset="0"/>
              </a:rPr>
              <a:t>Support (XML error questions, admin module issues, etc.): </a:t>
            </a:r>
            <a:r>
              <a:rPr lang="en-CA" sz="1600" dirty="0" smtClean="0">
                <a:latin typeface="Arial" panose="020B0604020202020204" pitchFamily="34" charset="0"/>
                <a:cs typeface="Arial" panose="020B0604020202020204" pitchFamily="34" charset="0"/>
                <a:hlinkClick r:id="rId4"/>
              </a:rPr>
              <a:t>ETS@gov.ab.ca</a:t>
            </a:r>
            <a:endParaRPr lang="en-CA" sz="1600" dirty="0" smtClean="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Validation error questions/addition of sources or ambient stations/admin module content: </a:t>
            </a:r>
            <a:r>
              <a:rPr lang="en-CA" sz="1600" dirty="0" smtClean="0">
                <a:latin typeface="Arial" panose="020B0604020202020204" pitchFamily="34" charset="0"/>
                <a:cs typeface="Arial" panose="020B0604020202020204" pitchFamily="34" charset="0"/>
                <a:hlinkClick r:id="rId5"/>
              </a:rPr>
              <a:t>Air.Reporting@gov.ab.ca</a:t>
            </a:r>
            <a:endParaRPr lang="en-CA" sz="1600" dirty="0" smtClean="0">
              <a:latin typeface="Arial" panose="020B0604020202020204" pitchFamily="34" charset="0"/>
              <a:cs typeface="Arial" panose="020B0604020202020204" pitchFamily="34" charset="0"/>
            </a:endParaRPr>
          </a:p>
          <a:p>
            <a:endParaRPr lang="en-CA"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600" dirty="0">
                <a:latin typeface="Arial" panose="020B0604020202020204" pitchFamily="34" charset="0"/>
                <a:cs typeface="Arial" panose="020B0604020202020204" pitchFamily="34" charset="0"/>
              </a:rPr>
              <a:t>AMD General Reporting Questions/VVS creation requests: </a:t>
            </a:r>
            <a:r>
              <a:rPr lang="en-CA" sz="1600" dirty="0" smtClean="0">
                <a:latin typeface="Arial" panose="020B0604020202020204" pitchFamily="34" charset="0"/>
                <a:cs typeface="Arial" panose="020B0604020202020204" pitchFamily="34" charset="0"/>
                <a:hlinkClick r:id="rId6"/>
              </a:rPr>
              <a:t>AMDFeedback@gov.ab.ca</a:t>
            </a:r>
            <a:endParaRPr lang="en-CA"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CA"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600" dirty="0" smtClean="0">
                <a:latin typeface="Arial" panose="020B0604020202020204" pitchFamily="34" charset="0"/>
                <a:cs typeface="Arial" panose="020B0604020202020204" pitchFamily="34" charset="0"/>
              </a:rPr>
              <a:t>For questions relating to individual facility reporting requirements, please contact your approval coordinator</a:t>
            </a:r>
            <a:endParaRPr lang="en-CA" sz="1600" dirty="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
            </a:r>
            <a:br>
              <a:rPr lang="en-CA" sz="1600" dirty="0" smtClean="0">
                <a:latin typeface="Arial" panose="020B0604020202020204" pitchFamily="34" charset="0"/>
                <a:cs typeface="Arial" panose="020B0604020202020204" pitchFamily="34" charset="0"/>
              </a:rPr>
            </a:br>
            <a:endParaRPr lang="en-CA"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81419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623392" y="1604798"/>
            <a:ext cx="11233248" cy="4498547"/>
          </a:xfrm>
        </p:spPr>
        <p:txBody>
          <a:bodyPr/>
          <a:lstStyle/>
          <a:p>
            <a:pPr marL="359824" indent="-359824"/>
            <a:r>
              <a:rPr lang="en-US" sz="1600" dirty="0"/>
              <a:t>GoA website: </a:t>
            </a:r>
            <a:r>
              <a:rPr lang="en-US" sz="1600" dirty="0" smtClean="0">
                <a:hlinkClick r:id="rId3"/>
              </a:rPr>
              <a:t>www.alberta.ca</a:t>
            </a:r>
            <a:r>
              <a:rPr lang="en-US" sz="1600" dirty="0" smtClean="0"/>
              <a:t/>
            </a:r>
            <a:br>
              <a:rPr lang="en-US" sz="1600" dirty="0" smtClean="0"/>
            </a:br>
            <a:endParaRPr lang="en-US" sz="1600" dirty="0" smtClean="0"/>
          </a:p>
          <a:p>
            <a:pPr marL="359824" indent="-359824"/>
            <a:r>
              <a:rPr lang="en-US" sz="1600" dirty="0" smtClean="0"/>
              <a:t>ETS: </a:t>
            </a:r>
            <a:r>
              <a:rPr lang="en-CA" sz="1600" dirty="0" smtClean="0">
                <a:solidFill>
                  <a:srgbClr val="000000"/>
                </a:solidFill>
                <a:hlinkClick r:id="rId4"/>
              </a:rPr>
              <a:t>www.alberta.ca/ets</a:t>
            </a:r>
            <a:r>
              <a:rPr lang="en-CA" sz="1600" dirty="0" smtClean="0">
                <a:solidFill>
                  <a:srgbClr val="000000"/>
                </a:solidFill>
              </a:rPr>
              <a:t/>
            </a:r>
            <a:br>
              <a:rPr lang="en-CA" sz="1600" dirty="0" smtClean="0">
                <a:solidFill>
                  <a:srgbClr val="000000"/>
                </a:solidFill>
              </a:rPr>
            </a:br>
            <a:endParaRPr lang="en-US" sz="1600" dirty="0"/>
          </a:p>
          <a:p>
            <a:pPr marL="359824" indent="-359824"/>
            <a:r>
              <a:rPr lang="en-US" sz="1600" dirty="0"/>
              <a:t>Electronic Transfer System: </a:t>
            </a:r>
            <a:r>
              <a:rPr lang="en-US" sz="1600" dirty="0">
                <a:hlinkClick r:id="rId5"/>
              </a:rPr>
              <a:t>https://</a:t>
            </a:r>
            <a:r>
              <a:rPr lang="en-US" sz="1600" dirty="0" smtClean="0">
                <a:hlinkClick r:id="rId5"/>
              </a:rPr>
              <a:t>www.alberta.ca/Electronic-transfer-system.aspx</a:t>
            </a:r>
            <a:r>
              <a:rPr lang="en-US" sz="1600" dirty="0" smtClean="0"/>
              <a:t/>
            </a:r>
            <a:br>
              <a:rPr lang="en-US" sz="1600" dirty="0" smtClean="0"/>
            </a:br>
            <a:endParaRPr lang="en-US" sz="1600" dirty="0"/>
          </a:p>
          <a:p>
            <a:pPr marL="359824" indent="-359824"/>
            <a:r>
              <a:rPr lang="en-CA" sz="1600" dirty="0"/>
              <a:t>Air Monitoring Directive Chapter 9 submissions: </a:t>
            </a:r>
            <a:r>
              <a:rPr lang="en-CA" sz="1600" dirty="0">
                <a:hlinkClick r:id="rId6"/>
              </a:rPr>
              <a:t>https://www.alberta.ca/amd-chapter-9-submissions.aspx</a:t>
            </a:r>
            <a:r>
              <a:rPr lang="en-CA" sz="1600" dirty="0" smtClean="0"/>
              <a:t>)</a:t>
            </a:r>
            <a:br>
              <a:rPr lang="en-CA" sz="1600" dirty="0" smtClean="0"/>
            </a:br>
            <a:endParaRPr lang="en-CA" sz="1600" dirty="0"/>
          </a:p>
          <a:p>
            <a:pPr marL="359824" indent="-359824"/>
            <a:r>
              <a:rPr lang="en-US" sz="1600" dirty="0"/>
              <a:t>Acceptable Formats for EPEA Approval and Code of Practice Records and Submission Coordinates: </a:t>
            </a:r>
            <a:r>
              <a:rPr lang="en-US" sz="1600" u="sng" dirty="0">
                <a:hlinkClick r:id="rId7"/>
              </a:rPr>
              <a:t>https://</a:t>
            </a:r>
            <a:r>
              <a:rPr lang="en-US" sz="1600" u="sng" dirty="0" smtClean="0">
                <a:hlinkClick r:id="rId7"/>
              </a:rPr>
              <a:t>www.alberta.ca/assets/documents/ep-epea-approval-acceptable-formats.pdf</a:t>
            </a:r>
            <a:r>
              <a:rPr lang="en-US" sz="1600" u="sng" dirty="0" smtClean="0"/>
              <a:t/>
            </a:r>
            <a:br>
              <a:rPr lang="en-US" sz="1600" u="sng" dirty="0" smtClean="0"/>
            </a:br>
            <a:endParaRPr lang="en-US" sz="1600" u="sng" dirty="0"/>
          </a:p>
          <a:p>
            <a:pPr marL="359824" indent="-359824"/>
            <a:r>
              <a:rPr lang="en-US" sz="1600" dirty="0"/>
              <a:t>EPEA Approval Industrial Monitoring Documentation Submission Naming Guideline: </a:t>
            </a:r>
            <a:r>
              <a:rPr lang="en-US" sz="1600" dirty="0">
                <a:hlinkClick r:id="rId8"/>
              </a:rPr>
              <a:t>https://</a:t>
            </a:r>
            <a:r>
              <a:rPr lang="en-US" sz="1600" dirty="0" smtClean="0">
                <a:hlinkClick r:id="rId8"/>
              </a:rPr>
              <a:t>www.alberta.ca/assets/documents/ep-epea-approval-industrial-monitoring-documentation-submission-naming-guideline.pdf</a:t>
            </a:r>
            <a:r>
              <a:rPr lang="en-US" sz="1600" dirty="0" smtClean="0"/>
              <a:t/>
            </a:r>
            <a:br>
              <a:rPr lang="en-US" sz="1600" dirty="0" smtClean="0"/>
            </a:br>
            <a:endParaRPr lang="en-US" sz="1600" dirty="0"/>
          </a:p>
          <a:p>
            <a:pPr marL="359824" indent="-359824">
              <a:buFont typeface="Arial" panose="020B0604020202020204" pitchFamily="34" charset="0"/>
              <a:buChar char="•"/>
            </a:pPr>
            <a:r>
              <a:rPr lang="en-CA" sz="1600" dirty="0"/>
              <a:t>ETS Support and Online </a:t>
            </a:r>
            <a:r>
              <a:rPr lang="en-CA" sz="1600" dirty="0" smtClean="0"/>
              <a:t>Learning (including training manuals, XML schema, AMD forms, reference tables, submission guidance document, etc.): </a:t>
            </a:r>
            <a:r>
              <a:rPr lang="en-CA" sz="1600" dirty="0">
                <a:hlinkClick r:id="rId9"/>
              </a:rPr>
              <a:t>https://training.energy.gov.ab.ca/Pages/default.aspx</a:t>
            </a:r>
            <a:endParaRPr lang="en-CA" sz="1600" dirty="0"/>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US" dirty="0" smtClean="0"/>
              <a:t>References</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fld id="{3A2281A5-0AAD-5C43-9874-F8F3A9F5B29A}" type="slidenum">
              <a:rPr lang="en-US" smtClean="0"/>
              <a:pPr/>
              <a:t>68</a:t>
            </a:fld>
            <a:endParaRPr lang="en-US"/>
          </a:p>
        </p:txBody>
      </p:sp>
    </p:spTree>
    <p:extLst>
      <p:ext uri="{BB962C8B-B14F-4D97-AF65-F5344CB8AC3E}">
        <p14:creationId xmlns:p14="http://schemas.microsoft.com/office/powerpoint/2010/main" val="1055274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US" dirty="0" smtClean="0"/>
              <a:t>References</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a:xfrm>
            <a:off x="143339" y="6213310"/>
            <a:ext cx="2743200" cy="366183"/>
          </a:xfrm>
        </p:spPr>
        <p:txBody>
          <a:bodyPr/>
          <a:lstStyle/>
          <a:p>
            <a:fld id="{3A2281A5-0AAD-5C43-9874-F8F3A9F5B29A}" type="slidenum">
              <a:rPr lang="en-US" smtClean="0"/>
              <a:pPr/>
              <a:t>69</a:t>
            </a:fld>
            <a:endParaRPr lang="en-US"/>
          </a:p>
        </p:txBody>
      </p:sp>
      <p:sp>
        <p:nvSpPr>
          <p:cNvPr id="4" name="Content Placeholder 3"/>
          <p:cNvSpPr>
            <a:spLocks noGrp="1"/>
          </p:cNvSpPr>
          <p:nvPr>
            <p:ph idx="1"/>
          </p:nvPr>
        </p:nvSpPr>
        <p:spPr>
          <a:xfrm>
            <a:off x="911424" y="1604798"/>
            <a:ext cx="10177131" cy="3812703"/>
          </a:xfrm>
        </p:spPr>
        <p:txBody>
          <a:bodyPr/>
          <a:lstStyle/>
          <a:p>
            <a:pPr marL="359824" indent="-359824">
              <a:buFont typeface="Arial" panose="020B0604020202020204" pitchFamily="34" charset="0"/>
              <a:buChar char="•"/>
            </a:pPr>
            <a:r>
              <a:rPr lang="en-CA" sz="1600" dirty="0"/>
              <a:t>ETS Client Account Setup and Maintenance: </a:t>
            </a:r>
            <a:r>
              <a:rPr lang="en-CA" sz="1600" dirty="0">
                <a:hlinkClick r:id="rId3"/>
              </a:rPr>
              <a:t>https://</a:t>
            </a:r>
            <a:r>
              <a:rPr lang="en-CA" sz="1600" dirty="0" smtClean="0">
                <a:hlinkClick r:id="rId3"/>
              </a:rPr>
              <a:t>training.energy.gov.ab.ca/Courses/ETS_client_account_setup_and_maintenance.pdf</a:t>
            </a:r>
            <a:r>
              <a:rPr lang="en-CA" sz="1600" dirty="0" smtClean="0"/>
              <a:t/>
            </a:r>
            <a:br>
              <a:rPr lang="en-CA" sz="1600" dirty="0" smtClean="0"/>
            </a:br>
            <a:endParaRPr lang="en-CA" sz="1600" dirty="0"/>
          </a:p>
          <a:p>
            <a:pPr marL="380990" indent="-380990">
              <a:buFont typeface="Arial" panose="020B0604020202020204" pitchFamily="34" charset="0"/>
              <a:buChar char="•"/>
            </a:pPr>
            <a:r>
              <a:rPr lang="en-CA" sz="1600" dirty="0"/>
              <a:t>Password Reset: </a:t>
            </a:r>
            <a:r>
              <a:rPr lang="en-CA" sz="1600" dirty="0">
                <a:hlinkClick r:id="rId4"/>
              </a:rPr>
              <a:t>https://</a:t>
            </a:r>
            <a:r>
              <a:rPr lang="en-CA" sz="1600" dirty="0" smtClean="0">
                <a:hlinkClick r:id="rId4"/>
              </a:rPr>
              <a:t>training.energy.gov.ab.ca/Courses/ETS_password_reset.pdf</a:t>
            </a:r>
            <a:r>
              <a:rPr lang="en-CA" sz="1600" dirty="0" smtClean="0"/>
              <a:t/>
            </a:r>
            <a:br>
              <a:rPr lang="en-CA" sz="1600" dirty="0" smtClean="0"/>
            </a:br>
            <a:endParaRPr lang="en-CA" sz="1600" dirty="0"/>
          </a:p>
          <a:p>
            <a:pPr marL="380990" indent="-380990">
              <a:buFont typeface="Arial" panose="020B0604020202020204" pitchFamily="34" charset="0"/>
              <a:buChar char="•"/>
            </a:pPr>
            <a:r>
              <a:rPr lang="en-CA" sz="1600" dirty="0"/>
              <a:t>ETS Account Setup and Preferences: </a:t>
            </a:r>
            <a:r>
              <a:rPr lang="en-CA" sz="1600" dirty="0">
                <a:hlinkClick r:id="rId5"/>
              </a:rPr>
              <a:t>https://</a:t>
            </a:r>
            <a:r>
              <a:rPr lang="en-CA" sz="1600" dirty="0" smtClean="0">
                <a:hlinkClick r:id="rId5"/>
              </a:rPr>
              <a:t>training.energy.gov.ab.ca/Courses/ETS_account_setup_and_preferences.pdf</a:t>
            </a:r>
            <a:r>
              <a:rPr lang="en-CA" sz="1600" dirty="0" smtClean="0"/>
              <a:t/>
            </a:r>
            <a:br>
              <a:rPr lang="en-CA" sz="1600" dirty="0" smtClean="0"/>
            </a:br>
            <a:endParaRPr lang="en-CA" sz="1600" dirty="0"/>
          </a:p>
          <a:p>
            <a:pPr marL="380990" indent="-380990">
              <a:buFont typeface="Arial" panose="020B0604020202020204" pitchFamily="34" charset="0"/>
              <a:buChar char="•"/>
            </a:pPr>
            <a:r>
              <a:rPr lang="en-US" sz="1600" dirty="0"/>
              <a:t>XML Schema for Ambient Data Submission V2.0 (Aug 2, 2019): </a:t>
            </a:r>
            <a:r>
              <a:rPr lang="en-US" sz="1600" dirty="0">
                <a:hlinkClick r:id="rId6"/>
              </a:rPr>
              <a:t>https://</a:t>
            </a:r>
            <a:r>
              <a:rPr lang="en-US" sz="1600" dirty="0" smtClean="0">
                <a:hlinkClick r:id="rId6"/>
              </a:rPr>
              <a:t>training.energy.gov.ab.ca/Forms/PR_Ambient_Data_Submission.docx</a:t>
            </a:r>
            <a:r>
              <a:rPr lang="en-US" sz="1600" dirty="0" smtClean="0"/>
              <a:t/>
            </a:r>
            <a:br>
              <a:rPr lang="en-US" sz="1600" dirty="0" smtClean="0"/>
            </a:br>
            <a:endParaRPr lang="en-US" sz="1600" dirty="0"/>
          </a:p>
          <a:p>
            <a:pPr marL="380990" indent="-380990">
              <a:buFont typeface="Arial" panose="020B0604020202020204" pitchFamily="34" charset="0"/>
              <a:buChar char="•"/>
            </a:pPr>
            <a:r>
              <a:rPr lang="en-US" sz="1600" dirty="0"/>
              <a:t>Examples for XML Schema V2.0 (Aug 2, 2019): </a:t>
            </a:r>
            <a:r>
              <a:rPr lang="en-US" sz="1600" dirty="0">
                <a:hlinkClick r:id="rId7"/>
              </a:rPr>
              <a:t>https://</a:t>
            </a:r>
            <a:r>
              <a:rPr lang="en-US" sz="1600" dirty="0" smtClean="0">
                <a:hlinkClick r:id="rId7"/>
              </a:rPr>
              <a:t>training.energy.gov.ab.ca/Forms/PR_Examples_for_XML_Schema.pdf</a:t>
            </a:r>
            <a:r>
              <a:rPr lang="en-US" sz="1600" dirty="0" smtClean="0"/>
              <a:t/>
            </a:r>
            <a:br>
              <a:rPr lang="en-US" sz="1600" dirty="0" smtClean="0"/>
            </a:br>
            <a:endParaRPr lang="en-US" sz="1600" dirty="0"/>
          </a:p>
          <a:p>
            <a:pPr marL="380990" indent="-380990">
              <a:buFont typeface="Arial" panose="020B0604020202020204" pitchFamily="34" charset="0"/>
              <a:buChar char="•"/>
            </a:pPr>
            <a:r>
              <a:rPr lang="en-US" sz="1600" dirty="0"/>
              <a:t>Reference Tables V2.0 (Aug 2, 2019): </a:t>
            </a:r>
            <a:r>
              <a:rPr lang="en-US" sz="1600" dirty="0">
                <a:hlinkClick r:id="rId8"/>
              </a:rPr>
              <a:t>https://training.energy.gov.ab.ca/Forms/PR_Reference_Tables.xlsx</a:t>
            </a:r>
            <a:endParaRPr lang="en-US" sz="1600" dirty="0"/>
          </a:p>
        </p:txBody>
      </p:sp>
    </p:spTree>
    <p:extLst>
      <p:ext uri="{BB962C8B-B14F-4D97-AF65-F5344CB8AC3E}">
        <p14:creationId xmlns:p14="http://schemas.microsoft.com/office/powerpoint/2010/main" val="118699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Introduction</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7</a:t>
            </a:fld>
            <a:endParaRPr lang="en-US"/>
          </a:p>
        </p:txBody>
      </p:sp>
      <p:sp>
        <p:nvSpPr>
          <p:cNvPr id="10" name="TextBox 9"/>
          <p:cNvSpPr txBox="1"/>
          <p:nvPr/>
        </p:nvSpPr>
        <p:spPr>
          <a:xfrm>
            <a:off x="623392" y="1387005"/>
            <a:ext cx="8162616"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ETS Support and Web Browser Compatibility</a:t>
            </a:r>
            <a:endParaRPr lang="en-CA" sz="2800" b="1" dirty="0">
              <a:solidFill>
                <a:schemeClr val="accent3"/>
              </a:solidFill>
              <a:latin typeface="Arial" panose="020B0604020202020204" pitchFamily="34" charset="0"/>
              <a:ea typeface="+mj-ea"/>
              <a:cs typeface="Arial" panose="020B0604020202020204" pitchFamily="34" charset="0"/>
            </a:endParaRPr>
          </a:p>
        </p:txBody>
      </p:sp>
      <p:sp>
        <p:nvSpPr>
          <p:cNvPr id="2" name="Rectangle 1"/>
          <p:cNvSpPr/>
          <p:nvPr/>
        </p:nvSpPr>
        <p:spPr>
          <a:xfrm>
            <a:off x="623392" y="1950110"/>
            <a:ext cx="10395128" cy="3416320"/>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ETS supports Chrome, Microsoft Edge, Internet Explorer 11.0 or higher, and Firefox 50.0 or higher</a:t>
            </a: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u="sng" dirty="0">
                <a:latin typeface="Arial" panose="020B0604020202020204" pitchFamily="34" charset="0"/>
                <a:cs typeface="Arial" panose="020B0604020202020204" pitchFamily="34" charset="0"/>
              </a:rPr>
              <a:t>Pop-ups</a:t>
            </a:r>
            <a:r>
              <a:rPr lang="en-US" dirty="0">
                <a:latin typeface="Arial" panose="020B0604020202020204" pitchFamily="34" charset="0"/>
                <a:cs typeface="Arial" panose="020B0604020202020204" pitchFamily="34" charset="0"/>
              </a:rPr>
              <a:t> must be enabled in your web browser to access reports (i.e. submission or error reports)</a:t>
            </a:r>
          </a:p>
          <a:p>
            <a:pPr algn="just"/>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If you require support with existing ETS accounts or setting up a new account, please contact </a:t>
            </a:r>
            <a:r>
              <a:rPr lang="en-US" u="sng" dirty="0">
                <a:latin typeface="Arial" panose="020B0604020202020204" pitchFamily="34" charset="0"/>
                <a:cs typeface="Arial" panose="020B0604020202020204" pitchFamily="34" charset="0"/>
                <a:hlinkClick r:id="rId3"/>
              </a:rPr>
              <a:t>ETSAccountSetup@gov.ab.ca</a:t>
            </a:r>
            <a:r>
              <a:rPr lang="en-US" dirty="0">
                <a:latin typeface="Arial" panose="020B0604020202020204" pitchFamily="34" charset="0"/>
                <a:cs typeface="Arial" panose="020B0604020202020204" pitchFamily="34" charset="0"/>
              </a:rPr>
              <a:t> or 780-644-2300</a:t>
            </a:r>
          </a:p>
          <a:p>
            <a:pPr marL="380990" indent="-380990" algn="just">
              <a:buFont typeface="Wingdings" panose="05000000000000000000" pitchFamily="2" charset="2"/>
              <a:buChar char="q"/>
            </a:pPr>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If you require technical support with ETS, please contact </a:t>
            </a:r>
            <a:r>
              <a:rPr lang="en-US" u="sng" dirty="0">
                <a:latin typeface="Arial" panose="020B0604020202020204" pitchFamily="34" charset="0"/>
                <a:cs typeface="Arial" panose="020B0604020202020204" pitchFamily="34" charset="0"/>
                <a:hlinkClick r:id="rId4"/>
              </a:rPr>
              <a:t>ETS@gov.ab.ca</a:t>
            </a:r>
            <a:r>
              <a:rPr lang="en-US" dirty="0">
                <a:latin typeface="Arial" panose="020B0604020202020204" pitchFamily="34" charset="0"/>
                <a:cs typeface="Arial" panose="020B0604020202020204" pitchFamily="34" charset="0"/>
              </a:rPr>
              <a:t> or 780-908-4969</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Technical support will only be available during business hours: 8:15 AM – 4:30 PM Monday to Friday</a:t>
            </a:r>
            <a:endParaRPr lang="en-C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1" name="TextBox 10"/>
          <p:cNvSpPr txBox="1"/>
          <p:nvPr/>
        </p:nvSpPr>
        <p:spPr>
          <a:xfrm>
            <a:off x="916345" y="5592327"/>
            <a:ext cx="10102175" cy="307777"/>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r>
              <a:rPr lang="en-US" sz="1400" b="1" dirty="0" smtClean="0">
                <a:latin typeface="Arial" panose="020B0604020202020204" pitchFamily="34" charset="0"/>
                <a:cs typeface="Arial" panose="020B0604020202020204" pitchFamily="34" charset="0"/>
              </a:rPr>
              <a:t>Note: </a:t>
            </a:r>
            <a:r>
              <a:rPr lang="en-US" sz="1400" dirty="0" smtClean="0">
                <a:latin typeface="Arial" panose="020B0604020202020204" pitchFamily="34" charset="0"/>
                <a:cs typeface="Arial" panose="020B0604020202020204" pitchFamily="34" charset="0"/>
              </a:rPr>
              <a:t>If experiencing issues when using Internet Explorer, please switch to Chrome and report your issues to </a:t>
            </a:r>
            <a:r>
              <a:rPr lang="en-US" sz="1400" dirty="0" smtClean="0">
                <a:latin typeface="Arial" panose="020B0604020202020204" pitchFamily="34" charset="0"/>
                <a:cs typeface="Arial" panose="020B0604020202020204" pitchFamily="34" charset="0"/>
                <a:hlinkClick r:id="rId4"/>
              </a:rPr>
              <a:t>ETS@gov.ab.ca</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55898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94211" y="429811"/>
            <a:ext cx="7810500" cy="32998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48260" tIns="48260" rIns="48260" bIns="48260" numCol="1" anchor="t" anchorCtr="0" compatLnSpc="1">
            <a:prstTxWarp prst="textNoShape">
              <a:avLst/>
            </a:prstTxWarp>
          </a:bodyPr>
          <a:lstStyle/>
          <a:p>
            <a:pPr algn="ctr" defTabSz="1219170" fontAlgn="base">
              <a:spcBef>
                <a:spcPct val="0"/>
              </a:spcBef>
              <a:spcAft>
                <a:spcPct val="0"/>
              </a:spcAft>
            </a:pPr>
            <a:r>
              <a:rPr lang="en-US" sz="9600" b="1" dirty="0">
                <a:solidFill>
                  <a:schemeClr val="bg1"/>
                </a:solidFill>
                <a:latin typeface="Freestyle Script" pitchFamily="66" charset="0"/>
                <a:cs typeface="Arial" pitchFamily="34" charset="0"/>
              </a:rPr>
              <a:t>Congratulations!</a:t>
            </a:r>
          </a:p>
          <a:p>
            <a:pPr algn="ctr" defTabSz="1219170" fontAlgn="base">
              <a:spcBef>
                <a:spcPct val="0"/>
              </a:spcBef>
              <a:spcAft>
                <a:spcPct val="0"/>
              </a:spcAft>
            </a:pPr>
            <a:r>
              <a:rPr lang="en-US" sz="2133" b="1" dirty="0">
                <a:solidFill>
                  <a:schemeClr val="bg1"/>
                </a:solidFill>
                <a:latin typeface="Arial" pitchFamily="34" charset="0"/>
                <a:cs typeface="Arial" pitchFamily="34" charset="0"/>
              </a:rPr>
              <a:t>You have completed the ETS – </a:t>
            </a:r>
            <a:r>
              <a:rPr lang="en-US" sz="2133" b="1" dirty="0" smtClean="0">
                <a:solidFill>
                  <a:schemeClr val="bg1"/>
                </a:solidFill>
                <a:latin typeface="Arial" pitchFamily="34" charset="0"/>
                <a:cs typeface="Arial" pitchFamily="34" charset="0"/>
              </a:rPr>
              <a:t>Industrial Data Submission </a:t>
            </a:r>
            <a:r>
              <a:rPr lang="en-US" sz="2133" b="1" dirty="0" smtClean="0">
                <a:solidFill>
                  <a:schemeClr val="bg1"/>
                </a:solidFill>
                <a:latin typeface="Arial" pitchFamily="34" charset="0"/>
                <a:cs typeface="Arial" pitchFamily="34" charset="0"/>
              </a:rPr>
              <a:t>Training Manual </a:t>
            </a:r>
          </a:p>
          <a:p>
            <a:pPr algn="ctr" defTabSz="1219170" fontAlgn="base">
              <a:spcBef>
                <a:spcPct val="0"/>
              </a:spcBef>
              <a:spcAft>
                <a:spcPct val="0"/>
              </a:spcAft>
            </a:pPr>
            <a:r>
              <a:rPr lang="en-US" sz="1600" b="1" dirty="0" smtClean="0">
                <a:solidFill>
                  <a:schemeClr val="bg1"/>
                </a:solidFill>
                <a:latin typeface="Arial" pitchFamily="34" charset="0"/>
                <a:cs typeface="Arial" pitchFamily="34" charset="0"/>
              </a:rPr>
              <a:t>Please </a:t>
            </a:r>
            <a:r>
              <a:rPr lang="en-US" sz="1600" b="1" dirty="0">
                <a:solidFill>
                  <a:schemeClr val="bg1"/>
                </a:solidFill>
                <a:latin typeface="Arial" pitchFamily="34" charset="0"/>
                <a:cs typeface="Arial" pitchFamily="34" charset="0"/>
              </a:rPr>
              <a:t>proceed to the subsequent modules detailing the functionality contained within each module of the application.</a:t>
            </a:r>
            <a:endParaRPr lang="en-US" sz="1600" dirty="0">
              <a:solidFill>
                <a:schemeClr val="bg1"/>
              </a:solidFill>
              <a:latin typeface="Arial" pitchFamily="34" charset="0"/>
              <a:cs typeface="Arial" pitchFamily="34" charset="0"/>
            </a:endParaRPr>
          </a:p>
        </p:txBody>
      </p:sp>
      <p:pic>
        <p:nvPicPr>
          <p:cNvPr id="7" name="Picture 2"/>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7309445" y="1124745"/>
            <a:ext cx="4697192" cy="5340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0992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Introduction</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8</a:t>
            </a:fld>
            <a:endParaRPr lang="en-US"/>
          </a:p>
        </p:txBody>
      </p:sp>
      <p:sp>
        <p:nvSpPr>
          <p:cNvPr id="5" name="TextBox 4"/>
          <p:cNvSpPr txBox="1"/>
          <p:nvPr/>
        </p:nvSpPr>
        <p:spPr>
          <a:xfrm>
            <a:off x="643056" y="1954282"/>
            <a:ext cx="10352834" cy="3539430"/>
          </a:xfrm>
          <a:prstGeom prst="rect">
            <a:avLst/>
          </a:prstGeom>
          <a:noFill/>
        </p:spPr>
        <p:txBody>
          <a:bodyPr wrap="square" rtlCol="0">
            <a:spAutoFit/>
          </a:bodyPr>
          <a:lstStyle/>
          <a:p>
            <a:pPr algn="just"/>
            <a:r>
              <a:rPr lang="en-US" sz="1600" dirty="0">
                <a:latin typeface="Arial" panose="020B0604020202020204" pitchFamily="34" charset="0"/>
                <a:cs typeface="Arial" panose="020B0604020202020204" pitchFamily="34" charset="0"/>
              </a:rPr>
              <a:t>It is recommended that industrial operations submit their data, forms and </a:t>
            </a:r>
            <a:r>
              <a:rPr lang="en-US" sz="1600" dirty="0" smtClean="0">
                <a:latin typeface="Arial" panose="020B0604020202020204" pitchFamily="34" charset="0"/>
                <a:cs typeface="Arial" panose="020B0604020202020204" pitchFamily="34" charset="0"/>
              </a:rPr>
              <a:t>reports, </a:t>
            </a:r>
            <a:r>
              <a:rPr lang="en-US" sz="1600" dirty="0">
                <a:latin typeface="Arial" panose="020B0604020202020204" pitchFamily="34" charset="0"/>
                <a:cs typeface="Arial" panose="020B0604020202020204" pitchFamily="34" charset="0"/>
              </a:rPr>
              <a:t>well before the due date to ensure adequate time for submission, should a submission failure occur. If there is a submission failure, time would be required to correct the errors identified in the error report and resubmit.</a:t>
            </a:r>
          </a:p>
          <a:p>
            <a:endParaRPr lang="en-CA" sz="1600" dirty="0">
              <a:latin typeface="Arial" panose="020B0604020202020204" pitchFamily="34" charset="0"/>
              <a:cs typeface="Arial" panose="020B0604020202020204" pitchFamily="34" charset="0"/>
            </a:endParaRPr>
          </a:p>
          <a:p>
            <a:pPr algn="just"/>
            <a:r>
              <a:rPr lang="en-US" sz="1600" dirty="0">
                <a:latin typeface="Arial" panose="020B0604020202020204" pitchFamily="34" charset="0"/>
                <a:cs typeface="Arial" panose="020B0604020202020204" pitchFamily="34" charset="0"/>
              </a:rPr>
              <a:t>Planned ETS maintenance or outages will be posted on the ETS site and communicated to ETS users. ETS may be unavailable due to system maintenance on Friday after 4:30 p.m. until 6:00 pm </a:t>
            </a:r>
            <a:r>
              <a:rPr lang="en-US" sz="1600" dirty="0" smtClean="0">
                <a:latin typeface="Arial" panose="020B0604020202020204" pitchFamily="34" charset="0"/>
                <a:cs typeface="Arial" panose="020B0604020202020204" pitchFamily="34" charset="0"/>
              </a:rPr>
              <a:t>Sunday</a:t>
            </a:r>
          </a:p>
          <a:p>
            <a:pPr algn="just"/>
            <a:endParaRPr lang="en-US" sz="1600" dirty="0">
              <a:latin typeface="Arial" panose="020B0604020202020204" pitchFamily="34" charset="0"/>
              <a:cs typeface="Arial" panose="020B0604020202020204" pitchFamily="34" charset="0"/>
            </a:endParaRPr>
          </a:p>
          <a:p>
            <a:pPr algn="just"/>
            <a:r>
              <a:rPr lang="en-US" sz="1600" dirty="0" smtClean="0">
                <a:latin typeface="Arial" panose="020B0604020202020204" pitchFamily="34" charset="0"/>
                <a:cs typeface="Arial" panose="020B0604020202020204" pitchFamily="34" charset="0"/>
              </a:rPr>
              <a:t>If </a:t>
            </a:r>
            <a:r>
              <a:rPr lang="en-US" sz="1600" dirty="0">
                <a:latin typeface="Arial" panose="020B0604020202020204" pitchFamily="34" charset="0"/>
                <a:cs typeface="Arial" panose="020B0604020202020204" pitchFamily="34" charset="0"/>
              </a:rPr>
              <a:t>an industrial operation is unable to meet reporting timelines due to an ETS outage, the industrial operation would not be penalized for late submission </a:t>
            </a:r>
            <a:r>
              <a:rPr lang="en-US" sz="1600" dirty="0" smtClean="0">
                <a:latin typeface="Arial" panose="020B0604020202020204" pitchFamily="34" charset="0"/>
                <a:cs typeface="Arial" panose="020B0604020202020204" pitchFamily="34" charset="0"/>
              </a:rPr>
              <a:t>if:</a:t>
            </a:r>
            <a:endParaRPr lang="en-CA" sz="1600" dirty="0">
              <a:latin typeface="Arial" panose="020B0604020202020204" pitchFamily="34" charset="0"/>
              <a:cs typeface="Arial" panose="020B0604020202020204" pitchFamily="34" charset="0"/>
            </a:endParaRPr>
          </a:p>
          <a:p>
            <a:pPr lvl="0" algn="just"/>
            <a:endParaRPr lang="en-US"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smtClean="0">
                <a:solidFill>
                  <a:srgbClr val="000000"/>
                </a:solidFill>
                <a:latin typeface="Arial" panose="020B0604020202020204" pitchFamily="34" charset="0"/>
                <a:cs typeface="Arial" panose="020B0604020202020204" pitchFamily="34" charset="0"/>
                <a:hlinkClick r:id="rId3"/>
              </a:rPr>
              <a:t>Air.Reporting@gov.ab.ca</a:t>
            </a:r>
            <a:r>
              <a:rPr lang="en-US" sz="1600" dirty="0" smtClean="0">
                <a:solidFill>
                  <a:srgbClr val="000000"/>
                </a:solidFill>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for AEP-regulated facilities) or </a:t>
            </a:r>
            <a:r>
              <a:rPr lang="en-US" sz="1600" u="sng" dirty="0">
                <a:latin typeface="Arial" panose="020B0604020202020204" pitchFamily="34" charset="0"/>
                <a:cs typeface="Arial" panose="020B0604020202020204" pitchFamily="34" charset="0"/>
                <a:hlinkClick r:id="rId4"/>
              </a:rPr>
              <a:t>EPEA.Reports@aer.ca</a:t>
            </a:r>
            <a:r>
              <a:rPr lang="en-US" sz="1600" dirty="0">
                <a:latin typeface="Arial" panose="020B0604020202020204" pitchFamily="34" charset="0"/>
                <a:cs typeface="Arial" panose="020B0604020202020204" pitchFamily="34" charset="0"/>
              </a:rPr>
              <a:t> (for AER-regulated facilities) </a:t>
            </a:r>
            <a:r>
              <a:rPr lang="en-US" sz="1600" b="1" dirty="0" smtClean="0">
                <a:latin typeface="Arial" panose="020B0604020202020204" pitchFamily="34" charset="0"/>
                <a:cs typeface="Arial" panose="020B0604020202020204" pitchFamily="34" charset="0"/>
              </a:rPr>
              <a:t>has been notified </a:t>
            </a:r>
            <a:r>
              <a:rPr lang="en-US" sz="1600" dirty="0" smtClean="0">
                <a:latin typeface="Arial" panose="020B0604020202020204" pitchFamily="34" charset="0"/>
                <a:cs typeface="Arial" panose="020B0604020202020204" pitchFamily="34" charset="0"/>
              </a:rPr>
              <a:t>of </a:t>
            </a:r>
            <a:r>
              <a:rPr lang="en-US" sz="1600" dirty="0">
                <a:latin typeface="Arial" panose="020B0604020202020204" pitchFamily="34" charset="0"/>
                <a:cs typeface="Arial" panose="020B0604020202020204" pitchFamily="34" charset="0"/>
              </a:rPr>
              <a:t>your inability to submit air data, forms or reports due to ETS / the website being </a:t>
            </a:r>
            <a:r>
              <a:rPr lang="en-US" sz="1600" dirty="0" smtClean="0">
                <a:latin typeface="Arial" panose="020B0604020202020204" pitchFamily="34" charset="0"/>
                <a:cs typeface="Arial" panose="020B0604020202020204" pitchFamily="34" charset="0"/>
              </a:rPr>
              <a:t>down</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Your air submission is completed </a:t>
            </a:r>
            <a:r>
              <a:rPr lang="en-US" sz="1600" b="1" dirty="0" smtClean="0">
                <a:latin typeface="Arial" panose="020B0604020202020204" pitchFamily="34" charset="0"/>
                <a:cs typeface="Arial" panose="020B0604020202020204" pitchFamily="34" charset="0"/>
              </a:rPr>
              <a:t>within </a:t>
            </a:r>
            <a:r>
              <a:rPr lang="en-US" sz="1600" b="1" dirty="0">
                <a:latin typeface="Arial" panose="020B0604020202020204" pitchFamily="34" charset="0"/>
                <a:cs typeface="Arial" panose="020B0604020202020204" pitchFamily="34" charset="0"/>
              </a:rPr>
              <a:t>24 hours </a:t>
            </a:r>
            <a:r>
              <a:rPr lang="en-US" sz="1600" dirty="0">
                <a:latin typeface="Arial" panose="020B0604020202020204" pitchFamily="34" charset="0"/>
                <a:cs typeface="Arial" panose="020B0604020202020204" pitchFamily="34" charset="0"/>
              </a:rPr>
              <a:t>of being notified that the website is operational.</a:t>
            </a:r>
            <a:endParaRPr lang="en-CA" sz="1600" dirty="0">
              <a:latin typeface="Arial" panose="020B0604020202020204" pitchFamily="34" charset="0"/>
              <a:cs typeface="Arial" panose="020B0604020202020204" pitchFamily="34" charset="0"/>
            </a:endParaRPr>
          </a:p>
        </p:txBody>
      </p:sp>
      <p:sp>
        <p:nvSpPr>
          <p:cNvPr id="6" name="TextBox 5"/>
          <p:cNvSpPr txBox="1"/>
          <p:nvPr/>
        </p:nvSpPr>
        <p:spPr>
          <a:xfrm>
            <a:off x="2103010" y="5873739"/>
            <a:ext cx="7072168" cy="307777"/>
          </a:xfrm>
          <a:prstGeom prst="rect">
            <a:avLst/>
          </a:prstGeom>
          <a:solidFill>
            <a:schemeClr val="accent4">
              <a:lumMod val="40000"/>
              <a:lumOff val="60000"/>
            </a:schemeClr>
          </a:solidFill>
          <a:ln w="25400">
            <a:solidFill>
              <a:schemeClr val="accent3">
                <a:lumMod val="40000"/>
                <a:lumOff val="60000"/>
              </a:schemeClr>
            </a:solidFill>
          </a:ln>
        </p:spPr>
        <p:txBody>
          <a:bodyPr wrap="square" rtlCol="0">
            <a:spAutoFit/>
          </a:bodyPr>
          <a:lstStyle/>
          <a:p>
            <a:pPr algn="ctr"/>
            <a:r>
              <a:rPr lang="en-US" sz="1400" b="1" dirty="0">
                <a:latin typeface="Arial" panose="020B0604020202020204" pitchFamily="34" charset="0"/>
                <a:cs typeface="Arial" panose="020B0604020202020204" pitchFamily="34" charset="0"/>
              </a:rPr>
              <a:t>Note: </a:t>
            </a:r>
            <a:r>
              <a:rPr lang="en-US" sz="1400" dirty="0">
                <a:latin typeface="Arial" panose="020B0604020202020204" pitchFamily="34" charset="0"/>
                <a:cs typeface="Arial" panose="020B0604020202020204" pitchFamily="34" charset="0"/>
              </a:rPr>
              <a:t>During </a:t>
            </a:r>
            <a:r>
              <a:rPr lang="en-US" sz="1400" dirty="0" smtClean="0">
                <a:latin typeface="Arial" panose="020B0604020202020204" pitchFamily="34" charset="0"/>
                <a:cs typeface="Arial" panose="020B0604020202020204" pitchFamily="34" charset="0"/>
              </a:rPr>
              <a:t>weekends </a:t>
            </a:r>
            <a:r>
              <a:rPr lang="en-US" sz="1400" dirty="0">
                <a:latin typeface="Arial" panose="020B0604020202020204" pitchFamily="34" charset="0"/>
                <a:cs typeface="Arial" panose="020B0604020202020204" pitchFamily="34" charset="0"/>
              </a:rPr>
              <a:t>there may be a delay in receiving e-mail notifications from ETS</a:t>
            </a:r>
            <a:endParaRPr lang="en-CA" sz="1400" dirty="0">
              <a:latin typeface="Arial" panose="020B0604020202020204" pitchFamily="34" charset="0"/>
              <a:cs typeface="Arial" panose="020B0604020202020204" pitchFamily="34" charset="0"/>
            </a:endParaRPr>
          </a:p>
        </p:txBody>
      </p:sp>
      <p:sp>
        <p:nvSpPr>
          <p:cNvPr id="7" name="TextBox 6"/>
          <p:cNvSpPr txBox="1"/>
          <p:nvPr/>
        </p:nvSpPr>
        <p:spPr>
          <a:xfrm>
            <a:off x="643056" y="1431062"/>
            <a:ext cx="6233232"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Submission Failure or ETS Outage</a:t>
            </a:r>
            <a:endParaRPr lang="en-CA" sz="2800" b="1" dirty="0">
              <a:solidFill>
                <a:schemeClr val="accent3"/>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168089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Introduction</a:t>
            </a:r>
            <a:endParaRPr lang="en-CA" dirty="0"/>
          </a:p>
        </p:txBody>
      </p:sp>
      <p:sp>
        <p:nvSpPr>
          <p:cNvPr id="4" name="Slide Number Placeholder 3"/>
          <p:cNvSpPr>
            <a:spLocks noGrp="1"/>
          </p:cNvSpPr>
          <p:nvPr>
            <p:ph type="sldNum" sz="quarter" idx="4"/>
          </p:nvPr>
        </p:nvSpPr>
        <p:spPr>
          <a:xfrm>
            <a:off x="235937" y="6297746"/>
            <a:ext cx="2743200" cy="366183"/>
          </a:xfrm>
        </p:spPr>
        <p:txBody>
          <a:bodyPr/>
          <a:lstStyle/>
          <a:p>
            <a:fld id="{3A2281A5-0AAD-5C43-9874-F8F3A9F5B29A}" type="slidenum">
              <a:rPr lang="en-US" smtClean="0"/>
              <a:pPr/>
              <a:t>9</a:t>
            </a:fld>
            <a:endParaRPr lang="en-US"/>
          </a:p>
        </p:txBody>
      </p:sp>
      <p:sp>
        <p:nvSpPr>
          <p:cNvPr id="5" name="TextBox 4"/>
          <p:cNvSpPr txBox="1"/>
          <p:nvPr/>
        </p:nvSpPr>
        <p:spPr>
          <a:xfrm>
            <a:off x="623392" y="2160439"/>
            <a:ext cx="10623835" cy="3323987"/>
          </a:xfrm>
          <a:prstGeom prst="rect">
            <a:avLst/>
          </a:prstGeom>
          <a:noFill/>
          <a:ln w="25400">
            <a:noFill/>
          </a:ln>
        </p:spPr>
        <p:txBody>
          <a:bodyPr wrap="square" rtlCol="0">
            <a:spAutoFit/>
          </a:bodyPr>
          <a:lstStyle/>
          <a:p>
            <a:r>
              <a:rPr lang="en-US" sz="1600" dirty="0" smtClean="0">
                <a:latin typeface="Arial" panose="020B0604020202020204" pitchFamily="34" charset="0"/>
                <a:cs typeface="Arial" panose="020B0604020202020204" pitchFamily="34" charset="0"/>
              </a:rPr>
              <a:t>Once the ETS Account Set Up/Change Form is submitted and completed, an EN account number is created and a Site Administrator is assigned.</a:t>
            </a:r>
          </a:p>
          <a:p>
            <a:endParaRPr lang="en-US" sz="1600" dirty="0" smtClean="0">
              <a:latin typeface="Arial" panose="020B0604020202020204" pitchFamily="34" charset="0"/>
              <a:cs typeface="Arial" panose="020B0604020202020204" pitchFamily="34" charset="0"/>
            </a:endParaRPr>
          </a:p>
          <a:p>
            <a:r>
              <a:rPr lang="en-CA" sz="1600" dirty="0">
                <a:latin typeface="Arial" panose="020B0604020202020204" pitchFamily="34" charset="0"/>
                <a:cs typeface="Arial" panose="020B0604020202020204" pitchFamily="34" charset="0"/>
              </a:rPr>
              <a:t>Site Administrator, refer to “</a:t>
            </a:r>
            <a:r>
              <a:rPr lang="en-CA" sz="1600" i="1" dirty="0">
                <a:latin typeface="Arial" panose="020B0604020202020204" pitchFamily="34" charset="0"/>
                <a:cs typeface="Arial" panose="020B0604020202020204" pitchFamily="34" charset="0"/>
              </a:rPr>
              <a:t>ETS Account Setup and Preferences</a:t>
            </a:r>
            <a:r>
              <a:rPr lang="en-CA" sz="1600" dirty="0">
                <a:latin typeface="Arial" panose="020B0604020202020204" pitchFamily="34" charset="0"/>
                <a:cs typeface="Arial" panose="020B0604020202020204" pitchFamily="34" charset="0"/>
              </a:rPr>
              <a:t>” at </a:t>
            </a:r>
            <a:r>
              <a:rPr lang="en-CA" sz="1600" dirty="0">
                <a:latin typeface="Arial" panose="020B0604020202020204" pitchFamily="34" charset="0"/>
                <a:cs typeface="Arial" panose="020B0604020202020204" pitchFamily="34" charset="0"/>
                <a:hlinkClick r:id="rId3"/>
              </a:rPr>
              <a:t>https://training.energy.gov.ab.ca/Courses/ETS_account_setup_and_preferences.pdf</a:t>
            </a:r>
            <a:endParaRPr lang="en-CA" sz="1600" dirty="0">
              <a:latin typeface="Arial" panose="020B0604020202020204" pitchFamily="34" charset="0"/>
              <a:cs typeface="Arial" panose="020B0604020202020204" pitchFamily="34" charset="0"/>
            </a:endParaRPr>
          </a:p>
          <a:p>
            <a:endParaRPr lang="en-US" dirty="0"/>
          </a:p>
          <a:p>
            <a:r>
              <a:rPr lang="en-US" sz="1600" dirty="0" smtClean="0">
                <a:latin typeface="Arial" panose="020B0604020202020204" pitchFamily="34" charset="0"/>
                <a:cs typeface="Arial" panose="020B0604020202020204" pitchFamily="34" charset="0"/>
              </a:rPr>
              <a:t>The Site Administrator is </a:t>
            </a:r>
            <a:r>
              <a:rPr lang="en-US" sz="1600" dirty="0">
                <a:latin typeface="Arial" panose="020B0604020202020204" pitchFamily="34" charset="0"/>
                <a:cs typeface="Arial" panose="020B0604020202020204" pitchFamily="34" charset="0"/>
              </a:rPr>
              <a:t>responsible for creating and maintaining Client </a:t>
            </a:r>
            <a:r>
              <a:rPr lang="en-US" sz="1600" dirty="0" smtClean="0">
                <a:latin typeface="Arial" panose="020B0604020202020204" pitchFamily="34" charset="0"/>
                <a:cs typeface="Arial" panose="020B0604020202020204" pitchFamily="34" charset="0"/>
              </a:rPr>
              <a:t>Accounts and assigning a Coordinator.  </a:t>
            </a:r>
          </a:p>
          <a:p>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Client Accounts are subsets of the Site Administrator Account.  Each Client Account is given access to air regulatory forms based on their assigned User Role(s) </a:t>
            </a:r>
            <a:endParaRPr lang="en-US" sz="1600" dirty="0" smtClean="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Coordinator</a:t>
            </a:r>
            <a:r>
              <a:rPr lang="en-US" sz="1600" dirty="0" smtClean="0">
                <a:latin typeface="Arial" panose="020B0604020202020204" pitchFamily="34" charset="0"/>
                <a:cs typeface="Arial" panose="020B0604020202020204" pitchFamily="34" charset="0"/>
              </a:rPr>
              <a:t> is responsible for assigning User Roles to Client Accounts based </a:t>
            </a:r>
            <a:r>
              <a:rPr lang="en-US" sz="1600" dirty="0">
                <a:latin typeface="Arial" panose="020B0604020202020204" pitchFamily="34" charset="0"/>
                <a:cs typeface="Arial" panose="020B0604020202020204" pitchFamily="34" charset="0"/>
              </a:rPr>
              <a:t>on the </a:t>
            </a:r>
            <a:r>
              <a:rPr lang="en-US" sz="1600" dirty="0" smtClean="0">
                <a:latin typeface="Arial" panose="020B0604020202020204" pitchFamily="34" charset="0"/>
                <a:cs typeface="Arial" panose="020B0604020202020204" pitchFamily="34" charset="0"/>
              </a:rPr>
              <a:t>required functionality of an </a:t>
            </a:r>
            <a:r>
              <a:rPr lang="en-US" sz="1600" dirty="0">
                <a:latin typeface="Arial" panose="020B0604020202020204" pitchFamily="34" charset="0"/>
                <a:cs typeface="Arial" panose="020B0604020202020204" pitchFamily="34" charset="0"/>
              </a:rPr>
              <a:t>individual </a:t>
            </a:r>
            <a:r>
              <a:rPr lang="en-US" sz="1600" dirty="0" smtClean="0">
                <a:latin typeface="Arial" panose="020B0604020202020204" pitchFamily="34" charset="0"/>
                <a:cs typeface="Arial" panose="020B0604020202020204" pitchFamily="34" charset="0"/>
              </a:rPr>
              <a:t>under a specified approval </a:t>
            </a:r>
          </a:p>
        </p:txBody>
      </p:sp>
      <p:sp>
        <p:nvSpPr>
          <p:cNvPr id="6" name="TextBox 5"/>
          <p:cNvSpPr txBox="1"/>
          <p:nvPr/>
        </p:nvSpPr>
        <p:spPr>
          <a:xfrm>
            <a:off x="623392" y="1492169"/>
            <a:ext cx="4715328" cy="523220"/>
          </a:xfrm>
          <a:prstGeom prst="rect">
            <a:avLst/>
          </a:prstGeom>
          <a:noFill/>
        </p:spPr>
        <p:txBody>
          <a:bodyPr wrap="square" rtlCol="0">
            <a:spAutoFit/>
          </a:bodyPr>
          <a:lstStyle/>
          <a:p>
            <a:r>
              <a:rPr lang="en-CA" sz="2800" b="1" dirty="0" smtClean="0">
                <a:solidFill>
                  <a:schemeClr val="accent3"/>
                </a:solidFill>
                <a:latin typeface="Arial" panose="020B0604020202020204" pitchFamily="34" charset="0"/>
                <a:ea typeface="+mj-ea"/>
                <a:cs typeface="Arial" panose="020B0604020202020204" pitchFamily="34" charset="0"/>
              </a:rPr>
              <a:t>ETS Account Set-Up</a:t>
            </a:r>
            <a:endParaRPr lang="en-CA" sz="2800" b="1" dirty="0">
              <a:solidFill>
                <a:schemeClr val="accent3"/>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105463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s">
  <a:themeElements>
    <a:clrScheme name="Sky basic">
      <a:dk1>
        <a:srgbClr val="36424A"/>
      </a:dk1>
      <a:lt1>
        <a:sysClr val="window" lastClr="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ody slides">
  <a:themeElements>
    <a:clrScheme name="Sky basic">
      <a:dk1>
        <a:srgbClr val="36424A"/>
      </a:dk1>
      <a:lt1>
        <a:sysClr val="window" lastClr="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Hide_x0020_Me xmlns="cd3b5d7d-85b8-485a-94e1-bd5df7614905">true</Hide_x0020_Me>
    <Audience1 xmlns="d317fc56-cd2a-4fee-83bf-2acf5d88d7a0"/>
    <EOL_x0020_Thumbnail xmlns="d317fc56-cd2a-4fee-83bf-2acf5d88d7a0">&lt;img alt="" src="/PublishingImages/Pages/Presenation.png" style="BORDER&amp;#58;0px solid;" /&gt;</EOL_x0020_Thumbnail>
    <Order1 xmlns="d317fc56-cd2a-4fee-83bf-2acf5d88d7a0">01</Order1>
    <Course_x0020_Description xmlns="d317fc56-cd2a-4fee-83bf-2acf5d88d7a0">This module offers an overview of how to submit industrial air data in ETS.  (Nov 15, 2019)</Course_x0020_Description>
    <Module xmlns="d317fc56-cd2a-4fee-83bf-2acf5d88d7a0">Module</Module>
    <Area xmlns="d317fc56-cd2a-4fee-83bf-2acf5d88d7a0">Air</Area>
  </documentManagement>
</p:properties>
</file>

<file path=customXml/item2.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9" ma:contentTypeDescription="This is the base content type for all of the courses." ma:contentTypeScope="" ma:versionID="5e75130c2787cb4b878206f774c9f8d1">
  <xsd:schema xmlns:xsd="http://www.w3.org/2001/XMLSchema" xmlns:xs="http://www.w3.org/2001/XMLSchema" xmlns:p="http://schemas.microsoft.com/office/2006/metadata/properties" xmlns:ns2="d317fc56-cd2a-4fee-83bf-2acf5d88d7a0" xmlns:ns3="cd3b5d7d-85b8-485a-94e1-bd5df7614905" xmlns:ns4="e6d83808-03cb-4f3c-af89-207626cead88" targetNamespace="http://schemas.microsoft.com/office/2006/metadata/properties" ma:root="true" ma:fieldsID="a77d42b46df79df0acabc75b74fce705" ns2:_="" ns3:_="" ns4:_="">
    <xsd:import namespace="d317fc56-cd2a-4fee-83bf-2acf5d88d7a0"/>
    <xsd:import namespace="cd3b5d7d-85b8-485a-94e1-bd5df7614905"/>
    <xsd:import namespace="e6d83808-03cb-4f3c-af89-207626cead88"/>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8dedacd1-8ed8-4364-83a4-3ca25ad2d993"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A48D4D-713E-4F64-AD82-69F653E43B10}"/>
</file>

<file path=customXml/itemProps2.xml><?xml version="1.0" encoding="utf-8"?>
<ds:datastoreItem xmlns:ds="http://schemas.openxmlformats.org/officeDocument/2006/customXml" ds:itemID="{54EA3B35-FAFF-4CA9-B2D0-2C62ECA6532B}"/>
</file>

<file path=customXml/itemProps3.xml><?xml version="1.0" encoding="utf-8"?>
<ds:datastoreItem xmlns:ds="http://schemas.openxmlformats.org/officeDocument/2006/customXml" ds:itemID="{CF0A1831-B49D-4E0E-9EB2-FAAC611A9533}"/>
</file>

<file path=customXml/itemProps4.xml><?xml version="1.0" encoding="utf-8"?>
<ds:datastoreItem xmlns:ds="http://schemas.openxmlformats.org/officeDocument/2006/customXml" ds:itemID="{6D0950D4-0050-445E-AB49-FB3DE6FDB158}"/>
</file>

<file path=docProps/app.xml><?xml version="1.0" encoding="utf-8"?>
<Properties xmlns="http://schemas.openxmlformats.org/officeDocument/2006/extended-properties" xmlns:vt="http://schemas.openxmlformats.org/officeDocument/2006/docPropsVTypes">
  <TotalTime>10693</TotalTime>
  <Words>5827</Words>
  <Application>Microsoft Office PowerPoint</Application>
  <PresentationFormat>Widescreen</PresentationFormat>
  <Paragraphs>922</Paragraphs>
  <Slides>70</Slides>
  <Notes>68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70</vt:i4>
      </vt:variant>
    </vt:vector>
  </HeadingPairs>
  <TitlesOfParts>
    <vt:vector size="77" baseType="lpstr">
      <vt:lpstr>Arial</vt:lpstr>
      <vt:lpstr>Calibri</vt:lpstr>
      <vt:lpstr>Freestyle Script</vt:lpstr>
      <vt:lpstr>Times New Roman</vt:lpstr>
      <vt:lpstr>Wingdings</vt:lpstr>
      <vt:lpstr>Title Slides</vt:lpstr>
      <vt:lpstr>Body slides</vt:lpstr>
      <vt:lpstr>ETS – Industrial Data Submission Training Manual</vt:lpstr>
      <vt:lpstr>Table of Contents       </vt:lpstr>
      <vt:lpstr>Introduction</vt:lpstr>
      <vt:lpstr>Introduction</vt:lpstr>
      <vt:lpstr>Introduction</vt:lpstr>
      <vt:lpstr>Introduction</vt:lpstr>
      <vt:lpstr>Introduction</vt:lpstr>
      <vt:lpstr>Introduction</vt:lpstr>
      <vt:lpstr>Introduction</vt:lpstr>
      <vt:lpstr>ETS Role Management</vt:lpstr>
      <vt:lpstr>ETS Role Management</vt:lpstr>
      <vt:lpstr>ETS Role Management</vt:lpstr>
      <vt:lpstr>ETS Role Management</vt:lpstr>
      <vt:lpstr>ETS Role Management</vt:lpstr>
      <vt:lpstr>Creating Client Accounts</vt:lpstr>
      <vt:lpstr>Creating Client Accounts</vt:lpstr>
      <vt:lpstr>Assigning a Coordinator Role</vt:lpstr>
      <vt:lpstr>Assigning User Role(s)</vt:lpstr>
      <vt:lpstr>Assigning User Role(s)</vt:lpstr>
      <vt:lpstr>Assigning User Role(s)</vt:lpstr>
      <vt:lpstr>Data Submission Overview</vt:lpstr>
      <vt:lpstr>Regulatory Submission Form</vt:lpstr>
      <vt:lpstr>Regulatory Submission Form</vt:lpstr>
      <vt:lpstr>Regulatory Submission Form</vt:lpstr>
      <vt:lpstr>Regulatory Submission Form</vt:lpstr>
      <vt:lpstr>Work in Progress Form</vt:lpstr>
      <vt:lpstr>Work in Progress Form</vt:lpstr>
      <vt:lpstr>Work In Progress Form</vt:lpstr>
      <vt:lpstr>Warning Form</vt:lpstr>
      <vt:lpstr>Review Form</vt:lpstr>
      <vt:lpstr>Data Submission Process</vt:lpstr>
      <vt:lpstr>Data Submission Process</vt:lpstr>
      <vt:lpstr>Data Submission Process</vt:lpstr>
      <vt:lpstr>Data Submission Process</vt:lpstr>
      <vt:lpstr>Data Submission Process</vt:lpstr>
      <vt:lpstr>Data Submission Process</vt:lpstr>
      <vt:lpstr>Data Submission Process</vt:lpstr>
      <vt:lpstr>Data Submission Process</vt:lpstr>
      <vt:lpstr>Data Submission Process </vt:lpstr>
      <vt:lpstr>Data Submission Process</vt:lpstr>
      <vt:lpstr>Data Submission Process</vt:lpstr>
      <vt:lpstr>Data Submission Process</vt:lpstr>
      <vt:lpstr>Data Submission Process</vt:lpstr>
      <vt:lpstr>Data Submission Process</vt:lpstr>
      <vt:lpstr>Data Submission Process</vt:lpstr>
      <vt:lpstr>Data Submission Process</vt:lpstr>
      <vt:lpstr>Data Submission Process</vt:lpstr>
      <vt:lpstr>Data Submission Process</vt:lpstr>
      <vt:lpstr>Data Submission Process</vt:lpstr>
      <vt:lpstr>Data Submission Process </vt:lpstr>
      <vt:lpstr>Data Submission Process</vt:lpstr>
      <vt:lpstr>Data Submission Process</vt:lpstr>
      <vt:lpstr>Data Submission Process</vt:lpstr>
      <vt:lpstr>Data Submission Process</vt:lpstr>
      <vt:lpstr>Data Submission Process</vt:lpstr>
      <vt:lpstr>Data Submission Process</vt:lpstr>
      <vt:lpstr>Data Submission Process</vt:lpstr>
      <vt:lpstr>Correcting Failed Submissions</vt:lpstr>
      <vt:lpstr>Amended Documents</vt:lpstr>
      <vt:lpstr>Error Types</vt:lpstr>
      <vt:lpstr>Error Types</vt:lpstr>
      <vt:lpstr>Error Types</vt:lpstr>
      <vt:lpstr>Error Types</vt:lpstr>
      <vt:lpstr>Error Types</vt:lpstr>
      <vt:lpstr>Error Types </vt:lpstr>
      <vt:lpstr>How to Determine Your Assigned Role(s)</vt:lpstr>
      <vt:lpstr>Contacts </vt:lpstr>
      <vt:lpstr>References</vt:lpstr>
      <vt:lpstr>References</vt:lpstr>
      <vt:lpstr>PowerPoint Presentation</vt:lpstr>
    </vt:vector>
  </TitlesOfParts>
  <Company>GoA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ETS Air Data Submission Training Manual for Industry</dc:title>
  <dc:creator>Salina Fairbank</dc:creator>
  <cp:lastModifiedBy>Katelyn Mackay</cp:lastModifiedBy>
  <cp:revision>961</cp:revision>
  <cp:lastPrinted>2019-10-25T20:55:15Z</cp:lastPrinted>
  <dcterms:created xsi:type="dcterms:W3CDTF">2018-11-01T17:04:00Z</dcterms:created>
  <dcterms:modified xsi:type="dcterms:W3CDTF">2019-11-15T21:23:11Z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ies>
</file>