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51"/>
  </p:notesMasterIdLst>
  <p:handoutMasterIdLst>
    <p:handoutMasterId r:id="rId52"/>
  </p:handoutMasterIdLst>
  <p:sldIdLst>
    <p:sldId id="258" r:id="rId6"/>
    <p:sldId id="266" r:id="rId7"/>
    <p:sldId id="257" r:id="rId8"/>
    <p:sldId id="259" r:id="rId9"/>
    <p:sldId id="260" r:id="rId10"/>
    <p:sldId id="261" r:id="rId11"/>
    <p:sldId id="262" r:id="rId12"/>
    <p:sldId id="306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7" r:id="rId49"/>
    <p:sldId id="265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15" autoAdjust="0"/>
    <p:restoredTop sz="86447" autoAdjust="0"/>
  </p:normalViewPr>
  <p:slideViewPr>
    <p:cSldViewPr>
      <p:cViewPr varScale="1">
        <p:scale>
          <a:sx n="64" d="100"/>
          <a:sy n="64" d="100"/>
        </p:scale>
        <p:origin x="60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9414"/>
    </p:cViewPr>
  </p:sorterViewPr>
  <p:notesViewPr>
    <p:cSldViewPr>
      <p:cViewPr varScale="1">
        <p:scale>
          <a:sx n="83" d="100"/>
          <a:sy n="83" d="100"/>
        </p:scale>
        <p:origin x="-199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1F82C2-7978-4C05-A997-3F0DC0E58DA3}" type="datetimeFigureOut">
              <a:rPr lang="en-CA" smtClean="0"/>
              <a:t>2020/12/10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AED76-5DD4-4C1D-8030-F0E5CA5B5A4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07151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87B4F4-C176-4A85-97B3-1A0774EA4902}" type="datetimeFigureOut">
              <a:rPr lang="en-CA" smtClean="0"/>
              <a:t>2020/12/10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D8EA94-E216-4ADC-8D62-1771DDDC3FA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8929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8EA94-E216-4ADC-8D62-1771DDDC3FA1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9407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8EA94-E216-4ADC-8D62-1771DDDC3FA1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1603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3E8D-7229-45E6-BA90-DEDCFEE19EE6}" type="datetimeFigureOut">
              <a:rPr lang="en-CA" smtClean="0"/>
              <a:t>2020/12/10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C7B62-BAFF-4B87-96FE-4433FB090AE5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3E8D-7229-45E6-BA90-DEDCFEE19EE6}" type="datetimeFigureOut">
              <a:rPr lang="en-CA" smtClean="0"/>
              <a:t>2020/12/10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C7B62-BAFF-4B87-96FE-4433FB090AE5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3E8D-7229-45E6-BA90-DEDCFEE19EE6}" type="datetimeFigureOut">
              <a:rPr lang="en-CA" smtClean="0"/>
              <a:t>2020/12/10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C7B62-BAFF-4B87-96FE-4433FB090AE5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3E8D-7229-45E6-BA90-DEDCFEE19EE6}" type="datetimeFigureOut">
              <a:rPr lang="en-CA" smtClean="0"/>
              <a:t>2020/12/10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C7B62-BAFF-4B87-96FE-4433FB090AE5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3E8D-7229-45E6-BA90-DEDCFEE19EE6}" type="datetimeFigureOut">
              <a:rPr lang="en-CA" smtClean="0"/>
              <a:t>2020/12/10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C7B62-BAFF-4B87-96FE-4433FB090AE5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3E8D-7229-45E6-BA90-DEDCFEE19EE6}" type="datetimeFigureOut">
              <a:rPr lang="en-CA" smtClean="0"/>
              <a:t>2020/12/10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C7B62-BAFF-4B87-96FE-4433FB090AE5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3E8D-7229-45E6-BA90-DEDCFEE19EE6}" type="datetimeFigureOut">
              <a:rPr lang="en-CA" smtClean="0"/>
              <a:t>2020/12/10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C7B62-BAFF-4B87-96FE-4433FB090AE5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3E8D-7229-45E6-BA90-DEDCFEE19EE6}" type="datetimeFigureOut">
              <a:rPr lang="en-CA" smtClean="0"/>
              <a:t>2020/12/10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C7B62-BAFF-4B87-96FE-4433FB090AE5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3E8D-7229-45E6-BA90-DEDCFEE19EE6}" type="datetimeFigureOut">
              <a:rPr lang="en-CA" smtClean="0"/>
              <a:t>2020/12/10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C7B62-BAFF-4B87-96FE-4433FB090AE5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3E8D-7229-45E6-BA90-DEDCFEE19EE6}" type="datetimeFigureOut">
              <a:rPr lang="en-CA" smtClean="0"/>
              <a:t>2020/12/10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C7B62-BAFF-4B87-96FE-4433FB090AE5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3E8D-7229-45E6-BA90-DEDCFEE19EE6}" type="datetimeFigureOut">
              <a:rPr lang="en-CA" smtClean="0"/>
              <a:t>2020/12/10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C7B62-BAFF-4B87-96FE-4433FB090AE5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E3E8D-7229-45E6-BA90-DEDCFEE19EE6}" type="datetimeFigureOut">
              <a:rPr lang="en-CA" smtClean="0"/>
              <a:t>2020/12/10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C7B62-BAFF-4B87-96FE-4433FB090AE5}" type="slidenum">
              <a:rPr lang="en-CA" smtClean="0"/>
              <a:t>‹#›</a:t>
            </a:fld>
            <a:endParaRPr lang="en-CA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30963"/>
            <a:ext cx="91440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7927258" y="6553200"/>
            <a:ext cx="1216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Page </a:t>
            </a:r>
            <a:fld id="{D4B0C7FE-0FD2-409E-902A-09735178BE48}" type="slidenum">
              <a:rPr lang="en-US" sz="1200" smtClean="0">
                <a:latin typeface="Arial" pitchFamily="34" charset="0"/>
                <a:cs typeface="Arial" pitchFamily="34" charset="0"/>
              </a:rPr>
              <a:t>‹#›</a:t>
            </a:fld>
            <a:r>
              <a:rPr lang="en-US" sz="1200" dirty="0">
                <a:latin typeface="Arial" pitchFamily="34" charset="0"/>
                <a:cs typeface="Arial" pitchFamily="34" charset="0"/>
              </a:rPr>
              <a:t> of 45</a:t>
            </a:r>
            <a:endParaRPr lang="en-CA" sz="1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29D6FE7-C8AB-455B-9D8B-FF7A0A4B33D8}"/>
              </a:ext>
            </a:extLst>
          </p:cNvPr>
          <p:cNvGrpSpPr/>
          <p:nvPr userDrawn="1"/>
        </p:nvGrpSpPr>
        <p:grpSpPr>
          <a:xfrm>
            <a:off x="179512" y="-77192"/>
            <a:ext cx="8964488" cy="923330"/>
            <a:chOff x="179512" y="4026424"/>
            <a:chExt cx="8964488" cy="92333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213A6EB-AFB2-45AA-8889-564C1098212E}"/>
                </a:ext>
              </a:extLst>
            </p:cNvPr>
            <p:cNvGrpSpPr/>
            <p:nvPr userDrawn="1"/>
          </p:nvGrpSpPr>
          <p:grpSpPr>
            <a:xfrm>
              <a:off x="179512" y="4094164"/>
              <a:ext cx="8964488" cy="787850"/>
              <a:chOff x="390128" y="3908965"/>
              <a:chExt cx="8638456" cy="787850"/>
            </a:xfrm>
          </p:grpSpPr>
          <p:pic>
            <p:nvPicPr>
              <p:cNvPr id="14" name="Picture 2">
                <a:extLst>
                  <a:ext uri="{FF2B5EF4-FFF2-40B4-BE49-F238E27FC236}">
                    <a16:creationId xmlns:a16="http://schemas.microsoft.com/office/drawing/2014/main" id="{EE679090-8C30-44B8-8BCB-FDFECF14D558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1800" y="3908965"/>
                <a:ext cx="6256784" cy="787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8F84C1A-32FF-4945-8841-B3AF6F97C41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0128" y="4008237"/>
                <a:ext cx="2267744" cy="637488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D7A955D-3493-4A82-8D41-5DF559E304B4}"/>
                </a:ext>
              </a:extLst>
            </p:cNvPr>
            <p:cNvSpPr txBox="1"/>
            <p:nvPr userDrawn="1"/>
          </p:nvSpPr>
          <p:spPr>
            <a:xfrm>
              <a:off x="4644008" y="4026424"/>
              <a:ext cx="436470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en-CA" baseline="0" dirty="0">
                <a:solidFill>
                  <a:schemeClr val="bg1"/>
                </a:solidFill>
              </a:endParaRPr>
            </a:p>
            <a:p>
              <a:pPr algn="r"/>
              <a:r>
                <a:rPr lang="en-CA" baseline="0" dirty="0">
                  <a:solidFill>
                    <a:schemeClr val="bg1"/>
                  </a:solidFill>
                </a:rPr>
                <a:t>Bidding</a:t>
              </a:r>
            </a:p>
            <a:p>
              <a:pPr algn="r"/>
              <a:r>
                <a:rPr lang="en-CA" baseline="0" dirty="0">
                  <a:solidFill>
                    <a:schemeClr val="bg1"/>
                  </a:solidFill>
                </a:rPr>
                <a:t>Government of Alberta</a:t>
              </a:r>
            </a:p>
          </p:txBody>
        </p:sp>
      </p:grpSp>
      <p:sp>
        <p:nvSpPr>
          <p:cNvPr id="8" name="MSIPCMContentMarking" descr="{&quot;HashCode&quot;:-1542678785,&quot;Placement&quot;:&quot;Footer&quot;,&quot;Top&quot;:517.997253,&quot;Left&quot;:0.0,&quot;SlideWidth&quot;:720,&quot;SlideHeight&quot;:540}"/>
          <p:cNvSpPr txBox="1"/>
          <p:nvPr userDrawn="1"/>
        </p:nvSpPr>
        <p:spPr>
          <a:xfrm>
            <a:off x="0" y="6578565"/>
            <a:ext cx="1804584" cy="27943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CA" sz="1100">
                <a:solidFill>
                  <a:srgbClr val="000000"/>
                </a:solidFill>
                <a:latin typeface="Calibri" panose="020F0502020204030204" pitchFamily="34" charset="0"/>
              </a:rPr>
              <a:t>Classification: Protected 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mailto:Bidding.Energy@gov.ab.ca" TargetMode="External"/><Relationship Id="rId2" Type="http://schemas.openxmlformats.org/officeDocument/2006/relationships/hyperlink" Target="https://training.energy.gov.ab.ca/Pages/default.aspx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OSTenure@gov.ab.ca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mailto:Bidding.Energy@gov.ab.ca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/>
          </p:cNvSpPr>
          <p:nvPr/>
        </p:nvSpPr>
        <p:spPr>
          <a:xfrm>
            <a:off x="6572250" y="952501"/>
            <a:ext cx="529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400" b="1" i="1"/>
              <a:t> 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7711" y="1116360"/>
            <a:ext cx="4474165" cy="2160240"/>
          </a:xfrm>
          <a:prstGeom prst="rect">
            <a:avLst/>
          </a:prstGeom>
          <a:noFill/>
          <a:ln w="0" algn="in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BF5F9"/>
                  </a:outerShdw>
                </a:effectLst>
              </a14:hiddenEffects>
            </a:ext>
          </a:extLst>
        </p:spPr>
        <p:txBody>
          <a:bodyPr vert="horz" wrap="square" lIns="36195" tIns="36195" rIns="36195" bIns="36195" numCol="1" anchor="t" anchorCtr="0" compatLnSpc="1">
            <a:prstTxWarp prst="textNoShape">
              <a:avLst/>
            </a:prstTxWarp>
            <a:scene3d>
              <a:camera prst="orthographicFront">
                <a:rot lat="0" lon="600000" rev="600000"/>
              </a:camera>
              <a:lightRig rig="threePt" dir="t"/>
            </a:scene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0" b="1" i="0" u="none" strike="noStrike" cap="none" normalizeH="0" dirty="0">
                <a:ln>
                  <a:noFill/>
                </a:ln>
                <a:solidFill>
                  <a:srgbClr val="2160AD"/>
                </a:solidFill>
                <a:effectLst/>
                <a:latin typeface="Freestyle Script" pitchFamily="66" charset="0"/>
                <a:cs typeface="Arial" pitchFamily="34" charset="0"/>
              </a:rPr>
              <a:t>Welcome!</a:t>
            </a:r>
          </a:p>
        </p:txBody>
      </p:sp>
      <p:sp>
        <p:nvSpPr>
          <p:cNvPr id="10" name="Rectangle 9"/>
          <p:cNvSpPr/>
          <p:nvPr/>
        </p:nvSpPr>
        <p:spPr>
          <a:xfrm>
            <a:off x="335679" y="2667000"/>
            <a:ext cx="41970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To the ETS – Bidding Query by Map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Online Training Course</a:t>
            </a:r>
            <a:endParaRPr lang="en-US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algn="l"/>
            <a:r>
              <a:rPr lang="en-CA" sz="100" dirty="0">
                <a:solidFill>
                  <a:schemeClr val="bg1"/>
                </a:solidFill>
              </a:rPr>
              <a:t>Welcome</a:t>
            </a:r>
          </a:p>
        </p:txBody>
      </p:sp>
      <p:sp>
        <p:nvSpPr>
          <p:cNvPr id="2" name="Rectangle 1"/>
          <p:cNvSpPr/>
          <p:nvPr/>
        </p:nvSpPr>
        <p:spPr>
          <a:xfrm>
            <a:off x="4724400" y="2436167"/>
            <a:ext cx="41540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latin typeface="Arial" pitchFamily="34" charset="0"/>
                <a:cs typeface="Arial" pitchFamily="34" charset="0"/>
              </a:rPr>
              <a:t>This training module provides the procedures for using Query by Map for a Bid Request.</a:t>
            </a:r>
          </a:p>
        </p:txBody>
      </p:sp>
    </p:spTree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3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2971800" y="5029200"/>
            <a:ext cx="914399" cy="685800"/>
          </a:xfrm>
          <a:prstGeom prst="wedgeRoundRectCallout">
            <a:avLst>
              <a:gd name="adj1" fmla="val 85834"/>
              <a:gd name="adj2" fmla="val 22500"/>
              <a:gd name="adj3" fmla="val 16667"/>
            </a:avLst>
          </a:prstGeom>
          <a:solidFill>
            <a:schemeClr val="bg1"/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Map of Alberta is displayed</a:t>
            </a:r>
            <a:endParaRPr lang="en-CA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200400"/>
            <a:ext cx="3941679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619B1E-055A-41CF-9551-A601A70634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99" y="1098068"/>
            <a:ext cx="6587869" cy="202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776468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2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32117"/>
            <a:ext cx="4912037" cy="3920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051782"/>
            <a:ext cx="2667000" cy="427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6989452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2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5257800" cy="3787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 descr="C:\Users\khana\AppData\Local\Temp\SNAGHTML16c6c2f8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59"/>
          <a:stretch/>
        </p:blipFill>
        <p:spPr bwMode="auto">
          <a:xfrm>
            <a:off x="2438400" y="3086346"/>
            <a:ext cx="5884644" cy="300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086346"/>
            <a:ext cx="6600825" cy="105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73" y="1089991"/>
            <a:ext cx="525779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8150180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2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58952"/>
            <a:ext cx="2530095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966619"/>
            <a:ext cx="2636518" cy="4933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404478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2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6267450" y="1259840"/>
            <a:ext cx="914399" cy="685800"/>
          </a:xfrm>
          <a:prstGeom prst="wedgeRoundRectCallout">
            <a:avLst>
              <a:gd name="adj1" fmla="val -104167"/>
              <a:gd name="adj2" fmla="val 32871"/>
              <a:gd name="adj3" fmla="val 16667"/>
            </a:avLst>
          </a:prstGeom>
          <a:solidFill>
            <a:schemeClr val="bg1"/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Detailed Report is displayed</a:t>
            </a:r>
            <a:endParaRPr lang="en-CA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97" y="896338"/>
            <a:ext cx="5152104" cy="410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619" y="3352800"/>
            <a:ext cx="7086825" cy="273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7374306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2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71600"/>
            <a:ext cx="5410200" cy="409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7467600" y="2209800"/>
            <a:ext cx="1143000" cy="1752600"/>
          </a:xfrm>
          <a:prstGeom prst="wedgeRoundRectCallout">
            <a:avLst>
              <a:gd name="adj1" fmla="val -222017"/>
              <a:gd name="adj2" fmla="val 41286"/>
              <a:gd name="adj3" fmla="val 16667"/>
            </a:avLst>
          </a:prstGeom>
          <a:solidFill>
            <a:schemeClr val="bg1"/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You will need to click and drag on the map to highlight your land</a:t>
            </a:r>
            <a:endParaRPr lang="en-CA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125368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2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4411125" cy="233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125" y="3810000"/>
            <a:ext cx="3810000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19200"/>
            <a:ext cx="3414713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625" y="3733800"/>
            <a:ext cx="273050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0745030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2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5331340" cy="3337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6267450" y="1259840"/>
            <a:ext cx="1123950" cy="797560"/>
          </a:xfrm>
          <a:prstGeom prst="wedgeRoundRectCallout">
            <a:avLst>
              <a:gd name="adj1" fmla="val -121622"/>
              <a:gd name="adj2" fmla="val 2298"/>
              <a:gd name="adj3" fmla="val 16667"/>
            </a:avLst>
          </a:prstGeom>
          <a:solidFill>
            <a:schemeClr val="bg1"/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Bid Request Window opens up</a:t>
            </a:r>
            <a:endParaRPr lang="en-CA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57"/>
          <a:stretch/>
        </p:blipFill>
        <p:spPr bwMode="auto">
          <a:xfrm>
            <a:off x="3733800" y="2492876"/>
            <a:ext cx="4893896" cy="382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4024424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2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" y="1012031"/>
            <a:ext cx="5487353" cy="342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01"/>
          <a:stretch/>
        </p:blipFill>
        <p:spPr bwMode="auto">
          <a:xfrm>
            <a:off x="3886200" y="2602705"/>
            <a:ext cx="4734911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2613228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2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0372"/>
            <a:ext cx="5700713" cy="355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78"/>
          <a:stretch/>
        </p:blipFill>
        <p:spPr bwMode="auto">
          <a:xfrm>
            <a:off x="3192681" y="2450006"/>
            <a:ext cx="5778063" cy="3914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7144207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2400" y="762000"/>
            <a:ext cx="1752600" cy="762000"/>
          </a:xfrm>
        </p:spPr>
        <p:txBody>
          <a:bodyPr>
            <a:normAutofit/>
          </a:bodyPr>
          <a:lstStyle/>
          <a:p>
            <a:pPr algn="l"/>
            <a:r>
              <a:rPr lang="en-CA" sz="1600" b="1" dirty="0">
                <a:latin typeface="Arial" pitchFamily="34" charset="0"/>
                <a:cs typeface="Arial" pitchFamily="34" charset="0"/>
              </a:rPr>
              <a:t>Revisions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1604694"/>
              </p:ext>
            </p:extLst>
          </p:nvPr>
        </p:nvGraphicFramePr>
        <p:xfrm>
          <a:off x="1835696" y="2708920"/>
          <a:ext cx="6096000" cy="303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Date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Revisions Type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Page Number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October 31, 2012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Conversion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All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May 10, 2013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Updated</a:t>
                      </a:r>
                      <a:r>
                        <a:rPr lang="en-US" baseline="0" dirty="0"/>
                        <a:t> Query by Map 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 – 8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/>
                        <a:t>June 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Updated Query by Map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4-16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/>
                        <a:t>April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Updates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23664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/>
                        <a:t>December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Update the ETS login page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Various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5945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7506576"/>
      </p:ext>
    </p:extLst>
  </p:cSld>
  <p:clrMapOvr>
    <a:masterClrMapping/>
  </p:clrMapOvr>
  <p:transition spd="slow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2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4953000" cy="3116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80"/>
          <a:stretch/>
        </p:blipFill>
        <p:spPr bwMode="auto">
          <a:xfrm>
            <a:off x="4191000" y="3067208"/>
            <a:ext cx="4493172" cy="3308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3535559"/>
      </p:ext>
    </p:extLst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2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5494984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4"/>
          <a:stretch/>
        </p:blipFill>
        <p:spPr bwMode="auto">
          <a:xfrm>
            <a:off x="3505199" y="2781300"/>
            <a:ext cx="5281413" cy="3526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4565475"/>
      </p:ext>
    </p:extLst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2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5303520" cy="3308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721228"/>
            <a:ext cx="5494984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0860347"/>
      </p:ext>
    </p:extLst>
  </p:cSld>
  <p:clrMapOvr>
    <a:masterClrMapping/>
  </p:clrMapOvr>
  <p:transition spd="slow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2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56170"/>
            <a:ext cx="5486400" cy="343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12"/>
          <a:stretch/>
        </p:blipFill>
        <p:spPr bwMode="auto">
          <a:xfrm>
            <a:off x="3962400" y="2767824"/>
            <a:ext cx="4645572" cy="3578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2994004"/>
      </p:ext>
    </p:extLst>
  </p:cSld>
  <p:clrMapOvr>
    <a:masterClrMapping/>
  </p:clrMapOvr>
  <p:transition spd="slow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2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6121727" cy="380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29" b="22783"/>
          <a:stretch/>
        </p:blipFill>
        <p:spPr bwMode="auto">
          <a:xfrm>
            <a:off x="3622591" y="3045618"/>
            <a:ext cx="5122643" cy="300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7923061"/>
      </p:ext>
    </p:extLst>
  </p:cSld>
  <p:clrMapOvr>
    <a:masterClrMapping/>
  </p:clrMapOvr>
  <p:transition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2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43451"/>
            <a:ext cx="524256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06" b="18839"/>
          <a:stretch/>
        </p:blipFill>
        <p:spPr bwMode="auto">
          <a:xfrm>
            <a:off x="3810000" y="3410607"/>
            <a:ext cx="4600902" cy="2851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9839988"/>
      </p:ext>
    </p:extLst>
  </p:cSld>
  <p:clrMapOvr>
    <a:masterClrMapping/>
  </p:clrMapOvr>
  <p:transition spd="slow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3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93" y="1066800"/>
            <a:ext cx="7315200" cy="4564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4612959"/>
      </p:ext>
    </p:extLst>
  </p:cSld>
  <p:clrMapOvr>
    <a:masterClrMapping/>
  </p:clrMapOvr>
  <p:transition spd="slow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/>
          <a:stretch/>
        </p:blipFill>
        <p:spPr bwMode="auto">
          <a:xfrm>
            <a:off x="228600" y="811987"/>
            <a:ext cx="5334000" cy="330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1" r="16836" b="7239"/>
          <a:stretch/>
        </p:blipFill>
        <p:spPr bwMode="auto">
          <a:xfrm>
            <a:off x="4419600" y="2829109"/>
            <a:ext cx="3962401" cy="3255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4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442552"/>
      </p:ext>
    </p:extLst>
  </p:cSld>
  <p:clrMapOvr>
    <a:masterClrMapping/>
  </p:clrMapOvr>
  <p:transition spd="slow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4" r="8646"/>
          <a:stretch/>
        </p:blipFill>
        <p:spPr bwMode="auto">
          <a:xfrm>
            <a:off x="620110" y="838200"/>
            <a:ext cx="4120056" cy="3073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r="15232"/>
          <a:stretch/>
        </p:blipFill>
        <p:spPr bwMode="auto">
          <a:xfrm>
            <a:off x="4109545" y="2937433"/>
            <a:ext cx="4120056" cy="3463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4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241653"/>
      </p:ext>
    </p:extLst>
  </p:cSld>
  <p:clrMapOvr>
    <a:masterClrMapping/>
  </p:clrMapOvr>
  <p:transition spd="slow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5" r="6531"/>
          <a:stretch/>
        </p:blipFill>
        <p:spPr bwMode="auto">
          <a:xfrm>
            <a:off x="641130" y="1066800"/>
            <a:ext cx="393087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9" r="16019"/>
          <a:stretch/>
        </p:blipFill>
        <p:spPr bwMode="auto">
          <a:xfrm>
            <a:off x="4235669" y="2743200"/>
            <a:ext cx="3941380" cy="345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4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187022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Bidding - Overview - Overview - Graphic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400" y="1384300"/>
            <a:ext cx="2692400" cy="2730500"/>
          </a:xfrm>
          <a:prstGeom prst="rect">
            <a:avLst/>
          </a:prstGeom>
          <a:noFill/>
        </p:spPr>
      </p:pic>
      <p:sp>
        <p:nvSpPr>
          <p:cNvPr id="8" name="Title 7"/>
          <p:cNvSpPr>
            <a:spLocks noGrp="1"/>
          </p:cNvSpPr>
          <p:nvPr>
            <p:ph type="title" idx="4294967295"/>
          </p:nvPr>
        </p:nvSpPr>
        <p:spPr>
          <a:xfrm>
            <a:off x="152400" y="990600"/>
            <a:ext cx="3733800" cy="304800"/>
          </a:xfrm>
        </p:spPr>
        <p:txBody>
          <a:bodyPr>
            <a:noAutofit/>
          </a:bodyPr>
          <a:lstStyle/>
          <a:p>
            <a:pPr algn="l"/>
            <a:r>
              <a:rPr lang="en-CA" sz="1600" b="1" dirty="0">
                <a:latin typeface="Arial" pitchFamily="34" charset="0"/>
                <a:cs typeface="Arial" pitchFamily="34" charset="0"/>
              </a:rPr>
              <a:t>Query by Map - Introduction</a:t>
            </a:r>
          </a:p>
        </p:txBody>
      </p:sp>
      <p:sp>
        <p:nvSpPr>
          <p:cNvPr id="9" name="Rectangle 8"/>
          <p:cNvSpPr>
            <a:spLocks/>
          </p:cNvSpPr>
          <p:nvPr/>
        </p:nvSpPr>
        <p:spPr>
          <a:xfrm>
            <a:off x="3810000" y="2168604"/>
            <a:ext cx="3921125" cy="1846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dirty="0">
                <a:latin typeface="Arial" pitchFamily="34" charset="0"/>
                <a:cs typeface="Arial" pitchFamily="34" charset="0"/>
              </a:rPr>
              <a:t>In this module, you will learn how to:</a:t>
            </a:r>
          </a:p>
          <a:p>
            <a:endParaRPr lang="en-CA" sz="1200" dirty="0">
              <a:latin typeface="Arial" pitchFamily="34" charset="0"/>
              <a:cs typeface="Arial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en-CA" sz="1200" dirty="0">
                <a:latin typeface="Arial" pitchFamily="34" charset="0"/>
                <a:cs typeface="Arial" pitchFamily="34" charset="0"/>
              </a:rPr>
              <a:t>Select Parcel(s) for a Sale Date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CA" sz="1200" dirty="0">
                <a:latin typeface="Arial" pitchFamily="34" charset="0"/>
                <a:cs typeface="Arial" pitchFamily="34" charset="0"/>
              </a:rPr>
              <a:t>Load the Selected Parcel(s) into the Bid Request screen</a:t>
            </a:r>
          </a:p>
          <a:p>
            <a:endParaRPr lang="en-US" sz="1200" dirty="0">
              <a:latin typeface="Arial" pitchFamily="34" charset="0"/>
              <a:cs typeface="Arial" pitchFamily="34" charset="0"/>
            </a:endParaRPr>
          </a:p>
          <a:p>
            <a:endParaRPr lang="en-US" sz="1200" dirty="0">
              <a:latin typeface="Arial" pitchFamily="34" charset="0"/>
              <a:cs typeface="Arial" pitchFamily="34" charset="0"/>
            </a:endParaRPr>
          </a:p>
          <a:p>
            <a:endParaRPr lang="en-US" sz="1200" dirty="0">
              <a:latin typeface="Arial" pitchFamily="34" charset="0"/>
              <a:cs typeface="Arial" pitchFamily="34" charset="0"/>
            </a:endParaRPr>
          </a:p>
          <a:p>
            <a:r>
              <a:rPr lang="en-US" sz="1200" dirty="0">
                <a:latin typeface="Arial" pitchFamily="34" charset="0"/>
                <a:cs typeface="Arial" pitchFamily="34" charset="0"/>
              </a:rPr>
              <a:t>You must complete the 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GeoView Overview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module before proceeding with this module.</a:t>
            </a:r>
            <a:endParaRPr lang="en-CA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14400" y="5338014"/>
            <a:ext cx="69548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/>
              <a:t>Note:  </a:t>
            </a:r>
            <a:r>
              <a:rPr lang="en-US" i="1" dirty="0"/>
              <a:t>As this course demonstrates the use of the </a:t>
            </a:r>
            <a:r>
              <a:rPr lang="en-US" i="1" dirty="0" err="1"/>
              <a:t>GeoView</a:t>
            </a:r>
            <a:r>
              <a:rPr lang="en-US" i="1" dirty="0"/>
              <a:t> tool, the data in some instances may not portray the actual Crown or Freehold ownership and is not specific to a particular mineral type map.</a:t>
            </a:r>
            <a:endParaRPr lang="en-CA" dirty="0"/>
          </a:p>
        </p:txBody>
      </p:sp>
    </p:spTree>
  </p:cSld>
  <p:clrMapOvr>
    <a:masterClrMapping/>
  </p:clrMapOvr>
  <p:transition spd="slow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9" r="15396"/>
          <a:stretch/>
        </p:blipFill>
        <p:spPr bwMode="auto">
          <a:xfrm>
            <a:off x="777766" y="838200"/>
            <a:ext cx="3689131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3" r="14305"/>
          <a:stretch/>
        </p:blipFill>
        <p:spPr bwMode="auto">
          <a:xfrm>
            <a:off x="4343400" y="2667000"/>
            <a:ext cx="4246179" cy="3555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4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352533"/>
      </p:ext>
    </p:extLst>
  </p:cSld>
  <p:clrMapOvr>
    <a:masterClrMapping/>
  </p:clrMapOvr>
  <p:transition spd="slow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3" r="9296"/>
          <a:stretch/>
        </p:blipFill>
        <p:spPr bwMode="auto">
          <a:xfrm>
            <a:off x="798786" y="838200"/>
            <a:ext cx="4046483" cy="3165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6" r="9352"/>
          <a:stretch/>
        </p:blipFill>
        <p:spPr bwMode="auto">
          <a:xfrm>
            <a:off x="4343400" y="2511972"/>
            <a:ext cx="4593021" cy="3680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4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107265"/>
      </p:ext>
    </p:extLst>
  </p:cSld>
  <p:clrMapOvr>
    <a:masterClrMapping/>
  </p:clrMapOvr>
  <p:transition spd="slow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7" r="15715"/>
          <a:stretch/>
        </p:blipFill>
        <p:spPr bwMode="auto">
          <a:xfrm>
            <a:off x="798786" y="838200"/>
            <a:ext cx="3773214" cy="3211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7" r="15550"/>
          <a:stretch/>
        </p:blipFill>
        <p:spPr bwMode="auto">
          <a:xfrm>
            <a:off x="4343400" y="2534476"/>
            <a:ext cx="4035973" cy="3555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4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957571"/>
      </p:ext>
    </p:extLst>
  </p:cSld>
  <p:clrMapOvr>
    <a:masterClrMapping/>
  </p:clrMapOvr>
  <p:transition spd="slow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1" r="13785"/>
          <a:stretch/>
        </p:blipFill>
        <p:spPr bwMode="auto">
          <a:xfrm>
            <a:off x="872358" y="838200"/>
            <a:ext cx="4267201" cy="3578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5" r="15180"/>
          <a:stretch/>
        </p:blipFill>
        <p:spPr bwMode="auto">
          <a:xfrm>
            <a:off x="4191000" y="2514600"/>
            <a:ext cx="4246180" cy="3683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4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172589"/>
      </p:ext>
    </p:extLst>
  </p:cSld>
  <p:clrMapOvr>
    <a:masterClrMapping/>
  </p:clrMapOvr>
  <p:transition spd="slow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8" r="15255" b="3861"/>
          <a:stretch/>
        </p:blipFill>
        <p:spPr bwMode="auto">
          <a:xfrm>
            <a:off x="882869" y="1143001"/>
            <a:ext cx="3457904" cy="275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0" r="13772"/>
          <a:stretch/>
        </p:blipFill>
        <p:spPr bwMode="auto">
          <a:xfrm>
            <a:off x="4191000" y="2438400"/>
            <a:ext cx="4456387" cy="37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4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164716"/>
      </p:ext>
    </p:extLst>
  </p:cSld>
  <p:clrMapOvr>
    <a:masterClrMapping/>
  </p:clrMapOvr>
  <p:transition spd="slow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5" r="14493"/>
          <a:stretch/>
        </p:blipFill>
        <p:spPr bwMode="auto">
          <a:xfrm>
            <a:off x="673768" y="1251555"/>
            <a:ext cx="3898232" cy="3165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4" r="14011" b="4253"/>
          <a:stretch/>
        </p:blipFill>
        <p:spPr bwMode="auto">
          <a:xfrm>
            <a:off x="4572000" y="2834153"/>
            <a:ext cx="3978442" cy="3250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4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027172"/>
      </p:ext>
    </p:extLst>
  </p:cSld>
  <p:clrMapOvr>
    <a:masterClrMapping/>
  </p:clrMapOvr>
  <p:transition spd="slow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9" r="14312"/>
          <a:stretch/>
        </p:blipFill>
        <p:spPr bwMode="auto">
          <a:xfrm>
            <a:off x="850232" y="838201"/>
            <a:ext cx="4106779" cy="342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6" r="14111"/>
          <a:stretch/>
        </p:blipFill>
        <p:spPr bwMode="auto">
          <a:xfrm>
            <a:off x="4331368" y="3235604"/>
            <a:ext cx="3994485" cy="3165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4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204439"/>
      </p:ext>
    </p:extLst>
  </p:cSld>
  <p:clrMapOvr>
    <a:masterClrMapping/>
  </p:clrMapOvr>
  <p:transition spd="slow"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 r="14373"/>
          <a:stretch/>
        </p:blipFill>
        <p:spPr bwMode="auto">
          <a:xfrm>
            <a:off x="770021" y="838200"/>
            <a:ext cx="3641558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3" r="5873"/>
          <a:stretch/>
        </p:blipFill>
        <p:spPr bwMode="auto">
          <a:xfrm>
            <a:off x="4572000" y="3201924"/>
            <a:ext cx="4186989" cy="3165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4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998914"/>
      </p:ext>
    </p:extLst>
  </p:cSld>
  <p:clrMapOvr>
    <a:masterClrMapping/>
  </p:clrMapOvr>
  <p:transition spd="slow"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4" r="15262" b="20996"/>
          <a:stretch/>
        </p:blipFill>
        <p:spPr bwMode="auto">
          <a:xfrm>
            <a:off x="457200" y="1447800"/>
            <a:ext cx="4427621" cy="2829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7" r="13381" b="19543"/>
          <a:stretch/>
        </p:blipFill>
        <p:spPr bwMode="auto">
          <a:xfrm>
            <a:off x="4343400" y="3260893"/>
            <a:ext cx="4235117" cy="28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4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850752"/>
      </p:ext>
    </p:extLst>
  </p:cSld>
  <p:clrMapOvr>
    <a:masterClrMapping/>
  </p:clrMapOvr>
  <p:transition spd="slow"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6" r="15535"/>
          <a:stretch/>
        </p:blipFill>
        <p:spPr bwMode="auto">
          <a:xfrm>
            <a:off x="770021" y="1295400"/>
            <a:ext cx="3625516" cy="3124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4" r="13538" b="15069"/>
          <a:stretch/>
        </p:blipFill>
        <p:spPr bwMode="auto">
          <a:xfrm>
            <a:off x="4267200" y="3259716"/>
            <a:ext cx="4090737" cy="282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4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368261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52400" y="838199"/>
            <a:ext cx="4538498" cy="609601"/>
          </a:xfrm>
        </p:spPr>
        <p:txBody>
          <a:bodyPr>
            <a:normAutofit/>
          </a:bodyPr>
          <a:lstStyle/>
          <a:p>
            <a:pPr algn="l"/>
            <a:r>
              <a:rPr lang="en-CA" sz="1600" b="1" dirty="0">
                <a:latin typeface="Arial" pitchFamily="34" charset="0"/>
                <a:cs typeface="Arial" pitchFamily="34" charset="0"/>
              </a:rPr>
              <a:t>Query by Map – Parcels by Sale Date</a:t>
            </a:r>
          </a:p>
        </p:txBody>
      </p:sp>
      <p:sp>
        <p:nvSpPr>
          <p:cNvPr id="4" name="Rectangle 3"/>
          <p:cNvSpPr/>
          <p:nvPr/>
        </p:nvSpPr>
        <p:spPr>
          <a:xfrm>
            <a:off x="4811110" y="1539766"/>
            <a:ext cx="4038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dirty="0">
                <a:latin typeface="Arial" pitchFamily="34" charset="0"/>
                <a:cs typeface="Arial" pitchFamily="34" charset="0"/>
              </a:rPr>
              <a:t>There are separate parcel layers for each sale that are available. Sale dates are sorted chronologically and the next available sale date is turned on. The parcels for a sale are available for bidding 8 weeks prior to the sale date and are not available after the sale has closed. </a:t>
            </a:r>
          </a:p>
          <a:p>
            <a:r>
              <a:rPr lang="en-CA" sz="1200" dirty="0">
                <a:latin typeface="Arial" pitchFamily="34" charset="0"/>
                <a:cs typeface="Arial" pitchFamily="34" charset="0"/>
              </a:rPr>
              <a:t/>
            </a:r>
            <a:br>
              <a:rPr lang="en-CA" sz="1200" dirty="0">
                <a:latin typeface="Arial" pitchFamily="34" charset="0"/>
                <a:cs typeface="Arial" pitchFamily="34" charset="0"/>
              </a:rPr>
            </a:br>
            <a:r>
              <a:rPr lang="en-CA" sz="1200" dirty="0">
                <a:latin typeface="Arial" pitchFamily="34" charset="0"/>
                <a:cs typeface="Arial" pitchFamily="34" charset="0"/>
              </a:rPr>
              <a:t>Before using the map to search for parcels, set the Select Active Layer drop down list to the sale date required.</a:t>
            </a:r>
          </a:p>
          <a:p>
            <a:endParaRPr lang="en-CA" sz="1200" dirty="0">
              <a:latin typeface="Arial" pitchFamily="34" charset="0"/>
              <a:cs typeface="Arial" pitchFamily="34" charset="0"/>
            </a:endParaRPr>
          </a:p>
          <a:p>
            <a:r>
              <a:rPr lang="en-CA" sz="1200" dirty="0">
                <a:latin typeface="Arial" pitchFamily="34" charset="0"/>
                <a:cs typeface="Arial" pitchFamily="34" charset="0"/>
              </a:rPr>
              <a:t>For more information about all the mapping tools please see the </a:t>
            </a:r>
            <a:r>
              <a:rPr lang="en-CA" sz="1200" dirty="0" err="1">
                <a:latin typeface="Arial" pitchFamily="34" charset="0"/>
                <a:cs typeface="Arial" pitchFamily="34" charset="0"/>
              </a:rPr>
              <a:t>GeoView</a:t>
            </a:r>
            <a:r>
              <a:rPr lang="en-CA" sz="1200" dirty="0">
                <a:latin typeface="Arial" pitchFamily="34" charset="0"/>
                <a:cs typeface="Arial" pitchFamily="34" charset="0"/>
              </a:rPr>
              <a:t> System Overview module</a:t>
            </a:r>
          </a:p>
        </p:txBody>
      </p:sp>
      <p:pic>
        <p:nvPicPr>
          <p:cNvPr id="1026" name="Picture 2" descr="C:\Users\KRYVENK\AppData\Local\Temp\SNAGHTML6c6c3fd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676400"/>
            <a:ext cx="4506310" cy="323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0" r="12638" b="20058"/>
          <a:stretch/>
        </p:blipFill>
        <p:spPr bwMode="auto">
          <a:xfrm>
            <a:off x="737938" y="1295400"/>
            <a:ext cx="4315326" cy="2779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662199"/>
            <a:ext cx="6210300" cy="3738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4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665316"/>
      </p:ext>
    </p:extLst>
  </p:cSld>
  <p:clrMapOvr>
    <a:masterClrMapping/>
  </p:clrMapOvr>
  <p:transition spd="slow"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3" r="15225" b="18935"/>
          <a:stretch/>
        </p:blipFill>
        <p:spPr bwMode="auto">
          <a:xfrm>
            <a:off x="826169" y="1447800"/>
            <a:ext cx="3593431" cy="2532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3" r="15127" b="18594"/>
          <a:stretch/>
        </p:blipFill>
        <p:spPr bwMode="auto">
          <a:xfrm>
            <a:off x="4419600" y="2917660"/>
            <a:ext cx="402657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4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0123"/>
      </p:ext>
    </p:extLst>
  </p:cSld>
  <p:clrMapOvr>
    <a:masterClrMapping/>
  </p:clrMapOvr>
  <p:transition spd="slow"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1" r="15989" b="27181"/>
          <a:stretch/>
        </p:blipFill>
        <p:spPr bwMode="auto">
          <a:xfrm>
            <a:off x="673768" y="1371600"/>
            <a:ext cx="4154906" cy="2638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4" r="15933" b="26644"/>
          <a:stretch/>
        </p:blipFill>
        <p:spPr bwMode="auto">
          <a:xfrm>
            <a:off x="4572000" y="3445042"/>
            <a:ext cx="3898232" cy="247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4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762995"/>
      </p:ext>
    </p:extLst>
  </p:cSld>
  <p:clrMapOvr>
    <a:masterClrMapping/>
  </p:clrMapOvr>
  <p:transition spd="slow"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838200"/>
            <a:ext cx="5105400" cy="3073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063544"/>
            <a:ext cx="5562600" cy="3348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/>
          </p:cNvSpPr>
          <p:nvPr/>
        </p:nvSpPr>
        <p:spPr>
          <a:xfrm>
            <a:off x="228600" y="5715000"/>
            <a:ext cx="1828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4" action="ppaction://hlinksldjump"/>
              </a:rPr>
              <a:t>Back to Query by Map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79707"/>
      </p:ext>
    </p:extLst>
  </p:cSld>
  <p:clrMapOvr>
    <a:masterClrMapping/>
  </p:clrMapOvr>
  <p:transition spd="slow">
    <p:wipe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F15A97-C415-4E4E-9949-1679380EE7DB}"/>
              </a:ext>
            </a:extLst>
          </p:cNvPr>
          <p:cNvSpPr/>
          <p:nvPr/>
        </p:nvSpPr>
        <p:spPr>
          <a:xfrm>
            <a:off x="762000" y="1890117"/>
            <a:ext cx="8077200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3200" dirty="0">
                <a:latin typeface="Arial" panose="020B0604020202020204" pitchFamily="34" charset="0"/>
              </a:rPr>
              <a:t>Resources</a:t>
            </a:r>
          </a:p>
          <a:p>
            <a:pPr algn="ctr"/>
            <a:endParaRPr lang="en-US" dirty="0"/>
          </a:p>
          <a:p>
            <a:r>
              <a:rPr lang="en-US" dirty="0">
                <a:hlinkClick r:id="rId2"/>
              </a:rPr>
              <a:t>ETS Support and Online Learning </a:t>
            </a:r>
            <a:r>
              <a:rPr lang="en-US" dirty="0"/>
              <a:t>provides access to relevant guides, course and other information</a:t>
            </a:r>
          </a:p>
          <a:p>
            <a:endParaRPr lang="en-US" dirty="0"/>
          </a:p>
          <a:p>
            <a:r>
              <a:rPr lang="en-US" dirty="0"/>
              <a:t>If you have questions, please contact  </a:t>
            </a:r>
          </a:p>
          <a:p>
            <a:r>
              <a:rPr lang="en-US" dirty="0"/>
              <a:t>for PNG:  </a:t>
            </a:r>
            <a:r>
              <a:rPr lang="en-US" dirty="0">
                <a:hlinkClick r:id="rId3"/>
              </a:rPr>
              <a:t>Bidding.Energy@gov.ab.ca</a:t>
            </a:r>
            <a:r>
              <a:rPr lang="en-US" dirty="0"/>
              <a:t> or the Sales Helpdesk at (780)644-2300 or  </a:t>
            </a:r>
          </a:p>
          <a:p>
            <a:r>
              <a:rPr lang="en-US" dirty="0"/>
              <a:t>for Oil Sands: </a:t>
            </a:r>
            <a:r>
              <a:rPr lang="en-US" dirty="0">
                <a:hlinkClick r:id="rId4"/>
              </a:rPr>
              <a:t>OSTenure@gov.ab.ca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78175"/>
      </p:ext>
    </p:extLst>
  </p:cSld>
  <p:clrMapOvr>
    <a:masterClrMapping/>
  </p:clrMapOvr>
  <p:transition spd="slow"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/>
          </p:cNvSpPr>
          <p:nvPr/>
        </p:nvSpPr>
        <p:spPr>
          <a:xfrm>
            <a:off x="6572250" y="952501"/>
            <a:ext cx="529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400" b="1" i="1"/>
              <a:t> 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lang="en-CA" sz="100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52400" y="1143000"/>
            <a:ext cx="5486400" cy="247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BF5F9"/>
                  </a:outerShdw>
                </a:effectLst>
              </a14:hiddenEffects>
            </a:ext>
          </a:extLst>
        </p:spPr>
        <p:txBody>
          <a:bodyPr vert="horz" wrap="square" lIns="36195" tIns="36195" rIns="36195" bIns="36195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200" b="1" i="0" u="none" strike="noStrike" cap="none" normalizeH="0" baseline="0" dirty="0">
                <a:ln>
                  <a:noFill/>
                </a:ln>
                <a:solidFill>
                  <a:srgbClr val="2160AD"/>
                </a:solidFill>
                <a:effectLst/>
                <a:latin typeface="Freestyle Script" pitchFamily="66" charset="0"/>
                <a:cs typeface="Arial" pitchFamily="34" charset="0"/>
              </a:rPr>
              <a:t>Congratulations!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rgbClr val="2160AD"/>
                </a:solidFill>
                <a:effectLst/>
                <a:latin typeface="Arial" pitchFamily="34" charset="0"/>
                <a:cs typeface="Arial" pitchFamily="34" charset="0"/>
              </a:rPr>
              <a:t>You have completed the </a:t>
            </a:r>
            <a:r>
              <a:rPr lang="en-US" b="1" dirty="0">
                <a:solidFill>
                  <a:srgbClr val="2160AD"/>
                </a:solidFill>
                <a:latin typeface="Arial" pitchFamily="34" charset="0"/>
                <a:cs typeface="Arial" pitchFamily="34" charset="0"/>
              </a:rPr>
              <a:t>ETS – Bidding Query by Map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rgbClr val="2160AD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rgbClr val="2160AD"/>
                </a:solidFill>
                <a:effectLst/>
                <a:latin typeface="Arial" pitchFamily="34" charset="0"/>
                <a:cs typeface="Arial" pitchFamily="34" charset="0"/>
              </a:rPr>
              <a:t>Online Training Course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2160AD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76200" y="3352800"/>
            <a:ext cx="5451475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BF5F9"/>
                  </a:outerShdw>
                </a:effectLst>
              </a14:hiddenEffects>
            </a:ext>
          </a:extLst>
        </p:spPr>
        <p:txBody>
          <a:bodyPr vert="horz" wrap="square" lIns="36195" tIns="36195" rIns="36195" bIns="36195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CA" sz="1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Please refer back to </a:t>
            </a:r>
            <a:r>
              <a:rPr lang="en-CA" sz="1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Initiate Bid Request </a:t>
            </a:r>
            <a:r>
              <a:rPr lang="en-CA" sz="1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module to continue learning about creating a bid request.</a:t>
            </a:r>
            <a:br>
              <a:rPr lang="en-CA" sz="1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en-CA" sz="1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CA" sz="1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en-CA" sz="1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If you have any comments or questions on this training module, please forward them to the following email address: </a:t>
            </a:r>
            <a:br>
              <a:rPr lang="en-CA" sz="1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en-CA" sz="1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CA" sz="1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en-CA" sz="1400" dirty="0">
                <a:solidFill>
                  <a:srgbClr val="0070C0"/>
                </a:solidFill>
                <a:latin typeface="Arial" pitchFamily="34" charset="0"/>
                <a:cs typeface="Arial" pitchFamily="34" charset="0"/>
                <a:hlinkClick r:id="rId2"/>
              </a:rPr>
              <a:t>Bidding.Energy@gov.ab.ca</a:t>
            </a:r>
            <a:endParaRPr lang="en-CA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136" y="1124625"/>
            <a:ext cx="4037464" cy="459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52400" y="762000"/>
            <a:ext cx="5410199" cy="762000"/>
          </a:xfrm>
        </p:spPr>
        <p:txBody>
          <a:bodyPr>
            <a:normAutofit/>
          </a:bodyPr>
          <a:lstStyle/>
          <a:p>
            <a:pPr algn="l"/>
            <a:r>
              <a:rPr lang="en-CA" sz="1600" b="1" baseline="0" dirty="0">
                <a:latin typeface="Arial" pitchFamily="34" charset="0"/>
                <a:cs typeface="Arial" pitchFamily="34" charset="0"/>
              </a:rPr>
              <a:t>Query by Map – Simple Query Builder</a:t>
            </a:r>
            <a:endParaRPr lang="en-CA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29200" y="1593521"/>
            <a:ext cx="383364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dirty="0">
                <a:latin typeface="Arial" pitchFamily="34" charset="0"/>
                <a:cs typeface="Arial" pitchFamily="34" charset="0"/>
              </a:rPr>
              <a:t>The </a:t>
            </a:r>
            <a:r>
              <a:rPr lang="en-CA" sz="1200" b="1" dirty="0">
                <a:latin typeface="Arial" pitchFamily="34" charset="0"/>
                <a:cs typeface="Arial" pitchFamily="34" charset="0"/>
              </a:rPr>
              <a:t>Query </a:t>
            </a:r>
            <a:r>
              <a:rPr lang="en-CA" sz="1200" dirty="0">
                <a:latin typeface="Arial" pitchFamily="34" charset="0"/>
                <a:cs typeface="Arial" pitchFamily="34" charset="0"/>
              </a:rPr>
              <a:t>tool allows you to query an area of interest to determine if there are postings for a particular sale date. </a:t>
            </a:r>
          </a:p>
          <a:p>
            <a:endParaRPr lang="en-CA" sz="1200" dirty="0">
              <a:latin typeface="Arial" pitchFamily="34" charset="0"/>
              <a:cs typeface="Arial" pitchFamily="34" charset="0"/>
            </a:endParaRPr>
          </a:p>
          <a:p>
            <a:r>
              <a:rPr lang="en-CA" sz="1200" dirty="0">
                <a:latin typeface="Arial" pitchFamily="34" charset="0"/>
                <a:cs typeface="Arial" pitchFamily="34" charset="0"/>
              </a:rPr>
              <a:t>You can query an area of interest by choosing the posting date under Query Layer. Alternatively, you may select </a:t>
            </a:r>
            <a:r>
              <a:rPr lang="en-CA" sz="1200" b="1" dirty="0">
                <a:latin typeface="Arial" pitchFamily="34" charset="0"/>
                <a:cs typeface="Arial" pitchFamily="34" charset="0"/>
              </a:rPr>
              <a:t>Go to Location </a:t>
            </a:r>
            <a:r>
              <a:rPr lang="en-CA" sz="1200" dirty="0">
                <a:latin typeface="Arial" pitchFamily="34" charset="0"/>
                <a:cs typeface="Arial" pitchFamily="34" charset="0"/>
              </a:rPr>
              <a:t>and enter the Meridian-Range-Township (M-RR-TTT) to find records in the Township layer.</a:t>
            </a:r>
          </a:p>
          <a:p>
            <a:endParaRPr lang="en-CA" sz="1200" dirty="0">
              <a:latin typeface="Arial" pitchFamily="34" charset="0"/>
              <a:cs typeface="Arial" pitchFamily="34" charset="0"/>
            </a:endParaRPr>
          </a:p>
          <a:p>
            <a:endParaRPr lang="en-CA" dirty="0"/>
          </a:p>
        </p:txBody>
      </p:sp>
      <p:sp>
        <p:nvSpPr>
          <p:cNvPr id="3" name="Rectangle 2"/>
          <p:cNvSpPr/>
          <p:nvPr/>
        </p:nvSpPr>
        <p:spPr>
          <a:xfrm>
            <a:off x="5105400" y="3413537"/>
            <a:ext cx="3757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i="1" dirty="0">
                <a:latin typeface="Arial" pitchFamily="34" charset="0"/>
                <a:cs typeface="Arial" pitchFamily="34" charset="0"/>
              </a:rPr>
              <a:t>Tip:</a:t>
            </a:r>
            <a:r>
              <a:rPr lang="en-CA" sz="1200" dirty="0">
                <a:latin typeface="Arial" pitchFamily="34" charset="0"/>
                <a:cs typeface="Arial" pitchFamily="34" charset="0"/>
              </a:rPr>
              <a:t> A query can be made on the </a:t>
            </a:r>
            <a:r>
              <a:rPr lang="en-CA" sz="1200" b="1" dirty="0">
                <a:latin typeface="Arial" pitchFamily="34" charset="0"/>
                <a:cs typeface="Arial" pitchFamily="34" charset="0"/>
              </a:rPr>
              <a:t>active layer </a:t>
            </a:r>
            <a:r>
              <a:rPr lang="en-CA" sz="1200" dirty="0">
                <a:latin typeface="Arial" pitchFamily="34" charset="0"/>
                <a:cs typeface="Arial" pitchFamily="34" charset="0"/>
              </a:rPr>
              <a:t>available.</a:t>
            </a:r>
          </a:p>
        </p:txBody>
      </p:sp>
      <p:sp>
        <p:nvSpPr>
          <p:cNvPr id="5" name="Rectangle 4"/>
          <p:cNvSpPr/>
          <p:nvPr/>
        </p:nvSpPr>
        <p:spPr>
          <a:xfrm>
            <a:off x="5097517" y="3962400"/>
            <a:ext cx="38520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i="1" dirty="0">
                <a:latin typeface="Arial" pitchFamily="34" charset="0"/>
                <a:cs typeface="Arial" pitchFamily="34" charset="0"/>
              </a:rPr>
              <a:t>Tip:</a:t>
            </a:r>
            <a:r>
              <a:rPr lang="en-CA" sz="1200" dirty="0">
                <a:latin typeface="Arial" pitchFamily="34" charset="0"/>
                <a:cs typeface="Arial" pitchFamily="34" charset="0"/>
              </a:rPr>
              <a:t> The </a:t>
            </a:r>
            <a:r>
              <a:rPr lang="en-CA" sz="1200" b="1" dirty="0">
                <a:latin typeface="Arial" pitchFamily="34" charset="0"/>
                <a:cs typeface="Arial" pitchFamily="34" charset="0"/>
              </a:rPr>
              <a:t>logical operator </a:t>
            </a:r>
            <a:r>
              <a:rPr lang="en-CA" sz="1200" dirty="0">
                <a:latin typeface="Arial" pitchFamily="34" charset="0"/>
                <a:cs typeface="Arial" pitchFamily="34" charset="0"/>
              </a:rPr>
              <a:t>"=" is used for </a:t>
            </a:r>
            <a:r>
              <a:rPr lang="en-CA" sz="1200" b="1" dirty="0">
                <a:latin typeface="Arial" pitchFamily="34" charset="0"/>
                <a:cs typeface="Arial" pitchFamily="34" charset="0"/>
              </a:rPr>
              <a:t>exact</a:t>
            </a:r>
            <a:r>
              <a:rPr lang="en-CA" sz="1200" dirty="0">
                <a:latin typeface="Arial" pitchFamily="34" charset="0"/>
                <a:cs typeface="Arial" pitchFamily="34" charset="0"/>
              </a:rPr>
              <a:t> matches. Use </a:t>
            </a:r>
            <a:r>
              <a:rPr lang="en-CA" sz="1200" b="1" dirty="0">
                <a:latin typeface="Arial" pitchFamily="34" charset="0"/>
                <a:cs typeface="Arial" pitchFamily="34" charset="0"/>
              </a:rPr>
              <a:t>"contain" </a:t>
            </a:r>
            <a:r>
              <a:rPr lang="en-CA" sz="1200" dirty="0">
                <a:latin typeface="Arial" pitchFamily="34" charset="0"/>
                <a:cs typeface="Arial" pitchFamily="34" charset="0"/>
              </a:rPr>
              <a:t>to perform a partial match.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648200"/>
            <a:ext cx="3655481" cy="134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14450"/>
            <a:ext cx="208068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/>
          </p:cNvSpPr>
          <p:nvPr/>
        </p:nvSpPr>
        <p:spPr>
          <a:xfrm>
            <a:off x="6572250" y="952501"/>
            <a:ext cx="529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400" b="1" i="1"/>
              <a:t> 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152399" y="694304"/>
            <a:ext cx="4876801" cy="963046"/>
          </a:xfrm>
        </p:spPr>
        <p:txBody>
          <a:bodyPr>
            <a:normAutofit/>
          </a:bodyPr>
          <a:lstStyle/>
          <a:p>
            <a:pPr algn="l"/>
            <a:r>
              <a:rPr lang="en-CA" sz="1600" b="1" dirty="0">
                <a:latin typeface="Arial" pitchFamily="34" charset="0"/>
                <a:cs typeface="Arial" pitchFamily="34" charset="0"/>
              </a:rPr>
              <a:t>Query by Map – Point Identify </a:t>
            </a:r>
          </a:p>
        </p:txBody>
      </p:sp>
      <p:sp>
        <p:nvSpPr>
          <p:cNvPr id="4" name="Rectangle 3"/>
          <p:cNvSpPr/>
          <p:nvPr/>
        </p:nvSpPr>
        <p:spPr>
          <a:xfrm>
            <a:off x="5334000" y="1524000"/>
            <a:ext cx="3657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dirty="0">
                <a:latin typeface="Arial" pitchFamily="34" charset="0"/>
                <a:cs typeface="Arial" pitchFamily="34" charset="0"/>
              </a:rPr>
              <a:t>The </a:t>
            </a:r>
            <a:r>
              <a:rPr lang="en-CA" sz="1200" b="1" dirty="0">
                <a:latin typeface="Arial" pitchFamily="34" charset="0"/>
                <a:cs typeface="Arial" pitchFamily="34" charset="0"/>
              </a:rPr>
              <a:t>Identify </a:t>
            </a:r>
            <a:r>
              <a:rPr lang="en-CA" sz="1200" dirty="0">
                <a:latin typeface="Arial" pitchFamily="34" charset="0"/>
                <a:cs typeface="Arial" pitchFamily="34" charset="0"/>
              </a:rPr>
              <a:t>tool displays information about the land. You first need to zoom to visible scale so that the proper scale displays.</a:t>
            </a:r>
          </a:p>
          <a:p>
            <a:endParaRPr lang="en-CA" sz="1200" dirty="0">
              <a:latin typeface="Arial" pitchFamily="34" charset="0"/>
              <a:cs typeface="Arial" pitchFamily="34" charset="0"/>
            </a:endParaRPr>
          </a:p>
          <a:p>
            <a:r>
              <a:rPr lang="en-CA" sz="1200" dirty="0">
                <a:latin typeface="Arial" pitchFamily="34" charset="0"/>
                <a:cs typeface="Arial" pitchFamily="34" charset="0"/>
              </a:rPr>
              <a:t>To identify a posting or agreement you need to click and drag on the land you want to view.</a:t>
            </a:r>
          </a:p>
          <a:p>
            <a:endParaRPr lang="en-CA" sz="1200" dirty="0">
              <a:latin typeface="Arial" pitchFamily="34" charset="0"/>
              <a:cs typeface="Arial" pitchFamily="34" charset="0"/>
            </a:endParaRPr>
          </a:p>
          <a:p>
            <a:r>
              <a:rPr lang="en-CA" sz="1200" dirty="0">
                <a:latin typeface="Arial" pitchFamily="34" charset="0"/>
                <a:cs typeface="Arial" pitchFamily="34" charset="0"/>
              </a:rPr>
              <a:t>Clicking on </a:t>
            </a:r>
            <a:r>
              <a:rPr lang="en-CA" sz="1200" b="1" dirty="0">
                <a:latin typeface="Arial" pitchFamily="34" charset="0"/>
                <a:cs typeface="Arial" pitchFamily="34" charset="0"/>
              </a:rPr>
              <a:t>View Detailed Report </a:t>
            </a:r>
            <a:r>
              <a:rPr lang="en-CA" sz="1200" dirty="0">
                <a:latin typeface="Arial" pitchFamily="34" charset="0"/>
                <a:cs typeface="Arial" pitchFamily="34" charset="0"/>
              </a:rPr>
              <a:t>opens the Mineral Agreement Detail Report. </a:t>
            </a:r>
          </a:p>
          <a:p>
            <a:endParaRPr lang="en-CA" sz="1200" dirty="0">
              <a:latin typeface="Arial" pitchFamily="34" charset="0"/>
              <a:cs typeface="Arial" pitchFamily="34" charset="0"/>
            </a:endParaRPr>
          </a:p>
          <a:p>
            <a:r>
              <a:rPr lang="en-CA" sz="1200" dirty="0">
                <a:latin typeface="Arial" pitchFamily="34" charset="0"/>
                <a:cs typeface="Arial" pitchFamily="34" charset="0"/>
              </a:rPr>
              <a:t>If there are restrictions, clicking on View Detail Report under the Restrictions section shows the restrictions pertaining to the same area. Restrictions do not appear on all sale parcels.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4910292" cy="282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71" y="4572000"/>
            <a:ext cx="340995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/>
          </p:cNvSpPr>
          <p:nvPr/>
        </p:nvSpPr>
        <p:spPr>
          <a:xfrm>
            <a:off x="6572250" y="952501"/>
            <a:ext cx="529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400" b="1" i="1"/>
              <a:t> 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152401" y="763926"/>
            <a:ext cx="3927020" cy="808038"/>
          </a:xfrm>
        </p:spPr>
        <p:txBody>
          <a:bodyPr>
            <a:normAutofit/>
          </a:bodyPr>
          <a:lstStyle/>
          <a:p>
            <a:pPr algn="l"/>
            <a:r>
              <a:rPr lang="en-CA" sz="1600" b="1" dirty="0">
                <a:latin typeface="Arial" pitchFamily="34" charset="0"/>
                <a:cs typeface="Arial" pitchFamily="34" charset="0"/>
              </a:rPr>
              <a:t>Query by Map – Bidding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5638800" y="1547794"/>
            <a:ext cx="3276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dirty="0">
                <a:latin typeface="Arial" pitchFamily="34" charset="0"/>
                <a:cs typeface="Arial" pitchFamily="34" charset="0"/>
              </a:rPr>
              <a:t>The Bidding Tab allows you to select parcels to initiate the bidding process. The active layer must be set to the correct sale date.</a:t>
            </a:r>
            <a:br>
              <a:rPr lang="en-CA" sz="1200" dirty="0">
                <a:latin typeface="Arial" pitchFamily="34" charset="0"/>
                <a:cs typeface="Arial" pitchFamily="34" charset="0"/>
              </a:rPr>
            </a:br>
            <a:r>
              <a:rPr lang="en-CA" sz="1200" dirty="0">
                <a:latin typeface="Arial" pitchFamily="34" charset="0"/>
                <a:cs typeface="Arial" pitchFamily="34" charset="0"/>
              </a:rPr>
              <a:t/>
            </a:r>
            <a:br>
              <a:rPr lang="en-CA" sz="1200" dirty="0">
                <a:latin typeface="Arial" pitchFamily="34" charset="0"/>
                <a:cs typeface="Arial" pitchFamily="34" charset="0"/>
              </a:rPr>
            </a:br>
            <a:r>
              <a:rPr lang="en-CA" sz="1200" dirty="0">
                <a:latin typeface="Arial" pitchFamily="34" charset="0"/>
                <a:cs typeface="Arial" pitchFamily="34" charset="0"/>
              </a:rPr>
              <a:t>Click on </a:t>
            </a:r>
            <a:r>
              <a:rPr lang="en-CA" sz="1200" b="1" dirty="0">
                <a:latin typeface="Arial" pitchFamily="34" charset="0"/>
                <a:cs typeface="Arial" pitchFamily="34" charset="0"/>
              </a:rPr>
              <a:t>Select </a:t>
            </a:r>
            <a:r>
              <a:rPr lang="en-CA" sz="1200" dirty="0">
                <a:latin typeface="Arial" pitchFamily="34" charset="0"/>
                <a:cs typeface="Arial" pitchFamily="34" charset="0"/>
              </a:rPr>
              <a:t>to initiate the bid.  You need to click and drag on the land you want to select.</a:t>
            </a:r>
          </a:p>
          <a:p>
            <a:endParaRPr lang="en-CA" sz="1200" dirty="0">
              <a:latin typeface="Arial" pitchFamily="34" charset="0"/>
              <a:cs typeface="Arial" pitchFamily="34" charset="0"/>
            </a:endParaRPr>
          </a:p>
          <a:p>
            <a:r>
              <a:rPr lang="en-CA" sz="1200" dirty="0">
                <a:latin typeface="Arial" pitchFamily="34" charset="0"/>
                <a:cs typeface="Arial" pitchFamily="34" charset="0"/>
              </a:rPr>
              <a:t>To learn more about the Bid Request screens, refer back to Initiate Bid Request training module.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pic>
        <p:nvPicPr>
          <p:cNvPr id="4097" name="Picture 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57400"/>
            <a:ext cx="4633993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6553200" cy="868362"/>
          </a:xfrm>
        </p:spPr>
        <p:txBody>
          <a:bodyPr/>
          <a:lstStyle/>
          <a:p>
            <a:pPr algn="l"/>
            <a:r>
              <a:rPr lang="en-CA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Query by Map – Place a Bid</a:t>
            </a:r>
            <a:endParaRPr lang="en-CA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381000" y="1752600"/>
            <a:ext cx="5943600" cy="31394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53200" y="2551837"/>
            <a:ext cx="2438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CA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Click on </a:t>
            </a:r>
            <a:r>
              <a:rPr lang="en-CA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Place a bid </a:t>
            </a:r>
            <a:r>
              <a:rPr lang="en-CA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to initiate the bid.  </a:t>
            </a:r>
          </a:p>
          <a:p>
            <a:pPr lvl="0"/>
            <a:endParaRPr lang="en-CA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en-CA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To learn more about the Bid Request screens, refer back to Initiate Bid Request training module.</a:t>
            </a:r>
          </a:p>
        </p:txBody>
      </p:sp>
    </p:spTree>
    <p:extLst>
      <p:ext uri="{BB962C8B-B14F-4D97-AF65-F5344CB8AC3E}">
        <p14:creationId xmlns:p14="http://schemas.microsoft.com/office/powerpoint/2010/main" val="4007017375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2400" y="841148"/>
            <a:ext cx="4495800" cy="606652"/>
          </a:xfrm>
        </p:spPr>
        <p:txBody>
          <a:bodyPr>
            <a:normAutofit/>
          </a:bodyPr>
          <a:lstStyle/>
          <a:p>
            <a:pPr algn="l"/>
            <a:r>
              <a:rPr lang="en-CA" sz="1600" b="1" dirty="0">
                <a:latin typeface="Arial" pitchFamily="34" charset="0"/>
                <a:cs typeface="Arial" pitchFamily="34" charset="0"/>
              </a:rPr>
              <a:t>Query by Map – Select Bidding Type</a:t>
            </a:r>
          </a:p>
        </p:txBody>
      </p:sp>
      <p:sp>
        <p:nvSpPr>
          <p:cNvPr id="9" name="Rectangle 8"/>
          <p:cNvSpPr>
            <a:spLocks/>
          </p:cNvSpPr>
          <p:nvPr/>
        </p:nvSpPr>
        <p:spPr>
          <a:xfrm>
            <a:off x="7620000" y="5955268"/>
            <a:ext cx="1352549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1200" b="1" i="1" dirty="0">
                <a:latin typeface="Arial" pitchFamily="34" charset="0"/>
                <a:cs typeface="Arial" pitchFamily="34" charset="0"/>
                <a:hlinkClick r:id="rId2" action="ppaction://hlinksldjump"/>
              </a:rPr>
              <a:t>More Information (Pages 9 to 42)</a:t>
            </a:r>
            <a:endParaRPr lang="en-CA" sz="12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48200" y="1634792"/>
            <a:ext cx="4343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dirty="0">
                <a:latin typeface="Arial" pitchFamily="34" charset="0"/>
                <a:cs typeface="Arial" pitchFamily="34" charset="0"/>
              </a:rPr>
              <a:t>You now have the option to create a bid request by PRICE/HA or BONUS. Choosing either of the calculation methods will open the Bid Request screens. Based on your selection from the map interface, the following fields will have default values: </a:t>
            </a:r>
          </a:p>
          <a:p>
            <a:endParaRPr lang="en-CA" sz="1200" dirty="0">
              <a:latin typeface="Arial" pitchFamily="34" charset="0"/>
              <a:cs typeface="Arial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en-CA" sz="1200" dirty="0">
                <a:latin typeface="Arial" pitchFamily="34" charset="0"/>
                <a:cs typeface="Arial" pitchFamily="34" charset="0"/>
              </a:rPr>
              <a:t>Sale Date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CA" sz="1200" dirty="0">
                <a:latin typeface="Arial" pitchFamily="34" charset="0"/>
                <a:cs typeface="Arial" pitchFamily="34" charset="0"/>
              </a:rPr>
              <a:t>Calculate Bid By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CA" sz="1200" dirty="0">
                <a:latin typeface="Arial" pitchFamily="34" charset="0"/>
                <a:cs typeface="Arial" pitchFamily="34" charset="0"/>
              </a:rPr>
              <a:t>Selected Parcels on the Parcel Tab</a:t>
            </a:r>
          </a:p>
          <a:p>
            <a:endParaRPr lang="en-CA" sz="1200" dirty="0">
              <a:latin typeface="Arial" pitchFamily="34" charset="0"/>
              <a:cs typeface="Arial" pitchFamily="34" charset="0"/>
            </a:endParaRPr>
          </a:p>
          <a:p>
            <a:r>
              <a:rPr lang="en-CA" sz="1200" dirty="0">
                <a:latin typeface="Arial" pitchFamily="34" charset="0"/>
                <a:cs typeface="Arial" pitchFamily="34" charset="0"/>
              </a:rPr>
              <a:t>To learn more about the Bid Request screens, refer back to Initiate Bid Request training module.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57400"/>
            <a:ext cx="403452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3083771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General Course" ma:contentTypeID="0x0101004CF9B3243FA46A47A5D45CADF07EB49500869333630F2EE44D93EB5262DF3C44F2" ma:contentTypeVersion="9" ma:contentTypeDescription="This is the base content type for all of the courses." ma:contentTypeScope="" ma:versionID="5e75130c2787cb4b878206f774c9f8d1">
  <xsd:schema xmlns:xsd="http://www.w3.org/2001/XMLSchema" xmlns:xs="http://www.w3.org/2001/XMLSchema" xmlns:p="http://schemas.microsoft.com/office/2006/metadata/properties" xmlns:ns2="d317fc56-cd2a-4fee-83bf-2acf5d88d7a0" xmlns:ns3="cd3b5d7d-85b8-485a-94e1-bd5df7614905" xmlns:ns4="e6d83808-03cb-4f3c-af89-207626cead88" targetNamespace="http://schemas.microsoft.com/office/2006/metadata/properties" ma:root="true" ma:fieldsID="a77d42b46df79df0acabc75b74fce705" ns2:_="" ns3:_="" ns4:_="">
    <xsd:import namespace="d317fc56-cd2a-4fee-83bf-2acf5d88d7a0"/>
    <xsd:import namespace="cd3b5d7d-85b8-485a-94e1-bd5df7614905"/>
    <xsd:import namespace="e6d83808-03cb-4f3c-af89-207626cead88"/>
    <xsd:element name="properties">
      <xsd:complexType>
        <xsd:sequence>
          <xsd:element name="documentManagement">
            <xsd:complexType>
              <xsd:all>
                <xsd:element ref="ns2:Area"/>
                <xsd:element ref="ns2:Module"/>
                <xsd:element ref="ns2:Course_x0020_Description" minOccurs="0"/>
                <xsd:element ref="ns2:Order1" minOccurs="0"/>
                <xsd:element ref="ns2:Audience1" minOccurs="0"/>
                <xsd:element ref="ns3:Hide_x0020_Me" minOccurs="0"/>
                <xsd:element ref="ns2:EOL_x0020_Thumbnail" minOccurs="0"/>
                <xsd:element ref="ns4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17fc56-cd2a-4fee-83bf-2acf5d88d7a0" elementFormDefault="qualified">
    <xsd:import namespace="http://schemas.microsoft.com/office/2006/documentManagement/types"/>
    <xsd:import namespace="http://schemas.microsoft.com/office/infopath/2007/PartnerControls"/>
    <xsd:element name="Area" ma:index="8" ma:displayName="Area" ma:description="This will define the area of the Learning material." ma:format="Dropdown" ma:internalName="Area">
      <xsd:simpleType>
        <xsd:restriction base="dms:Choice">
          <xsd:enumeration value="Main Page"/>
          <xsd:enumeration value="Accounts (ETS) Administration"/>
          <xsd:enumeration value="Agreement Management"/>
          <xsd:enumeration value="Air"/>
          <xsd:enumeration value="Assignments"/>
          <xsd:enumeration value="Bidding"/>
          <xsd:enumeration value="Crown Mineral Activity"/>
          <xsd:enumeration value="Freehold Mintax"/>
          <xsd:enumeration value="Geothermal"/>
          <xsd:enumeration value="Interactive Map"/>
          <xsd:enumeration value="Land Searches"/>
          <xsd:enumeration value="Mineral Direct Purchase"/>
          <xsd:enumeration value="Mineral Royalty Form"/>
          <xsd:enumeration value="Offsets"/>
          <xsd:enumeration value="Oil Sands"/>
          <xsd:enumeration value="Oil Sands 1"/>
          <xsd:enumeration value="PNG Continuation"/>
          <xsd:enumeration value="Registration of Encumbrances"/>
          <xsd:enumeration value="Sales"/>
          <xsd:enumeration value="Technology Innovation and Emissions Reduction"/>
          <xsd:enumeration value="Transfers"/>
          <xsd:enumeration value="Unit Agreement Exhibit A"/>
          <xsd:enumeration value="Postings"/>
          <xsd:enumeration value="Unassigned"/>
          <xsd:enumeration value="Unit Agreements and Trespass"/>
        </xsd:restriction>
      </xsd:simpleType>
    </xsd:element>
    <xsd:element name="Module" ma:index="9" ma:displayName="Module" ma:description="Select the module type" ma:format="Dropdown" ma:internalName="Module">
      <xsd:simpleType>
        <xsd:restriction base="dms:Choice">
          <xsd:enumeration value="Industry Module"/>
          <xsd:enumeration value="DoE Module"/>
          <xsd:enumeration value="CARE Reporting"/>
          <xsd:enumeration value="Royalty Reporting"/>
          <xsd:enumeration value="Royalty Reporting Process and Royalty Reports"/>
          <xsd:enumeration value="Royalty Business"/>
          <xsd:enumeration value="OSR Projects"/>
          <xsd:enumeration value="OASIS"/>
          <xsd:enumeration value="Module"/>
          <xsd:enumeration value="Acts And Regulations"/>
          <xsd:enumeration value="Project Application"/>
          <xsd:enumeration value="AMD Reporting Forms - Version 2.0 Changes - October 31, 2018"/>
          <xsd:enumeration value="Supplemental Reporting"/>
          <xsd:enumeration value="Supplemental Reporting Submission and Audit Processes"/>
        </xsd:restriction>
      </xsd:simpleType>
    </xsd:element>
    <xsd:element name="Course_x0020_Description" ma:index="10" nillable="true" ma:displayName="Course Description" ma:description="Description of what the course is about." ma:internalName="Course_x0020_Description" ma:readOnly="false">
      <xsd:simpleType>
        <xsd:restriction base="dms:Note"/>
      </xsd:simpleType>
    </xsd:element>
    <xsd:element name="Order1" ma:index="11" nillable="true" ma:displayName="Order" ma:description="To define the order of the file on the page." ma:format="Dropdown" ma:internalName="Order1">
      <xsd:simpleType>
        <xsd:restriction base="dms:Choice">
          <xsd:enumeration value="00"/>
          <xsd:enumeration value="01"/>
          <xsd:enumeration value="02"/>
          <xsd:enumeration value="03"/>
          <xsd:enumeration value="04"/>
          <xsd:enumeration value="05"/>
          <xsd:enumeration value="06"/>
          <xsd:enumeration value="07"/>
          <xsd:enumeration value="08"/>
          <xsd:enumeration value="09"/>
          <xsd:enumeration value="10"/>
          <xsd:enumeration value="11"/>
          <xsd:enumeration value="12"/>
          <xsd:enumeration value="13"/>
          <xsd:enumeration value="14"/>
          <xsd:enumeration value="15"/>
          <xsd:enumeration value="16"/>
          <xsd:enumeration value="17"/>
          <xsd:enumeration value="18"/>
          <xsd:enumeration value="19"/>
          <xsd:enumeration value="20"/>
          <xsd:enumeration value="21"/>
          <xsd:enumeration value="22"/>
          <xsd:enumeration value="23"/>
          <xsd:enumeration value="24"/>
          <xsd:enumeration value="25"/>
          <xsd:enumeration value="26"/>
          <xsd:enumeration value="27"/>
          <xsd:enumeration value="28"/>
          <xsd:enumeration value="29"/>
          <xsd:enumeration value="30"/>
        </xsd:restriction>
      </xsd:simpleType>
    </xsd:element>
    <xsd:element name="Audience1" ma:index="12" nillable="true" ma:displayName="Audience" ma:description="Defines the target audience." ma:internalName="Audience1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ontractor"/>
                    <xsd:enumeration value="Employee"/>
                    <xsd:enumeration value="Manager"/>
                  </xsd:restriction>
                </xsd:simpleType>
              </xsd:element>
            </xsd:sequence>
          </xsd:extension>
        </xsd:complexContent>
      </xsd:complexType>
    </xsd:element>
    <xsd:element name="EOL_x0020_Thumbnail" ma:index="14" nillable="true" ma:displayName="EOL Thumbnail" ma:internalName="EOL_x0020_Thumbnail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3b5d7d-85b8-485a-94e1-bd5df7614905" elementFormDefault="qualified">
    <xsd:import namespace="http://schemas.microsoft.com/office/2006/documentManagement/types"/>
    <xsd:import namespace="http://schemas.microsoft.com/office/infopath/2007/PartnerControls"/>
    <xsd:element name="Hide_x0020_Me" ma:index="13" nillable="true" ma:displayName="Hide Me" ma:default="0" ma:description="Use this option to hide the file from showing on other lists." ma:internalName="Hide_x0020_M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d83808-03cb-4f3c-af89-207626cead88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Hide_x0020_Me xmlns="cd3b5d7d-85b8-485a-94e1-bd5df7614905">false</Hide_x0020_Me>
    <Audience1 xmlns="d317fc56-cd2a-4fee-83bf-2acf5d88d7a0"/>
    <EOL_x0020_Thumbnail xmlns="d317fc56-cd2a-4fee-83bf-2acf5d88d7a0">&lt;img alt="" src="/PublishingImages/Pages/Presenation.png" style="BORDER&amp;#58;0px solid;" /&gt;</EOL_x0020_Thumbnail>
    <Order1 xmlns="d317fc56-cd2a-4fee-83bf-2acf5d88d7a0">07</Order1>
    <Course_x0020_Description xmlns="d317fc56-cd2a-4fee-83bf-2acf5d88d7a0">This module provides information on how to use Query by Map for a Bid Request.</Course_x0020_Description>
    <Module xmlns="d317fc56-cd2a-4fee-83bf-2acf5d88d7a0">Module</Module>
    <Area xmlns="d317fc56-cd2a-4fee-83bf-2acf5d88d7a0">Bidding</Area>
  </documentManagement>
</p:properties>
</file>

<file path=customXml/item4.xml><?xml version="1.0" encoding="utf-8"?>
<?mso-contentType ?>
<SharedContentType xmlns="Microsoft.SharePoint.Taxonomy.ContentTypeSync" SourceId="8dedacd1-8ed8-4364-83a4-3ca25ad2d993" ContentTypeId="0x0101" PreviousValue="false"/>
</file>

<file path=customXml/itemProps1.xml><?xml version="1.0" encoding="utf-8"?>
<ds:datastoreItem xmlns:ds="http://schemas.openxmlformats.org/officeDocument/2006/customXml" ds:itemID="{F75C5045-A343-4655-887C-BB90A53E7E54}"/>
</file>

<file path=customXml/itemProps2.xml><?xml version="1.0" encoding="utf-8"?>
<ds:datastoreItem xmlns:ds="http://schemas.openxmlformats.org/officeDocument/2006/customXml" ds:itemID="{C98238D4-C305-406A-AB02-F397A1F7DAE7}"/>
</file>

<file path=customXml/itemProps3.xml><?xml version="1.0" encoding="utf-8"?>
<ds:datastoreItem xmlns:ds="http://schemas.openxmlformats.org/officeDocument/2006/customXml" ds:itemID="{641BD50C-791C-4131-8D9A-373092653BB9}"/>
</file>

<file path=customXml/itemProps4.xml><?xml version="1.0" encoding="utf-8"?>
<ds:datastoreItem xmlns:ds="http://schemas.openxmlformats.org/officeDocument/2006/customXml" ds:itemID="{63EF81A4-4720-4802-8C17-403F04604CC8}"/>
</file>

<file path=docProps/app.xml><?xml version="1.0" encoding="utf-8"?>
<Properties xmlns="http://schemas.openxmlformats.org/officeDocument/2006/extended-properties" xmlns:vt="http://schemas.openxmlformats.org/officeDocument/2006/docPropsVTypes">
  <TotalTime>5255</TotalTime>
  <Words>953</Words>
  <Application>Microsoft Office PowerPoint</Application>
  <PresentationFormat>On-screen Show (4:3)</PresentationFormat>
  <Paragraphs>127</Paragraphs>
  <Slides>45</Slides>
  <Notes>2</Notes>
  <HiddenSlides>34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Calibri</vt:lpstr>
      <vt:lpstr>Freestyle Script</vt:lpstr>
      <vt:lpstr>Office Theme</vt:lpstr>
      <vt:lpstr>Welcome</vt:lpstr>
      <vt:lpstr>Revisions</vt:lpstr>
      <vt:lpstr>Query by Map - Introduction</vt:lpstr>
      <vt:lpstr>Query by Map – Parcels by Sale Date</vt:lpstr>
      <vt:lpstr>Query by Map – Simple Query Builder</vt:lpstr>
      <vt:lpstr>Query by Map – Point Identify </vt:lpstr>
      <vt:lpstr>Query by Map – Bidding</vt:lpstr>
      <vt:lpstr>Query by Map – Place a Bid</vt:lpstr>
      <vt:lpstr>Query by Map – Select Bidding Type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</vt:vector>
  </TitlesOfParts>
  <Company>Government of Alberta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Query By Map</dc:title>
  <dc:creator>Karen Chinnery</dc:creator>
  <cp:lastModifiedBy>Kerry-Lynne Kryvenchuk</cp:lastModifiedBy>
  <cp:revision>172</cp:revision>
  <dcterms:created xsi:type="dcterms:W3CDTF">2012-06-04T22:48:31Z</dcterms:created>
  <dcterms:modified xsi:type="dcterms:W3CDTF">2020-12-10T18:54:03Z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0x0101004CF9B3243FA46A47A5D45CADF07EB49500869333630F2EE44D93EB5262DF3C44F2</vt:lpwstr>
  </property>
  <property fmtid="{D5CDD505-2E9C-101B-9397-08002B2CF9AE}" pid="3" name="MSIP_Label_abf2ea38-542c-4b75-bd7d-582ec36a519f_Enabled">
    <vt:lpwstr>true</vt:lpwstr>
  </property>
  <property fmtid="{D5CDD505-2E9C-101B-9397-08002B2CF9AE}" pid="4" name="MSIP_Label_abf2ea38-542c-4b75-bd7d-582ec36a519f_SetDate">
    <vt:lpwstr>2020-12-10T18:53:51Z</vt:lpwstr>
  </property>
  <property fmtid="{D5CDD505-2E9C-101B-9397-08002B2CF9AE}" pid="5" name="MSIP_Label_abf2ea38-542c-4b75-bd7d-582ec36a519f_Method">
    <vt:lpwstr>Standard</vt:lpwstr>
  </property>
  <property fmtid="{D5CDD505-2E9C-101B-9397-08002B2CF9AE}" pid="6" name="MSIP_Label_abf2ea38-542c-4b75-bd7d-582ec36a519f_Name">
    <vt:lpwstr>Protected A</vt:lpwstr>
  </property>
  <property fmtid="{D5CDD505-2E9C-101B-9397-08002B2CF9AE}" pid="7" name="MSIP_Label_abf2ea38-542c-4b75-bd7d-582ec36a519f_SiteId">
    <vt:lpwstr>2bb51c06-af9b-42c5-8bf5-3c3b7b10850b</vt:lpwstr>
  </property>
  <property fmtid="{D5CDD505-2E9C-101B-9397-08002B2CF9AE}" pid="8" name="MSIP_Label_abf2ea38-542c-4b75-bd7d-582ec36a519f_ActionId">
    <vt:lpwstr>f41cc5e5-03ba-493e-8d28-70947ad27fff</vt:lpwstr>
  </property>
  <property fmtid="{D5CDD505-2E9C-101B-9397-08002B2CF9AE}" pid="9" name="MSIP_Label_abf2ea38-542c-4b75-bd7d-582ec36a519f_ContentBits">
    <vt:lpwstr>2</vt:lpwstr>
  </property>
</Properties>
</file>