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92"/>
  </p:notesMasterIdLst>
  <p:sldIdLst>
    <p:sldId id="258" r:id="rId6"/>
    <p:sldId id="273" r:id="rId7"/>
    <p:sldId id="257" r:id="rId8"/>
    <p:sldId id="259" r:id="rId9"/>
    <p:sldId id="260" r:id="rId10"/>
    <p:sldId id="261" r:id="rId11"/>
    <p:sldId id="262"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64" r:id="rId25"/>
    <p:sldId id="265" r:id="rId26"/>
    <p:sldId id="26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268"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270"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272" r:id="rId9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nis Stenerson" initials="DS" lastIdx="1" clrIdx="0">
    <p:extLst>
      <p:ext uri="{19B8F6BF-5375-455C-9EA6-DF929625EA0E}">
        <p15:presenceInfo xmlns:p15="http://schemas.microsoft.com/office/powerpoint/2012/main" userId="S-1-5-21-2000478354-963894560-682003330-12343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447" autoAdjust="0"/>
  </p:normalViewPr>
  <p:slideViewPr>
    <p:cSldViewPr>
      <p:cViewPr varScale="1">
        <p:scale>
          <a:sx n="93" d="100"/>
          <a:sy n="93" d="100"/>
        </p:scale>
        <p:origin x="204" y="6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236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_rels/viewProps.xml.rels><?xml version="1.0" encoding="UTF-8" standalone="yes"?>
<Relationships xmlns="http://schemas.openxmlformats.org/package/2006/relationships"><Relationship Id="rId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F8C6078-7534-4FBF-80EC-5E8A1E9C7DE4}" type="datetimeFigureOut">
              <a:rPr lang="en-CA" smtClean="0"/>
              <a:t>2022/01/18</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8CB431A-C7D8-4C11-A1D0-5D4AD87F69A1}" type="slidenum">
              <a:rPr lang="en-CA" smtClean="0"/>
              <a:t>‹#›</a:t>
            </a:fld>
            <a:endParaRPr lang="en-CA"/>
          </a:p>
        </p:txBody>
      </p:sp>
    </p:spTree>
    <p:extLst>
      <p:ext uri="{BB962C8B-B14F-4D97-AF65-F5344CB8AC3E}">
        <p14:creationId xmlns:p14="http://schemas.microsoft.com/office/powerpoint/2010/main" val="1240863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8CB431A-C7D8-4C11-A1D0-5D4AD87F69A1}" type="slidenum">
              <a:rPr lang="en-CA" smtClean="0"/>
              <a:t>6</a:t>
            </a:fld>
            <a:endParaRPr lang="en-CA"/>
          </a:p>
        </p:txBody>
      </p:sp>
    </p:spTree>
    <p:extLst>
      <p:ext uri="{BB962C8B-B14F-4D97-AF65-F5344CB8AC3E}">
        <p14:creationId xmlns:p14="http://schemas.microsoft.com/office/powerpoint/2010/main" val="3994611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8CB431A-C7D8-4C11-A1D0-5D4AD87F69A1}" type="slidenum">
              <a:rPr lang="en-CA" smtClean="0"/>
              <a:t>7</a:t>
            </a:fld>
            <a:endParaRPr lang="en-CA"/>
          </a:p>
        </p:txBody>
      </p:sp>
    </p:spTree>
    <p:extLst>
      <p:ext uri="{BB962C8B-B14F-4D97-AF65-F5344CB8AC3E}">
        <p14:creationId xmlns:p14="http://schemas.microsoft.com/office/powerpoint/2010/main" val="3431741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01C38DEE-0E27-40EC-B098-70060C478497}" type="datetimeFigureOut">
              <a:rPr lang="en-CA" smtClean="0"/>
              <a:t>2022/01/18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1C38DEE-0E27-40EC-B098-70060C478497}" type="datetimeFigureOut">
              <a:rPr lang="en-CA" smtClean="0"/>
              <a:t>2022/01/18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1C38DEE-0E27-40EC-B098-70060C478497}" type="datetimeFigureOut">
              <a:rPr lang="en-CA" smtClean="0"/>
              <a:t>2022/01/18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1C38DEE-0E27-40EC-B098-70060C478497}" type="datetimeFigureOut">
              <a:rPr lang="en-CA" smtClean="0"/>
              <a:t>2022/01/18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C38DEE-0E27-40EC-B098-70060C478497}" type="datetimeFigureOut">
              <a:rPr lang="en-CA" smtClean="0"/>
              <a:t>2022/01/18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01C38DEE-0E27-40EC-B098-70060C478497}" type="datetimeFigureOut">
              <a:rPr lang="en-CA" smtClean="0"/>
              <a:t>2022/01/18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01C38DEE-0E27-40EC-B098-70060C478497}" type="datetimeFigureOut">
              <a:rPr lang="en-CA" smtClean="0"/>
              <a:t>2022/01/18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01C38DEE-0E27-40EC-B098-70060C478497}" type="datetimeFigureOut">
              <a:rPr lang="en-CA" smtClean="0"/>
              <a:t>2022/01/18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38DEE-0E27-40EC-B098-70060C478497}" type="datetimeFigureOut">
              <a:rPr lang="en-CA" smtClean="0"/>
              <a:t>2022/01/18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C38DEE-0E27-40EC-B098-70060C478497}" type="datetimeFigureOut">
              <a:rPr lang="en-CA" smtClean="0"/>
              <a:t>2022/01/18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C38DEE-0E27-40EC-B098-70060C478497}" type="datetimeFigureOut">
              <a:rPr lang="en-CA" smtClean="0"/>
              <a:t>2022/01/18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38DEE-0E27-40EC-B098-70060C478497}" type="datetimeFigureOut">
              <a:rPr lang="en-CA" smtClean="0"/>
              <a:t>2022/01/18</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EBCFA-03F0-4C0F-AF65-A191F6372A5A}" type="slidenum">
              <a:rPr lang="en-CA" smtClean="0"/>
              <a:t>‹#›</a:t>
            </a:fld>
            <a:endParaRPr lang="en-CA"/>
          </a:p>
        </p:txBody>
      </p:sp>
      <p:pic>
        <p:nvPicPr>
          <p:cNvPr id="7"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6430963"/>
            <a:ext cx="91440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userDrawn="1"/>
        </p:nvSpPr>
        <p:spPr>
          <a:xfrm>
            <a:off x="7924800" y="6553200"/>
            <a:ext cx="1219200" cy="276999"/>
          </a:xfrm>
          <a:prstGeom prst="rect">
            <a:avLst/>
          </a:prstGeom>
          <a:noFill/>
        </p:spPr>
        <p:txBody>
          <a:bodyPr wrap="square" rtlCol="0">
            <a:spAutoFit/>
          </a:bodyPr>
          <a:lstStyle/>
          <a:p>
            <a:r>
              <a:rPr lang="en-US" sz="1200" dirty="0">
                <a:latin typeface="Arial" pitchFamily="34" charset="0"/>
                <a:cs typeface="Arial" pitchFamily="34" charset="0"/>
              </a:rPr>
              <a:t>Page</a:t>
            </a:r>
            <a:r>
              <a:rPr lang="en-US" sz="1200" baseline="0" dirty="0">
                <a:latin typeface="Arial" pitchFamily="34" charset="0"/>
                <a:cs typeface="Arial" pitchFamily="34" charset="0"/>
              </a:rPr>
              <a:t> </a:t>
            </a:r>
            <a:fld id="{7BBEA47B-5C20-4D24-B980-3D3FEDDF151E}" type="slidenum">
              <a:rPr lang="en-US" sz="1200" baseline="0" smtClean="0">
                <a:latin typeface="Arial" pitchFamily="34" charset="0"/>
                <a:cs typeface="Arial" pitchFamily="34" charset="0"/>
              </a:rPr>
              <a:t>‹#›</a:t>
            </a:fld>
            <a:r>
              <a:rPr lang="en-US" sz="1200" baseline="0" dirty="0">
                <a:latin typeface="Arial" pitchFamily="34" charset="0"/>
                <a:cs typeface="Arial" pitchFamily="34" charset="0"/>
              </a:rPr>
              <a:t> of 86</a:t>
            </a:r>
            <a:endParaRPr lang="en-CA" sz="1200" dirty="0">
              <a:latin typeface="Arial" pitchFamily="34" charset="0"/>
              <a:cs typeface="Arial" pitchFamily="34" charset="0"/>
            </a:endParaRPr>
          </a:p>
        </p:txBody>
      </p:sp>
      <p:grpSp>
        <p:nvGrpSpPr>
          <p:cNvPr id="10" name="Group 9">
            <a:extLst>
              <a:ext uri="{FF2B5EF4-FFF2-40B4-BE49-F238E27FC236}">
                <a16:creationId xmlns:a16="http://schemas.microsoft.com/office/drawing/2014/main" id="{60F98729-92D3-4D51-A7C0-3F486E85B85F}"/>
              </a:ext>
            </a:extLst>
          </p:cNvPr>
          <p:cNvGrpSpPr/>
          <p:nvPr userDrawn="1"/>
        </p:nvGrpSpPr>
        <p:grpSpPr>
          <a:xfrm>
            <a:off x="179512" y="-68284"/>
            <a:ext cx="8964488" cy="923330"/>
            <a:chOff x="179512" y="4026424"/>
            <a:chExt cx="8964488" cy="923330"/>
          </a:xfrm>
        </p:grpSpPr>
        <p:grpSp>
          <p:nvGrpSpPr>
            <p:cNvPr id="11" name="Group 10">
              <a:extLst>
                <a:ext uri="{FF2B5EF4-FFF2-40B4-BE49-F238E27FC236}">
                  <a16:creationId xmlns:a16="http://schemas.microsoft.com/office/drawing/2014/main" id="{6F39BC0A-2F58-47E2-98C9-2044A82EA088}"/>
                </a:ext>
              </a:extLst>
            </p:cNvPr>
            <p:cNvGrpSpPr/>
            <p:nvPr userDrawn="1"/>
          </p:nvGrpSpPr>
          <p:grpSpPr>
            <a:xfrm>
              <a:off x="179512" y="4094164"/>
              <a:ext cx="8964488" cy="787850"/>
              <a:chOff x="390128" y="3908965"/>
              <a:chExt cx="8638456" cy="787850"/>
            </a:xfrm>
          </p:grpSpPr>
          <p:pic>
            <p:nvPicPr>
              <p:cNvPr id="13" name="Picture 2">
                <a:extLst>
                  <a:ext uri="{FF2B5EF4-FFF2-40B4-BE49-F238E27FC236}">
                    <a16:creationId xmlns:a16="http://schemas.microsoft.com/office/drawing/2014/main" id="{B4B8E19A-C548-4C46-96AE-B05BCFB4C9F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771800" y="3908965"/>
                <a:ext cx="6256784" cy="7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EEC3AC14-6693-413C-8F06-302DB9128AA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90128" y="4008237"/>
                <a:ext cx="2267744" cy="637488"/>
              </a:xfrm>
              <a:prstGeom prst="rect">
                <a:avLst/>
              </a:prstGeom>
            </p:spPr>
          </p:pic>
        </p:grpSp>
        <p:sp>
          <p:nvSpPr>
            <p:cNvPr id="12" name="TextBox 11">
              <a:extLst>
                <a:ext uri="{FF2B5EF4-FFF2-40B4-BE49-F238E27FC236}">
                  <a16:creationId xmlns:a16="http://schemas.microsoft.com/office/drawing/2014/main" id="{ACE6BD2F-D24D-4016-A290-351FDA8A8997}"/>
                </a:ext>
              </a:extLst>
            </p:cNvPr>
            <p:cNvSpPr txBox="1"/>
            <p:nvPr userDrawn="1"/>
          </p:nvSpPr>
          <p:spPr>
            <a:xfrm>
              <a:off x="4644008" y="4026424"/>
              <a:ext cx="4364708" cy="923330"/>
            </a:xfrm>
            <a:prstGeom prst="rect">
              <a:avLst/>
            </a:prstGeom>
            <a:noFill/>
          </p:spPr>
          <p:txBody>
            <a:bodyPr wrap="square" rtlCol="0">
              <a:spAutoFit/>
            </a:bodyPr>
            <a:lstStyle/>
            <a:p>
              <a:pPr algn="r"/>
              <a:endParaRPr lang="en-CA" baseline="0" dirty="0">
                <a:solidFill>
                  <a:schemeClr val="bg1"/>
                </a:solidFill>
              </a:endParaRPr>
            </a:p>
            <a:p>
              <a:pPr algn="r"/>
              <a:r>
                <a:rPr lang="en-CA" baseline="0" dirty="0">
                  <a:solidFill>
                    <a:schemeClr val="bg1"/>
                  </a:solidFill>
                </a:rPr>
                <a:t>Transfers</a:t>
              </a:r>
            </a:p>
            <a:p>
              <a:pPr algn="r"/>
              <a:r>
                <a:rPr lang="en-CA" baseline="0" dirty="0">
                  <a:solidFill>
                    <a:schemeClr val="bg1"/>
                  </a:solidFill>
                </a:rPr>
                <a:t>Government of Alberta</a:t>
              </a:r>
            </a:p>
          </p:txBody>
        </p:sp>
      </p:grpSp>
      <p:sp>
        <p:nvSpPr>
          <p:cNvPr id="8" name="MSIPCMContentMarking" descr="{&quot;HashCode&quot;:-1542678785,&quot;Placement&quot;:&quot;Footer&quot;,&quot;Top&quot;:517.997253,&quot;Left&quot;:0.0,&quot;SlideWidth&quot;:720,&quot;SlideHeight&quot;:540}"/>
          <p:cNvSpPr txBox="1"/>
          <p:nvPr userDrawn="1"/>
        </p:nvSpPr>
        <p:spPr>
          <a:xfrm>
            <a:off x="0" y="6578565"/>
            <a:ext cx="1804584" cy="279435"/>
          </a:xfrm>
          <a:prstGeom prst="rect">
            <a:avLst/>
          </a:prstGeom>
          <a:noFill/>
        </p:spPr>
        <p:txBody>
          <a:bodyPr vert="horz" wrap="square" lIns="0" tIns="0" rIns="0" bIns="0" rtlCol="0" anchor="ctr" anchorCtr="1">
            <a:spAutoFit/>
          </a:bodyPr>
          <a:lstStyle/>
          <a:p>
            <a:pPr algn="l">
              <a:spcBef>
                <a:spcPts val="0"/>
              </a:spcBef>
              <a:spcAft>
                <a:spcPts val="0"/>
              </a:spcAft>
            </a:pPr>
            <a:r>
              <a:rPr lang="en-CA" sz="1100" smtClean="0">
                <a:solidFill>
                  <a:srgbClr val="000000"/>
                </a:solidFill>
                <a:latin typeface="Calibri" panose="020F0502020204030204" pitchFamily="34" charset="0"/>
              </a:rPr>
              <a:t>Classification: Protected A</a:t>
            </a:r>
            <a:endParaRPr lang="en-CA" sz="1100">
              <a:solidFill>
                <a:srgbClr val="000000"/>
              </a:solidFill>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4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64.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slide" Target="slide64.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4.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5.xml.rels><?xml version="1.0" encoding="UTF-8" standalone="yes"?>
<Relationships xmlns="http://schemas.openxmlformats.org/package/2006/relationships"><Relationship Id="rId3" Type="http://schemas.openxmlformats.org/officeDocument/2006/relationships/hyperlink" Target="mailto:Transfers.Energy@gov.ab.ca" TargetMode="External"/><Relationship Id="rId2" Type="http://schemas.openxmlformats.org/officeDocument/2006/relationships/hyperlink" Target="https://training.energy.gov.ab.ca/Pages/default.aspx"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mailto:Transfers.Energy@gov.ab.ca"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p:cNvSpPr>
          <p:nvPr/>
        </p:nvSpPr>
        <p:spPr>
          <a:xfrm>
            <a:off x="4038600" y="1986677"/>
            <a:ext cx="4857750" cy="2585323"/>
          </a:xfrm>
          <a:prstGeom prst="rect">
            <a:avLst/>
          </a:prstGeom>
        </p:spPr>
        <p:txBody>
          <a:bodyPr wrap="square" lIns="0" tIns="0" rIns="0" bIns="0">
            <a:spAutoFit/>
          </a:bodyPr>
          <a:lstStyle/>
          <a:p>
            <a:r>
              <a:rPr lang="en-CA" sz="1200" dirty="0">
                <a:latin typeface="Arial" pitchFamily="34" charset="0"/>
                <a:cs typeface="Arial" pitchFamily="34" charset="0"/>
              </a:rPr>
              <a:t>A </a:t>
            </a:r>
            <a:r>
              <a:rPr lang="en-CA" sz="1200" b="1" dirty="0">
                <a:latin typeface="Arial" pitchFamily="34" charset="0"/>
                <a:cs typeface="Arial" pitchFamily="34" charset="0"/>
              </a:rPr>
              <a:t>transfer request</a:t>
            </a:r>
            <a:r>
              <a:rPr lang="en-CA" sz="1200" dirty="0">
                <a:latin typeface="Arial" pitchFamily="34" charset="0"/>
                <a:cs typeface="Arial" pitchFamily="34" charset="0"/>
              </a:rPr>
              <a:t> is initiated by a transferor client. The types of transfer request include prorate transferor and transferee percentage, set transferor and transferee percentage, variable transferor and transferee percentage, or a request to change the designated representative only.</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dirty="0">
                <a:latin typeface="Arial" pitchFamily="34" charset="0"/>
                <a:cs typeface="Arial" pitchFamily="34" charset="0"/>
              </a:rPr>
              <a:t>To begin the electronic transfer, a valid agreement is selected by the transferor. A transfer request should indicate the transferor/transferee, designated representative and email address (if other than the default).</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dirty="0">
                <a:latin typeface="Arial" pitchFamily="34" charset="0"/>
                <a:cs typeface="Arial" pitchFamily="34" charset="0"/>
              </a:rPr>
              <a:t>The request may or may not require reviewer approval within the company depending on the role(s) assigned to the individual creating the request. This means that the individual may be assigned multiple roles: </a:t>
            </a:r>
            <a:r>
              <a:rPr lang="en-CA" sz="1200" b="1" dirty="0">
                <a:latin typeface="Arial" pitchFamily="34" charset="0"/>
                <a:cs typeface="Arial" pitchFamily="34" charset="0"/>
              </a:rPr>
              <a:t>Creator</a:t>
            </a:r>
            <a:r>
              <a:rPr lang="en-CA" sz="1200" dirty="0">
                <a:latin typeface="Arial" pitchFamily="34" charset="0"/>
                <a:cs typeface="Arial" pitchFamily="34" charset="0"/>
              </a:rPr>
              <a:t>, </a:t>
            </a:r>
            <a:r>
              <a:rPr lang="en-CA" sz="1200" b="1" dirty="0">
                <a:latin typeface="Arial" pitchFamily="34" charset="0"/>
                <a:cs typeface="Arial" pitchFamily="34" charset="0"/>
              </a:rPr>
              <a:t>Reviewer</a:t>
            </a:r>
            <a:r>
              <a:rPr lang="en-CA" sz="1200" dirty="0">
                <a:latin typeface="Arial" pitchFamily="34" charset="0"/>
                <a:cs typeface="Arial" pitchFamily="34" charset="0"/>
              </a:rPr>
              <a:t> and </a:t>
            </a:r>
            <a:r>
              <a:rPr lang="en-CA" sz="1200" b="1" dirty="0" err="1">
                <a:latin typeface="Arial" pitchFamily="34" charset="0"/>
                <a:cs typeface="Arial" pitchFamily="34" charset="0"/>
              </a:rPr>
              <a:t>Concurrer</a:t>
            </a:r>
            <a:r>
              <a:rPr lang="en-CA" sz="1200" dirty="0">
                <a:latin typeface="Arial" pitchFamily="34" charset="0"/>
                <a:cs typeface="Arial" pitchFamily="34" charset="0"/>
              </a:rPr>
              <a:t> at the same time.</a:t>
            </a:r>
          </a:p>
        </p:txBody>
      </p:sp>
      <p:sp>
        <p:nvSpPr>
          <p:cNvPr id="6" name="Title 5"/>
          <p:cNvSpPr>
            <a:spLocks noGrp="1"/>
          </p:cNvSpPr>
          <p:nvPr>
            <p:ph type="title" idx="4294967295"/>
          </p:nvPr>
        </p:nvSpPr>
        <p:spPr/>
        <p:txBody>
          <a:bodyPr>
            <a:normAutofit/>
          </a:bodyPr>
          <a:lstStyle/>
          <a:p>
            <a:r>
              <a:rPr lang="en-CA" sz="100" dirty="0">
                <a:solidFill>
                  <a:schemeClr val="bg1"/>
                </a:solidFill>
              </a:rPr>
              <a:t>Welcome</a:t>
            </a:r>
          </a:p>
        </p:txBody>
      </p:sp>
      <p:sp>
        <p:nvSpPr>
          <p:cNvPr id="7" name="Text Box 5"/>
          <p:cNvSpPr txBox="1">
            <a:spLocks noChangeArrowheads="1"/>
          </p:cNvSpPr>
          <p:nvPr/>
        </p:nvSpPr>
        <p:spPr bwMode="auto">
          <a:xfrm>
            <a:off x="97835" y="1573560"/>
            <a:ext cx="4474165" cy="2160240"/>
          </a:xfrm>
          <a:prstGeom prst="rect">
            <a:avLst/>
          </a:prstGeom>
          <a:noFill/>
          <a:ln w="0"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scene3d>
              <a:camera prst="orthographicFront">
                <a:rot lat="0" lon="600000" rev="600000"/>
              </a:camera>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0" b="1" i="0" u="none" strike="noStrike" cap="none" normalizeH="0" dirty="0">
                <a:ln>
                  <a:noFill/>
                </a:ln>
                <a:solidFill>
                  <a:srgbClr val="2160AD"/>
                </a:solidFill>
                <a:effectLst/>
                <a:latin typeface="Freestyle Script" pitchFamily="66" charset="0"/>
                <a:cs typeface="Arial" pitchFamily="34" charset="0"/>
              </a:rPr>
              <a:t>Welcome!</a:t>
            </a:r>
          </a:p>
        </p:txBody>
      </p:sp>
      <p:sp>
        <p:nvSpPr>
          <p:cNvPr id="8" name="Rectangle 7"/>
          <p:cNvSpPr/>
          <p:nvPr/>
        </p:nvSpPr>
        <p:spPr>
          <a:xfrm>
            <a:off x="70124" y="3087469"/>
            <a:ext cx="4197076" cy="646331"/>
          </a:xfrm>
          <a:prstGeom prst="rect">
            <a:avLst/>
          </a:prstGeom>
        </p:spPr>
        <p:txBody>
          <a:bodyPr wrap="square">
            <a:spAutoFit/>
          </a:bodyPr>
          <a:lstStyle/>
          <a:p>
            <a:pPr lvl="0" algn="ctr" fontAlgn="base">
              <a:spcBef>
                <a:spcPct val="0"/>
              </a:spcBef>
              <a:spcAft>
                <a:spcPct val="0"/>
              </a:spcAft>
            </a:pPr>
            <a:r>
              <a:rPr lang="en-US" b="1" dirty="0">
                <a:solidFill>
                  <a:srgbClr val="0070C0"/>
                </a:solidFill>
                <a:latin typeface="Arial" pitchFamily="34" charset="0"/>
                <a:cs typeface="Arial" pitchFamily="34" charset="0"/>
              </a:rPr>
              <a:t>To the ETS – </a:t>
            </a:r>
            <a:r>
              <a:rPr lang="en-US" b="1" dirty="0">
                <a:solidFill>
                  <a:srgbClr val="2160AD"/>
                </a:solidFill>
                <a:latin typeface="Arial" pitchFamily="34" charset="0"/>
                <a:cs typeface="Arial" pitchFamily="34" charset="0"/>
              </a:rPr>
              <a:t>Initiate a Transfer</a:t>
            </a:r>
            <a:endParaRPr lang="en-US" b="1" dirty="0">
              <a:solidFill>
                <a:srgbClr val="0070C0"/>
              </a:solidFill>
              <a:latin typeface="Arial" pitchFamily="34" charset="0"/>
              <a:cs typeface="Arial" pitchFamily="34" charset="0"/>
            </a:endParaRPr>
          </a:p>
          <a:p>
            <a:pPr lvl="0" algn="ctr" fontAlgn="base">
              <a:spcBef>
                <a:spcPct val="0"/>
              </a:spcBef>
              <a:spcAft>
                <a:spcPct val="0"/>
              </a:spcAft>
            </a:pPr>
            <a:r>
              <a:rPr lang="en-US" b="1" dirty="0">
                <a:solidFill>
                  <a:srgbClr val="0070C0"/>
                </a:solidFill>
                <a:latin typeface="Arial" pitchFamily="34" charset="0"/>
                <a:cs typeface="Arial" pitchFamily="34" charset="0"/>
              </a:rPr>
              <a:t>Online Training Course</a:t>
            </a:r>
            <a:endParaRPr lang="en-US" dirty="0">
              <a:solidFill>
                <a:srgbClr val="0070C0"/>
              </a:solidFill>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867400" cy="35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0" y="2661720"/>
            <a:ext cx="5995555" cy="360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2F097B11-8BA0-4FD8-9BB6-2E0889DB596E}"/>
              </a:ext>
            </a:extLst>
          </p:cNvPr>
          <p:cNvPicPr>
            <a:picLocks noChangeAspect="1"/>
          </p:cNvPicPr>
          <p:nvPr/>
        </p:nvPicPr>
        <p:blipFill>
          <a:blip r:embed="rId5"/>
          <a:stretch>
            <a:fillRect/>
          </a:stretch>
        </p:blipFill>
        <p:spPr>
          <a:xfrm>
            <a:off x="3124200" y="4724400"/>
            <a:ext cx="884144" cy="699091"/>
          </a:xfrm>
          <a:prstGeom prst="rect">
            <a:avLst/>
          </a:prstGeom>
        </p:spPr>
      </p:pic>
      <p:pic>
        <p:nvPicPr>
          <p:cNvPr id="3" name="Picture 2">
            <a:extLst>
              <a:ext uri="{FF2B5EF4-FFF2-40B4-BE49-F238E27FC236}">
                <a16:creationId xmlns:a16="http://schemas.microsoft.com/office/drawing/2014/main" id="{4A52B0C8-7DFC-4317-8386-B77D8AC6749E}"/>
              </a:ext>
            </a:extLst>
          </p:cNvPr>
          <p:cNvPicPr>
            <a:picLocks noChangeAspect="1"/>
          </p:cNvPicPr>
          <p:nvPr/>
        </p:nvPicPr>
        <p:blipFill>
          <a:blip r:embed="rId5"/>
          <a:stretch>
            <a:fillRect/>
          </a:stretch>
        </p:blipFill>
        <p:spPr>
          <a:xfrm>
            <a:off x="98927" y="2781243"/>
            <a:ext cx="983066" cy="777308"/>
          </a:xfrm>
          <a:prstGeom prst="rect">
            <a:avLst/>
          </a:prstGeom>
        </p:spPr>
      </p:pic>
    </p:spTree>
    <p:extLst>
      <p:ext uri="{BB962C8B-B14F-4D97-AF65-F5344CB8AC3E}">
        <p14:creationId xmlns:p14="http://schemas.microsoft.com/office/powerpoint/2010/main" val="3045642041"/>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860145"/>
            <a:ext cx="5659559" cy="340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24942" y="3048000"/>
            <a:ext cx="544285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C585D0E9-E96F-46BE-8586-E3174403A3CD}"/>
              </a:ext>
            </a:extLst>
          </p:cNvPr>
          <p:cNvPicPr>
            <a:picLocks noChangeAspect="1"/>
          </p:cNvPicPr>
          <p:nvPr/>
        </p:nvPicPr>
        <p:blipFill>
          <a:blip r:embed="rId5"/>
          <a:stretch>
            <a:fillRect/>
          </a:stretch>
        </p:blipFill>
        <p:spPr>
          <a:xfrm>
            <a:off x="3645797" y="4885151"/>
            <a:ext cx="856774" cy="677449"/>
          </a:xfrm>
          <a:prstGeom prst="rect">
            <a:avLst/>
          </a:prstGeom>
        </p:spPr>
      </p:pic>
      <p:pic>
        <p:nvPicPr>
          <p:cNvPr id="3" name="Picture 2">
            <a:extLst>
              <a:ext uri="{FF2B5EF4-FFF2-40B4-BE49-F238E27FC236}">
                <a16:creationId xmlns:a16="http://schemas.microsoft.com/office/drawing/2014/main" id="{9F866A60-68F3-41FF-B50C-826D85A1DA3F}"/>
              </a:ext>
            </a:extLst>
          </p:cNvPr>
          <p:cNvPicPr>
            <a:picLocks noChangeAspect="1"/>
          </p:cNvPicPr>
          <p:nvPr/>
        </p:nvPicPr>
        <p:blipFill>
          <a:blip r:embed="rId5"/>
          <a:stretch>
            <a:fillRect/>
          </a:stretch>
        </p:blipFill>
        <p:spPr>
          <a:xfrm>
            <a:off x="267530" y="2788897"/>
            <a:ext cx="809542" cy="640103"/>
          </a:xfrm>
          <a:prstGeom prst="rect">
            <a:avLst/>
          </a:prstGeom>
        </p:spPr>
      </p:pic>
    </p:spTree>
    <p:extLst>
      <p:ext uri="{BB962C8B-B14F-4D97-AF65-F5344CB8AC3E}">
        <p14:creationId xmlns:p14="http://schemas.microsoft.com/office/powerpoint/2010/main" val="4246017182"/>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0755" y="838200"/>
            <a:ext cx="493654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2857881"/>
            <a:ext cx="5791200" cy="348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4542E7F2-8D75-44F7-93C5-44B9DED8B6AD}"/>
              </a:ext>
            </a:extLst>
          </p:cNvPr>
          <p:cNvPicPr>
            <a:picLocks noChangeAspect="1"/>
          </p:cNvPicPr>
          <p:nvPr/>
        </p:nvPicPr>
        <p:blipFill>
          <a:blip r:embed="rId5"/>
          <a:stretch>
            <a:fillRect/>
          </a:stretch>
        </p:blipFill>
        <p:spPr>
          <a:xfrm>
            <a:off x="3352800" y="4876800"/>
            <a:ext cx="770965" cy="609600"/>
          </a:xfrm>
          <a:prstGeom prst="rect">
            <a:avLst/>
          </a:prstGeom>
        </p:spPr>
      </p:pic>
      <p:pic>
        <p:nvPicPr>
          <p:cNvPr id="3" name="Picture 2">
            <a:extLst>
              <a:ext uri="{FF2B5EF4-FFF2-40B4-BE49-F238E27FC236}">
                <a16:creationId xmlns:a16="http://schemas.microsoft.com/office/drawing/2014/main" id="{34521627-C26E-4EA7-BA95-D4044B291A89}"/>
              </a:ext>
            </a:extLst>
          </p:cNvPr>
          <p:cNvPicPr>
            <a:picLocks noChangeAspect="1"/>
          </p:cNvPicPr>
          <p:nvPr/>
        </p:nvPicPr>
        <p:blipFill>
          <a:blip r:embed="rId5"/>
          <a:stretch>
            <a:fillRect/>
          </a:stretch>
        </p:blipFill>
        <p:spPr>
          <a:xfrm>
            <a:off x="127001" y="2514600"/>
            <a:ext cx="828758" cy="655297"/>
          </a:xfrm>
          <a:prstGeom prst="rect">
            <a:avLst/>
          </a:prstGeom>
        </p:spPr>
      </p:pic>
    </p:spTree>
    <p:extLst>
      <p:ext uri="{BB962C8B-B14F-4D97-AF65-F5344CB8AC3E}">
        <p14:creationId xmlns:p14="http://schemas.microsoft.com/office/powerpoint/2010/main" val="3372100773"/>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871118"/>
            <a:ext cx="4648200" cy="279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80715"/>
            <a:ext cx="5638800" cy="33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23BC6ECE-3D97-4B75-876C-48291DFBCFCC}"/>
              </a:ext>
            </a:extLst>
          </p:cNvPr>
          <p:cNvPicPr>
            <a:picLocks noChangeAspect="1"/>
          </p:cNvPicPr>
          <p:nvPr/>
        </p:nvPicPr>
        <p:blipFill>
          <a:blip r:embed="rId5"/>
          <a:stretch>
            <a:fillRect/>
          </a:stretch>
        </p:blipFill>
        <p:spPr>
          <a:xfrm>
            <a:off x="3429000" y="4876800"/>
            <a:ext cx="867335" cy="685800"/>
          </a:xfrm>
          <a:prstGeom prst="rect">
            <a:avLst/>
          </a:prstGeom>
        </p:spPr>
      </p:pic>
      <p:pic>
        <p:nvPicPr>
          <p:cNvPr id="3" name="Picture 2">
            <a:extLst>
              <a:ext uri="{FF2B5EF4-FFF2-40B4-BE49-F238E27FC236}">
                <a16:creationId xmlns:a16="http://schemas.microsoft.com/office/drawing/2014/main" id="{D0305A99-C902-4F89-943D-E631C57724D9}"/>
              </a:ext>
            </a:extLst>
          </p:cNvPr>
          <p:cNvPicPr>
            <a:picLocks noChangeAspect="1"/>
          </p:cNvPicPr>
          <p:nvPr/>
        </p:nvPicPr>
        <p:blipFill>
          <a:blip r:embed="rId5"/>
          <a:stretch>
            <a:fillRect/>
          </a:stretch>
        </p:blipFill>
        <p:spPr>
          <a:xfrm>
            <a:off x="208224" y="2512746"/>
            <a:ext cx="655377" cy="518205"/>
          </a:xfrm>
          <a:prstGeom prst="rect">
            <a:avLst/>
          </a:prstGeom>
        </p:spPr>
      </p:pic>
    </p:spTree>
    <p:extLst>
      <p:ext uri="{BB962C8B-B14F-4D97-AF65-F5344CB8AC3E}">
        <p14:creationId xmlns:p14="http://schemas.microsoft.com/office/powerpoint/2010/main" val="2072131080"/>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4572000" cy="2752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131819"/>
            <a:ext cx="5372100" cy="3234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60271C66-171B-4101-BCE2-B8661A90A71A}"/>
              </a:ext>
            </a:extLst>
          </p:cNvPr>
          <p:cNvPicPr>
            <a:picLocks noChangeAspect="1"/>
          </p:cNvPicPr>
          <p:nvPr/>
        </p:nvPicPr>
        <p:blipFill>
          <a:blip r:embed="rId5"/>
          <a:stretch>
            <a:fillRect/>
          </a:stretch>
        </p:blipFill>
        <p:spPr>
          <a:xfrm>
            <a:off x="127001" y="2362200"/>
            <a:ext cx="655377" cy="518205"/>
          </a:xfrm>
          <a:prstGeom prst="rect">
            <a:avLst/>
          </a:prstGeom>
        </p:spPr>
      </p:pic>
      <p:pic>
        <p:nvPicPr>
          <p:cNvPr id="3" name="Picture 2">
            <a:extLst>
              <a:ext uri="{FF2B5EF4-FFF2-40B4-BE49-F238E27FC236}">
                <a16:creationId xmlns:a16="http://schemas.microsoft.com/office/drawing/2014/main" id="{D684CD4C-CFE5-433C-89BE-5EBA38E3BDA2}"/>
              </a:ext>
            </a:extLst>
          </p:cNvPr>
          <p:cNvPicPr>
            <a:picLocks noChangeAspect="1"/>
          </p:cNvPicPr>
          <p:nvPr/>
        </p:nvPicPr>
        <p:blipFill>
          <a:blip r:embed="rId5"/>
          <a:stretch>
            <a:fillRect/>
          </a:stretch>
        </p:blipFill>
        <p:spPr>
          <a:xfrm>
            <a:off x="3671236" y="4953000"/>
            <a:ext cx="770965" cy="609600"/>
          </a:xfrm>
          <a:prstGeom prst="rect">
            <a:avLst/>
          </a:prstGeom>
        </p:spPr>
      </p:pic>
    </p:spTree>
    <p:extLst>
      <p:ext uri="{BB962C8B-B14F-4D97-AF65-F5344CB8AC3E}">
        <p14:creationId xmlns:p14="http://schemas.microsoft.com/office/powerpoint/2010/main" val="1547092596"/>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914401"/>
            <a:ext cx="4953000" cy="298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9500" y="3113772"/>
            <a:ext cx="5524500" cy="332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A6C91C3B-709F-4678-B83A-FC9E5FDF581B}"/>
              </a:ext>
            </a:extLst>
          </p:cNvPr>
          <p:cNvPicPr>
            <a:picLocks noChangeAspect="1"/>
          </p:cNvPicPr>
          <p:nvPr/>
        </p:nvPicPr>
        <p:blipFill>
          <a:blip r:embed="rId5"/>
          <a:stretch>
            <a:fillRect/>
          </a:stretch>
        </p:blipFill>
        <p:spPr>
          <a:xfrm>
            <a:off x="3623511" y="4953000"/>
            <a:ext cx="770965" cy="609600"/>
          </a:xfrm>
          <a:prstGeom prst="rect">
            <a:avLst/>
          </a:prstGeom>
        </p:spPr>
      </p:pic>
      <p:pic>
        <p:nvPicPr>
          <p:cNvPr id="3" name="Picture 2">
            <a:extLst>
              <a:ext uri="{FF2B5EF4-FFF2-40B4-BE49-F238E27FC236}">
                <a16:creationId xmlns:a16="http://schemas.microsoft.com/office/drawing/2014/main" id="{C07F8536-FD34-4906-A01D-AA1845C5CDB3}"/>
              </a:ext>
            </a:extLst>
          </p:cNvPr>
          <p:cNvPicPr>
            <a:picLocks noChangeAspect="1"/>
          </p:cNvPicPr>
          <p:nvPr/>
        </p:nvPicPr>
        <p:blipFill>
          <a:blip r:embed="rId5"/>
          <a:stretch>
            <a:fillRect/>
          </a:stretch>
        </p:blipFill>
        <p:spPr>
          <a:xfrm>
            <a:off x="243302" y="2626069"/>
            <a:ext cx="655377" cy="518205"/>
          </a:xfrm>
          <a:prstGeom prst="rect">
            <a:avLst/>
          </a:prstGeom>
        </p:spPr>
      </p:pic>
    </p:spTree>
    <p:extLst>
      <p:ext uri="{BB962C8B-B14F-4D97-AF65-F5344CB8AC3E}">
        <p14:creationId xmlns:p14="http://schemas.microsoft.com/office/powerpoint/2010/main" val="881582922"/>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791200" cy="348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9500" y="3048000"/>
            <a:ext cx="5448300" cy="327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B2A24F08-B2FB-4561-9E97-E1A152DFEAB1}"/>
              </a:ext>
            </a:extLst>
          </p:cNvPr>
          <p:cNvPicPr>
            <a:picLocks noChangeAspect="1"/>
          </p:cNvPicPr>
          <p:nvPr/>
        </p:nvPicPr>
        <p:blipFill>
          <a:blip r:embed="rId5"/>
          <a:stretch>
            <a:fillRect/>
          </a:stretch>
        </p:blipFill>
        <p:spPr>
          <a:xfrm>
            <a:off x="76200" y="2819400"/>
            <a:ext cx="848118" cy="670605"/>
          </a:xfrm>
          <a:prstGeom prst="rect">
            <a:avLst/>
          </a:prstGeom>
        </p:spPr>
      </p:pic>
      <p:pic>
        <p:nvPicPr>
          <p:cNvPr id="6" name="Picture 5">
            <a:extLst>
              <a:ext uri="{FF2B5EF4-FFF2-40B4-BE49-F238E27FC236}">
                <a16:creationId xmlns:a16="http://schemas.microsoft.com/office/drawing/2014/main" id="{A42A0CE4-F83E-43AE-B9CD-907F9209CE15}"/>
              </a:ext>
            </a:extLst>
          </p:cNvPr>
          <p:cNvPicPr>
            <a:picLocks noChangeAspect="1"/>
          </p:cNvPicPr>
          <p:nvPr/>
        </p:nvPicPr>
        <p:blipFill>
          <a:blip r:embed="rId5"/>
          <a:stretch>
            <a:fillRect/>
          </a:stretch>
        </p:blipFill>
        <p:spPr>
          <a:xfrm>
            <a:off x="3665009" y="4913802"/>
            <a:ext cx="820539" cy="648798"/>
          </a:xfrm>
          <a:prstGeom prst="rect">
            <a:avLst/>
          </a:prstGeom>
        </p:spPr>
      </p:pic>
    </p:spTree>
    <p:extLst>
      <p:ext uri="{BB962C8B-B14F-4D97-AF65-F5344CB8AC3E}">
        <p14:creationId xmlns:p14="http://schemas.microsoft.com/office/powerpoint/2010/main" val="2401704679"/>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838200"/>
            <a:ext cx="6096000" cy="366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1032" y="2819400"/>
            <a:ext cx="5826768" cy="350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15B06DD-18ED-4C86-841C-12D05376D6B1}"/>
              </a:ext>
            </a:extLst>
          </p:cNvPr>
          <p:cNvPicPr>
            <a:picLocks noChangeAspect="1"/>
          </p:cNvPicPr>
          <p:nvPr/>
        </p:nvPicPr>
        <p:blipFill>
          <a:blip r:embed="rId5"/>
          <a:stretch>
            <a:fillRect/>
          </a:stretch>
        </p:blipFill>
        <p:spPr>
          <a:xfrm>
            <a:off x="127001" y="2895600"/>
            <a:ext cx="963706" cy="762000"/>
          </a:xfrm>
          <a:prstGeom prst="rect">
            <a:avLst/>
          </a:prstGeom>
        </p:spPr>
      </p:pic>
      <p:pic>
        <p:nvPicPr>
          <p:cNvPr id="6" name="Picture 5">
            <a:extLst>
              <a:ext uri="{FF2B5EF4-FFF2-40B4-BE49-F238E27FC236}">
                <a16:creationId xmlns:a16="http://schemas.microsoft.com/office/drawing/2014/main" id="{02A24DBE-6E0E-439C-B5DB-5DE9ABFBFD30}"/>
              </a:ext>
            </a:extLst>
          </p:cNvPr>
          <p:cNvPicPr>
            <a:picLocks noChangeAspect="1"/>
          </p:cNvPicPr>
          <p:nvPr/>
        </p:nvPicPr>
        <p:blipFill>
          <a:blip r:embed="rId5"/>
          <a:stretch>
            <a:fillRect/>
          </a:stretch>
        </p:blipFill>
        <p:spPr>
          <a:xfrm>
            <a:off x="3271512" y="4800600"/>
            <a:ext cx="914400" cy="723014"/>
          </a:xfrm>
          <a:prstGeom prst="rect">
            <a:avLst/>
          </a:prstGeom>
        </p:spPr>
      </p:pic>
    </p:spTree>
    <p:extLst>
      <p:ext uri="{BB962C8B-B14F-4D97-AF65-F5344CB8AC3E}">
        <p14:creationId xmlns:p14="http://schemas.microsoft.com/office/powerpoint/2010/main" val="2475267051"/>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43077"/>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0400" y="2795702"/>
            <a:ext cx="5867400" cy="35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343DD692-5AB0-493A-8EE5-B863CC47AC99}"/>
              </a:ext>
            </a:extLst>
          </p:cNvPr>
          <p:cNvPicPr>
            <a:picLocks noChangeAspect="1"/>
          </p:cNvPicPr>
          <p:nvPr/>
        </p:nvPicPr>
        <p:blipFill>
          <a:blip r:embed="rId5"/>
          <a:stretch>
            <a:fillRect/>
          </a:stretch>
        </p:blipFill>
        <p:spPr>
          <a:xfrm>
            <a:off x="110157" y="2626069"/>
            <a:ext cx="1015472" cy="802931"/>
          </a:xfrm>
          <a:prstGeom prst="rect">
            <a:avLst/>
          </a:prstGeom>
        </p:spPr>
      </p:pic>
      <p:pic>
        <p:nvPicPr>
          <p:cNvPr id="6" name="Picture 5">
            <a:extLst>
              <a:ext uri="{FF2B5EF4-FFF2-40B4-BE49-F238E27FC236}">
                <a16:creationId xmlns:a16="http://schemas.microsoft.com/office/drawing/2014/main" id="{B74E320E-4057-4570-819F-108C17DEB8D0}"/>
              </a:ext>
            </a:extLst>
          </p:cNvPr>
          <p:cNvPicPr>
            <a:picLocks noChangeAspect="1"/>
          </p:cNvPicPr>
          <p:nvPr/>
        </p:nvPicPr>
        <p:blipFill>
          <a:blip r:embed="rId5"/>
          <a:stretch>
            <a:fillRect/>
          </a:stretch>
        </p:blipFill>
        <p:spPr>
          <a:xfrm>
            <a:off x="3235693" y="4800600"/>
            <a:ext cx="884032" cy="699002"/>
          </a:xfrm>
          <a:prstGeom prst="rect">
            <a:avLst/>
          </a:prstGeom>
        </p:spPr>
      </p:pic>
    </p:spTree>
    <p:extLst>
      <p:ext uri="{BB962C8B-B14F-4D97-AF65-F5344CB8AC3E}">
        <p14:creationId xmlns:p14="http://schemas.microsoft.com/office/powerpoint/2010/main" val="1374206422"/>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71118"/>
            <a:ext cx="4876800" cy="293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 y="2975915"/>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DE2262E0-3CF3-47F1-BDFA-94F6C686B271}"/>
              </a:ext>
            </a:extLst>
          </p:cNvPr>
          <p:cNvPicPr>
            <a:picLocks noChangeAspect="1"/>
          </p:cNvPicPr>
          <p:nvPr/>
        </p:nvPicPr>
        <p:blipFill>
          <a:blip r:embed="rId5"/>
          <a:stretch>
            <a:fillRect/>
          </a:stretch>
        </p:blipFill>
        <p:spPr>
          <a:xfrm>
            <a:off x="3505200" y="4876800"/>
            <a:ext cx="963706" cy="762000"/>
          </a:xfrm>
          <a:prstGeom prst="rect">
            <a:avLst/>
          </a:prstGeom>
        </p:spPr>
      </p:pic>
    </p:spTree>
    <p:extLst>
      <p:ext uri="{BB962C8B-B14F-4D97-AF65-F5344CB8AC3E}">
        <p14:creationId xmlns:p14="http://schemas.microsoft.com/office/powerpoint/2010/main" val="617816401"/>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533400"/>
            <a:ext cx="1219200" cy="808038"/>
          </a:xfrm>
        </p:spPr>
        <p:txBody>
          <a:bodyPr>
            <a:normAutofit/>
          </a:bodyPr>
          <a:lstStyle/>
          <a:p>
            <a:pPr algn="l"/>
            <a:r>
              <a:rPr lang="en-CA" sz="1600" b="1" dirty="0">
                <a:latin typeface="Arial" pitchFamily="34" charset="0"/>
                <a:cs typeface="Arial" pitchFamily="34" charset="0"/>
              </a:rPr>
              <a:t>Revisions</a:t>
            </a:r>
          </a:p>
        </p:txBody>
      </p:sp>
      <p:graphicFrame>
        <p:nvGraphicFramePr>
          <p:cNvPr id="3" name="Table 2"/>
          <p:cNvGraphicFramePr>
            <a:graphicFrameLocks noGrp="1"/>
          </p:cNvGraphicFramePr>
          <p:nvPr>
            <p:extLst>
              <p:ext uri="{D42A27DB-BD31-4B8C-83A1-F6EECF244321}">
                <p14:modId xmlns:p14="http://schemas.microsoft.com/office/powerpoint/2010/main" val="2310295620"/>
              </p:ext>
            </p:extLst>
          </p:nvPr>
        </p:nvGraphicFramePr>
        <p:xfrm>
          <a:off x="1835696" y="2708920"/>
          <a:ext cx="6096000"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Date</a:t>
                      </a:r>
                      <a:endParaRPr lang="en-CA" dirty="0"/>
                    </a:p>
                  </a:txBody>
                  <a:tcPr/>
                </a:tc>
                <a:tc>
                  <a:txBody>
                    <a:bodyPr/>
                    <a:lstStyle/>
                    <a:p>
                      <a:r>
                        <a:rPr lang="en-US" dirty="0"/>
                        <a:t>Revisions Type</a:t>
                      </a:r>
                      <a:endParaRPr lang="en-CA" dirty="0"/>
                    </a:p>
                  </a:txBody>
                  <a:tcPr/>
                </a:tc>
                <a:tc>
                  <a:txBody>
                    <a:bodyPr/>
                    <a:lstStyle/>
                    <a:p>
                      <a:r>
                        <a:rPr lang="en-US" dirty="0"/>
                        <a:t>Page Number</a:t>
                      </a:r>
                      <a:endParaRPr lang="en-CA" dirty="0"/>
                    </a:p>
                  </a:txBody>
                  <a:tcPr/>
                </a:tc>
                <a:extLst>
                  <a:ext uri="{0D108BD9-81ED-4DB2-BD59-A6C34878D82A}">
                    <a16:rowId xmlns:a16="http://schemas.microsoft.com/office/drawing/2014/main" val="10000"/>
                  </a:ext>
                </a:extLst>
              </a:tr>
              <a:tr h="370840">
                <a:tc>
                  <a:txBody>
                    <a:bodyPr/>
                    <a:lstStyle/>
                    <a:p>
                      <a:r>
                        <a:rPr lang="en-US" dirty="0"/>
                        <a:t>August 31, 2012</a:t>
                      </a:r>
                      <a:endParaRPr lang="en-CA" dirty="0"/>
                    </a:p>
                  </a:txBody>
                  <a:tcPr/>
                </a:tc>
                <a:tc>
                  <a:txBody>
                    <a:bodyPr/>
                    <a:lstStyle/>
                    <a:p>
                      <a:r>
                        <a:rPr lang="en-US" dirty="0"/>
                        <a:t>Conversion</a:t>
                      </a:r>
                      <a:endParaRPr lang="en-CA" dirty="0"/>
                    </a:p>
                  </a:txBody>
                  <a:tcPr/>
                </a:tc>
                <a:tc>
                  <a:txBody>
                    <a:bodyPr/>
                    <a:lstStyle/>
                    <a:p>
                      <a:r>
                        <a:rPr lang="en-US" dirty="0"/>
                        <a:t>All</a:t>
                      </a:r>
                      <a:endParaRPr lang="en-CA" dirty="0"/>
                    </a:p>
                  </a:txBody>
                  <a:tcPr/>
                </a:tc>
                <a:extLst>
                  <a:ext uri="{0D108BD9-81ED-4DB2-BD59-A6C34878D82A}">
                    <a16:rowId xmlns:a16="http://schemas.microsoft.com/office/drawing/2014/main" val="10001"/>
                  </a:ext>
                </a:extLst>
              </a:tr>
              <a:tr h="370840">
                <a:tc>
                  <a:txBody>
                    <a:bodyPr/>
                    <a:lstStyle/>
                    <a:p>
                      <a:r>
                        <a:rPr lang="en-CA" dirty="0"/>
                        <a:t>April 2020</a:t>
                      </a:r>
                    </a:p>
                  </a:txBody>
                  <a:tcPr/>
                </a:tc>
                <a:tc>
                  <a:txBody>
                    <a:bodyPr/>
                    <a:lstStyle/>
                    <a:p>
                      <a:r>
                        <a:rPr lang="en-CA" dirty="0"/>
                        <a:t>Cosmetic Updates</a:t>
                      </a:r>
                    </a:p>
                  </a:txBody>
                  <a:tcPr/>
                </a:tc>
                <a:tc>
                  <a:txBody>
                    <a:bodyPr/>
                    <a:lstStyle/>
                    <a:p>
                      <a:r>
                        <a:rPr lang="en-CA" dirty="0"/>
                        <a:t>All</a:t>
                      </a:r>
                    </a:p>
                  </a:txBody>
                  <a:tcPr/>
                </a:tc>
                <a:extLst>
                  <a:ext uri="{0D108BD9-81ED-4DB2-BD59-A6C34878D82A}">
                    <a16:rowId xmlns:a16="http://schemas.microsoft.com/office/drawing/2014/main" val="10002"/>
                  </a:ext>
                </a:extLst>
              </a:tr>
              <a:tr h="370840">
                <a:tc>
                  <a:txBody>
                    <a:bodyPr/>
                    <a:lstStyle/>
                    <a:p>
                      <a:r>
                        <a:rPr lang="en-CA" dirty="0" smtClean="0"/>
                        <a:t>January 2022</a:t>
                      </a:r>
                      <a:endParaRPr lang="en-CA" dirty="0"/>
                    </a:p>
                  </a:txBody>
                  <a:tcPr/>
                </a:tc>
                <a:tc>
                  <a:txBody>
                    <a:bodyPr/>
                    <a:lstStyle/>
                    <a:p>
                      <a:r>
                        <a:rPr lang="en-CA" dirty="0" smtClean="0"/>
                        <a:t>Cosmetic Updates</a:t>
                      </a:r>
                      <a:endParaRPr lang="en-CA" dirty="0"/>
                    </a:p>
                  </a:txBody>
                  <a:tcPr/>
                </a:tc>
                <a:tc>
                  <a:txBody>
                    <a:bodyPr/>
                    <a:lstStyle/>
                    <a:p>
                      <a:r>
                        <a:rPr lang="en-CA" dirty="0" smtClean="0"/>
                        <a:t>various</a:t>
                      </a:r>
                      <a:endParaRPr lang="en-CA" dirty="0"/>
                    </a:p>
                  </a:txBody>
                  <a:tcPr/>
                </a:tc>
                <a:extLst>
                  <a:ext uri="{0D108BD9-81ED-4DB2-BD59-A6C34878D82A}">
                    <a16:rowId xmlns:a16="http://schemas.microsoft.com/office/drawing/2014/main" val="1926202272"/>
                  </a:ext>
                </a:extLst>
              </a:tr>
            </a:tbl>
          </a:graphicData>
        </a:graphic>
      </p:graphicFrame>
    </p:spTree>
    <p:extLst>
      <p:ext uri="{BB962C8B-B14F-4D97-AF65-F5344CB8AC3E}">
        <p14:creationId xmlns:p14="http://schemas.microsoft.com/office/powerpoint/2010/main" val="1824922351"/>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p:cNvSpPr>
          <p:nvPr/>
        </p:nvSpPr>
        <p:spPr>
          <a:xfrm>
            <a:off x="650875" y="3743563"/>
            <a:ext cx="3835400" cy="338554"/>
          </a:xfrm>
          <a:prstGeom prst="rect">
            <a:avLst/>
          </a:prstGeom>
        </p:spPr>
        <p:txBody>
          <a:bodyPr wrap="square" lIns="0" tIns="0" rIns="0" bIns="0">
            <a:spAutoFit/>
          </a:bodyPr>
          <a:lstStyle/>
          <a:p>
            <a:r>
              <a:rPr lang="en-CA" sz="1100" b="1" i="1" dirty="0"/>
              <a:t>Tip</a:t>
            </a:r>
            <a:r>
              <a:rPr lang="en-CA" sz="1100" i="1" dirty="0"/>
              <a:t>: </a:t>
            </a:r>
            <a:r>
              <a:rPr lang="en-CA" sz="1100" dirty="0"/>
              <a:t>The email address should be left blank if the </a:t>
            </a:r>
            <a:r>
              <a:rPr lang="en-CA" sz="1100" dirty="0" err="1"/>
              <a:t>Concurrer’s</a:t>
            </a:r>
            <a:r>
              <a:rPr lang="en-CA" sz="1100" dirty="0"/>
              <a:t> default email address is in effect.</a:t>
            </a:r>
          </a:p>
        </p:txBody>
      </p:sp>
      <p:sp>
        <p:nvSpPr>
          <p:cNvPr id="4" name="Rectangle 3"/>
          <p:cNvSpPr>
            <a:spLocks/>
          </p:cNvSpPr>
          <p:nvPr/>
        </p:nvSpPr>
        <p:spPr>
          <a:xfrm>
            <a:off x="5334000" y="1714143"/>
            <a:ext cx="3428999" cy="2215991"/>
          </a:xfrm>
          <a:prstGeom prst="rect">
            <a:avLst/>
          </a:prstGeom>
        </p:spPr>
        <p:txBody>
          <a:bodyPr wrap="square" lIns="0" tIns="0" rIns="0" bIns="0">
            <a:spAutoFit/>
          </a:bodyPr>
          <a:lstStyle/>
          <a:p>
            <a:r>
              <a:rPr lang="en-CA" sz="1200" dirty="0">
                <a:latin typeface="Arial" pitchFamily="34" charset="0"/>
                <a:cs typeface="Arial" pitchFamily="34" charset="0"/>
              </a:rPr>
              <a:t>The Email tab allows you to insert a specific email address that should receive the email requesting concurrence to a transfer request. If an email address is not specified then an email message will be sent to clients with the concurrence role who are part of this transfer. The default email address is associated with the individual/client account that the Site Administrator had set up.</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dirty="0">
                <a:latin typeface="Arial" pitchFamily="34" charset="0"/>
                <a:cs typeface="Arial" pitchFamily="34" charset="0"/>
              </a:rPr>
              <a:t>The email recipients can then access the transfer request using the </a:t>
            </a:r>
            <a:r>
              <a:rPr lang="en-CA" sz="1200" b="1" dirty="0">
                <a:latin typeface="Arial" pitchFamily="34" charset="0"/>
                <a:cs typeface="Arial" pitchFamily="34" charset="0"/>
              </a:rPr>
              <a:t>Work In Progress</a:t>
            </a:r>
            <a:r>
              <a:rPr lang="en-CA" sz="1200" dirty="0">
                <a:latin typeface="Arial" pitchFamily="34" charset="0"/>
                <a:cs typeface="Arial" pitchFamily="34" charset="0"/>
              </a:rPr>
              <a:t> (WIP) screen.</a:t>
            </a:r>
          </a:p>
        </p:txBody>
      </p:sp>
      <p:pic>
        <p:nvPicPr>
          <p:cNvPr id="5" name="Picture 4" descr="Transfers - Initiate a Transfer - Email Tab - Graphic"/>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0875" y="1552813"/>
            <a:ext cx="4311650" cy="2073275"/>
          </a:xfrm>
          <a:prstGeom prst="rect">
            <a:avLst/>
          </a:prstGeom>
          <a:noFill/>
        </p:spPr>
      </p:pic>
      <p:sp>
        <p:nvSpPr>
          <p:cNvPr id="6" name="Rectangle 5"/>
          <p:cNvSpPr>
            <a:spLocks/>
          </p:cNvSpPr>
          <p:nvPr/>
        </p:nvSpPr>
        <p:spPr>
          <a:xfrm>
            <a:off x="6477000" y="952501"/>
            <a:ext cx="52900" cy="215444"/>
          </a:xfrm>
          <a:prstGeom prst="rect">
            <a:avLst/>
          </a:prstGeom>
        </p:spPr>
        <p:txBody>
          <a:bodyPr wrap="square" lIns="0" tIns="0" rIns="0" bIns="0">
            <a:spAutoFit/>
          </a:bodyPr>
          <a:lstStyle/>
          <a:p>
            <a:r>
              <a:rPr lang="en-CA" sz="1400" b="1" i="1"/>
              <a:t> </a:t>
            </a:r>
          </a:p>
        </p:txBody>
      </p:sp>
      <p:sp>
        <p:nvSpPr>
          <p:cNvPr id="8" name="Title 7"/>
          <p:cNvSpPr>
            <a:spLocks noGrp="1"/>
          </p:cNvSpPr>
          <p:nvPr>
            <p:ph type="title" idx="4294967295"/>
          </p:nvPr>
        </p:nvSpPr>
        <p:spPr>
          <a:xfrm>
            <a:off x="609600" y="533400"/>
            <a:ext cx="1295400" cy="808038"/>
          </a:xfrm>
        </p:spPr>
        <p:txBody>
          <a:bodyPr>
            <a:normAutofit/>
          </a:bodyPr>
          <a:lstStyle/>
          <a:p>
            <a:pPr algn="l"/>
            <a:r>
              <a:rPr lang="en-CA" sz="1600" b="1" dirty="0">
                <a:latin typeface="Arial" pitchFamily="34" charset="0"/>
                <a:cs typeface="Arial" pitchFamily="34" charset="0"/>
              </a:rPr>
              <a:t>Email Tab</a:t>
            </a:r>
          </a:p>
        </p:txBody>
      </p:sp>
    </p:spTree>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334000" y="1268611"/>
            <a:ext cx="3657599" cy="2769989"/>
          </a:xfrm>
          <a:prstGeom prst="rect">
            <a:avLst/>
          </a:prstGeom>
        </p:spPr>
        <p:txBody>
          <a:bodyPr wrap="square" lIns="0" tIns="0" rIns="0" bIns="0">
            <a:spAutoFit/>
          </a:bodyPr>
          <a:lstStyle/>
          <a:p>
            <a:r>
              <a:rPr lang="en-CA" sz="1200" dirty="0">
                <a:latin typeface="Arial" pitchFamily="34" charset="0"/>
                <a:cs typeface="Arial" pitchFamily="34" charset="0"/>
              </a:rPr>
              <a:t>The Status/Warnings Tab displays the status information and allows you to enter comments about the transfer request. Any applicable Client Errors/Warnings will also be displayed on this tab as well as on the other tabs.</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u="sng" dirty="0">
                <a:latin typeface="Arial" pitchFamily="34" charset="0"/>
                <a:cs typeface="Arial" pitchFamily="34" charset="0"/>
              </a:rPr>
              <a:t>Client Errors</a:t>
            </a:r>
            <a:r>
              <a:rPr lang="en-CA" sz="1200" dirty="0">
                <a:latin typeface="Arial" pitchFamily="34" charset="0"/>
                <a:cs typeface="Arial" pitchFamily="34" charset="0"/>
              </a:rPr>
              <a:t> will be displayed when a status change (e.g. Reviewer Approval, Ready for Concurrence, Concurrence) is applied to the transfer request and is not valid. Errors will stop you from proceeding further until all errors are corrected.</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u="sng" dirty="0">
                <a:latin typeface="Arial" pitchFamily="34" charset="0"/>
                <a:cs typeface="Arial" pitchFamily="34" charset="0"/>
              </a:rPr>
              <a:t>Client Warnings</a:t>
            </a:r>
            <a:r>
              <a:rPr lang="en-CA" sz="1200" dirty="0">
                <a:latin typeface="Arial" pitchFamily="34" charset="0"/>
                <a:cs typeface="Arial" pitchFamily="34" charset="0"/>
              </a:rPr>
              <a:t> will also be displayed when a status change is not valid. However, warnings will not stop you from proceeding further.</a:t>
            </a:r>
          </a:p>
        </p:txBody>
      </p:sp>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09600" y="533400"/>
            <a:ext cx="2362200" cy="808038"/>
          </a:xfrm>
        </p:spPr>
        <p:txBody>
          <a:bodyPr>
            <a:normAutofit/>
          </a:bodyPr>
          <a:lstStyle/>
          <a:p>
            <a:pPr algn="l"/>
            <a:r>
              <a:rPr lang="en-CA" sz="1600" b="1" dirty="0">
                <a:latin typeface="Arial" pitchFamily="34" charset="0"/>
                <a:cs typeface="Arial" pitchFamily="34" charset="0"/>
              </a:rPr>
              <a:t>Status/Warnings Tab</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7558" y="1219200"/>
            <a:ext cx="5082925" cy="2677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62400" y="4419600"/>
            <a:ext cx="4876800" cy="1869743"/>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Client Warning</a:t>
            </a:r>
            <a:r>
              <a:rPr lang="en-CA" sz="1050" dirty="0">
                <a:latin typeface="Arial" pitchFamily="34" charset="0"/>
                <a:cs typeface="Arial" pitchFamily="34" charset="0"/>
              </a:rPr>
              <a:t> - Client Warnings will be displayed after the request is validated.  In this example, an attempt was made to submit the request for reviewer approval.</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Client</a:t>
            </a:r>
            <a:r>
              <a:rPr lang="en-CA" sz="1050" dirty="0">
                <a:latin typeface="Arial" pitchFamily="34" charset="0"/>
                <a:cs typeface="Arial" pitchFamily="34" charset="0"/>
              </a:rPr>
              <a:t> </a:t>
            </a:r>
            <a:r>
              <a:rPr lang="en-CA" sz="1050" b="1" dirty="0">
                <a:latin typeface="Arial" pitchFamily="34" charset="0"/>
                <a:cs typeface="Arial" pitchFamily="34" charset="0"/>
              </a:rPr>
              <a:t>Errors</a:t>
            </a:r>
            <a:r>
              <a:rPr lang="en-CA" sz="1050" dirty="0">
                <a:latin typeface="Arial" pitchFamily="34" charset="0"/>
                <a:cs typeface="Arial" pitchFamily="34" charset="0"/>
              </a:rPr>
              <a:t> - Client Errors will be displayed after the request is validated. Errors will need to be corrected in order to proceed.</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Date</a:t>
            </a:r>
            <a:r>
              <a:rPr lang="en-CA" sz="1050" dirty="0">
                <a:latin typeface="Arial" pitchFamily="34" charset="0"/>
                <a:cs typeface="Arial" pitchFamily="34" charset="0"/>
              </a:rPr>
              <a:t> - Transfer Effective Date is optional.</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Comment</a:t>
            </a:r>
            <a:r>
              <a:rPr lang="en-CA" sz="1050" dirty="0">
                <a:latin typeface="Arial" pitchFamily="34" charset="0"/>
                <a:cs typeface="Arial" pitchFamily="34" charset="0"/>
              </a:rPr>
              <a:t> - Comment field allows the Creator to enter brief information about the transfer. This field is limited to 60 characters.</a:t>
            </a:r>
          </a:p>
        </p:txBody>
      </p:sp>
    </p:spTree>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708024" y="4410313"/>
            <a:ext cx="3835400" cy="169277"/>
          </a:xfrm>
          <a:prstGeom prst="rect">
            <a:avLst/>
          </a:prstGeom>
        </p:spPr>
        <p:txBody>
          <a:bodyPr wrap="square" lIns="0" tIns="0" rIns="0" bIns="0">
            <a:spAutoFit/>
          </a:bodyPr>
          <a:lstStyle/>
          <a:p>
            <a:r>
              <a:rPr lang="en-CA" sz="1100" b="1" i="1"/>
              <a:t>Note</a:t>
            </a:r>
            <a:r>
              <a:rPr lang="en-CA" sz="1100" i="1"/>
              <a:t>: Do Not Insert the Actual Registered Interest.</a:t>
            </a:r>
          </a:p>
        </p:txBody>
      </p:sp>
      <p:sp>
        <p:nvSpPr>
          <p:cNvPr id="3" name="Rectangle 2"/>
          <p:cNvSpPr>
            <a:spLocks/>
          </p:cNvSpPr>
          <p:nvPr/>
        </p:nvSpPr>
        <p:spPr>
          <a:xfrm>
            <a:off x="4860925" y="1552813"/>
            <a:ext cx="3368675" cy="3877985"/>
          </a:xfrm>
          <a:prstGeom prst="rect">
            <a:avLst/>
          </a:prstGeom>
        </p:spPr>
        <p:txBody>
          <a:bodyPr wrap="square" lIns="0" tIns="0" rIns="0" bIns="0">
            <a:spAutoFit/>
          </a:bodyPr>
          <a:lstStyle/>
          <a:p>
            <a:r>
              <a:rPr lang="en-CA" sz="1200" dirty="0">
                <a:latin typeface="Arial" pitchFamily="34" charset="0"/>
                <a:cs typeface="Arial" pitchFamily="34" charset="0"/>
              </a:rPr>
              <a:t>A Prorate Transfer of one or multiple agreements should be used when you require the system to calculate automatically the Transferee(s) interest(s) as a percentage of the Transferor(s) registered interest(s) for each agreement. The system will automatically calculate the </a:t>
            </a:r>
            <a:r>
              <a:rPr lang="en-CA" sz="1200" b="1" dirty="0">
                <a:latin typeface="Arial" pitchFamily="34" charset="0"/>
                <a:cs typeface="Arial" pitchFamily="34" charset="0"/>
              </a:rPr>
              <a:t>actual</a:t>
            </a:r>
            <a:r>
              <a:rPr lang="en-CA" sz="1200" dirty="0">
                <a:latin typeface="Arial" pitchFamily="34" charset="0"/>
                <a:cs typeface="Arial" pitchFamily="34" charset="0"/>
              </a:rPr>
              <a:t> interest being transferred and acquired for each agreement. Note that the actual interest is not displayed on this screen.</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b="1" dirty="0">
                <a:latin typeface="Arial" pitchFamily="34" charset="0"/>
                <a:cs typeface="Arial" pitchFamily="34" charset="0"/>
              </a:rPr>
              <a:t>Specifications</a:t>
            </a:r>
            <a:r>
              <a:rPr lang="en-CA" sz="1200" dirty="0">
                <a:latin typeface="Arial" pitchFamily="34" charset="0"/>
                <a:cs typeface="Arial" pitchFamily="34" charset="0"/>
              </a:rPr>
              <a:t>: </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The Transferor(s) and Transferee(s) must be common in all agreements.</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You may transfer all or a percent of the Transferor(s) registered interest.</a:t>
            </a:r>
          </a:p>
          <a:p>
            <a:endParaRPr lang="en-CA" sz="1200" dirty="0">
              <a:latin typeface="Arial" pitchFamily="34" charset="0"/>
              <a:cs typeface="Arial" pitchFamily="34" charset="0"/>
            </a:endParaRPr>
          </a:p>
          <a:p>
            <a:r>
              <a:rPr lang="en-CA" sz="1200" dirty="0">
                <a:latin typeface="Arial" pitchFamily="34" charset="0"/>
                <a:cs typeface="Arial" pitchFamily="34" charset="0"/>
              </a:rPr>
              <a:t>Click on </a:t>
            </a:r>
            <a:r>
              <a:rPr lang="en-CA" sz="1200" i="1" dirty="0">
                <a:latin typeface="Arial" pitchFamily="34" charset="0"/>
                <a:cs typeface="Arial" pitchFamily="34" charset="0"/>
              </a:rPr>
              <a:t>More Information</a:t>
            </a:r>
            <a:r>
              <a:rPr lang="en-CA" sz="1200" dirty="0">
                <a:latin typeface="Arial" pitchFamily="34" charset="0"/>
                <a:cs typeface="Arial" pitchFamily="34" charset="0"/>
              </a:rPr>
              <a:t> to view how to </a:t>
            </a:r>
            <a:r>
              <a:rPr lang="en-CA" sz="1200" b="1" dirty="0">
                <a:latin typeface="Arial" pitchFamily="34" charset="0"/>
                <a:cs typeface="Arial" pitchFamily="34" charset="0"/>
              </a:rPr>
              <a:t>initiate this type of transfer</a:t>
            </a:r>
            <a:r>
              <a:rPr lang="en-CA" sz="1200" dirty="0">
                <a:latin typeface="Arial" pitchFamily="34" charset="0"/>
                <a:cs typeface="Arial" pitchFamily="34" charset="0"/>
              </a:rPr>
              <a:t>.</a:t>
            </a:r>
            <a:br>
              <a:rPr lang="en-CA" sz="1200" dirty="0">
                <a:latin typeface="Arial" pitchFamily="34" charset="0"/>
                <a:cs typeface="Arial" pitchFamily="34" charset="0"/>
              </a:rPr>
            </a:br>
            <a:endParaRPr lang="en-CA" sz="1200" dirty="0">
              <a:latin typeface="Arial" pitchFamily="34" charset="0"/>
              <a:cs typeface="Arial" pitchFamily="34" charset="0"/>
            </a:endParaRPr>
          </a:p>
        </p:txBody>
      </p:sp>
      <p:pic>
        <p:nvPicPr>
          <p:cNvPr id="4" name="Picture 5" descr="Transfers - Initiate a Transfer - ProrateTransferor/Transferee - Graphic"/>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8024" y="1552813"/>
            <a:ext cx="3835400" cy="2825750"/>
          </a:xfrm>
          <a:prstGeom prst="rect">
            <a:avLst/>
          </a:prstGeom>
          <a:noFill/>
        </p:spPr>
      </p:pic>
      <p:sp>
        <p:nvSpPr>
          <p:cNvPr id="5" name="Rectangle 4"/>
          <p:cNvSpPr>
            <a:spLocks/>
          </p:cNvSpPr>
          <p:nvPr/>
        </p:nvSpPr>
        <p:spPr>
          <a:xfrm>
            <a:off x="7823200" y="838200"/>
            <a:ext cx="12954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More Information (Pages 23 to 41)</a:t>
            </a:r>
            <a:endParaRPr lang="en-CA" sz="1200" b="1" i="1" dirty="0">
              <a:latin typeface="Arial" pitchFamily="34" charset="0"/>
              <a:cs typeface="Arial" pitchFamily="34" charset="0"/>
            </a:endParaRPr>
          </a:p>
        </p:txBody>
      </p:sp>
      <p:sp>
        <p:nvSpPr>
          <p:cNvPr id="7" name="Title 6"/>
          <p:cNvSpPr>
            <a:spLocks noGrp="1"/>
          </p:cNvSpPr>
          <p:nvPr>
            <p:ph type="title" idx="4294967295"/>
          </p:nvPr>
        </p:nvSpPr>
        <p:spPr>
          <a:xfrm>
            <a:off x="609600" y="639762"/>
            <a:ext cx="3638551" cy="655638"/>
          </a:xfrm>
        </p:spPr>
        <p:txBody>
          <a:bodyPr>
            <a:normAutofit/>
          </a:bodyPr>
          <a:lstStyle/>
          <a:p>
            <a:pPr algn="l"/>
            <a:r>
              <a:rPr lang="en-CA" sz="1600" b="1" dirty="0">
                <a:latin typeface="Arial" pitchFamily="34" charset="0"/>
                <a:cs typeface="Arial" pitchFamily="34" charset="0"/>
              </a:rPr>
              <a:t>Prorate Transferor &amp; Transferee %</a:t>
            </a:r>
          </a:p>
        </p:txBody>
      </p:sp>
    </p:spTree>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78023" y="3477600"/>
            <a:ext cx="4515673" cy="2718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Prorate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1E1857CA-12B2-493E-B883-D309FB397305}"/>
              </a:ext>
            </a:extLst>
          </p:cNvPr>
          <p:cNvPicPr>
            <a:picLocks noChangeAspect="1"/>
          </p:cNvPicPr>
          <p:nvPr/>
        </p:nvPicPr>
        <p:blipFill>
          <a:blip r:embed="rId4"/>
          <a:stretch>
            <a:fillRect/>
          </a:stretch>
        </p:blipFill>
        <p:spPr>
          <a:xfrm>
            <a:off x="3904527" y="5029200"/>
            <a:ext cx="921572" cy="728685"/>
          </a:xfrm>
          <a:prstGeom prst="rect">
            <a:avLst/>
          </a:prstGeom>
        </p:spPr>
      </p:pic>
      <p:pic>
        <p:nvPicPr>
          <p:cNvPr id="2" name="Picture 1"/>
          <p:cNvPicPr>
            <a:picLocks noChangeAspect="1"/>
          </p:cNvPicPr>
          <p:nvPr/>
        </p:nvPicPr>
        <p:blipFill>
          <a:blip r:embed="rId5"/>
          <a:stretch>
            <a:fillRect/>
          </a:stretch>
        </p:blipFill>
        <p:spPr>
          <a:xfrm>
            <a:off x="533400" y="1371600"/>
            <a:ext cx="6556171" cy="1676400"/>
          </a:xfrm>
          <a:prstGeom prst="rect">
            <a:avLst/>
          </a:prstGeom>
        </p:spPr>
      </p:pic>
    </p:spTree>
    <p:extLst>
      <p:ext uri="{BB962C8B-B14F-4D97-AF65-F5344CB8AC3E}">
        <p14:creationId xmlns:p14="http://schemas.microsoft.com/office/powerpoint/2010/main" val="1828817716"/>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556811"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6019800" y="1219200"/>
            <a:ext cx="2171700" cy="838200"/>
          </a:xfrm>
          <a:prstGeom prst="wedgeRectCallout">
            <a:avLst>
              <a:gd name="adj1" fmla="val -145841"/>
              <a:gd name="adj2" fmla="val 617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The </a:t>
            </a:r>
            <a:r>
              <a:rPr lang="en-US" sz="1100" b="1" dirty="0">
                <a:solidFill>
                  <a:prstClr val="black"/>
                </a:solidFill>
                <a:latin typeface="Arial" pitchFamily="34" charset="0"/>
                <a:cs typeface="Arial" pitchFamily="34" charset="0"/>
              </a:rPr>
              <a:t>Search Agreements</a:t>
            </a:r>
            <a:r>
              <a:rPr lang="en-US" sz="1100" dirty="0">
                <a:solidFill>
                  <a:prstClr val="black"/>
                </a:solidFill>
                <a:latin typeface="Arial" pitchFamily="34" charset="0"/>
                <a:cs typeface="Arial" pitchFamily="34" charset="0"/>
              </a:rPr>
              <a:t> window opens</a:t>
            </a:r>
            <a:endParaRPr lang="en-CA" sz="1100" dirty="0">
              <a:solidFill>
                <a:prstClr val="black"/>
              </a:solidFill>
              <a:latin typeface="Arial" pitchFamily="34" charset="0"/>
              <a:cs typeface="Arial" pitchFamily="34" charset="0"/>
            </a:endParaRPr>
          </a:p>
        </p:txBody>
      </p:sp>
      <p:pic>
        <p:nvPicPr>
          <p:cNvPr id="143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2901467"/>
            <a:ext cx="5638800" cy="339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8B5ED4F4-0AA6-48ED-9469-D6A581BAC666}"/>
              </a:ext>
            </a:extLst>
          </p:cNvPr>
          <p:cNvPicPr>
            <a:picLocks noChangeAspect="1"/>
          </p:cNvPicPr>
          <p:nvPr/>
        </p:nvPicPr>
        <p:blipFill>
          <a:blip r:embed="rId5"/>
          <a:stretch>
            <a:fillRect/>
          </a:stretch>
        </p:blipFill>
        <p:spPr>
          <a:xfrm>
            <a:off x="69783" y="2362200"/>
            <a:ext cx="770965" cy="609600"/>
          </a:xfrm>
          <a:prstGeom prst="rect">
            <a:avLst/>
          </a:prstGeom>
        </p:spPr>
      </p:pic>
      <p:pic>
        <p:nvPicPr>
          <p:cNvPr id="7" name="Picture 6">
            <a:extLst>
              <a:ext uri="{FF2B5EF4-FFF2-40B4-BE49-F238E27FC236}">
                <a16:creationId xmlns:a16="http://schemas.microsoft.com/office/drawing/2014/main" id="{6DEC7463-7BF0-4485-9D65-2C8617DDB1B9}"/>
              </a:ext>
            </a:extLst>
          </p:cNvPr>
          <p:cNvPicPr>
            <a:picLocks noChangeAspect="1"/>
          </p:cNvPicPr>
          <p:nvPr/>
        </p:nvPicPr>
        <p:blipFill>
          <a:blip r:embed="rId5"/>
          <a:stretch>
            <a:fillRect/>
          </a:stretch>
        </p:blipFill>
        <p:spPr>
          <a:xfrm>
            <a:off x="3505200" y="4876800"/>
            <a:ext cx="770965" cy="609600"/>
          </a:xfrm>
          <a:prstGeom prst="rect">
            <a:avLst/>
          </a:prstGeom>
        </p:spPr>
      </p:pic>
    </p:spTree>
    <p:extLst>
      <p:ext uri="{BB962C8B-B14F-4D97-AF65-F5344CB8AC3E}">
        <p14:creationId xmlns:p14="http://schemas.microsoft.com/office/powerpoint/2010/main" val="422643132"/>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6365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873426"/>
            <a:ext cx="5715000" cy="344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0F617E38-1801-4491-9F0B-84F26AF1721C}"/>
              </a:ext>
            </a:extLst>
          </p:cNvPr>
          <p:cNvPicPr>
            <a:picLocks noChangeAspect="1"/>
          </p:cNvPicPr>
          <p:nvPr/>
        </p:nvPicPr>
        <p:blipFill>
          <a:blip r:embed="rId5"/>
          <a:stretch>
            <a:fillRect/>
          </a:stretch>
        </p:blipFill>
        <p:spPr>
          <a:xfrm>
            <a:off x="127000" y="2711401"/>
            <a:ext cx="922769" cy="729631"/>
          </a:xfrm>
          <a:prstGeom prst="rect">
            <a:avLst/>
          </a:prstGeom>
        </p:spPr>
      </p:pic>
      <p:pic>
        <p:nvPicPr>
          <p:cNvPr id="6" name="Picture 5">
            <a:extLst>
              <a:ext uri="{FF2B5EF4-FFF2-40B4-BE49-F238E27FC236}">
                <a16:creationId xmlns:a16="http://schemas.microsoft.com/office/drawing/2014/main" id="{B49FD27C-50C9-4A22-9742-43A1ACBE1679}"/>
              </a:ext>
            </a:extLst>
          </p:cNvPr>
          <p:cNvPicPr>
            <a:picLocks noChangeAspect="1"/>
          </p:cNvPicPr>
          <p:nvPr/>
        </p:nvPicPr>
        <p:blipFill>
          <a:blip r:embed="rId5"/>
          <a:stretch>
            <a:fillRect/>
          </a:stretch>
        </p:blipFill>
        <p:spPr>
          <a:xfrm>
            <a:off x="3388093" y="4876800"/>
            <a:ext cx="874457" cy="691431"/>
          </a:xfrm>
          <a:prstGeom prst="rect">
            <a:avLst/>
          </a:prstGeom>
        </p:spPr>
      </p:pic>
    </p:spTree>
    <p:extLst>
      <p:ext uri="{BB962C8B-B14F-4D97-AF65-F5344CB8AC3E}">
        <p14:creationId xmlns:p14="http://schemas.microsoft.com/office/powerpoint/2010/main" val="2263702170"/>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1" y="838200"/>
            <a:ext cx="4724400" cy="284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746553"/>
            <a:ext cx="5943600" cy="35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F7E5C848-7479-432E-A63A-02327A75EE37}"/>
              </a:ext>
            </a:extLst>
          </p:cNvPr>
          <p:cNvPicPr>
            <a:picLocks noChangeAspect="1"/>
          </p:cNvPicPr>
          <p:nvPr/>
        </p:nvPicPr>
        <p:blipFill>
          <a:blip r:embed="rId5"/>
          <a:stretch>
            <a:fillRect/>
          </a:stretch>
        </p:blipFill>
        <p:spPr>
          <a:xfrm>
            <a:off x="127000" y="2487450"/>
            <a:ext cx="805302" cy="636750"/>
          </a:xfrm>
          <a:prstGeom prst="rect">
            <a:avLst/>
          </a:prstGeom>
        </p:spPr>
      </p:pic>
      <p:pic>
        <p:nvPicPr>
          <p:cNvPr id="6" name="Picture 5">
            <a:extLst>
              <a:ext uri="{FF2B5EF4-FFF2-40B4-BE49-F238E27FC236}">
                <a16:creationId xmlns:a16="http://schemas.microsoft.com/office/drawing/2014/main" id="{0B059C11-F4C2-41C3-A4C9-E139F07BB830}"/>
              </a:ext>
            </a:extLst>
          </p:cNvPr>
          <p:cNvPicPr>
            <a:picLocks noChangeAspect="1"/>
          </p:cNvPicPr>
          <p:nvPr/>
        </p:nvPicPr>
        <p:blipFill>
          <a:blip r:embed="rId5"/>
          <a:stretch>
            <a:fillRect/>
          </a:stretch>
        </p:blipFill>
        <p:spPr>
          <a:xfrm>
            <a:off x="3200400" y="4800600"/>
            <a:ext cx="902800" cy="713842"/>
          </a:xfrm>
          <a:prstGeom prst="rect">
            <a:avLst/>
          </a:prstGeom>
        </p:spPr>
      </p:pic>
    </p:spTree>
    <p:extLst>
      <p:ext uri="{BB962C8B-B14F-4D97-AF65-F5344CB8AC3E}">
        <p14:creationId xmlns:p14="http://schemas.microsoft.com/office/powerpoint/2010/main" val="777927605"/>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4572000" cy="275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120923"/>
            <a:ext cx="5448300" cy="327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B40AB0F-DB79-4D9F-8DBB-057CE15F5C23}"/>
              </a:ext>
            </a:extLst>
          </p:cNvPr>
          <p:cNvPicPr>
            <a:picLocks noChangeAspect="1"/>
          </p:cNvPicPr>
          <p:nvPr/>
        </p:nvPicPr>
        <p:blipFill>
          <a:blip r:embed="rId5"/>
          <a:stretch>
            <a:fillRect/>
          </a:stretch>
        </p:blipFill>
        <p:spPr>
          <a:xfrm>
            <a:off x="127000" y="2362200"/>
            <a:ext cx="770965" cy="609600"/>
          </a:xfrm>
          <a:prstGeom prst="rect">
            <a:avLst/>
          </a:prstGeom>
        </p:spPr>
      </p:pic>
      <p:pic>
        <p:nvPicPr>
          <p:cNvPr id="6" name="Picture 5">
            <a:extLst>
              <a:ext uri="{FF2B5EF4-FFF2-40B4-BE49-F238E27FC236}">
                <a16:creationId xmlns:a16="http://schemas.microsoft.com/office/drawing/2014/main" id="{F778AEA9-D4B8-40C7-B11F-189168EE8E6C}"/>
              </a:ext>
            </a:extLst>
          </p:cNvPr>
          <p:cNvPicPr>
            <a:picLocks noChangeAspect="1"/>
          </p:cNvPicPr>
          <p:nvPr/>
        </p:nvPicPr>
        <p:blipFill>
          <a:blip r:embed="rId5"/>
          <a:stretch>
            <a:fillRect/>
          </a:stretch>
        </p:blipFill>
        <p:spPr>
          <a:xfrm>
            <a:off x="3716154" y="4953000"/>
            <a:ext cx="838200" cy="832002"/>
          </a:xfrm>
          <a:prstGeom prst="rect">
            <a:avLst/>
          </a:prstGeom>
        </p:spPr>
      </p:pic>
    </p:spTree>
    <p:extLst>
      <p:ext uri="{BB962C8B-B14F-4D97-AF65-F5344CB8AC3E}">
        <p14:creationId xmlns:p14="http://schemas.microsoft.com/office/powerpoint/2010/main" val="1962652794"/>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914400"/>
            <a:ext cx="5105400" cy="30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 y="2975914"/>
            <a:ext cx="5562600" cy="334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B2210D5D-630F-4E94-B447-8565A6905250}"/>
              </a:ext>
            </a:extLst>
          </p:cNvPr>
          <p:cNvPicPr>
            <a:picLocks noChangeAspect="1"/>
          </p:cNvPicPr>
          <p:nvPr/>
        </p:nvPicPr>
        <p:blipFill>
          <a:blip r:embed="rId5"/>
          <a:stretch>
            <a:fillRect/>
          </a:stretch>
        </p:blipFill>
        <p:spPr>
          <a:xfrm>
            <a:off x="127000" y="2643017"/>
            <a:ext cx="997080" cy="788389"/>
          </a:xfrm>
          <a:prstGeom prst="rect">
            <a:avLst/>
          </a:prstGeom>
        </p:spPr>
      </p:pic>
      <p:pic>
        <p:nvPicPr>
          <p:cNvPr id="6" name="Picture 5">
            <a:extLst>
              <a:ext uri="{FF2B5EF4-FFF2-40B4-BE49-F238E27FC236}">
                <a16:creationId xmlns:a16="http://schemas.microsoft.com/office/drawing/2014/main" id="{82ED37D2-A199-43A5-AECC-64BF665CBBAF}"/>
              </a:ext>
            </a:extLst>
          </p:cNvPr>
          <p:cNvPicPr>
            <a:picLocks noChangeAspect="1"/>
          </p:cNvPicPr>
          <p:nvPr/>
        </p:nvPicPr>
        <p:blipFill>
          <a:blip r:embed="rId5"/>
          <a:stretch>
            <a:fillRect/>
          </a:stretch>
        </p:blipFill>
        <p:spPr>
          <a:xfrm>
            <a:off x="3582627" y="4876800"/>
            <a:ext cx="963706" cy="762000"/>
          </a:xfrm>
          <a:prstGeom prst="rect">
            <a:avLst/>
          </a:prstGeom>
        </p:spPr>
      </p:pic>
    </p:spTree>
    <p:extLst>
      <p:ext uri="{BB962C8B-B14F-4D97-AF65-F5344CB8AC3E}">
        <p14:creationId xmlns:p14="http://schemas.microsoft.com/office/powerpoint/2010/main" val="217883466"/>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029200" cy="302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71786" y="2895600"/>
            <a:ext cx="569601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24A5D31B-69A9-45A1-87E0-4E3B253ECA21}"/>
              </a:ext>
            </a:extLst>
          </p:cNvPr>
          <p:cNvPicPr>
            <a:picLocks noChangeAspect="1"/>
          </p:cNvPicPr>
          <p:nvPr/>
        </p:nvPicPr>
        <p:blipFill>
          <a:blip r:embed="rId5"/>
          <a:stretch>
            <a:fillRect/>
          </a:stretch>
        </p:blipFill>
        <p:spPr>
          <a:xfrm>
            <a:off x="127000" y="2590800"/>
            <a:ext cx="867335" cy="685800"/>
          </a:xfrm>
          <a:prstGeom prst="rect">
            <a:avLst/>
          </a:prstGeom>
        </p:spPr>
      </p:pic>
      <p:pic>
        <p:nvPicPr>
          <p:cNvPr id="6" name="Picture 5">
            <a:extLst>
              <a:ext uri="{FF2B5EF4-FFF2-40B4-BE49-F238E27FC236}">
                <a16:creationId xmlns:a16="http://schemas.microsoft.com/office/drawing/2014/main" id="{32C324AE-D9F1-4DE2-A487-716E385ECA5E}"/>
              </a:ext>
            </a:extLst>
          </p:cNvPr>
          <p:cNvPicPr>
            <a:picLocks noChangeAspect="1"/>
          </p:cNvPicPr>
          <p:nvPr/>
        </p:nvPicPr>
        <p:blipFill>
          <a:blip r:embed="rId5"/>
          <a:stretch>
            <a:fillRect/>
          </a:stretch>
        </p:blipFill>
        <p:spPr>
          <a:xfrm>
            <a:off x="3429000" y="4800600"/>
            <a:ext cx="837644" cy="662323"/>
          </a:xfrm>
          <a:prstGeom prst="rect">
            <a:avLst/>
          </a:prstGeom>
        </p:spPr>
      </p:pic>
    </p:spTree>
    <p:extLst>
      <p:ext uri="{BB962C8B-B14F-4D97-AF65-F5344CB8AC3E}">
        <p14:creationId xmlns:p14="http://schemas.microsoft.com/office/powerpoint/2010/main" val="3372614942"/>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3565525" y="1347549"/>
            <a:ext cx="4511675" cy="3877985"/>
          </a:xfrm>
          <a:prstGeom prst="rect">
            <a:avLst/>
          </a:prstGeom>
        </p:spPr>
        <p:txBody>
          <a:bodyPr wrap="square" lIns="0" tIns="0" rIns="0" bIns="0">
            <a:spAutoFit/>
          </a:bodyPr>
          <a:lstStyle/>
          <a:p>
            <a:r>
              <a:rPr lang="en-CA" sz="1200" dirty="0">
                <a:latin typeface="Arial" pitchFamily="34" charset="0"/>
                <a:cs typeface="Arial" pitchFamily="34" charset="0"/>
              </a:rPr>
              <a:t>In this module, you will learn about the:</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Six logical tabs that comprise a Transfer Request:</a:t>
            </a:r>
          </a:p>
          <a:p>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Agreement</a:t>
            </a:r>
          </a:p>
          <a:p>
            <a:pPr marL="628650" lvl="1" indent="-171450">
              <a:buFont typeface="Courier New" pitchFamily="49" charset="0"/>
              <a:buChar char="o"/>
            </a:pPr>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Transfer Type</a:t>
            </a:r>
          </a:p>
          <a:p>
            <a:pPr marL="628650" lvl="1" indent="-171450">
              <a:buFont typeface="Courier New" pitchFamily="49" charset="0"/>
              <a:buChar char="o"/>
            </a:pPr>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Transferor/Transferee</a:t>
            </a:r>
          </a:p>
          <a:p>
            <a:pPr marL="628650" lvl="1" indent="-171450">
              <a:buFont typeface="Courier New" pitchFamily="49" charset="0"/>
              <a:buChar char="o"/>
            </a:pPr>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Designated Representative</a:t>
            </a:r>
          </a:p>
          <a:p>
            <a:pPr marL="628650" lvl="1" indent="-171450">
              <a:buFont typeface="Courier New" pitchFamily="49" charset="0"/>
              <a:buChar char="o"/>
            </a:pPr>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Email</a:t>
            </a:r>
          </a:p>
          <a:p>
            <a:pPr marL="628650" lvl="1" indent="-171450">
              <a:buFont typeface="Courier New" pitchFamily="49" charset="0"/>
              <a:buChar char="o"/>
            </a:pPr>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Status/Warnings</a:t>
            </a:r>
          </a:p>
          <a:p>
            <a:pPr marL="628650" lvl="1" indent="-171450">
              <a:buFont typeface="Courier New" pitchFamily="49" charset="0"/>
              <a:buChar char="o"/>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Transfer Type: Prorate Transferor Transferee Percentage</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Transfer Type: Set Transferor and Transferee Percentage</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Transfer Type: Variable Transferor and Transferee Percentage</a:t>
            </a:r>
          </a:p>
        </p:txBody>
      </p:sp>
      <p:pic>
        <p:nvPicPr>
          <p:cNvPr id="3" name="Picture 1" descr="Transfers - Overview - Introduction - Graphic"/>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5600" y="1536700"/>
            <a:ext cx="2692400" cy="2730500"/>
          </a:xfrm>
          <a:prstGeom prst="rect">
            <a:avLst/>
          </a:prstGeom>
          <a:noFill/>
        </p:spPr>
      </p:pic>
      <p:sp>
        <p:nvSpPr>
          <p:cNvPr id="5" name="Title 4"/>
          <p:cNvSpPr>
            <a:spLocks noGrp="1"/>
          </p:cNvSpPr>
          <p:nvPr>
            <p:ph type="title" idx="4294967295"/>
          </p:nvPr>
        </p:nvSpPr>
        <p:spPr>
          <a:xfrm>
            <a:off x="685800" y="563562"/>
            <a:ext cx="1524000" cy="731838"/>
          </a:xfrm>
        </p:spPr>
        <p:txBody>
          <a:bodyPr>
            <a:normAutofit/>
          </a:bodyPr>
          <a:lstStyle/>
          <a:p>
            <a:pPr algn="l"/>
            <a:r>
              <a:rPr lang="en-CA" sz="1600" b="1" dirty="0">
                <a:latin typeface="Arial" pitchFamily="34" charset="0"/>
                <a:cs typeface="Arial" pitchFamily="34" charset="0"/>
              </a:rPr>
              <a:t>Introduction</a:t>
            </a:r>
          </a:p>
        </p:txBody>
      </p:sp>
    </p:spTree>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31628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14700" y="2895600"/>
            <a:ext cx="5753100" cy="346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F7423A8-DE5A-4964-B825-E7885D1E9F9C}"/>
              </a:ext>
            </a:extLst>
          </p:cNvPr>
          <p:cNvPicPr>
            <a:picLocks noChangeAspect="1"/>
          </p:cNvPicPr>
          <p:nvPr/>
        </p:nvPicPr>
        <p:blipFill>
          <a:blip r:embed="rId5"/>
          <a:stretch>
            <a:fillRect/>
          </a:stretch>
        </p:blipFill>
        <p:spPr>
          <a:xfrm>
            <a:off x="127000" y="2702269"/>
            <a:ext cx="919101" cy="726731"/>
          </a:xfrm>
          <a:prstGeom prst="rect">
            <a:avLst/>
          </a:prstGeom>
        </p:spPr>
      </p:pic>
      <p:pic>
        <p:nvPicPr>
          <p:cNvPr id="6" name="Picture 5">
            <a:extLst>
              <a:ext uri="{FF2B5EF4-FFF2-40B4-BE49-F238E27FC236}">
                <a16:creationId xmlns:a16="http://schemas.microsoft.com/office/drawing/2014/main" id="{73404721-164D-4699-9B14-AD00826DD596}"/>
              </a:ext>
            </a:extLst>
          </p:cNvPr>
          <p:cNvPicPr>
            <a:picLocks noChangeAspect="1"/>
          </p:cNvPicPr>
          <p:nvPr/>
        </p:nvPicPr>
        <p:blipFill>
          <a:blip r:embed="rId5"/>
          <a:stretch>
            <a:fillRect/>
          </a:stretch>
        </p:blipFill>
        <p:spPr>
          <a:xfrm>
            <a:off x="3329940" y="4876800"/>
            <a:ext cx="884181" cy="699120"/>
          </a:xfrm>
          <a:prstGeom prst="rect">
            <a:avLst/>
          </a:prstGeom>
        </p:spPr>
      </p:pic>
    </p:spTree>
    <p:extLst>
      <p:ext uri="{BB962C8B-B14F-4D97-AF65-F5344CB8AC3E}">
        <p14:creationId xmlns:p14="http://schemas.microsoft.com/office/powerpoint/2010/main" val="1349102451"/>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4343400" cy="261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42143" y="3129458"/>
            <a:ext cx="5309084" cy="3196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3E3C486E-B988-4B94-9A3F-CDEF1FF6FF12}"/>
              </a:ext>
            </a:extLst>
          </p:cNvPr>
          <p:cNvPicPr>
            <a:picLocks noChangeAspect="1"/>
          </p:cNvPicPr>
          <p:nvPr/>
        </p:nvPicPr>
        <p:blipFill>
          <a:blip r:embed="rId5"/>
          <a:stretch>
            <a:fillRect/>
          </a:stretch>
        </p:blipFill>
        <p:spPr>
          <a:xfrm>
            <a:off x="127000" y="2286000"/>
            <a:ext cx="770965" cy="609600"/>
          </a:xfrm>
          <a:prstGeom prst="rect">
            <a:avLst/>
          </a:prstGeom>
        </p:spPr>
      </p:pic>
      <p:pic>
        <p:nvPicPr>
          <p:cNvPr id="6" name="Picture 5">
            <a:extLst>
              <a:ext uri="{FF2B5EF4-FFF2-40B4-BE49-F238E27FC236}">
                <a16:creationId xmlns:a16="http://schemas.microsoft.com/office/drawing/2014/main" id="{BDCD68D3-4EFD-4926-B7AF-D3D44E7BCCAC}"/>
              </a:ext>
            </a:extLst>
          </p:cNvPr>
          <p:cNvPicPr>
            <a:picLocks noChangeAspect="1"/>
          </p:cNvPicPr>
          <p:nvPr/>
        </p:nvPicPr>
        <p:blipFill>
          <a:blip r:embed="rId5"/>
          <a:stretch>
            <a:fillRect/>
          </a:stretch>
        </p:blipFill>
        <p:spPr>
          <a:xfrm>
            <a:off x="3716697" y="4953000"/>
            <a:ext cx="867335" cy="685800"/>
          </a:xfrm>
          <a:prstGeom prst="rect">
            <a:avLst/>
          </a:prstGeom>
        </p:spPr>
      </p:pic>
    </p:spTree>
    <p:extLst>
      <p:ext uri="{BB962C8B-B14F-4D97-AF65-F5344CB8AC3E}">
        <p14:creationId xmlns:p14="http://schemas.microsoft.com/office/powerpoint/2010/main" val="2434594860"/>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56336"/>
            <a:ext cx="5539310" cy="333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884170"/>
            <a:ext cx="5715000" cy="344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0DC491D8-D8CB-4886-8388-06126866B0DB}"/>
              </a:ext>
            </a:extLst>
          </p:cNvPr>
          <p:cNvPicPr>
            <a:picLocks noChangeAspect="1"/>
          </p:cNvPicPr>
          <p:nvPr/>
        </p:nvPicPr>
        <p:blipFill>
          <a:blip r:embed="rId5"/>
          <a:stretch>
            <a:fillRect/>
          </a:stretch>
        </p:blipFill>
        <p:spPr>
          <a:xfrm>
            <a:off x="127000" y="2757570"/>
            <a:ext cx="849162" cy="671430"/>
          </a:xfrm>
          <a:prstGeom prst="rect">
            <a:avLst/>
          </a:prstGeom>
        </p:spPr>
      </p:pic>
      <p:pic>
        <p:nvPicPr>
          <p:cNvPr id="6" name="Picture 5">
            <a:extLst>
              <a:ext uri="{FF2B5EF4-FFF2-40B4-BE49-F238E27FC236}">
                <a16:creationId xmlns:a16="http://schemas.microsoft.com/office/drawing/2014/main" id="{EF05AC8C-54C0-42B6-AB37-EE786C2CF1B2}"/>
              </a:ext>
            </a:extLst>
          </p:cNvPr>
          <p:cNvPicPr>
            <a:picLocks noChangeAspect="1"/>
          </p:cNvPicPr>
          <p:nvPr/>
        </p:nvPicPr>
        <p:blipFill>
          <a:blip r:embed="rId5"/>
          <a:stretch>
            <a:fillRect/>
          </a:stretch>
        </p:blipFill>
        <p:spPr>
          <a:xfrm>
            <a:off x="3368040" y="4876800"/>
            <a:ext cx="877480" cy="693821"/>
          </a:xfrm>
          <a:prstGeom prst="rect">
            <a:avLst/>
          </a:prstGeom>
        </p:spPr>
      </p:pic>
    </p:spTree>
    <p:extLst>
      <p:ext uri="{BB962C8B-B14F-4D97-AF65-F5344CB8AC3E}">
        <p14:creationId xmlns:p14="http://schemas.microsoft.com/office/powerpoint/2010/main" val="2300440144"/>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5063121" cy="304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34843"/>
            <a:ext cx="5715000" cy="344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CE58DB15-577D-4E97-A523-DC9B1F1318BE}"/>
              </a:ext>
            </a:extLst>
          </p:cNvPr>
          <p:cNvPicPr>
            <a:picLocks noChangeAspect="1"/>
          </p:cNvPicPr>
          <p:nvPr/>
        </p:nvPicPr>
        <p:blipFill>
          <a:blip r:embed="rId5"/>
          <a:stretch>
            <a:fillRect/>
          </a:stretch>
        </p:blipFill>
        <p:spPr>
          <a:xfrm>
            <a:off x="124385" y="2590800"/>
            <a:ext cx="1060077" cy="838200"/>
          </a:xfrm>
          <a:prstGeom prst="rect">
            <a:avLst/>
          </a:prstGeom>
        </p:spPr>
      </p:pic>
      <p:pic>
        <p:nvPicPr>
          <p:cNvPr id="6" name="Picture 5">
            <a:extLst>
              <a:ext uri="{FF2B5EF4-FFF2-40B4-BE49-F238E27FC236}">
                <a16:creationId xmlns:a16="http://schemas.microsoft.com/office/drawing/2014/main" id="{5B97A393-2B1A-4206-AC34-FE7E6456F976}"/>
              </a:ext>
            </a:extLst>
          </p:cNvPr>
          <p:cNvPicPr>
            <a:picLocks noChangeAspect="1"/>
          </p:cNvPicPr>
          <p:nvPr/>
        </p:nvPicPr>
        <p:blipFill>
          <a:blip r:embed="rId5"/>
          <a:stretch>
            <a:fillRect/>
          </a:stretch>
        </p:blipFill>
        <p:spPr>
          <a:xfrm>
            <a:off x="3429000" y="4861228"/>
            <a:ext cx="887028" cy="701371"/>
          </a:xfrm>
          <a:prstGeom prst="rect">
            <a:avLst/>
          </a:prstGeom>
        </p:spPr>
      </p:pic>
    </p:spTree>
    <p:extLst>
      <p:ext uri="{BB962C8B-B14F-4D97-AF65-F5344CB8AC3E}">
        <p14:creationId xmlns:p14="http://schemas.microsoft.com/office/powerpoint/2010/main" val="2447811465"/>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0400" y="2843098"/>
            <a:ext cx="5867400" cy="35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25815B6B-5E2F-42F1-A3B1-ED74B6522768}"/>
              </a:ext>
            </a:extLst>
          </p:cNvPr>
          <p:cNvPicPr>
            <a:picLocks noChangeAspect="1"/>
          </p:cNvPicPr>
          <p:nvPr/>
        </p:nvPicPr>
        <p:blipFill>
          <a:blip r:embed="rId5"/>
          <a:stretch>
            <a:fillRect/>
          </a:stretch>
        </p:blipFill>
        <p:spPr>
          <a:xfrm>
            <a:off x="137427" y="2743200"/>
            <a:ext cx="867336" cy="685800"/>
          </a:xfrm>
          <a:prstGeom prst="rect">
            <a:avLst/>
          </a:prstGeom>
        </p:spPr>
      </p:pic>
      <p:pic>
        <p:nvPicPr>
          <p:cNvPr id="6" name="Picture 5">
            <a:extLst>
              <a:ext uri="{FF2B5EF4-FFF2-40B4-BE49-F238E27FC236}">
                <a16:creationId xmlns:a16="http://schemas.microsoft.com/office/drawing/2014/main" id="{CA572375-8DBB-4B55-AC5C-72711B35AD0F}"/>
              </a:ext>
            </a:extLst>
          </p:cNvPr>
          <p:cNvPicPr>
            <a:picLocks noChangeAspect="1"/>
          </p:cNvPicPr>
          <p:nvPr/>
        </p:nvPicPr>
        <p:blipFill>
          <a:blip r:embed="rId5"/>
          <a:stretch>
            <a:fillRect/>
          </a:stretch>
        </p:blipFill>
        <p:spPr>
          <a:xfrm>
            <a:off x="3352800" y="4899926"/>
            <a:ext cx="770965" cy="609600"/>
          </a:xfrm>
          <a:prstGeom prst="rect">
            <a:avLst/>
          </a:prstGeom>
        </p:spPr>
      </p:pic>
    </p:spTree>
    <p:extLst>
      <p:ext uri="{BB962C8B-B14F-4D97-AF65-F5344CB8AC3E}">
        <p14:creationId xmlns:p14="http://schemas.microsoft.com/office/powerpoint/2010/main" val="2463238038"/>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1" y="838202"/>
            <a:ext cx="4953000" cy="298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159404"/>
            <a:ext cx="5257800" cy="316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A081820-B568-4ED4-984D-2BFBD64B4729}"/>
              </a:ext>
            </a:extLst>
          </p:cNvPr>
          <p:cNvPicPr>
            <a:picLocks noChangeAspect="1"/>
          </p:cNvPicPr>
          <p:nvPr/>
        </p:nvPicPr>
        <p:blipFill>
          <a:blip r:embed="rId5"/>
          <a:stretch>
            <a:fillRect/>
          </a:stretch>
        </p:blipFill>
        <p:spPr>
          <a:xfrm>
            <a:off x="228600" y="2540980"/>
            <a:ext cx="930342" cy="735619"/>
          </a:xfrm>
          <a:prstGeom prst="rect">
            <a:avLst/>
          </a:prstGeom>
        </p:spPr>
      </p:pic>
      <p:pic>
        <p:nvPicPr>
          <p:cNvPr id="6" name="Picture 5">
            <a:extLst>
              <a:ext uri="{FF2B5EF4-FFF2-40B4-BE49-F238E27FC236}">
                <a16:creationId xmlns:a16="http://schemas.microsoft.com/office/drawing/2014/main" id="{1F2204AF-E4C6-40F9-9B3C-7ADB94A1FC7A}"/>
              </a:ext>
            </a:extLst>
          </p:cNvPr>
          <p:cNvPicPr>
            <a:picLocks noChangeAspect="1"/>
          </p:cNvPicPr>
          <p:nvPr/>
        </p:nvPicPr>
        <p:blipFill>
          <a:blip r:embed="rId5"/>
          <a:stretch>
            <a:fillRect/>
          </a:stretch>
        </p:blipFill>
        <p:spPr>
          <a:xfrm>
            <a:off x="3810000" y="4953000"/>
            <a:ext cx="963706" cy="762000"/>
          </a:xfrm>
          <a:prstGeom prst="rect">
            <a:avLst/>
          </a:prstGeom>
        </p:spPr>
      </p:pic>
    </p:spTree>
    <p:extLst>
      <p:ext uri="{BB962C8B-B14F-4D97-AF65-F5344CB8AC3E}">
        <p14:creationId xmlns:p14="http://schemas.microsoft.com/office/powerpoint/2010/main" val="467373816"/>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800600" cy="288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084935"/>
            <a:ext cx="5295900" cy="3188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8231DBC0-E336-4D4A-9CAF-580A8710D205}"/>
              </a:ext>
            </a:extLst>
          </p:cNvPr>
          <p:cNvPicPr>
            <a:picLocks noChangeAspect="1"/>
          </p:cNvPicPr>
          <p:nvPr/>
        </p:nvPicPr>
        <p:blipFill>
          <a:blip r:embed="rId5"/>
          <a:stretch>
            <a:fillRect/>
          </a:stretch>
        </p:blipFill>
        <p:spPr>
          <a:xfrm>
            <a:off x="127000" y="2446458"/>
            <a:ext cx="953514" cy="753941"/>
          </a:xfrm>
          <a:prstGeom prst="rect">
            <a:avLst/>
          </a:prstGeom>
        </p:spPr>
      </p:pic>
      <p:pic>
        <p:nvPicPr>
          <p:cNvPr id="6" name="Picture 5">
            <a:extLst>
              <a:ext uri="{FF2B5EF4-FFF2-40B4-BE49-F238E27FC236}">
                <a16:creationId xmlns:a16="http://schemas.microsoft.com/office/drawing/2014/main" id="{8685D273-F023-4F40-9BA3-41A21D391677}"/>
              </a:ext>
            </a:extLst>
          </p:cNvPr>
          <p:cNvPicPr>
            <a:picLocks noChangeAspect="1"/>
          </p:cNvPicPr>
          <p:nvPr/>
        </p:nvPicPr>
        <p:blipFill>
          <a:blip r:embed="rId5"/>
          <a:stretch>
            <a:fillRect/>
          </a:stretch>
        </p:blipFill>
        <p:spPr>
          <a:xfrm>
            <a:off x="3832317" y="4953000"/>
            <a:ext cx="867336" cy="685800"/>
          </a:xfrm>
          <a:prstGeom prst="rect">
            <a:avLst/>
          </a:prstGeom>
        </p:spPr>
      </p:pic>
    </p:spTree>
    <p:extLst>
      <p:ext uri="{BB962C8B-B14F-4D97-AF65-F5344CB8AC3E}">
        <p14:creationId xmlns:p14="http://schemas.microsoft.com/office/powerpoint/2010/main" val="4271472633"/>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931033"/>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3FBFAEB9-AFE7-4651-8385-6774C4BEF08F}"/>
              </a:ext>
            </a:extLst>
          </p:cNvPr>
          <p:cNvPicPr>
            <a:picLocks noChangeAspect="1"/>
          </p:cNvPicPr>
          <p:nvPr/>
        </p:nvPicPr>
        <p:blipFill>
          <a:blip r:embed="rId5"/>
          <a:stretch>
            <a:fillRect/>
          </a:stretch>
        </p:blipFill>
        <p:spPr>
          <a:xfrm>
            <a:off x="127000" y="2667000"/>
            <a:ext cx="963706" cy="762000"/>
          </a:xfrm>
          <a:prstGeom prst="rect">
            <a:avLst/>
          </a:prstGeom>
        </p:spPr>
      </p:pic>
      <p:pic>
        <p:nvPicPr>
          <p:cNvPr id="6" name="Picture 5">
            <a:extLst>
              <a:ext uri="{FF2B5EF4-FFF2-40B4-BE49-F238E27FC236}">
                <a16:creationId xmlns:a16="http://schemas.microsoft.com/office/drawing/2014/main" id="{1F45EA2E-F57E-45BF-AAD4-6EB3F5B4643D}"/>
              </a:ext>
            </a:extLst>
          </p:cNvPr>
          <p:cNvPicPr>
            <a:picLocks noChangeAspect="1"/>
          </p:cNvPicPr>
          <p:nvPr/>
        </p:nvPicPr>
        <p:blipFill>
          <a:blip r:embed="rId5"/>
          <a:stretch>
            <a:fillRect/>
          </a:stretch>
        </p:blipFill>
        <p:spPr>
          <a:xfrm>
            <a:off x="4000901" y="4648200"/>
            <a:ext cx="867336" cy="685800"/>
          </a:xfrm>
          <a:prstGeom prst="rect">
            <a:avLst/>
          </a:prstGeom>
        </p:spPr>
      </p:pic>
    </p:spTree>
    <p:extLst>
      <p:ext uri="{BB962C8B-B14F-4D97-AF65-F5344CB8AC3E}">
        <p14:creationId xmlns:p14="http://schemas.microsoft.com/office/powerpoint/2010/main" val="4095242232"/>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4876800" cy="293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737657" y="1676400"/>
            <a:ext cx="739343" cy="6024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3205277"/>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ular Callout 6"/>
          <p:cNvSpPr/>
          <p:nvPr/>
        </p:nvSpPr>
        <p:spPr>
          <a:xfrm>
            <a:off x="742950" y="4657367"/>
            <a:ext cx="2781300" cy="540544"/>
          </a:xfrm>
          <a:prstGeom prst="wedgeRectCallout">
            <a:avLst>
              <a:gd name="adj1" fmla="val 147735"/>
              <a:gd name="adj2" fmla="val -569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You will see the </a:t>
            </a:r>
            <a:r>
              <a:rPr lang="en-US" sz="1100" b="1" dirty="0">
                <a:solidFill>
                  <a:prstClr val="black"/>
                </a:solidFill>
                <a:latin typeface="Arial" pitchFamily="34" charset="0"/>
                <a:cs typeface="Arial" pitchFamily="34" charset="0"/>
              </a:rPr>
              <a:t>comments</a:t>
            </a:r>
            <a:r>
              <a:rPr lang="en-US" sz="1100" dirty="0">
                <a:solidFill>
                  <a:prstClr val="black"/>
                </a:solidFill>
                <a:latin typeface="Arial" pitchFamily="34" charset="0"/>
                <a:cs typeface="Arial" pitchFamily="34" charset="0"/>
              </a:rPr>
              <a:t> displayed on the </a:t>
            </a:r>
            <a:r>
              <a:rPr lang="en-US" sz="1100" b="1" dirty="0">
                <a:solidFill>
                  <a:prstClr val="black"/>
                </a:solidFill>
                <a:latin typeface="Arial" pitchFamily="34" charset="0"/>
                <a:cs typeface="Arial" pitchFamily="34" charset="0"/>
              </a:rPr>
              <a:t>Work in Progress</a:t>
            </a:r>
            <a:r>
              <a:rPr lang="en-US" sz="1100" dirty="0">
                <a:solidFill>
                  <a:prstClr val="black"/>
                </a:solidFill>
                <a:latin typeface="Arial" pitchFamily="34" charset="0"/>
                <a:cs typeface="Arial" pitchFamily="34" charset="0"/>
              </a:rPr>
              <a:t> screen</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8" name="Picture 7">
            <a:extLst>
              <a:ext uri="{FF2B5EF4-FFF2-40B4-BE49-F238E27FC236}">
                <a16:creationId xmlns:a16="http://schemas.microsoft.com/office/drawing/2014/main" id="{AA3921F5-ADFB-472D-832E-2583EDB774DA}"/>
              </a:ext>
            </a:extLst>
          </p:cNvPr>
          <p:cNvPicPr>
            <a:picLocks noChangeAspect="1"/>
          </p:cNvPicPr>
          <p:nvPr/>
        </p:nvPicPr>
        <p:blipFill>
          <a:blip r:embed="rId5"/>
          <a:stretch>
            <a:fillRect/>
          </a:stretch>
        </p:blipFill>
        <p:spPr>
          <a:xfrm>
            <a:off x="143435" y="2514600"/>
            <a:ext cx="770965" cy="533400"/>
          </a:xfrm>
          <a:prstGeom prst="rect">
            <a:avLst/>
          </a:prstGeom>
        </p:spPr>
      </p:pic>
      <p:pic>
        <p:nvPicPr>
          <p:cNvPr id="9" name="Picture 8">
            <a:extLst>
              <a:ext uri="{FF2B5EF4-FFF2-40B4-BE49-F238E27FC236}">
                <a16:creationId xmlns:a16="http://schemas.microsoft.com/office/drawing/2014/main" id="{CD65BF9E-8348-4A3B-8F6A-91A4FDE87B1A}"/>
              </a:ext>
            </a:extLst>
          </p:cNvPr>
          <p:cNvPicPr>
            <a:picLocks noChangeAspect="1"/>
          </p:cNvPicPr>
          <p:nvPr/>
        </p:nvPicPr>
        <p:blipFill>
          <a:blip r:embed="rId5"/>
          <a:stretch>
            <a:fillRect/>
          </a:stretch>
        </p:blipFill>
        <p:spPr>
          <a:xfrm>
            <a:off x="3886200" y="4927639"/>
            <a:ext cx="888575" cy="702594"/>
          </a:xfrm>
          <a:prstGeom prst="rect">
            <a:avLst/>
          </a:prstGeom>
        </p:spPr>
      </p:pic>
    </p:spTree>
    <p:extLst>
      <p:ext uri="{BB962C8B-B14F-4D97-AF65-F5344CB8AC3E}">
        <p14:creationId xmlns:p14="http://schemas.microsoft.com/office/powerpoint/2010/main" val="1308036816"/>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201924"/>
            <a:ext cx="5295900" cy="31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2E606A90-9287-4223-A654-9A9E6C8A3427}"/>
              </a:ext>
            </a:extLst>
          </p:cNvPr>
          <p:cNvPicPr>
            <a:picLocks noChangeAspect="1"/>
          </p:cNvPicPr>
          <p:nvPr/>
        </p:nvPicPr>
        <p:blipFill>
          <a:blip r:embed="rId5"/>
          <a:stretch>
            <a:fillRect/>
          </a:stretch>
        </p:blipFill>
        <p:spPr>
          <a:xfrm>
            <a:off x="127000" y="2743200"/>
            <a:ext cx="770965" cy="609600"/>
          </a:xfrm>
          <a:prstGeom prst="rect">
            <a:avLst/>
          </a:prstGeom>
        </p:spPr>
      </p:pic>
      <p:pic>
        <p:nvPicPr>
          <p:cNvPr id="6" name="Picture 5">
            <a:extLst>
              <a:ext uri="{FF2B5EF4-FFF2-40B4-BE49-F238E27FC236}">
                <a16:creationId xmlns:a16="http://schemas.microsoft.com/office/drawing/2014/main" id="{2853D7B3-A722-4FEF-84AB-97008438B8B5}"/>
              </a:ext>
            </a:extLst>
          </p:cNvPr>
          <p:cNvPicPr>
            <a:picLocks noChangeAspect="1"/>
          </p:cNvPicPr>
          <p:nvPr/>
        </p:nvPicPr>
        <p:blipFill>
          <a:blip r:embed="rId5"/>
          <a:stretch>
            <a:fillRect/>
          </a:stretch>
        </p:blipFill>
        <p:spPr>
          <a:xfrm>
            <a:off x="3820427" y="5029200"/>
            <a:ext cx="770965" cy="609600"/>
          </a:xfrm>
          <a:prstGeom prst="rect">
            <a:avLst/>
          </a:prstGeom>
        </p:spPr>
      </p:pic>
    </p:spTree>
    <p:extLst>
      <p:ext uri="{BB962C8B-B14F-4D97-AF65-F5344CB8AC3E}">
        <p14:creationId xmlns:p14="http://schemas.microsoft.com/office/powerpoint/2010/main" val="645314145"/>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724401" y="1143506"/>
            <a:ext cx="3962399" cy="1523494"/>
          </a:xfrm>
          <a:prstGeom prst="rect">
            <a:avLst/>
          </a:prstGeom>
        </p:spPr>
        <p:txBody>
          <a:bodyPr wrap="square" lIns="0" tIns="0" rIns="0" bIns="0">
            <a:spAutoFit/>
          </a:bodyPr>
          <a:lstStyle/>
          <a:p>
            <a:r>
              <a:rPr lang="en-CA" sz="1100" dirty="0">
                <a:latin typeface="Arial" pitchFamily="34" charset="0"/>
                <a:cs typeface="Arial" pitchFamily="34" charset="0"/>
              </a:rPr>
              <a:t>The Agreement tab displays the agreements that are being transferred. The agreements shown are the ones selected from the Agreements Found screen. You can delete or add new agreement(s) to include in this transfer request.</a:t>
            </a:r>
            <a:br>
              <a:rPr lang="en-CA" sz="1100" dirty="0">
                <a:latin typeface="Arial" pitchFamily="34" charset="0"/>
                <a:cs typeface="Arial" pitchFamily="34" charset="0"/>
              </a:rPr>
            </a:br>
            <a:r>
              <a:rPr lang="en-CA" sz="1100" dirty="0">
                <a:latin typeface="Arial" pitchFamily="34" charset="0"/>
                <a:cs typeface="Arial" pitchFamily="34" charset="0"/>
              </a:rPr>
              <a:t/>
            </a:r>
            <a:br>
              <a:rPr lang="en-CA" sz="1100" dirty="0">
                <a:latin typeface="Arial" pitchFamily="34" charset="0"/>
                <a:cs typeface="Arial" pitchFamily="34" charset="0"/>
              </a:rPr>
            </a:br>
            <a:r>
              <a:rPr lang="en-CA" sz="1100" dirty="0">
                <a:latin typeface="Arial" pitchFamily="34" charset="0"/>
                <a:cs typeface="Arial" pitchFamily="34" charset="0"/>
              </a:rPr>
              <a:t>A Transfer Request Number will be assigned by ETS when a transfer is saved. Make sure you note this number, as you will need it to access the transfer request through the Work In Progress (WIP) screen.</a:t>
            </a:r>
          </a:p>
        </p:txBody>
      </p:sp>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85800" y="533400"/>
            <a:ext cx="1981200" cy="808038"/>
          </a:xfrm>
        </p:spPr>
        <p:txBody>
          <a:bodyPr>
            <a:normAutofit/>
          </a:bodyPr>
          <a:lstStyle/>
          <a:p>
            <a:pPr algn="l"/>
            <a:r>
              <a:rPr lang="en-CA" sz="1600" b="1" dirty="0">
                <a:latin typeface="Arial" pitchFamily="34" charset="0"/>
                <a:cs typeface="Arial" pitchFamily="34" charset="0"/>
              </a:rPr>
              <a:t>Agreement Tab</a:t>
            </a:r>
          </a:p>
        </p:txBody>
      </p:sp>
      <p:sp>
        <p:nvSpPr>
          <p:cNvPr id="5" name="Rectangle 4"/>
          <p:cNvSpPr/>
          <p:nvPr/>
        </p:nvSpPr>
        <p:spPr>
          <a:xfrm>
            <a:off x="4495800" y="3124200"/>
            <a:ext cx="4059913" cy="2192908"/>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Transfer</a:t>
            </a:r>
            <a:r>
              <a:rPr lang="en-CA" sz="1050" dirty="0">
                <a:latin typeface="Arial" pitchFamily="34" charset="0"/>
                <a:cs typeface="Arial" pitchFamily="34" charset="0"/>
              </a:rPr>
              <a:t> </a:t>
            </a:r>
            <a:r>
              <a:rPr lang="en-CA" sz="1050" b="1" dirty="0">
                <a:latin typeface="Arial" pitchFamily="34" charset="0"/>
                <a:cs typeface="Arial" pitchFamily="34" charset="0"/>
              </a:rPr>
              <a:t>Request</a:t>
            </a:r>
            <a:r>
              <a:rPr lang="en-CA" sz="1050" dirty="0">
                <a:latin typeface="Arial" pitchFamily="34" charset="0"/>
                <a:cs typeface="Arial" pitchFamily="34" charset="0"/>
              </a:rPr>
              <a:t> </a:t>
            </a:r>
            <a:r>
              <a:rPr lang="en-CA" sz="1050" b="1" dirty="0">
                <a:latin typeface="Arial" pitchFamily="34" charset="0"/>
                <a:cs typeface="Arial" pitchFamily="34" charset="0"/>
              </a:rPr>
              <a:t>Number</a:t>
            </a:r>
            <a:r>
              <a:rPr lang="en-CA" sz="1050" dirty="0">
                <a:latin typeface="Arial" pitchFamily="34" charset="0"/>
                <a:cs typeface="Arial" pitchFamily="34" charset="0"/>
              </a:rPr>
              <a:t> - The Transfer Request Number will show on the header if the request is successfully saved.</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Delete</a:t>
            </a:r>
            <a:r>
              <a:rPr lang="en-CA" sz="1050" dirty="0">
                <a:latin typeface="Arial" pitchFamily="34" charset="0"/>
                <a:cs typeface="Arial" pitchFamily="34" charset="0"/>
              </a:rPr>
              <a:t> - Clicking on the Delete button will delete the agreement displayed on that line.</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Search</a:t>
            </a:r>
            <a:r>
              <a:rPr lang="en-CA" sz="1050" dirty="0">
                <a:latin typeface="Arial" pitchFamily="34" charset="0"/>
                <a:cs typeface="Arial" pitchFamily="34" charset="0"/>
              </a:rPr>
              <a:t> - Clicking on the Search button will open the Search Agreements screen, to add another agreement to the Transfer screen.</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Save</a:t>
            </a:r>
            <a:r>
              <a:rPr lang="en-CA" sz="1050" dirty="0">
                <a:latin typeface="Arial" pitchFamily="34" charset="0"/>
                <a:cs typeface="Arial" pitchFamily="34" charset="0"/>
              </a:rPr>
              <a:t> - Save the transfer request.  A Transfer Type MUST be specified before saving.</a:t>
            </a:r>
          </a:p>
          <a:p>
            <a:pPr marL="171450" indent="-171450">
              <a:buFont typeface="Arial" pitchFamily="34" charset="0"/>
              <a:buChar char="•"/>
            </a:pPr>
            <a:endParaRPr lang="en-US" sz="1050" dirty="0">
              <a:latin typeface="Arial" pitchFamily="34" charset="0"/>
              <a:cs typeface="Arial"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1157394"/>
            <a:ext cx="3962400" cy="265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65180C9-AFF2-4AEB-B2CB-9907A11521CB}"/>
              </a:ext>
            </a:extLst>
          </p:cNvPr>
          <p:cNvPicPr>
            <a:picLocks noChangeAspect="1"/>
          </p:cNvPicPr>
          <p:nvPr/>
        </p:nvPicPr>
        <p:blipFill>
          <a:blip r:embed="rId3"/>
          <a:stretch>
            <a:fillRect/>
          </a:stretch>
        </p:blipFill>
        <p:spPr>
          <a:xfrm>
            <a:off x="330327" y="2819401"/>
            <a:ext cx="1269874" cy="1004086"/>
          </a:xfrm>
          <a:prstGeom prst="rect">
            <a:avLst/>
          </a:prstGeom>
        </p:spPr>
      </p:pic>
    </p:spTree>
  </p:cSld>
  <p:clrMapOvr>
    <a:masterClrMapping/>
  </p:clrMapOvr>
  <p:transition spd="slow">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029200" cy="302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 y="2971800"/>
            <a:ext cx="5600700" cy="337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A655A026-F61C-4C64-9383-DFD90D6FCF5E}"/>
              </a:ext>
            </a:extLst>
          </p:cNvPr>
          <p:cNvPicPr>
            <a:picLocks noChangeAspect="1"/>
          </p:cNvPicPr>
          <p:nvPr/>
        </p:nvPicPr>
        <p:blipFill>
          <a:blip r:embed="rId5"/>
          <a:stretch>
            <a:fillRect/>
          </a:stretch>
        </p:blipFill>
        <p:spPr>
          <a:xfrm>
            <a:off x="107482" y="2514600"/>
            <a:ext cx="867336" cy="685800"/>
          </a:xfrm>
          <a:prstGeom prst="rect">
            <a:avLst/>
          </a:prstGeom>
        </p:spPr>
      </p:pic>
      <p:pic>
        <p:nvPicPr>
          <p:cNvPr id="6" name="Picture 5">
            <a:extLst>
              <a:ext uri="{FF2B5EF4-FFF2-40B4-BE49-F238E27FC236}">
                <a16:creationId xmlns:a16="http://schemas.microsoft.com/office/drawing/2014/main" id="{1309784C-7A05-432E-B24A-E0F8821779A9}"/>
              </a:ext>
            </a:extLst>
          </p:cNvPr>
          <p:cNvPicPr>
            <a:picLocks noChangeAspect="1"/>
          </p:cNvPicPr>
          <p:nvPr/>
        </p:nvPicPr>
        <p:blipFill>
          <a:blip r:embed="rId5"/>
          <a:stretch>
            <a:fillRect/>
          </a:stretch>
        </p:blipFill>
        <p:spPr>
          <a:xfrm>
            <a:off x="3581400" y="4876800"/>
            <a:ext cx="867336" cy="685800"/>
          </a:xfrm>
          <a:prstGeom prst="rect">
            <a:avLst/>
          </a:prstGeom>
        </p:spPr>
      </p:pic>
    </p:spTree>
    <p:extLst>
      <p:ext uri="{BB962C8B-B14F-4D97-AF65-F5344CB8AC3E}">
        <p14:creationId xmlns:p14="http://schemas.microsoft.com/office/powerpoint/2010/main" val="1584990914"/>
      </p:ext>
    </p:extLst>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86200" y="3221495"/>
            <a:ext cx="5124450" cy="3084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838201"/>
            <a:ext cx="4800600" cy="288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1DE99EC-3065-4AEE-BB58-FF50080BBCA5}"/>
              </a:ext>
            </a:extLst>
          </p:cNvPr>
          <p:cNvPicPr>
            <a:picLocks noChangeAspect="1"/>
          </p:cNvPicPr>
          <p:nvPr/>
        </p:nvPicPr>
        <p:blipFill>
          <a:blip r:embed="rId5"/>
          <a:stretch>
            <a:fillRect/>
          </a:stretch>
        </p:blipFill>
        <p:spPr>
          <a:xfrm>
            <a:off x="3962400" y="4953000"/>
            <a:ext cx="770965" cy="609600"/>
          </a:xfrm>
          <a:prstGeom prst="rect">
            <a:avLst/>
          </a:prstGeom>
        </p:spPr>
      </p:pic>
    </p:spTree>
    <p:extLst>
      <p:ext uri="{BB962C8B-B14F-4D97-AF65-F5344CB8AC3E}">
        <p14:creationId xmlns:p14="http://schemas.microsoft.com/office/powerpoint/2010/main" val="2569013693"/>
      </p:ext>
    </p:extLst>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55624" y="4385846"/>
            <a:ext cx="3835400" cy="338554"/>
          </a:xfrm>
          <a:prstGeom prst="rect">
            <a:avLst/>
          </a:prstGeom>
        </p:spPr>
        <p:txBody>
          <a:bodyPr wrap="square" lIns="0" tIns="0" rIns="0" bIns="0">
            <a:spAutoFit/>
          </a:bodyPr>
          <a:lstStyle/>
          <a:p>
            <a:r>
              <a:rPr lang="en-CA" sz="1100" b="1" i="1" dirty="0"/>
              <a:t>Tip</a:t>
            </a:r>
            <a:r>
              <a:rPr lang="en-CA" sz="1100" dirty="0"/>
              <a:t>: This type relates to the manual transfers submitted with a schedule.</a:t>
            </a:r>
          </a:p>
        </p:txBody>
      </p:sp>
      <p:sp>
        <p:nvSpPr>
          <p:cNvPr id="3" name="Rectangle 2"/>
          <p:cNvSpPr>
            <a:spLocks/>
          </p:cNvSpPr>
          <p:nvPr/>
        </p:nvSpPr>
        <p:spPr>
          <a:xfrm>
            <a:off x="4784725" y="1600200"/>
            <a:ext cx="3368675" cy="2769989"/>
          </a:xfrm>
          <a:prstGeom prst="rect">
            <a:avLst/>
          </a:prstGeom>
        </p:spPr>
        <p:txBody>
          <a:bodyPr wrap="square" lIns="0" tIns="0" rIns="0" bIns="0">
            <a:spAutoFit/>
          </a:bodyPr>
          <a:lstStyle/>
          <a:p>
            <a:r>
              <a:rPr lang="en-CA" sz="1200" dirty="0">
                <a:latin typeface="Arial" pitchFamily="34" charset="0"/>
                <a:cs typeface="Arial" pitchFamily="34" charset="0"/>
              </a:rPr>
              <a:t>The "Set Transferor and Transferee Percentage" Transfer is used when transferring 100% interest or less in one or more agreements.</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b="1" dirty="0">
                <a:latin typeface="Arial" pitchFamily="34" charset="0"/>
                <a:cs typeface="Arial" pitchFamily="34" charset="0"/>
              </a:rPr>
              <a:t>Specifications</a:t>
            </a:r>
            <a:r>
              <a:rPr lang="en-CA" sz="1200" dirty="0">
                <a:latin typeface="Arial" pitchFamily="34" charset="0"/>
                <a:cs typeface="Arial" pitchFamily="34" charset="0"/>
              </a:rPr>
              <a:t>:</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The Transferees(s) interest must be equal to the Transferor(s) interest.</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The Transferor(s) and Transferee must be common to all agreements if there is more than one agreement.</a:t>
            </a:r>
          </a:p>
          <a:p>
            <a:endParaRPr lang="en-CA" sz="1200" dirty="0">
              <a:latin typeface="Arial" pitchFamily="34" charset="0"/>
              <a:cs typeface="Arial" pitchFamily="34" charset="0"/>
            </a:endParaRPr>
          </a:p>
          <a:p>
            <a:r>
              <a:rPr lang="en-CA" sz="1200" dirty="0">
                <a:latin typeface="Arial" pitchFamily="34" charset="0"/>
                <a:cs typeface="Arial" pitchFamily="34" charset="0"/>
              </a:rPr>
              <a:t>Click on </a:t>
            </a:r>
            <a:r>
              <a:rPr lang="en-CA" sz="1200" i="1" dirty="0">
                <a:latin typeface="Arial" pitchFamily="34" charset="0"/>
                <a:cs typeface="Arial" pitchFamily="34" charset="0"/>
              </a:rPr>
              <a:t>More Information</a:t>
            </a:r>
            <a:r>
              <a:rPr lang="en-CA" sz="1200" dirty="0">
                <a:latin typeface="Arial" pitchFamily="34" charset="0"/>
                <a:cs typeface="Arial" pitchFamily="34" charset="0"/>
              </a:rPr>
              <a:t> to view how to </a:t>
            </a:r>
            <a:r>
              <a:rPr lang="en-CA" sz="1200" b="1" dirty="0">
                <a:latin typeface="Arial" pitchFamily="34" charset="0"/>
                <a:cs typeface="Arial" pitchFamily="34" charset="0"/>
              </a:rPr>
              <a:t>initiate this type of transfer</a:t>
            </a:r>
            <a:r>
              <a:rPr lang="en-CA" sz="1200" dirty="0">
                <a:latin typeface="Arial" pitchFamily="34" charset="0"/>
                <a:cs typeface="Arial" pitchFamily="34" charset="0"/>
              </a:rPr>
              <a:t>.</a:t>
            </a:r>
          </a:p>
        </p:txBody>
      </p:sp>
      <p:pic>
        <p:nvPicPr>
          <p:cNvPr id="4" name="Picture 6" descr="Transfers - Initiate a Transfer - SetTransferorTransferee% - Graphic"/>
          <p:cNvPicPr>
            <a:picLocks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55624" y="1528346"/>
            <a:ext cx="3835400" cy="2664000"/>
          </a:xfrm>
          <a:prstGeom prst="rect">
            <a:avLst/>
          </a:prstGeom>
          <a:noFill/>
        </p:spPr>
      </p:pic>
      <p:sp>
        <p:nvSpPr>
          <p:cNvPr id="5" name="Rectangle 4"/>
          <p:cNvSpPr>
            <a:spLocks/>
          </p:cNvSpPr>
          <p:nvPr/>
        </p:nvSpPr>
        <p:spPr>
          <a:xfrm>
            <a:off x="7772400" y="838200"/>
            <a:ext cx="12954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More Information (Pages 43 to 63)</a:t>
            </a:r>
            <a:endParaRPr lang="en-CA" sz="1200" b="1" i="1" dirty="0">
              <a:latin typeface="Arial" pitchFamily="34" charset="0"/>
              <a:cs typeface="Arial" pitchFamily="34" charset="0"/>
            </a:endParaRPr>
          </a:p>
        </p:txBody>
      </p:sp>
      <p:sp>
        <p:nvSpPr>
          <p:cNvPr id="7" name="Title 6"/>
          <p:cNvSpPr>
            <a:spLocks noGrp="1"/>
          </p:cNvSpPr>
          <p:nvPr>
            <p:ph type="title" idx="4294967295"/>
          </p:nvPr>
        </p:nvSpPr>
        <p:spPr>
          <a:xfrm>
            <a:off x="609600" y="609600"/>
            <a:ext cx="3276600" cy="731838"/>
          </a:xfrm>
        </p:spPr>
        <p:txBody>
          <a:bodyPr>
            <a:normAutofit/>
          </a:bodyPr>
          <a:lstStyle/>
          <a:p>
            <a:pPr algn="l"/>
            <a:r>
              <a:rPr lang="en-CA" sz="1600" b="1" dirty="0">
                <a:latin typeface="Arial" pitchFamily="34" charset="0"/>
                <a:cs typeface="Arial" pitchFamily="34" charset="0"/>
              </a:rPr>
              <a:t>Set Transferor &amp; Transferee %</a:t>
            </a:r>
          </a:p>
        </p:txBody>
      </p:sp>
    </p:spTree>
  </p:cSld>
  <p:clrMapOvr>
    <a:masterClrMapping/>
  </p:clrMapOvr>
  <p:transition spd="slow">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67100" y="2971800"/>
            <a:ext cx="5600700" cy="337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Set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AF46F4B0-D65C-4975-B524-4C6DBE78FE84}"/>
              </a:ext>
            </a:extLst>
          </p:cNvPr>
          <p:cNvPicPr>
            <a:picLocks noChangeAspect="1"/>
          </p:cNvPicPr>
          <p:nvPr/>
        </p:nvPicPr>
        <p:blipFill>
          <a:blip r:embed="rId4"/>
          <a:stretch>
            <a:fillRect/>
          </a:stretch>
        </p:blipFill>
        <p:spPr>
          <a:xfrm>
            <a:off x="3552123" y="4876800"/>
            <a:ext cx="867477" cy="685912"/>
          </a:xfrm>
          <a:prstGeom prst="rect">
            <a:avLst/>
          </a:prstGeom>
        </p:spPr>
      </p:pic>
      <p:pic>
        <p:nvPicPr>
          <p:cNvPr id="2" name="Picture 1"/>
          <p:cNvPicPr>
            <a:picLocks noChangeAspect="1"/>
          </p:cNvPicPr>
          <p:nvPr/>
        </p:nvPicPr>
        <p:blipFill>
          <a:blip r:embed="rId5"/>
          <a:stretch>
            <a:fillRect/>
          </a:stretch>
        </p:blipFill>
        <p:spPr>
          <a:xfrm>
            <a:off x="457199" y="1295400"/>
            <a:ext cx="6556171" cy="1676400"/>
          </a:xfrm>
          <a:prstGeom prst="rect">
            <a:avLst/>
          </a:prstGeom>
        </p:spPr>
      </p:pic>
    </p:spTree>
    <p:extLst>
      <p:ext uri="{BB962C8B-B14F-4D97-AF65-F5344CB8AC3E}">
        <p14:creationId xmlns:p14="http://schemas.microsoft.com/office/powerpoint/2010/main" val="1176664885"/>
      </p:ext>
    </p:extLst>
  </p:cSld>
  <p:clrMapOvr>
    <a:masterClrMapping/>
  </p:clrMapOvr>
  <p:transition spd="slow">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936544" cy="297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57500" y="2631872"/>
            <a:ext cx="6134100" cy="369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8DA9B808-C247-4CF9-BF48-7B05DFA0132E}"/>
              </a:ext>
            </a:extLst>
          </p:cNvPr>
          <p:cNvPicPr>
            <a:picLocks noChangeAspect="1"/>
          </p:cNvPicPr>
          <p:nvPr/>
        </p:nvPicPr>
        <p:blipFill>
          <a:blip r:embed="rId5"/>
          <a:stretch>
            <a:fillRect/>
          </a:stretch>
        </p:blipFill>
        <p:spPr>
          <a:xfrm>
            <a:off x="76200" y="2514600"/>
            <a:ext cx="770965" cy="609600"/>
          </a:xfrm>
          <a:prstGeom prst="rect">
            <a:avLst/>
          </a:prstGeom>
        </p:spPr>
      </p:pic>
      <p:pic>
        <p:nvPicPr>
          <p:cNvPr id="6" name="Picture 5">
            <a:extLst>
              <a:ext uri="{FF2B5EF4-FFF2-40B4-BE49-F238E27FC236}">
                <a16:creationId xmlns:a16="http://schemas.microsoft.com/office/drawing/2014/main" id="{6FEF1A3E-346E-4D59-8415-AE30D5D30F79}"/>
              </a:ext>
            </a:extLst>
          </p:cNvPr>
          <p:cNvPicPr>
            <a:picLocks noChangeAspect="1"/>
          </p:cNvPicPr>
          <p:nvPr/>
        </p:nvPicPr>
        <p:blipFill>
          <a:blip r:embed="rId5"/>
          <a:stretch>
            <a:fillRect/>
          </a:stretch>
        </p:blipFill>
        <p:spPr>
          <a:xfrm>
            <a:off x="2971800" y="4762499"/>
            <a:ext cx="770965" cy="609600"/>
          </a:xfrm>
          <a:prstGeom prst="rect">
            <a:avLst/>
          </a:prstGeom>
        </p:spPr>
      </p:pic>
    </p:spTree>
    <p:extLst>
      <p:ext uri="{BB962C8B-B14F-4D97-AF65-F5344CB8AC3E}">
        <p14:creationId xmlns:p14="http://schemas.microsoft.com/office/powerpoint/2010/main" val="3926974332"/>
      </p:ext>
    </p:extLst>
  </p:cSld>
  <p:clrMapOvr>
    <a:masterClrMapping/>
  </p:clrMapOvr>
  <p:transition spd="slow">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0" y="762000"/>
            <a:ext cx="5638800" cy="339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1800" y="2731008"/>
            <a:ext cx="6096000" cy="366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1AF353C5-1FE7-421C-9EBE-510202C27F28}"/>
              </a:ext>
            </a:extLst>
          </p:cNvPr>
          <p:cNvPicPr>
            <a:picLocks noChangeAspect="1"/>
          </p:cNvPicPr>
          <p:nvPr/>
        </p:nvPicPr>
        <p:blipFill>
          <a:blip r:embed="rId5"/>
          <a:stretch>
            <a:fillRect/>
          </a:stretch>
        </p:blipFill>
        <p:spPr>
          <a:xfrm>
            <a:off x="132615" y="2666999"/>
            <a:ext cx="781785" cy="618155"/>
          </a:xfrm>
          <a:prstGeom prst="rect">
            <a:avLst/>
          </a:prstGeom>
        </p:spPr>
      </p:pic>
      <p:pic>
        <p:nvPicPr>
          <p:cNvPr id="6" name="Picture 5">
            <a:extLst>
              <a:ext uri="{FF2B5EF4-FFF2-40B4-BE49-F238E27FC236}">
                <a16:creationId xmlns:a16="http://schemas.microsoft.com/office/drawing/2014/main" id="{F27C9D21-D82C-42E2-AC60-B2BEEEFB44AB}"/>
              </a:ext>
            </a:extLst>
          </p:cNvPr>
          <p:cNvPicPr>
            <a:picLocks noChangeAspect="1"/>
          </p:cNvPicPr>
          <p:nvPr/>
        </p:nvPicPr>
        <p:blipFill>
          <a:blip r:embed="rId5"/>
          <a:stretch>
            <a:fillRect/>
          </a:stretch>
        </p:blipFill>
        <p:spPr>
          <a:xfrm>
            <a:off x="3048000" y="4832658"/>
            <a:ext cx="923161" cy="729941"/>
          </a:xfrm>
          <a:prstGeom prst="rect">
            <a:avLst/>
          </a:prstGeom>
        </p:spPr>
      </p:pic>
    </p:spTree>
    <p:extLst>
      <p:ext uri="{BB962C8B-B14F-4D97-AF65-F5344CB8AC3E}">
        <p14:creationId xmlns:p14="http://schemas.microsoft.com/office/powerpoint/2010/main" val="2581588377"/>
      </p:ext>
    </p:extLst>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953000" cy="2981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04515"/>
            <a:ext cx="5715000" cy="344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0EE25D4-5633-4B46-8D91-9BD956BFD177}"/>
              </a:ext>
            </a:extLst>
          </p:cNvPr>
          <p:cNvPicPr>
            <a:picLocks noChangeAspect="1"/>
          </p:cNvPicPr>
          <p:nvPr/>
        </p:nvPicPr>
        <p:blipFill>
          <a:blip r:embed="rId5"/>
          <a:stretch>
            <a:fillRect/>
          </a:stretch>
        </p:blipFill>
        <p:spPr>
          <a:xfrm>
            <a:off x="72992" y="2514600"/>
            <a:ext cx="770965" cy="609600"/>
          </a:xfrm>
          <a:prstGeom prst="rect">
            <a:avLst/>
          </a:prstGeom>
        </p:spPr>
      </p:pic>
      <p:pic>
        <p:nvPicPr>
          <p:cNvPr id="6" name="Picture 5">
            <a:extLst>
              <a:ext uri="{FF2B5EF4-FFF2-40B4-BE49-F238E27FC236}">
                <a16:creationId xmlns:a16="http://schemas.microsoft.com/office/drawing/2014/main" id="{A34FFC73-20B6-4165-8331-E95D98A8BB97}"/>
              </a:ext>
            </a:extLst>
          </p:cNvPr>
          <p:cNvPicPr>
            <a:picLocks noChangeAspect="1"/>
          </p:cNvPicPr>
          <p:nvPr/>
        </p:nvPicPr>
        <p:blipFill>
          <a:blip r:embed="rId5"/>
          <a:stretch>
            <a:fillRect/>
          </a:stretch>
        </p:blipFill>
        <p:spPr>
          <a:xfrm>
            <a:off x="3352800" y="4876800"/>
            <a:ext cx="867336" cy="685800"/>
          </a:xfrm>
          <a:prstGeom prst="rect">
            <a:avLst/>
          </a:prstGeom>
        </p:spPr>
      </p:pic>
    </p:spTree>
    <p:extLst>
      <p:ext uri="{BB962C8B-B14F-4D97-AF65-F5344CB8AC3E}">
        <p14:creationId xmlns:p14="http://schemas.microsoft.com/office/powerpoint/2010/main" val="1499492004"/>
      </p:ext>
    </p:extLst>
  </p:cSld>
  <p:clrMapOvr>
    <a:masterClrMapping/>
  </p:clrMapOvr>
  <p:transition spd="slow">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 y="838200"/>
            <a:ext cx="5143500" cy="309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3687" y="2895601"/>
            <a:ext cx="569601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80A9D5C3-751F-40A7-AE47-15CF79462BC2}"/>
              </a:ext>
            </a:extLst>
          </p:cNvPr>
          <p:cNvPicPr>
            <a:picLocks noChangeAspect="1"/>
          </p:cNvPicPr>
          <p:nvPr/>
        </p:nvPicPr>
        <p:blipFill>
          <a:blip r:embed="rId5"/>
          <a:stretch>
            <a:fillRect/>
          </a:stretch>
        </p:blipFill>
        <p:spPr>
          <a:xfrm>
            <a:off x="78944" y="2590801"/>
            <a:ext cx="770965" cy="609600"/>
          </a:xfrm>
          <a:prstGeom prst="rect">
            <a:avLst/>
          </a:prstGeom>
        </p:spPr>
      </p:pic>
      <p:pic>
        <p:nvPicPr>
          <p:cNvPr id="6" name="Picture 5">
            <a:extLst>
              <a:ext uri="{FF2B5EF4-FFF2-40B4-BE49-F238E27FC236}">
                <a16:creationId xmlns:a16="http://schemas.microsoft.com/office/drawing/2014/main" id="{52807027-DF25-41C0-BCE9-CD254C4B68F0}"/>
              </a:ext>
            </a:extLst>
          </p:cNvPr>
          <p:cNvPicPr>
            <a:picLocks noChangeAspect="1"/>
          </p:cNvPicPr>
          <p:nvPr/>
        </p:nvPicPr>
        <p:blipFill>
          <a:blip r:embed="rId5"/>
          <a:stretch>
            <a:fillRect/>
          </a:stretch>
        </p:blipFill>
        <p:spPr>
          <a:xfrm>
            <a:off x="3356146" y="4871316"/>
            <a:ext cx="770965" cy="609600"/>
          </a:xfrm>
          <a:prstGeom prst="rect">
            <a:avLst/>
          </a:prstGeom>
        </p:spPr>
      </p:pic>
    </p:spTree>
    <p:extLst>
      <p:ext uri="{BB962C8B-B14F-4D97-AF65-F5344CB8AC3E}">
        <p14:creationId xmlns:p14="http://schemas.microsoft.com/office/powerpoint/2010/main" val="1459133177"/>
      </p:ext>
    </p:extLst>
  </p:cSld>
  <p:clrMapOvr>
    <a:masterClrMapping/>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57098"/>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048000"/>
            <a:ext cx="5448300" cy="327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D76AB24E-F70D-46E0-A921-7FB0F5EEF319}"/>
              </a:ext>
            </a:extLst>
          </p:cNvPr>
          <p:cNvPicPr>
            <a:picLocks noChangeAspect="1"/>
          </p:cNvPicPr>
          <p:nvPr/>
        </p:nvPicPr>
        <p:blipFill>
          <a:blip r:embed="rId5"/>
          <a:stretch>
            <a:fillRect/>
          </a:stretch>
        </p:blipFill>
        <p:spPr>
          <a:xfrm>
            <a:off x="127000" y="2743200"/>
            <a:ext cx="770965" cy="609600"/>
          </a:xfrm>
          <a:prstGeom prst="rect">
            <a:avLst/>
          </a:prstGeom>
        </p:spPr>
      </p:pic>
      <p:pic>
        <p:nvPicPr>
          <p:cNvPr id="6" name="Picture 5">
            <a:extLst>
              <a:ext uri="{FF2B5EF4-FFF2-40B4-BE49-F238E27FC236}">
                <a16:creationId xmlns:a16="http://schemas.microsoft.com/office/drawing/2014/main" id="{7840C5A3-D0CD-4E80-BF4F-D6C21799776D}"/>
              </a:ext>
            </a:extLst>
          </p:cNvPr>
          <p:cNvPicPr>
            <a:picLocks noChangeAspect="1"/>
          </p:cNvPicPr>
          <p:nvPr/>
        </p:nvPicPr>
        <p:blipFill>
          <a:blip r:embed="rId5"/>
          <a:stretch>
            <a:fillRect/>
          </a:stretch>
        </p:blipFill>
        <p:spPr>
          <a:xfrm>
            <a:off x="3657600" y="4916157"/>
            <a:ext cx="770965" cy="609600"/>
          </a:xfrm>
          <a:prstGeom prst="rect">
            <a:avLst/>
          </a:prstGeom>
        </p:spPr>
      </p:pic>
    </p:spTree>
    <p:extLst>
      <p:ext uri="{BB962C8B-B14F-4D97-AF65-F5344CB8AC3E}">
        <p14:creationId xmlns:p14="http://schemas.microsoft.com/office/powerpoint/2010/main" val="3577898465"/>
      </p:ext>
    </p:extLst>
  </p:cSld>
  <p:clrMapOvr>
    <a:masterClrMapping/>
  </p:clrMapOvr>
  <p:transition spd="slow">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299" y="838200"/>
            <a:ext cx="4686301" cy="2821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190493"/>
            <a:ext cx="5257800" cy="316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5F9D85F2-4EC8-4692-9739-521CBDC90771}"/>
              </a:ext>
            </a:extLst>
          </p:cNvPr>
          <p:cNvPicPr>
            <a:picLocks noChangeAspect="1"/>
          </p:cNvPicPr>
          <p:nvPr/>
        </p:nvPicPr>
        <p:blipFill>
          <a:blip r:embed="rId5"/>
          <a:stretch>
            <a:fillRect/>
          </a:stretch>
        </p:blipFill>
        <p:spPr>
          <a:xfrm>
            <a:off x="114299" y="2362200"/>
            <a:ext cx="770965" cy="609600"/>
          </a:xfrm>
          <a:prstGeom prst="rect">
            <a:avLst/>
          </a:prstGeom>
        </p:spPr>
      </p:pic>
      <p:pic>
        <p:nvPicPr>
          <p:cNvPr id="6" name="Picture 5">
            <a:extLst>
              <a:ext uri="{FF2B5EF4-FFF2-40B4-BE49-F238E27FC236}">
                <a16:creationId xmlns:a16="http://schemas.microsoft.com/office/drawing/2014/main" id="{4E193B16-A7DA-45FC-AD3C-95CB6A6A6A10}"/>
              </a:ext>
            </a:extLst>
          </p:cNvPr>
          <p:cNvPicPr>
            <a:picLocks noChangeAspect="1"/>
          </p:cNvPicPr>
          <p:nvPr/>
        </p:nvPicPr>
        <p:blipFill>
          <a:blip r:embed="rId5"/>
          <a:stretch>
            <a:fillRect/>
          </a:stretch>
        </p:blipFill>
        <p:spPr>
          <a:xfrm>
            <a:off x="3822834" y="5029200"/>
            <a:ext cx="770965" cy="609600"/>
          </a:xfrm>
          <a:prstGeom prst="rect">
            <a:avLst/>
          </a:prstGeom>
        </p:spPr>
      </p:pic>
    </p:spTree>
    <p:extLst>
      <p:ext uri="{BB962C8B-B14F-4D97-AF65-F5344CB8AC3E}">
        <p14:creationId xmlns:p14="http://schemas.microsoft.com/office/powerpoint/2010/main" val="2586957880"/>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314950" y="1752600"/>
            <a:ext cx="2882900" cy="2215991"/>
          </a:xfrm>
          <a:prstGeom prst="rect">
            <a:avLst/>
          </a:prstGeom>
        </p:spPr>
        <p:txBody>
          <a:bodyPr wrap="square" lIns="0" tIns="0" rIns="0" bIns="0">
            <a:spAutoFit/>
          </a:bodyPr>
          <a:lstStyle/>
          <a:p>
            <a:r>
              <a:rPr lang="en-CA" sz="1200" dirty="0">
                <a:latin typeface="Arial" pitchFamily="34" charset="0"/>
                <a:cs typeface="Arial" pitchFamily="34" charset="0"/>
              </a:rPr>
              <a:t>Once you have selected the agreements to be transferred, you must identify the type of transfer you are preparing. There are four(4) types of request to select from as indicated on the image on the left. </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dirty="0">
                <a:latin typeface="Arial" pitchFamily="34" charset="0"/>
                <a:cs typeface="Arial" pitchFamily="34" charset="0"/>
              </a:rPr>
              <a:t>You cannot change a transfer type once it is selected and saved. If the incorrect type is chosen, you will need to delete the transfer in order to change the request status to “Client Cancelled” and start a new transfer.</a:t>
            </a:r>
          </a:p>
        </p:txBody>
      </p:sp>
      <p:pic>
        <p:nvPicPr>
          <p:cNvPr id="3" name="Picture 3" descr="Transfers - Initiate a Transfer - Transfer Type Tab - Graphic"/>
          <p:cNvPicPr>
            <a:picLocks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38200" y="1752600"/>
            <a:ext cx="4311650" cy="3240000"/>
          </a:xfrm>
          <a:prstGeom prst="rect">
            <a:avLst/>
          </a:prstGeom>
          <a:noFill/>
        </p:spPr>
      </p:pic>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09600" y="685800"/>
            <a:ext cx="2133600" cy="655638"/>
          </a:xfrm>
        </p:spPr>
        <p:txBody>
          <a:bodyPr>
            <a:normAutofit/>
          </a:bodyPr>
          <a:lstStyle/>
          <a:p>
            <a:pPr algn="l"/>
            <a:r>
              <a:rPr lang="en-CA" sz="1600" b="1" dirty="0">
                <a:latin typeface="Arial" pitchFamily="34" charset="0"/>
                <a:cs typeface="Arial" pitchFamily="34" charset="0"/>
              </a:rPr>
              <a:t>Transfer Type Tab</a:t>
            </a:r>
          </a:p>
        </p:txBody>
      </p:sp>
    </p:spTree>
  </p:cSld>
  <p:clrMapOvr>
    <a:masterClrMapping/>
  </p:clrMapOvr>
  <p:transition spd="slow">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04444" y="2971800"/>
            <a:ext cx="5663356" cy="340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5FB15A4F-8FD9-4335-B7F2-5B42A1F431B8}"/>
              </a:ext>
            </a:extLst>
          </p:cNvPr>
          <p:cNvPicPr>
            <a:picLocks noChangeAspect="1"/>
          </p:cNvPicPr>
          <p:nvPr/>
        </p:nvPicPr>
        <p:blipFill>
          <a:blip r:embed="rId5"/>
          <a:stretch>
            <a:fillRect/>
          </a:stretch>
        </p:blipFill>
        <p:spPr>
          <a:xfrm>
            <a:off x="149459" y="2667000"/>
            <a:ext cx="770965" cy="609600"/>
          </a:xfrm>
          <a:prstGeom prst="rect">
            <a:avLst/>
          </a:prstGeom>
        </p:spPr>
      </p:pic>
      <p:pic>
        <p:nvPicPr>
          <p:cNvPr id="6" name="Picture 5">
            <a:extLst>
              <a:ext uri="{FF2B5EF4-FFF2-40B4-BE49-F238E27FC236}">
                <a16:creationId xmlns:a16="http://schemas.microsoft.com/office/drawing/2014/main" id="{1EB95370-3191-47AE-A654-A4CBB4DF5B68}"/>
              </a:ext>
            </a:extLst>
          </p:cNvPr>
          <p:cNvPicPr>
            <a:picLocks noChangeAspect="1"/>
          </p:cNvPicPr>
          <p:nvPr/>
        </p:nvPicPr>
        <p:blipFill>
          <a:blip r:embed="rId5"/>
          <a:stretch>
            <a:fillRect/>
          </a:stretch>
        </p:blipFill>
        <p:spPr>
          <a:xfrm>
            <a:off x="3505200" y="4937676"/>
            <a:ext cx="770965" cy="609600"/>
          </a:xfrm>
          <a:prstGeom prst="rect">
            <a:avLst/>
          </a:prstGeom>
        </p:spPr>
      </p:pic>
    </p:spTree>
    <p:extLst>
      <p:ext uri="{BB962C8B-B14F-4D97-AF65-F5344CB8AC3E}">
        <p14:creationId xmlns:p14="http://schemas.microsoft.com/office/powerpoint/2010/main" val="503345960"/>
      </p:ext>
    </p:extLst>
  </p:cSld>
  <p:clrMapOvr>
    <a:masterClrMapping/>
  </p:clrMapOvr>
  <p:transition spd="slow">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199" y="838200"/>
            <a:ext cx="556943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28244" y="2895600"/>
            <a:ext cx="5694529" cy="342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86B77660-629A-4838-A825-8004EDA4EFB8}"/>
              </a:ext>
            </a:extLst>
          </p:cNvPr>
          <p:cNvPicPr>
            <a:picLocks noChangeAspect="1"/>
          </p:cNvPicPr>
          <p:nvPr/>
        </p:nvPicPr>
        <p:blipFill>
          <a:blip r:embed="rId5"/>
          <a:stretch>
            <a:fillRect/>
          </a:stretch>
        </p:blipFill>
        <p:spPr>
          <a:xfrm>
            <a:off x="145290" y="2743200"/>
            <a:ext cx="770965" cy="609600"/>
          </a:xfrm>
          <a:prstGeom prst="rect">
            <a:avLst/>
          </a:prstGeom>
        </p:spPr>
      </p:pic>
      <p:pic>
        <p:nvPicPr>
          <p:cNvPr id="6" name="Picture 5">
            <a:extLst>
              <a:ext uri="{FF2B5EF4-FFF2-40B4-BE49-F238E27FC236}">
                <a16:creationId xmlns:a16="http://schemas.microsoft.com/office/drawing/2014/main" id="{08648157-73D4-4174-B881-D82685E30DD0}"/>
              </a:ext>
            </a:extLst>
          </p:cNvPr>
          <p:cNvPicPr>
            <a:picLocks noChangeAspect="1"/>
          </p:cNvPicPr>
          <p:nvPr/>
        </p:nvPicPr>
        <p:blipFill>
          <a:blip r:embed="rId5"/>
          <a:stretch>
            <a:fillRect/>
          </a:stretch>
        </p:blipFill>
        <p:spPr>
          <a:xfrm>
            <a:off x="3349099" y="4857501"/>
            <a:ext cx="770965" cy="609600"/>
          </a:xfrm>
          <a:prstGeom prst="rect">
            <a:avLst/>
          </a:prstGeom>
        </p:spPr>
      </p:pic>
    </p:spTree>
    <p:extLst>
      <p:ext uri="{BB962C8B-B14F-4D97-AF65-F5344CB8AC3E}">
        <p14:creationId xmlns:p14="http://schemas.microsoft.com/office/powerpoint/2010/main" val="50028847"/>
      </p:ext>
    </p:extLst>
  </p:cSld>
  <p:clrMapOvr>
    <a:masterClrMapping/>
  </p:clrMapOvr>
  <p:transition spd="slow">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3300" y="3075051"/>
            <a:ext cx="5524500" cy="332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DFD376B-C199-4281-A2AB-924DE35556CC}"/>
              </a:ext>
            </a:extLst>
          </p:cNvPr>
          <p:cNvPicPr>
            <a:picLocks noChangeAspect="1"/>
          </p:cNvPicPr>
          <p:nvPr/>
        </p:nvPicPr>
        <p:blipFill>
          <a:blip r:embed="rId5"/>
          <a:stretch>
            <a:fillRect/>
          </a:stretch>
        </p:blipFill>
        <p:spPr>
          <a:xfrm>
            <a:off x="139834" y="2782503"/>
            <a:ext cx="770965" cy="609600"/>
          </a:xfrm>
          <a:prstGeom prst="rect">
            <a:avLst/>
          </a:prstGeom>
        </p:spPr>
      </p:pic>
      <p:pic>
        <p:nvPicPr>
          <p:cNvPr id="6" name="Picture 5">
            <a:extLst>
              <a:ext uri="{FF2B5EF4-FFF2-40B4-BE49-F238E27FC236}">
                <a16:creationId xmlns:a16="http://schemas.microsoft.com/office/drawing/2014/main" id="{3DE0CC31-E98B-4A6B-AE67-41533BF02996}"/>
              </a:ext>
            </a:extLst>
          </p:cNvPr>
          <p:cNvPicPr>
            <a:picLocks noChangeAspect="1"/>
          </p:cNvPicPr>
          <p:nvPr/>
        </p:nvPicPr>
        <p:blipFill>
          <a:blip r:embed="rId5"/>
          <a:stretch>
            <a:fillRect/>
          </a:stretch>
        </p:blipFill>
        <p:spPr>
          <a:xfrm>
            <a:off x="3657600" y="4966106"/>
            <a:ext cx="770965" cy="609600"/>
          </a:xfrm>
          <a:prstGeom prst="rect">
            <a:avLst/>
          </a:prstGeom>
        </p:spPr>
      </p:pic>
    </p:spTree>
    <p:extLst>
      <p:ext uri="{BB962C8B-B14F-4D97-AF65-F5344CB8AC3E}">
        <p14:creationId xmlns:p14="http://schemas.microsoft.com/office/powerpoint/2010/main" val="2435441492"/>
      </p:ext>
    </p:extLst>
  </p:cSld>
  <p:clrMapOvr>
    <a:masterClrMapping/>
  </p:clrMapOvr>
  <p:transition spd="slow">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71880"/>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3021788"/>
            <a:ext cx="5486400" cy="330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A1670CD1-C385-433E-9121-6E9BEA53B244}"/>
              </a:ext>
            </a:extLst>
          </p:cNvPr>
          <p:cNvPicPr>
            <a:picLocks noChangeAspect="1"/>
          </p:cNvPicPr>
          <p:nvPr/>
        </p:nvPicPr>
        <p:blipFill>
          <a:blip r:embed="rId5"/>
          <a:stretch>
            <a:fillRect/>
          </a:stretch>
        </p:blipFill>
        <p:spPr>
          <a:xfrm>
            <a:off x="127000" y="2716988"/>
            <a:ext cx="770965" cy="609600"/>
          </a:xfrm>
          <a:prstGeom prst="rect">
            <a:avLst/>
          </a:prstGeom>
        </p:spPr>
      </p:pic>
      <p:pic>
        <p:nvPicPr>
          <p:cNvPr id="6" name="Picture 5">
            <a:extLst>
              <a:ext uri="{FF2B5EF4-FFF2-40B4-BE49-F238E27FC236}">
                <a16:creationId xmlns:a16="http://schemas.microsoft.com/office/drawing/2014/main" id="{34F56D45-D4CF-4D81-8AF3-2473FFA6DE41}"/>
              </a:ext>
            </a:extLst>
          </p:cNvPr>
          <p:cNvPicPr>
            <a:picLocks noChangeAspect="1"/>
          </p:cNvPicPr>
          <p:nvPr/>
        </p:nvPicPr>
        <p:blipFill>
          <a:blip r:embed="rId5"/>
          <a:stretch>
            <a:fillRect/>
          </a:stretch>
        </p:blipFill>
        <p:spPr>
          <a:xfrm>
            <a:off x="3603057" y="4921910"/>
            <a:ext cx="770965" cy="609600"/>
          </a:xfrm>
          <a:prstGeom prst="rect">
            <a:avLst/>
          </a:prstGeom>
        </p:spPr>
      </p:pic>
    </p:spTree>
    <p:extLst>
      <p:ext uri="{BB962C8B-B14F-4D97-AF65-F5344CB8AC3E}">
        <p14:creationId xmlns:p14="http://schemas.microsoft.com/office/powerpoint/2010/main" val="1354038771"/>
      </p:ext>
    </p:extLst>
  </p:cSld>
  <p:clrMapOvr>
    <a:masterClrMapping/>
  </p:clrMapOvr>
  <p:transition spd="slow">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200400"/>
            <a:ext cx="5219700" cy="314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47FF378-4C39-43EB-B3B6-14578F60AAEB}"/>
              </a:ext>
            </a:extLst>
          </p:cNvPr>
          <p:cNvPicPr>
            <a:picLocks noChangeAspect="1"/>
          </p:cNvPicPr>
          <p:nvPr/>
        </p:nvPicPr>
        <p:blipFill>
          <a:blip r:embed="rId5"/>
          <a:stretch>
            <a:fillRect/>
          </a:stretch>
        </p:blipFill>
        <p:spPr>
          <a:xfrm>
            <a:off x="129343" y="2743200"/>
            <a:ext cx="770965" cy="609600"/>
          </a:xfrm>
          <a:prstGeom prst="rect">
            <a:avLst/>
          </a:prstGeom>
        </p:spPr>
      </p:pic>
      <p:pic>
        <p:nvPicPr>
          <p:cNvPr id="6" name="Picture 5">
            <a:extLst>
              <a:ext uri="{FF2B5EF4-FFF2-40B4-BE49-F238E27FC236}">
                <a16:creationId xmlns:a16="http://schemas.microsoft.com/office/drawing/2014/main" id="{23611E08-6FFE-4E2F-ADBF-B0DBDDABDBB6}"/>
              </a:ext>
            </a:extLst>
          </p:cNvPr>
          <p:cNvPicPr>
            <a:picLocks noChangeAspect="1"/>
          </p:cNvPicPr>
          <p:nvPr/>
        </p:nvPicPr>
        <p:blipFill>
          <a:blip r:embed="rId5"/>
          <a:stretch>
            <a:fillRect/>
          </a:stretch>
        </p:blipFill>
        <p:spPr>
          <a:xfrm>
            <a:off x="3886200" y="5029200"/>
            <a:ext cx="770965" cy="609600"/>
          </a:xfrm>
          <a:prstGeom prst="rect">
            <a:avLst/>
          </a:prstGeom>
        </p:spPr>
      </p:pic>
    </p:spTree>
    <p:extLst>
      <p:ext uri="{BB962C8B-B14F-4D97-AF65-F5344CB8AC3E}">
        <p14:creationId xmlns:p14="http://schemas.microsoft.com/office/powerpoint/2010/main" val="874307871"/>
      </p:ext>
    </p:extLst>
  </p:cSld>
  <p:clrMapOvr>
    <a:masterClrMapping/>
  </p:clrMapOvr>
  <p:transition spd="slow">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874928"/>
            <a:ext cx="4748956" cy="285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11145"/>
            <a:ext cx="5676900" cy="341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60AF8A9-5F13-4AED-84CC-D2205AA50863}"/>
              </a:ext>
            </a:extLst>
          </p:cNvPr>
          <p:cNvPicPr>
            <a:picLocks noChangeAspect="1"/>
          </p:cNvPicPr>
          <p:nvPr/>
        </p:nvPicPr>
        <p:blipFill>
          <a:blip r:embed="rId5"/>
          <a:stretch>
            <a:fillRect/>
          </a:stretch>
        </p:blipFill>
        <p:spPr>
          <a:xfrm>
            <a:off x="152400" y="2514600"/>
            <a:ext cx="770965" cy="609600"/>
          </a:xfrm>
          <a:prstGeom prst="rect">
            <a:avLst/>
          </a:prstGeom>
        </p:spPr>
      </p:pic>
      <p:pic>
        <p:nvPicPr>
          <p:cNvPr id="6" name="Picture 5">
            <a:extLst>
              <a:ext uri="{FF2B5EF4-FFF2-40B4-BE49-F238E27FC236}">
                <a16:creationId xmlns:a16="http://schemas.microsoft.com/office/drawing/2014/main" id="{2746B784-00C5-413E-B80F-18EA7E2A92F6}"/>
              </a:ext>
            </a:extLst>
          </p:cNvPr>
          <p:cNvPicPr>
            <a:picLocks noChangeAspect="1"/>
          </p:cNvPicPr>
          <p:nvPr/>
        </p:nvPicPr>
        <p:blipFill>
          <a:blip r:embed="rId5"/>
          <a:stretch>
            <a:fillRect/>
          </a:stretch>
        </p:blipFill>
        <p:spPr>
          <a:xfrm>
            <a:off x="3429000" y="4876800"/>
            <a:ext cx="770965" cy="609600"/>
          </a:xfrm>
          <a:prstGeom prst="rect">
            <a:avLst/>
          </a:prstGeom>
        </p:spPr>
      </p:pic>
    </p:spTree>
    <p:extLst>
      <p:ext uri="{BB962C8B-B14F-4D97-AF65-F5344CB8AC3E}">
        <p14:creationId xmlns:p14="http://schemas.microsoft.com/office/powerpoint/2010/main" val="3825335261"/>
      </p:ext>
    </p:extLst>
  </p:cSld>
  <p:clrMapOvr>
    <a:masterClrMapping/>
  </p:clrMapOvr>
  <p:transition spd="slow">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57098"/>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163443"/>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C30D5A4-E42B-492C-9115-6E036A1CE085}"/>
              </a:ext>
            </a:extLst>
          </p:cNvPr>
          <p:cNvPicPr>
            <a:picLocks noChangeAspect="1"/>
          </p:cNvPicPr>
          <p:nvPr/>
        </p:nvPicPr>
        <p:blipFill>
          <a:blip r:embed="rId5"/>
          <a:stretch>
            <a:fillRect/>
          </a:stretch>
        </p:blipFill>
        <p:spPr>
          <a:xfrm>
            <a:off x="129012" y="2667000"/>
            <a:ext cx="770965" cy="609600"/>
          </a:xfrm>
          <a:prstGeom prst="rect">
            <a:avLst/>
          </a:prstGeom>
        </p:spPr>
      </p:pic>
      <p:pic>
        <p:nvPicPr>
          <p:cNvPr id="6" name="Picture 5">
            <a:extLst>
              <a:ext uri="{FF2B5EF4-FFF2-40B4-BE49-F238E27FC236}">
                <a16:creationId xmlns:a16="http://schemas.microsoft.com/office/drawing/2014/main" id="{0AB50457-63F1-4550-BFB2-B93779ED0264}"/>
              </a:ext>
            </a:extLst>
          </p:cNvPr>
          <p:cNvPicPr>
            <a:picLocks noChangeAspect="1"/>
          </p:cNvPicPr>
          <p:nvPr/>
        </p:nvPicPr>
        <p:blipFill>
          <a:blip r:embed="rId5"/>
          <a:stretch>
            <a:fillRect/>
          </a:stretch>
        </p:blipFill>
        <p:spPr>
          <a:xfrm>
            <a:off x="3801035" y="5029200"/>
            <a:ext cx="770965" cy="609600"/>
          </a:xfrm>
          <a:prstGeom prst="rect">
            <a:avLst/>
          </a:prstGeom>
        </p:spPr>
      </p:pic>
    </p:spTree>
    <p:extLst>
      <p:ext uri="{BB962C8B-B14F-4D97-AF65-F5344CB8AC3E}">
        <p14:creationId xmlns:p14="http://schemas.microsoft.com/office/powerpoint/2010/main" val="860625517"/>
      </p:ext>
    </p:extLst>
  </p:cSld>
  <p:clrMapOvr>
    <a:masterClrMapping/>
  </p:clrMapOvr>
  <p:transition spd="slow">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838200"/>
            <a:ext cx="5638800" cy="33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73922" y="3200400"/>
            <a:ext cx="5193878" cy="312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F0A84134-1F3F-4CF1-9CCF-196AB0E16C59}"/>
              </a:ext>
            </a:extLst>
          </p:cNvPr>
          <p:cNvPicPr>
            <a:picLocks noChangeAspect="1"/>
          </p:cNvPicPr>
          <p:nvPr/>
        </p:nvPicPr>
        <p:blipFill>
          <a:blip r:embed="rId5"/>
          <a:stretch>
            <a:fillRect/>
          </a:stretch>
        </p:blipFill>
        <p:spPr>
          <a:xfrm>
            <a:off x="207941" y="2769922"/>
            <a:ext cx="778761" cy="615764"/>
          </a:xfrm>
          <a:prstGeom prst="rect">
            <a:avLst/>
          </a:prstGeom>
        </p:spPr>
      </p:pic>
      <p:pic>
        <p:nvPicPr>
          <p:cNvPr id="6" name="Picture 5">
            <a:extLst>
              <a:ext uri="{FF2B5EF4-FFF2-40B4-BE49-F238E27FC236}">
                <a16:creationId xmlns:a16="http://schemas.microsoft.com/office/drawing/2014/main" id="{5A2E60FD-EEAD-4B88-A752-E165AFF4A62E}"/>
              </a:ext>
            </a:extLst>
          </p:cNvPr>
          <p:cNvPicPr>
            <a:picLocks noChangeAspect="1"/>
          </p:cNvPicPr>
          <p:nvPr/>
        </p:nvPicPr>
        <p:blipFill>
          <a:blip r:embed="rId5"/>
          <a:stretch>
            <a:fillRect/>
          </a:stretch>
        </p:blipFill>
        <p:spPr>
          <a:xfrm>
            <a:off x="3893975" y="4975136"/>
            <a:ext cx="770965" cy="609600"/>
          </a:xfrm>
          <a:prstGeom prst="rect">
            <a:avLst/>
          </a:prstGeom>
        </p:spPr>
      </p:pic>
    </p:spTree>
    <p:extLst>
      <p:ext uri="{BB962C8B-B14F-4D97-AF65-F5344CB8AC3E}">
        <p14:creationId xmlns:p14="http://schemas.microsoft.com/office/powerpoint/2010/main" val="94076756"/>
      </p:ext>
    </p:extLst>
  </p:cSld>
  <p:clrMapOvr>
    <a:masterClrMapping/>
  </p:clrMapOvr>
  <p:transition spd="slow">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021" y="838200"/>
            <a:ext cx="480996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0" y="2793823"/>
            <a:ext cx="5859804" cy="352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00662451-9401-40CD-8FD3-6420842D8AD3}"/>
              </a:ext>
            </a:extLst>
          </p:cNvPr>
          <p:cNvPicPr>
            <a:picLocks noChangeAspect="1"/>
          </p:cNvPicPr>
          <p:nvPr/>
        </p:nvPicPr>
        <p:blipFill>
          <a:blip r:embed="rId5"/>
          <a:stretch>
            <a:fillRect/>
          </a:stretch>
        </p:blipFill>
        <p:spPr>
          <a:xfrm>
            <a:off x="102021" y="2489023"/>
            <a:ext cx="770965" cy="609600"/>
          </a:xfrm>
          <a:prstGeom prst="rect">
            <a:avLst/>
          </a:prstGeom>
        </p:spPr>
      </p:pic>
      <p:pic>
        <p:nvPicPr>
          <p:cNvPr id="6" name="Picture 5">
            <a:extLst>
              <a:ext uri="{FF2B5EF4-FFF2-40B4-BE49-F238E27FC236}">
                <a16:creationId xmlns:a16="http://schemas.microsoft.com/office/drawing/2014/main" id="{3E28947C-E869-4EF6-9468-4C029B80656C}"/>
              </a:ext>
            </a:extLst>
          </p:cNvPr>
          <p:cNvPicPr>
            <a:picLocks noChangeAspect="1"/>
          </p:cNvPicPr>
          <p:nvPr/>
        </p:nvPicPr>
        <p:blipFill>
          <a:blip r:embed="rId5"/>
          <a:stretch>
            <a:fillRect/>
          </a:stretch>
        </p:blipFill>
        <p:spPr>
          <a:xfrm>
            <a:off x="3124200" y="4800600"/>
            <a:ext cx="867336" cy="685800"/>
          </a:xfrm>
          <a:prstGeom prst="rect">
            <a:avLst/>
          </a:prstGeom>
        </p:spPr>
      </p:pic>
    </p:spTree>
    <p:extLst>
      <p:ext uri="{BB962C8B-B14F-4D97-AF65-F5344CB8AC3E}">
        <p14:creationId xmlns:p14="http://schemas.microsoft.com/office/powerpoint/2010/main" val="1843584113"/>
      </p:ext>
    </p:extLst>
  </p:cSld>
  <p:clrMapOvr>
    <a:masterClrMapping/>
  </p:clrMapOvr>
  <p:transition spd="slow">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1" y="838202"/>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2996260"/>
            <a:ext cx="5638800" cy="33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5CEB3299-B21E-40EF-A49B-753D91C56442}"/>
              </a:ext>
            </a:extLst>
          </p:cNvPr>
          <p:cNvPicPr>
            <a:picLocks noChangeAspect="1"/>
          </p:cNvPicPr>
          <p:nvPr/>
        </p:nvPicPr>
        <p:blipFill>
          <a:blip r:embed="rId5"/>
          <a:stretch>
            <a:fillRect/>
          </a:stretch>
        </p:blipFill>
        <p:spPr>
          <a:xfrm>
            <a:off x="152401" y="2691460"/>
            <a:ext cx="770965" cy="609600"/>
          </a:xfrm>
          <a:prstGeom prst="rect">
            <a:avLst/>
          </a:prstGeom>
        </p:spPr>
      </p:pic>
      <p:pic>
        <p:nvPicPr>
          <p:cNvPr id="6" name="Picture 5">
            <a:extLst>
              <a:ext uri="{FF2B5EF4-FFF2-40B4-BE49-F238E27FC236}">
                <a16:creationId xmlns:a16="http://schemas.microsoft.com/office/drawing/2014/main" id="{40B70FE0-4747-421D-8C70-4097CC6F3847}"/>
              </a:ext>
            </a:extLst>
          </p:cNvPr>
          <p:cNvPicPr>
            <a:picLocks noChangeAspect="1"/>
          </p:cNvPicPr>
          <p:nvPr/>
        </p:nvPicPr>
        <p:blipFill>
          <a:blip r:embed="rId5"/>
          <a:stretch>
            <a:fillRect/>
          </a:stretch>
        </p:blipFill>
        <p:spPr>
          <a:xfrm>
            <a:off x="3505200" y="4938180"/>
            <a:ext cx="770965" cy="609600"/>
          </a:xfrm>
          <a:prstGeom prst="rect">
            <a:avLst/>
          </a:prstGeom>
        </p:spPr>
      </p:pic>
    </p:spTree>
    <p:extLst>
      <p:ext uri="{BB962C8B-B14F-4D97-AF65-F5344CB8AC3E}">
        <p14:creationId xmlns:p14="http://schemas.microsoft.com/office/powerpoint/2010/main" val="1047937367"/>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876801" y="914400"/>
            <a:ext cx="4038599" cy="2539157"/>
          </a:xfrm>
          <a:prstGeom prst="rect">
            <a:avLst/>
          </a:prstGeom>
        </p:spPr>
        <p:txBody>
          <a:bodyPr wrap="square" lIns="0" tIns="0" rIns="0" bIns="0">
            <a:spAutoFit/>
          </a:bodyPr>
          <a:lstStyle/>
          <a:p>
            <a:r>
              <a:rPr lang="en-CA" sz="1100" dirty="0">
                <a:latin typeface="Arial" pitchFamily="34" charset="0"/>
                <a:cs typeface="Arial" pitchFamily="34" charset="0"/>
              </a:rPr>
              <a:t>The Transferor/Transferee tab allows you to add the transferor(s), transferee(s) and their interest in the agreement depending upon the selected type of transfer. A change in designated representative type of transfer will not require any information on this tab.</a:t>
            </a:r>
            <a:br>
              <a:rPr lang="en-CA" sz="1100" dirty="0">
                <a:latin typeface="Arial" pitchFamily="34" charset="0"/>
                <a:cs typeface="Arial" pitchFamily="34" charset="0"/>
              </a:rPr>
            </a:br>
            <a:r>
              <a:rPr lang="en-CA" sz="1100" dirty="0">
                <a:latin typeface="Arial" pitchFamily="34" charset="0"/>
                <a:cs typeface="Arial" pitchFamily="34" charset="0"/>
              </a:rPr>
              <a:t/>
            </a:r>
            <a:br>
              <a:rPr lang="en-CA" sz="1100" dirty="0">
                <a:latin typeface="Arial" pitchFamily="34" charset="0"/>
                <a:cs typeface="Arial" pitchFamily="34" charset="0"/>
              </a:rPr>
            </a:br>
            <a:r>
              <a:rPr lang="en-CA" sz="1100" dirty="0">
                <a:latin typeface="Arial" pitchFamily="34" charset="0"/>
                <a:cs typeface="Arial" pitchFamily="34" charset="0"/>
              </a:rPr>
              <a:t>The </a:t>
            </a:r>
            <a:r>
              <a:rPr lang="en-CA" sz="1100" b="1" dirty="0">
                <a:latin typeface="Arial" pitchFamily="34" charset="0"/>
                <a:cs typeface="Arial" pitchFamily="34" charset="0"/>
              </a:rPr>
              <a:t>Add Transferor</a:t>
            </a:r>
            <a:r>
              <a:rPr lang="en-CA" sz="1100" dirty="0">
                <a:latin typeface="Arial" pitchFamily="34" charset="0"/>
                <a:cs typeface="Arial" pitchFamily="34" charset="0"/>
              </a:rPr>
              <a:t> button opens the Select Transferor screen. The Select Transferor screen will display a list of common Transferor(s) for the selected Agreement(s). You may select a single or multiple client(s) as transferor(s).</a:t>
            </a:r>
            <a:br>
              <a:rPr lang="en-CA" sz="1100" dirty="0">
                <a:latin typeface="Arial" pitchFamily="34" charset="0"/>
                <a:cs typeface="Arial" pitchFamily="34" charset="0"/>
              </a:rPr>
            </a:br>
            <a:r>
              <a:rPr lang="en-CA" sz="1100" dirty="0">
                <a:latin typeface="Arial" pitchFamily="34" charset="0"/>
                <a:cs typeface="Arial" pitchFamily="34" charset="0"/>
              </a:rPr>
              <a:t/>
            </a:r>
            <a:br>
              <a:rPr lang="en-CA" sz="1100" dirty="0">
                <a:latin typeface="Arial" pitchFamily="34" charset="0"/>
                <a:cs typeface="Arial" pitchFamily="34" charset="0"/>
              </a:rPr>
            </a:br>
            <a:r>
              <a:rPr lang="en-CA" sz="1100" dirty="0">
                <a:latin typeface="Arial" pitchFamily="34" charset="0"/>
                <a:cs typeface="Arial" pitchFamily="34" charset="0"/>
              </a:rPr>
              <a:t>The </a:t>
            </a:r>
            <a:r>
              <a:rPr lang="en-CA" sz="1100" b="1" dirty="0">
                <a:latin typeface="Arial" pitchFamily="34" charset="0"/>
                <a:cs typeface="Arial" pitchFamily="34" charset="0"/>
              </a:rPr>
              <a:t>Add Transferee</a:t>
            </a:r>
            <a:r>
              <a:rPr lang="en-CA" sz="1100" dirty="0">
                <a:latin typeface="Arial" pitchFamily="34" charset="0"/>
                <a:cs typeface="Arial" pitchFamily="34" charset="0"/>
              </a:rPr>
              <a:t> button will open the Find Client screen, which enables you to select the Transferee(s). For more details about the Find Client Screen, refer to </a:t>
            </a:r>
            <a:r>
              <a:rPr lang="en-CA" sz="1100" b="1" dirty="0">
                <a:latin typeface="Arial" pitchFamily="34" charset="0"/>
                <a:cs typeface="Arial" pitchFamily="34" charset="0"/>
              </a:rPr>
              <a:t>Search Agreements</a:t>
            </a:r>
            <a:r>
              <a:rPr lang="en-CA" sz="1100" dirty="0">
                <a:latin typeface="Arial" pitchFamily="34" charset="0"/>
                <a:cs typeface="Arial" pitchFamily="34" charset="0"/>
              </a:rPr>
              <a:t> training module.</a:t>
            </a:r>
          </a:p>
        </p:txBody>
      </p:sp>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533400" y="609600"/>
            <a:ext cx="2743200" cy="731838"/>
          </a:xfrm>
        </p:spPr>
        <p:txBody>
          <a:bodyPr>
            <a:normAutofit/>
          </a:bodyPr>
          <a:lstStyle/>
          <a:p>
            <a:pPr algn="l"/>
            <a:r>
              <a:rPr lang="en-CA" sz="1600" b="1" dirty="0">
                <a:latin typeface="Arial" pitchFamily="34" charset="0"/>
                <a:cs typeface="Arial" pitchFamily="34" charset="0"/>
              </a:rPr>
              <a:t>Transferor/Transferee</a:t>
            </a:r>
            <a:r>
              <a:rPr lang="en-CA" sz="1600" b="1" baseline="0" dirty="0">
                <a:latin typeface="Arial" pitchFamily="34" charset="0"/>
                <a:cs typeface="Arial" pitchFamily="34" charset="0"/>
              </a:rPr>
              <a:t> Tab</a:t>
            </a:r>
            <a:endParaRPr lang="en-CA" sz="1600" b="1" dirty="0">
              <a:latin typeface="Arial" pitchFamily="34" charset="0"/>
              <a:cs typeface="Arial" pitchFamily="34" charset="0"/>
            </a:endParaRPr>
          </a:p>
        </p:txBody>
      </p:sp>
      <p:sp>
        <p:nvSpPr>
          <p:cNvPr id="5" name="Rectangle 4"/>
          <p:cNvSpPr/>
          <p:nvPr/>
        </p:nvSpPr>
        <p:spPr>
          <a:xfrm>
            <a:off x="3429001" y="3561561"/>
            <a:ext cx="5638799" cy="2839239"/>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View</a:t>
            </a:r>
            <a:r>
              <a:rPr lang="en-CA" sz="1050" dirty="0">
                <a:latin typeface="Arial" pitchFamily="34" charset="0"/>
                <a:cs typeface="Arial" pitchFamily="34" charset="0"/>
              </a:rPr>
              <a:t> </a:t>
            </a:r>
            <a:r>
              <a:rPr lang="en-CA" sz="1050" b="1" dirty="0">
                <a:latin typeface="Arial" pitchFamily="34" charset="0"/>
                <a:cs typeface="Arial" pitchFamily="34" charset="0"/>
              </a:rPr>
              <a:t>Transfer</a:t>
            </a:r>
            <a:r>
              <a:rPr lang="en-CA" sz="1050" dirty="0">
                <a:latin typeface="Arial" pitchFamily="34" charset="0"/>
                <a:cs typeface="Arial" pitchFamily="34" charset="0"/>
              </a:rPr>
              <a:t> </a:t>
            </a:r>
            <a:r>
              <a:rPr lang="en-CA" sz="1050" b="1" dirty="0">
                <a:latin typeface="Arial" pitchFamily="34" charset="0"/>
                <a:cs typeface="Arial" pitchFamily="34" charset="0"/>
              </a:rPr>
              <a:t>Document</a:t>
            </a:r>
            <a:r>
              <a:rPr lang="en-CA" sz="1050" dirty="0">
                <a:latin typeface="Arial" pitchFamily="34" charset="0"/>
                <a:cs typeface="Arial" pitchFamily="34" charset="0"/>
              </a:rPr>
              <a:t> - The Transfer Document hyperlink opens the Original Transfer Document (PDF).  It is available on all tabs.</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Add</a:t>
            </a:r>
            <a:r>
              <a:rPr lang="en-CA" sz="1050" dirty="0">
                <a:latin typeface="Arial" pitchFamily="34" charset="0"/>
                <a:cs typeface="Arial" pitchFamily="34" charset="0"/>
              </a:rPr>
              <a:t> </a:t>
            </a:r>
            <a:r>
              <a:rPr lang="en-CA" sz="1050" b="1" dirty="0">
                <a:latin typeface="Arial" pitchFamily="34" charset="0"/>
                <a:cs typeface="Arial" pitchFamily="34" charset="0"/>
              </a:rPr>
              <a:t>Transferor</a:t>
            </a:r>
            <a:r>
              <a:rPr lang="en-CA" sz="1050" dirty="0">
                <a:latin typeface="Arial" pitchFamily="34" charset="0"/>
                <a:cs typeface="Arial" pitchFamily="34" charset="0"/>
              </a:rPr>
              <a:t> - The Add Transferor button opens the Select Transferor screen. This screen will display a list of possible Transferor(s) for the selected agreement(s).</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a:t>
            </a:r>
            <a:r>
              <a:rPr lang="en-CA" sz="1050" dirty="0">
                <a:latin typeface="Arial" pitchFamily="34" charset="0"/>
                <a:cs typeface="Arial" pitchFamily="34" charset="0"/>
              </a:rPr>
              <a:t> - Depending on the type of transfer, this could be the Percentage of Interest to be transferred, Undivided Interest or the Current Registered Interest.</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Add</a:t>
            </a:r>
            <a:r>
              <a:rPr lang="en-CA" sz="1050" dirty="0">
                <a:latin typeface="Arial" pitchFamily="34" charset="0"/>
                <a:cs typeface="Arial" pitchFamily="34" charset="0"/>
              </a:rPr>
              <a:t> </a:t>
            </a:r>
            <a:r>
              <a:rPr lang="en-CA" sz="1050" b="1" dirty="0">
                <a:latin typeface="Arial" pitchFamily="34" charset="0"/>
                <a:cs typeface="Arial" pitchFamily="34" charset="0"/>
              </a:rPr>
              <a:t>Transferee</a:t>
            </a:r>
            <a:r>
              <a:rPr lang="en-CA" sz="1050" dirty="0">
                <a:latin typeface="Arial" pitchFamily="34" charset="0"/>
                <a:cs typeface="Arial" pitchFamily="34" charset="0"/>
              </a:rPr>
              <a:t> - The Add Transferee button will open the Find Client screen, which enables you to select the Transferee(s).</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a:t>
            </a:r>
            <a:r>
              <a:rPr lang="en-CA" sz="1050" dirty="0">
                <a:latin typeface="Arial" pitchFamily="34" charset="0"/>
                <a:cs typeface="Arial" pitchFamily="34" charset="0"/>
              </a:rPr>
              <a:t> - Depending on the type of transfer, this could be the Percentage of Transferred Interest, Undivided Interest or the Resulting Registered Percent.</a:t>
            </a:r>
          </a:p>
          <a:p>
            <a:pPr marL="171450" indent="-171450">
              <a:buFont typeface="Arial" pitchFamily="34" charset="0"/>
              <a:buChar char="•"/>
            </a:pPr>
            <a:endParaRPr lang="en-CA" sz="1050" dirty="0">
              <a:latin typeface="Arial" pitchFamily="34" charset="0"/>
              <a:cs typeface="Arial" pitchFamily="34" charset="0"/>
            </a:endParaRPr>
          </a:p>
          <a:p>
            <a:pPr marL="171450" lvl="0" indent="-171450">
              <a:buFont typeface="Arial" pitchFamily="34" charset="0"/>
              <a:buChar char="•"/>
            </a:pPr>
            <a:r>
              <a:rPr lang="en-CA" sz="1050" b="1" dirty="0">
                <a:solidFill>
                  <a:prstClr val="black"/>
                </a:solidFill>
                <a:latin typeface="Arial" pitchFamily="34" charset="0"/>
                <a:cs typeface="Arial" pitchFamily="34" charset="0"/>
              </a:rPr>
              <a:t>Reviewer</a:t>
            </a:r>
            <a:r>
              <a:rPr lang="en-CA" sz="1050" dirty="0">
                <a:solidFill>
                  <a:prstClr val="black"/>
                </a:solidFill>
                <a:latin typeface="Arial" pitchFamily="34" charset="0"/>
                <a:cs typeface="Arial" pitchFamily="34" charset="0"/>
              </a:rPr>
              <a:t> </a:t>
            </a:r>
            <a:r>
              <a:rPr lang="en-CA" sz="1050" b="1" dirty="0">
                <a:solidFill>
                  <a:prstClr val="black"/>
                </a:solidFill>
                <a:latin typeface="Arial" pitchFamily="34" charset="0"/>
                <a:cs typeface="Arial" pitchFamily="34" charset="0"/>
              </a:rPr>
              <a:t>Approval</a:t>
            </a:r>
            <a:r>
              <a:rPr lang="en-CA" sz="1050" dirty="0">
                <a:solidFill>
                  <a:prstClr val="black"/>
                </a:solidFill>
                <a:latin typeface="Arial" pitchFamily="34" charset="0"/>
                <a:cs typeface="Arial" pitchFamily="34" charset="0"/>
              </a:rPr>
              <a:t> - Depending on your role(s), the action button could change to Reviewer, Approve or Submit. This button is available on all tabs.</a:t>
            </a:r>
            <a:endParaRPr lang="en-US" sz="1050" b="1" dirty="0">
              <a:latin typeface="Arial" pitchFamily="34" charset="0"/>
              <a:cs typeface="Arial" pitchFamily="34"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49" y="1152525"/>
            <a:ext cx="4692927" cy="240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917754"/>
            <a:ext cx="5029200" cy="302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139745"/>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F7C9A741-3ABE-4D70-9388-2165FA0DE993}"/>
              </a:ext>
            </a:extLst>
          </p:cNvPr>
          <p:cNvPicPr>
            <a:picLocks noChangeAspect="1"/>
          </p:cNvPicPr>
          <p:nvPr/>
        </p:nvPicPr>
        <p:blipFill>
          <a:blip r:embed="rId5"/>
          <a:stretch>
            <a:fillRect/>
          </a:stretch>
        </p:blipFill>
        <p:spPr>
          <a:xfrm>
            <a:off x="127000" y="2667000"/>
            <a:ext cx="770965" cy="609600"/>
          </a:xfrm>
          <a:prstGeom prst="rect">
            <a:avLst/>
          </a:prstGeom>
        </p:spPr>
      </p:pic>
      <p:pic>
        <p:nvPicPr>
          <p:cNvPr id="6" name="Picture 5">
            <a:extLst>
              <a:ext uri="{FF2B5EF4-FFF2-40B4-BE49-F238E27FC236}">
                <a16:creationId xmlns:a16="http://schemas.microsoft.com/office/drawing/2014/main" id="{26F4E5EF-A592-41AE-BEB7-4D123EB435E0}"/>
              </a:ext>
            </a:extLst>
          </p:cNvPr>
          <p:cNvPicPr>
            <a:picLocks noChangeAspect="1"/>
          </p:cNvPicPr>
          <p:nvPr/>
        </p:nvPicPr>
        <p:blipFill>
          <a:blip r:embed="rId5"/>
          <a:stretch>
            <a:fillRect/>
          </a:stretch>
        </p:blipFill>
        <p:spPr>
          <a:xfrm>
            <a:off x="3801035" y="4953000"/>
            <a:ext cx="770965" cy="609600"/>
          </a:xfrm>
          <a:prstGeom prst="rect">
            <a:avLst/>
          </a:prstGeom>
        </p:spPr>
      </p:pic>
      <p:sp>
        <p:nvSpPr>
          <p:cNvPr id="2" name="TextBox 1">
            <a:extLst>
              <a:ext uri="{FF2B5EF4-FFF2-40B4-BE49-F238E27FC236}">
                <a16:creationId xmlns:a16="http://schemas.microsoft.com/office/drawing/2014/main" id="{809B4267-FA0E-4D98-BEA7-72E17FD2A281}"/>
              </a:ext>
            </a:extLst>
          </p:cNvPr>
          <p:cNvSpPr txBox="1"/>
          <p:nvPr/>
        </p:nvSpPr>
        <p:spPr>
          <a:xfrm>
            <a:off x="5715000" y="1320864"/>
            <a:ext cx="2209800" cy="1323439"/>
          </a:xfrm>
          <a:prstGeom prst="rect">
            <a:avLst/>
          </a:prstGeom>
          <a:noFill/>
        </p:spPr>
        <p:txBody>
          <a:bodyPr wrap="square" rtlCol="0">
            <a:spAutoFit/>
          </a:bodyPr>
          <a:lstStyle/>
          <a:p>
            <a:r>
              <a:rPr lang="en-US" sz="1000" b="1" dirty="0"/>
              <a:t>TIP:  </a:t>
            </a:r>
            <a:r>
              <a:rPr lang="en-US" sz="1000" dirty="0"/>
              <a:t>note that if you enter an email address and then want to change it you have to type over it.  You can’t just delete </a:t>
            </a:r>
            <a:r>
              <a:rPr lang="en-US" sz="1000" dirty="0" smtClean="0"/>
              <a:t>it</a:t>
            </a:r>
          </a:p>
          <a:p>
            <a:endParaRPr lang="en-US" sz="1000" dirty="0"/>
          </a:p>
          <a:p>
            <a:r>
              <a:rPr lang="en-US" sz="1000" dirty="0" smtClean="0"/>
              <a:t>The email will go to the added email address and will also be sent to the default addresses.</a:t>
            </a:r>
            <a:endParaRPr lang="en-US" sz="1000" dirty="0"/>
          </a:p>
        </p:txBody>
      </p:sp>
    </p:spTree>
    <p:extLst>
      <p:ext uri="{BB962C8B-B14F-4D97-AF65-F5344CB8AC3E}">
        <p14:creationId xmlns:p14="http://schemas.microsoft.com/office/powerpoint/2010/main" val="633231511"/>
      </p:ext>
    </p:extLst>
  </p:cSld>
  <p:clrMapOvr>
    <a:masterClrMapping/>
  </p:clrMapOvr>
  <p:transition spd="slow">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1" y="838200"/>
            <a:ext cx="4800600" cy="288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ular Callout 2"/>
          <p:cNvSpPr/>
          <p:nvPr/>
        </p:nvSpPr>
        <p:spPr>
          <a:xfrm>
            <a:off x="76200" y="3352799"/>
            <a:ext cx="1981200" cy="601675"/>
          </a:xfrm>
          <a:prstGeom prst="wedgeRectCallout">
            <a:avLst>
              <a:gd name="adj1" fmla="val 38695"/>
              <a:gd name="adj2" fmla="val -17851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You will see the </a:t>
            </a:r>
            <a:r>
              <a:rPr lang="en-US" sz="1100" b="1" dirty="0">
                <a:solidFill>
                  <a:prstClr val="black"/>
                </a:solidFill>
                <a:latin typeface="Arial" pitchFamily="34" charset="0"/>
                <a:cs typeface="Arial" pitchFamily="34" charset="0"/>
              </a:rPr>
              <a:t>comments</a:t>
            </a:r>
            <a:r>
              <a:rPr lang="en-US" sz="1100" dirty="0">
                <a:solidFill>
                  <a:prstClr val="black"/>
                </a:solidFill>
                <a:latin typeface="Arial" pitchFamily="34" charset="0"/>
                <a:cs typeface="Arial" pitchFamily="34" charset="0"/>
              </a:rPr>
              <a:t> displayed on the </a:t>
            </a:r>
            <a:r>
              <a:rPr lang="en-US" sz="1100" b="1" dirty="0">
                <a:solidFill>
                  <a:prstClr val="black"/>
                </a:solidFill>
                <a:latin typeface="Arial" pitchFamily="34" charset="0"/>
                <a:cs typeface="Arial" pitchFamily="34" charset="0"/>
              </a:rPr>
              <a:t>Work in Progress</a:t>
            </a:r>
            <a:r>
              <a:rPr lang="en-US" sz="1100" dirty="0">
                <a:solidFill>
                  <a:prstClr val="black"/>
                </a:solidFill>
                <a:latin typeface="Arial" pitchFamily="34" charset="0"/>
                <a:cs typeface="Arial" pitchFamily="34" charset="0"/>
              </a:rPr>
              <a:t> screen</a:t>
            </a:r>
            <a:endParaRPr lang="en-CA" sz="1100" dirty="0">
              <a:solidFill>
                <a:prstClr val="black"/>
              </a:solidFill>
              <a:latin typeface="Arial" pitchFamily="34" charset="0"/>
              <a:cs typeface="Arial" pitchFamily="34" charset="0"/>
            </a:endParaRPr>
          </a:p>
        </p:txBody>
      </p:sp>
      <p:pic>
        <p:nvPicPr>
          <p:cNvPr id="327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159404"/>
            <a:ext cx="5257800" cy="316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6733EC90-21FC-4B82-9577-5B94CB8B71D6}"/>
              </a:ext>
            </a:extLst>
          </p:cNvPr>
          <p:cNvPicPr>
            <a:picLocks noChangeAspect="1"/>
          </p:cNvPicPr>
          <p:nvPr/>
        </p:nvPicPr>
        <p:blipFill>
          <a:blip r:embed="rId5"/>
          <a:stretch>
            <a:fillRect/>
          </a:stretch>
        </p:blipFill>
        <p:spPr>
          <a:xfrm>
            <a:off x="152401" y="2516886"/>
            <a:ext cx="770965" cy="609600"/>
          </a:xfrm>
          <a:prstGeom prst="rect">
            <a:avLst/>
          </a:prstGeom>
        </p:spPr>
      </p:pic>
      <p:pic>
        <p:nvPicPr>
          <p:cNvPr id="7" name="Picture 6">
            <a:extLst>
              <a:ext uri="{FF2B5EF4-FFF2-40B4-BE49-F238E27FC236}">
                <a16:creationId xmlns:a16="http://schemas.microsoft.com/office/drawing/2014/main" id="{4433EAA7-10AB-4EE5-A8BD-DC6396F035BB}"/>
              </a:ext>
            </a:extLst>
          </p:cNvPr>
          <p:cNvPicPr>
            <a:picLocks noChangeAspect="1"/>
          </p:cNvPicPr>
          <p:nvPr/>
        </p:nvPicPr>
        <p:blipFill>
          <a:blip r:embed="rId5"/>
          <a:stretch>
            <a:fillRect/>
          </a:stretch>
        </p:blipFill>
        <p:spPr>
          <a:xfrm>
            <a:off x="3886200" y="4953000"/>
            <a:ext cx="914400" cy="723014"/>
          </a:xfrm>
          <a:prstGeom prst="rect">
            <a:avLst/>
          </a:prstGeom>
        </p:spPr>
      </p:pic>
    </p:spTree>
    <p:extLst>
      <p:ext uri="{BB962C8B-B14F-4D97-AF65-F5344CB8AC3E}">
        <p14:creationId xmlns:p14="http://schemas.microsoft.com/office/powerpoint/2010/main" val="2047074621"/>
      </p:ext>
    </p:extLst>
  </p:cSld>
  <p:clrMapOvr>
    <a:masterClrMapping/>
  </p:clrMapOvr>
  <p:transition spd="slow">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199" y="838200"/>
            <a:ext cx="5029201" cy="302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24944" y="3048000"/>
            <a:ext cx="5442856"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3F0AB5B-BF84-489E-80EB-61C17DC6D486}"/>
              </a:ext>
            </a:extLst>
          </p:cNvPr>
          <p:cNvPicPr>
            <a:picLocks noChangeAspect="1"/>
          </p:cNvPicPr>
          <p:nvPr/>
        </p:nvPicPr>
        <p:blipFill>
          <a:blip r:embed="rId5"/>
          <a:stretch>
            <a:fillRect/>
          </a:stretch>
        </p:blipFill>
        <p:spPr>
          <a:xfrm>
            <a:off x="76199" y="2590800"/>
            <a:ext cx="770965" cy="609600"/>
          </a:xfrm>
          <a:prstGeom prst="rect">
            <a:avLst/>
          </a:prstGeom>
        </p:spPr>
      </p:pic>
      <p:pic>
        <p:nvPicPr>
          <p:cNvPr id="6" name="Picture 5">
            <a:extLst>
              <a:ext uri="{FF2B5EF4-FFF2-40B4-BE49-F238E27FC236}">
                <a16:creationId xmlns:a16="http://schemas.microsoft.com/office/drawing/2014/main" id="{8EBA35BD-15E6-4D8A-A65B-8ED51495B88C}"/>
              </a:ext>
            </a:extLst>
          </p:cNvPr>
          <p:cNvPicPr>
            <a:picLocks noChangeAspect="1"/>
          </p:cNvPicPr>
          <p:nvPr/>
        </p:nvPicPr>
        <p:blipFill>
          <a:blip r:embed="rId5"/>
          <a:stretch>
            <a:fillRect/>
          </a:stretch>
        </p:blipFill>
        <p:spPr>
          <a:xfrm>
            <a:off x="3733800" y="4876800"/>
            <a:ext cx="770965" cy="609600"/>
          </a:xfrm>
          <a:prstGeom prst="rect">
            <a:avLst/>
          </a:prstGeom>
        </p:spPr>
      </p:pic>
    </p:spTree>
    <p:extLst>
      <p:ext uri="{BB962C8B-B14F-4D97-AF65-F5344CB8AC3E}">
        <p14:creationId xmlns:p14="http://schemas.microsoft.com/office/powerpoint/2010/main" val="57032882"/>
      </p:ext>
    </p:extLst>
  </p:cSld>
  <p:clrMapOvr>
    <a:masterClrMapping/>
  </p:clrMapOvr>
  <p:transition spd="slow">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800600" cy="288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60368"/>
            <a:ext cx="5715000" cy="3440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F8C0B58-EB46-4539-8570-1F4F058E8AD1}"/>
              </a:ext>
            </a:extLst>
          </p:cNvPr>
          <p:cNvPicPr>
            <a:picLocks noChangeAspect="1"/>
          </p:cNvPicPr>
          <p:nvPr/>
        </p:nvPicPr>
        <p:blipFill>
          <a:blip r:embed="rId5"/>
          <a:stretch>
            <a:fillRect/>
          </a:stretch>
        </p:blipFill>
        <p:spPr>
          <a:xfrm>
            <a:off x="3429000" y="4876800"/>
            <a:ext cx="770965" cy="609600"/>
          </a:xfrm>
          <a:prstGeom prst="rect">
            <a:avLst/>
          </a:prstGeom>
        </p:spPr>
      </p:pic>
    </p:spTree>
    <p:extLst>
      <p:ext uri="{BB962C8B-B14F-4D97-AF65-F5344CB8AC3E}">
        <p14:creationId xmlns:p14="http://schemas.microsoft.com/office/powerpoint/2010/main" val="3987771082"/>
      </p:ext>
    </p:extLst>
  </p:cSld>
  <p:clrMapOvr>
    <a:masterClrMapping/>
  </p:clrMapOvr>
  <p:transition spd="slow">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33400" y="4385846"/>
            <a:ext cx="3835400" cy="338554"/>
          </a:xfrm>
          <a:prstGeom prst="rect">
            <a:avLst/>
          </a:prstGeom>
        </p:spPr>
        <p:txBody>
          <a:bodyPr wrap="square" lIns="0" tIns="0" rIns="0" bIns="0">
            <a:spAutoFit/>
          </a:bodyPr>
          <a:lstStyle/>
          <a:p>
            <a:r>
              <a:rPr lang="en-CA" sz="1100" b="1" i="1" dirty="0"/>
              <a:t>Tip</a:t>
            </a:r>
            <a:r>
              <a:rPr lang="en-CA" sz="1100" i="1" dirty="0"/>
              <a:t>: </a:t>
            </a:r>
            <a:r>
              <a:rPr lang="en-CA" sz="1100" dirty="0"/>
              <a:t>This type of transfer is useful for re-distributing interests amongst the current participants in an agreement.</a:t>
            </a:r>
          </a:p>
        </p:txBody>
      </p:sp>
      <p:sp>
        <p:nvSpPr>
          <p:cNvPr id="3" name="Rectangle 2"/>
          <p:cNvSpPr>
            <a:spLocks/>
          </p:cNvSpPr>
          <p:nvPr/>
        </p:nvSpPr>
        <p:spPr>
          <a:xfrm>
            <a:off x="4533901" y="1528346"/>
            <a:ext cx="3695699" cy="3323987"/>
          </a:xfrm>
          <a:prstGeom prst="rect">
            <a:avLst/>
          </a:prstGeom>
        </p:spPr>
        <p:txBody>
          <a:bodyPr wrap="square" lIns="0" tIns="0" rIns="0" bIns="0">
            <a:spAutoFit/>
          </a:bodyPr>
          <a:lstStyle/>
          <a:p>
            <a:r>
              <a:rPr lang="en-CA" sz="1200" dirty="0">
                <a:latin typeface="Arial" pitchFamily="34" charset="0"/>
                <a:cs typeface="Arial" pitchFamily="34" charset="0"/>
              </a:rPr>
              <a:t>A "Variable Transferor and Transferee Percentage" Transfer should be used when transferring all of the Transferor(s) registered interest in all agreements listed in this transfer.</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b="1" dirty="0">
                <a:latin typeface="Arial" pitchFamily="34" charset="0"/>
                <a:cs typeface="Arial" pitchFamily="34" charset="0"/>
              </a:rPr>
              <a:t>Specifications</a:t>
            </a:r>
            <a:r>
              <a:rPr lang="en-CA" sz="1200" dirty="0">
                <a:latin typeface="Arial" pitchFamily="34" charset="0"/>
                <a:cs typeface="Arial" pitchFamily="34" charset="0"/>
              </a:rPr>
              <a:t>: </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The Transferor(s) MUST transfer out all of his registered interest in the agreements listed.</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The Transferee(s) interest does not have to be the same for each agreement. You will be able to specify different percentage of interest for each agreement.</a:t>
            </a:r>
          </a:p>
          <a:p>
            <a:endParaRPr lang="en-CA" sz="1200" dirty="0">
              <a:latin typeface="Arial" pitchFamily="34" charset="0"/>
              <a:cs typeface="Arial" pitchFamily="34" charset="0"/>
            </a:endParaRPr>
          </a:p>
          <a:p>
            <a:r>
              <a:rPr lang="en-CA" sz="1200" dirty="0">
                <a:latin typeface="Arial" pitchFamily="34" charset="0"/>
                <a:cs typeface="Arial" pitchFamily="34" charset="0"/>
              </a:rPr>
              <a:t>Click on </a:t>
            </a:r>
            <a:r>
              <a:rPr lang="en-CA" sz="1200" i="1" dirty="0">
                <a:latin typeface="Arial" pitchFamily="34" charset="0"/>
                <a:cs typeface="Arial" pitchFamily="34" charset="0"/>
              </a:rPr>
              <a:t>More Information</a:t>
            </a:r>
            <a:r>
              <a:rPr lang="en-CA" sz="1200" dirty="0">
                <a:latin typeface="Arial" pitchFamily="34" charset="0"/>
                <a:cs typeface="Arial" pitchFamily="34" charset="0"/>
              </a:rPr>
              <a:t> to view how to </a:t>
            </a:r>
            <a:r>
              <a:rPr lang="en-CA" sz="1200" b="1" dirty="0">
                <a:latin typeface="Arial" pitchFamily="34" charset="0"/>
                <a:cs typeface="Arial" pitchFamily="34" charset="0"/>
              </a:rPr>
              <a:t>initiate this type of transfer</a:t>
            </a:r>
            <a:r>
              <a:rPr lang="en-CA" sz="1200" dirty="0">
                <a:latin typeface="Arial" pitchFamily="34" charset="0"/>
                <a:cs typeface="Arial" pitchFamily="34" charset="0"/>
              </a:rPr>
              <a:t>.</a:t>
            </a:r>
            <a:br>
              <a:rPr lang="en-CA" sz="1200" dirty="0">
                <a:latin typeface="Arial" pitchFamily="34" charset="0"/>
                <a:cs typeface="Arial" pitchFamily="34" charset="0"/>
              </a:rPr>
            </a:br>
            <a:endParaRPr lang="en-CA" sz="1200" dirty="0">
              <a:latin typeface="Arial" pitchFamily="34" charset="0"/>
              <a:cs typeface="Arial" pitchFamily="34" charset="0"/>
            </a:endParaRPr>
          </a:p>
        </p:txBody>
      </p:sp>
      <p:pic>
        <p:nvPicPr>
          <p:cNvPr id="4" name="Picture 7" descr="Transfers - Initiate a Transfer - VariableTransferorTransferee% - Graphic"/>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3400" y="1528346"/>
            <a:ext cx="3835400" cy="2825750"/>
          </a:xfrm>
          <a:prstGeom prst="rect">
            <a:avLst/>
          </a:prstGeom>
          <a:noFill/>
        </p:spPr>
      </p:pic>
      <p:sp>
        <p:nvSpPr>
          <p:cNvPr id="5" name="Rectangle 4"/>
          <p:cNvSpPr>
            <a:spLocks/>
          </p:cNvSpPr>
          <p:nvPr/>
        </p:nvSpPr>
        <p:spPr>
          <a:xfrm>
            <a:off x="7772400" y="838200"/>
            <a:ext cx="12954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More Information (Pages 65 to 84)</a:t>
            </a:r>
            <a:endParaRPr lang="en-CA" sz="1200" b="1" i="1" dirty="0">
              <a:latin typeface="Arial" pitchFamily="34" charset="0"/>
              <a:cs typeface="Arial" pitchFamily="34" charset="0"/>
            </a:endParaRPr>
          </a:p>
        </p:txBody>
      </p:sp>
      <p:sp>
        <p:nvSpPr>
          <p:cNvPr id="7" name="Title 6"/>
          <p:cNvSpPr>
            <a:spLocks noGrp="1"/>
          </p:cNvSpPr>
          <p:nvPr>
            <p:ph type="title" idx="4294967295"/>
          </p:nvPr>
        </p:nvSpPr>
        <p:spPr>
          <a:xfrm>
            <a:off x="628649" y="563562"/>
            <a:ext cx="3638551" cy="884238"/>
          </a:xfrm>
        </p:spPr>
        <p:txBody>
          <a:bodyPr>
            <a:normAutofit/>
          </a:bodyPr>
          <a:lstStyle/>
          <a:p>
            <a:pPr algn="l"/>
            <a:r>
              <a:rPr lang="en-CA" sz="1600" b="1" dirty="0">
                <a:latin typeface="Arial" pitchFamily="34" charset="0"/>
                <a:cs typeface="Arial" pitchFamily="34" charset="0"/>
              </a:rPr>
              <a:t>Variable Transferor &amp; Transferee %</a:t>
            </a:r>
          </a:p>
        </p:txBody>
      </p:sp>
    </p:spTree>
  </p:cSld>
  <p:clrMapOvr>
    <a:masterClrMapping/>
  </p:clrMapOvr>
  <p:transition spd="slow">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67100" y="2971800"/>
            <a:ext cx="5600700" cy="337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Variable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4835A2F2-C38E-43B1-B37C-0DE6D33E01FD}"/>
              </a:ext>
            </a:extLst>
          </p:cNvPr>
          <p:cNvPicPr>
            <a:picLocks noChangeAspect="1"/>
          </p:cNvPicPr>
          <p:nvPr/>
        </p:nvPicPr>
        <p:blipFill>
          <a:blip r:embed="rId4"/>
          <a:stretch>
            <a:fillRect/>
          </a:stretch>
        </p:blipFill>
        <p:spPr>
          <a:xfrm>
            <a:off x="3467100" y="4897007"/>
            <a:ext cx="770965" cy="609600"/>
          </a:xfrm>
          <a:prstGeom prst="rect">
            <a:avLst/>
          </a:prstGeom>
        </p:spPr>
      </p:pic>
      <p:pic>
        <p:nvPicPr>
          <p:cNvPr id="7" name="Picture 6"/>
          <p:cNvPicPr>
            <a:picLocks noChangeAspect="1"/>
          </p:cNvPicPr>
          <p:nvPr/>
        </p:nvPicPr>
        <p:blipFill>
          <a:blip r:embed="rId5"/>
          <a:stretch>
            <a:fillRect/>
          </a:stretch>
        </p:blipFill>
        <p:spPr>
          <a:xfrm>
            <a:off x="219351" y="851671"/>
            <a:ext cx="8037428" cy="2055155"/>
          </a:xfrm>
          <a:prstGeom prst="rect">
            <a:avLst/>
          </a:prstGeom>
        </p:spPr>
      </p:pic>
    </p:spTree>
    <p:extLst>
      <p:ext uri="{BB962C8B-B14F-4D97-AF65-F5344CB8AC3E}">
        <p14:creationId xmlns:p14="http://schemas.microsoft.com/office/powerpoint/2010/main" val="314620529"/>
      </p:ext>
    </p:extLst>
  </p:cSld>
  <p:clrMapOvr>
    <a:masterClrMapping/>
  </p:clrMapOvr>
  <p:transition spd="slow">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914400"/>
            <a:ext cx="4648200" cy="2798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4823257" y="2064544"/>
            <a:ext cx="739343" cy="6024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5562600" y="1524000"/>
            <a:ext cx="2781300" cy="540544"/>
          </a:xfrm>
          <a:prstGeom prst="wedgeRectCallout">
            <a:avLst>
              <a:gd name="adj1" fmla="val -20833"/>
              <a:gd name="adj2" fmla="val 990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The </a:t>
            </a:r>
            <a:r>
              <a:rPr lang="en-US" sz="1100" b="1" dirty="0">
                <a:solidFill>
                  <a:prstClr val="black"/>
                </a:solidFill>
                <a:latin typeface="Arial" pitchFamily="34" charset="0"/>
                <a:cs typeface="Arial" pitchFamily="34" charset="0"/>
              </a:rPr>
              <a:t>Find Client </a:t>
            </a:r>
            <a:r>
              <a:rPr lang="en-US" sz="1100" dirty="0">
                <a:solidFill>
                  <a:prstClr val="black"/>
                </a:solidFill>
                <a:latin typeface="Arial" pitchFamily="34" charset="0"/>
                <a:cs typeface="Arial" pitchFamily="34" charset="0"/>
              </a:rPr>
              <a:t>Window Opens up</a:t>
            </a:r>
            <a:endParaRPr lang="en-CA" sz="1100" dirty="0">
              <a:solidFill>
                <a:prstClr val="black"/>
              </a:solidFill>
              <a:latin typeface="Arial" pitchFamily="34" charset="0"/>
              <a:cs typeface="Arial" pitchFamily="34" charset="0"/>
            </a:endParaRPr>
          </a:p>
        </p:txBody>
      </p:sp>
      <p:pic>
        <p:nvPicPr>
          <p:cNvPr id="3584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063545"/>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7" name="Picture 6">
            <a:extLst>
              <a:ext uri="{FF2B5EF4-FFF2-40B4-BE49-F238E27FC236}">
                <a16:creationId xmlns:a16="http://schemas.microsoft.com/office/drawing/2014/main" id="{47CDBA59-B3D2-43AA-99AD-65454B3BE002}"/>
              </a:ext>
            </a:extLst>
          </p:cNvPr>
          <p:cNvPicPr>
            <a:picLocks noChangeAspect="1"/>
          </p:cNvPicPr>
          <p:nvPr/>
        </p:nvPicPr>
        <p:blipFill>
          <a:blip r:embed="rId5"/>
          <a:stretch>
            <a:fillRect/>
          </a:stretch>
        </p:blipFill>
        <p:spPr>
          <a:xfrm>
            <a:off x="102127" y="2453945"/>
            <a:ext cx="770965" cy="609600"/>
          </a:xfrm>
          <a:prstGeom prst="rect">
            <a:avLst/>
          </a:prstGeom>
        </p:spPr>
      </p:pic>
      <p:pic>
        <p:nvPicPr>
          <p:cNvPr id="8" name="Picture 7">
            <a:extLst>
              <a:ext uri="{FF2B5EF4-FFF2-40B4-BE49-F238E27FC236}">
                <a16:creationId xmlns:a16="http://schemas.microsoft.com/office/drawing/2014/main" id="{82858125-9E3F-49DD-AB5D-5D2BFB2D17B2}"/>
              </a:ext>
            </a:extLst>
          </p:cNvPr>
          <p:cNvPicPr>
            <a:picLocks noChangeAspect="1"/>
          </p:cNvPicPr>
          <p:nvPr/>
        </p:nvPicPr>
        <p:blipFill>
          <a:blip r:embed="rId5"/>
          <a:stretch>
            <a:fillRect/>
          </a:stretch>
        </p:blipFill>
        <p:spPr>
          <a:xfrm>
            <a:off x="3774566" y="4953000"/>
            <a:ext cx="770965" cy="609600"/>
          </a:xfrm>
          <a:prstGeom prst="rect">
            <a:avLst/>
          </a:prstGeom>
        </p:spPr>
      </p:pic>
    </p:spTree>
    <p:extLst>
      <p:ext uri="{BB962C8B-B14F-4D97-AF65-F5344CB8AC3E}">
        <p14:creationId xmlns:p14="http://schemas.microsoft.com/office/powerpoint/2010/main" val="3427758429"/>
      </p:ext>
    </p:extLst>
  </p:cSld>
  <p:clrMapOvr>
    <a:masterClrMapping/>
  </p:clrMapOvr>
  <p:transition spd="slow">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5105400" cy="30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3185617"/>
            <a:ext cx="5219700" cy="31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D0269A6A-8381-43B2-87E5-AD767BFD9F2C}"/>
              </a:ext>
            </a:extLst>
          </p:cNvPr>
          <p:cNvPicPr>
            <a:picLocks noChangeAspect="1"/>
          </p:cNvPicPr>
          <p:nvPr/>
        </p:nvPicPr>
        <p:blipFill>
          <a:blip r:embed="rId5"/>
          <a:stretch>
            <a:fillRect/>
          </a:stretch>
        </p:blipFill>
        <p:spPr>
          <a:xfrm>
            <a:off x="127000" y="2611310"/>
            <a:ext cx="770965" cy="609600"/>
          </a:xfrm>
          <a:prstGeom prst="rect">
            <a:avLst/>
          </a:prstGeom>
        </p:spPr>
      </p:pic>
      <p:pic>
        <p:nvPicPr>
          <p:cNvPr id="6" name="Picture 5">
            <a:extLst>
              <a:ext uri="{FF2B5EF4-FFF2-40B4-BE49-F238E27FC236}">
                <a16:creationId xmlns:a16="http://schemas.microsoft.com/office/drawing/2014/main" id="{46DB378B-EA4B-403E-9B89-3D2CCD5AEB58}"/>
              </a:ext>
            </a:extLst>
          </p:cNvPr>
          <p:cNvPicPr>
            <a:picLocks noChangeAspect="1"/>
          </p:cNvPicPr>
          <p:nvPr/>
        </p:nvPicPr>
        <p:blipFill>
          <a:blip r:embed="rId5"/>
          <a:stretch>
            <a:fillRect/>
          </a:stretch>
        </p:blipFill>
        <p:spPr>
          <a:xfrm>
            <a:off x="3962400" y="5029200"/>
            <a:ext cx="770965" cy="609600"/>
          </a:xfrm>
          <a:prstGeom prst="rect">
            <a:avLst/>
          </a:prstGeom>
        </p:spPr>
      </p:pic>
    </p:spTree>
    <p:extLst>
      <p:ext uri="{BB962C8B-B14F-4D97-AF65-F5344CB8AC3E}">
        <p14:creationId xmlns:p14="http://schemas.microsoft.com/office/powerpoint/2010/main" val="3886263664"/>
      </p:ext>
    </p:extLst>
  </p:cSld>
  <p:clrMapOvr>
    <a:masterClrMapping/>
  </p:clrMapOvr>
  <p:transition spd="slow">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943600" cy="35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33700" y="2667000"/>
            <a:ext cx="6134100" cy="369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359887F-1E16-46DE-8660-936BC3353946}"/>
              </a:ext>
            </a:extLst>
          </p:cNvPr>
          <p:cNvPicPr>
            <a:picLocks noChangeAspect="1"/>
          </p:cNvPicPr>
          <p:nvPr/>
        </p:nvPicPr>
        <p:blipFill>
          <a:blip r:embed="rId5"/>
          <a:stretch>
            <a:fillRect/>
          </a:stretch>
        </p:blipFill>
        <p:spPr>
          <a:xfrm>
            <a:off x="127802" y="2819400"/>
            <a:ext cx="867336" cy="685800"/>
          </a:xfrm>
          <a:prstGeom prst="rect">
            <a:avLst/>
          </a:prstGeom>
        </p:spPr>
      </p:pic>
      <p:pic>
        <p:nvPicPr>
          <p:cNvPr id="6" name="Picture 5">
            <a:extLst>
              <a:ext uri="{FF2B5EF4-FFF2-40B4-BE49-F238E27FC236}">
                <a16:creationId xmlns:a16="http://schemas.microsoft.com/office/drawing/2014/main" id="{CA9CD9D6-2927-4539-AFBD-849661367020}"/>
              </a:ext>
            </a:extLst>
          </p:cNvPr>
          <p:cNvPicPr>
            <a:picLocks noChangeAspect="1"/>
          </p:cNvPicPr>
          <p:nvPr/>
        </p:nvPicPr>
        <p:blipFill>
          <a:blip r:embed="rId5"/>
          <a:stretch>
            <a:fillRect/>
          </a:stretch>
        </p:blipFill>
        <p:spPr>
          <a:xfrm>
            <a:off x="3048000" y="4800600"/>
            <a:ext cx="799058" cy="631813"/>
          </a:xfrm>
          <a:prstGeom prst="rect">
            <a:avLst/>
          </a:prstGeom>
        </p:spPr>
      </p:pic>
    </p:spTree>
    <p:extLst>
      <p:ext uri="{BB962C8B-B14F-4D97-AF65-F5344CB8AC3E}">
        <p14:creationId xmlns:p14="http://schemas.microsoft.com/office/powerpoint/2010/main" val="2998488480"/>
      </p:ext>
    </p:extLst>
  </p:cSld>
  <p:clrMapOvr>
    <a:masterClrMapping/>
  </p:clrMapOvr>
  <p:transition spd="slow">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556943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090596"/>
            <a:ext cx="5372100" cy="323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DF5FC60C-B512-497C-9BE7-E5ACF10770AE}"/>
              </a:ext>
            </a:extLst>
          </p:cNvPr>
          <p:cNvPicPr>
            <a:picLocks noChangeAspect="1"/>
          </p:cNvPicPr>
          <p:nvPr/>
        </p:nvPicPr>
        <p:blipFill>
          <a:blip r:embed="rId5"/>
          <a:stretch>
            <a:fillRect/>
          </a:stretch>
        </p:blipFill>
        <p:spPr>
          <a:xfrm>
            <a:off x="3727927" y="4911277"/>
            <a:ext cx="880168" cy="693046"/>
          </a:xfrm>
          <a:prstGeom prst="rect">
            <a:avLst/>
          </a:prstGeom>
        </p:spPr>
      </p:pic>
      <p:pic>
        <p:nvPicPr>
          <p:cNvPr id="3" name="Picture 2">
            <a:extLst>
              <a:ext uri="{FF2B5EF4-FFF2-40B4-BE49-F238E27FC236}">
                <a16:creationId xmlns:a16="http://schemas.microsoft.com/office/drawing/2014/main" id="{FE10EF4F-49F8-4A1B-941E-473062F78320}"/>
              </a:ext>
            </a:extLst>
          </p:cNvPr>
          <p:cNvPicPr>
            <a:picLocks noChangeAspect="1"/>
          </p:cNvPicPr>
          <p:nvPr/>
        </p:nvPicPr>
        <p:blipFill>
          <a:blip r:embed="rId5"/>
          <a:stretch>
            <a:fillRect/>
          </a:stretch>
        </p:blipFill>
        <p:spPr>
          <a:xfrm>
            <a:off x="148657" y="2760596"/>
            <a:ext cx="838200" cy="660000"/>
          </a:xfrm>
          <a:prstGeom prst="rect">
            <a:avLst/>
          </a:prstGeom>
        </p:spPr>
      </p:pic>
    </p:spTree>
    <p:extLst>
      <p:ext uri="{BB962C8B-B14F-4D97-AF65-F5344CB8AC3E}">
        <p14:creationId xmlns:p14="http://schemas.microsoft.com/office/powerpoint/2010/main" val="1945933802"/>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876800" y="1160145"/>
            <a:ext cx="4114800" cy="2369880"/>
          </a:xfrm>
          <a:prstGeom prst="rect">
            <a:avLst/>
          </a:prstGeom>
        </p:spPr>
        <p:txBody>
          <a:bodyPr wrap="square" lIns="0" tIns="0" rIns="0" bIns="0">
            <a:spAutoFit/>
          </a:bodyPr>
          <a:lstStyle/>
          <a:p>
            <a:r>
              <a:rPr lang="en-CA" sz="1100" dirty="0">
                <a:latin typeface="Arial" pitchFamily="34" charset="0"/>
                <a:cs typeface="Arial" pitchFamily="34" charset="0"/>
              </a:rPr>
              <a:t>A Designated Representative change may be submitted for an agreement, without a transfer. Follow the same process as any of the transfer types, except select the Designated Representative change only option from the list of Transfer Types.</a:t>
            </a:r>
            <a:br>
              <a:rPr lang="en-CA" sz="1100" dirty="0">
                <a:latin typeface="Arial" pitchFamily="34" charset="0"/>
                <a:cs typeface="Arial" pitchFamily="34" charset="0"/>
              </a:rPr>
            </a:br>
            <a:r>
              <a:rPr lang="en-CA" sz="1100" dirty="0">
                <a:latin typeface="Arial" pitchFamily="34" charset="0"/>
                <a:cs typeface="Arial" pitchFamily="34" charset="0"/>
              </a:rPr>
              <a:t/>
            </a:r>
            <a:br>
              <a:rPr lang="en-CA" sz="1100" dirty="0">
                <a:latin typeface="Arial" pitchFamily="34" charset="0"/>
                <a:cs typeface="Arial" pitchFamily="34" charset="0"/>
              </a:rPr>
            </a:br>
            <a:r>
              <a:rPr lang="en-CA" sz="1100" dirty="0">
                <a:latin typeface="Arial" pitchFamily="34" charset="0"/>
                <a:cs typeface="Arial" pitchFamily="34" charset="0"/>
              </a:rPr>
              <a:t>The current Designated Representative for each Agreement will be displayed under the Designated Representative column.</a:t>
            </a:r>
            <a:br>
              <a:rPr lang="en-CA" sz="1100" dirty="0">
                <a:latin typeface="Arial" pitchFamily="34" charset="0"/>
                <a:cs typeface="Arial" pitchFamily="34" charset="0"/>
              </a:rPr>
            </a:br>
            <a:r>
              <a:rPr lang="en-CA" sz="1100" dirty="0">
                <a:latin typeface="Arial" pitchFamily="34" charset="0"/>
                <a:cs typeface="Arial" pitchFamily="34" charset="0"/>
              </a:rPr>
              <a:t/>
            </a:r>
            <a:br>
              <a:rPr lang="en-CA" sz="1100" dirty="0">
                <a:latin typeface="Arial" pitchFamily="34" charset="0"/>
                <a:cs typeface="Arial" pitchFamily="34" charset="0"/>
              </a:rPr>
            </a:br>
            <a:r>
              <a:rPr lang="en-CA" sz="1100" dirty="0">
                <a:latin typeface="Arial" pitchFamily="34" charset="0"/>
                <a:cs typeface="Arial" pitchFamily="34" charset="0"/>
              </a:rPr>
              <a:t>You may change the designated representative for a specific agreement or you may also complete a global replacement if ALL Designated Representatives are the same for ALL the agreements being transferred.</a:t>
            </a:r>
          </a:p>
          <a:p>
            <a:pPr lvl="0"/>
            <a:r>
              <a:rPr lang="en-CA" sz="1100" dirty="0">
                <a:solidFill>
                  <a:prstClr val="black"/>
                </a:solidFill>
                <a:latin typeface="Arial" pitchFamily="34" charset="0"/>
                <a:cs typeface="Arial" pitchFamily="34" charset="0"/>
              </a:rPr>
              <a:t>Click on </a:t>
            </a:r>
            <a:r>
              <a:rPr lang="en-CA" sz="1100" i="1" dirty="0">
                <a:solidFill>
                  <a:prstClr val="black"/>
                </a:solidFill>
                <a:latin typeface="Arial" pitchFamily="34" charset="0"/>
                <a:cs typeface="Arial" pitchFamily="34" charset="0"/>
              </a:rPr>
              <a:t>More Information</a:t>
            </a:r>
            <a:r>
              <a:rPr lang="en-CA" sz="1100" dirty="0">
                <a:solidFill>
                  <a:prstClr val="black"/>
                </a:solidFill>
                <a:latin typeface="Arial" pitchFamily="34" charset="0"/>
                <a:cs typeface="Arial" pitchFamily="34" charset="0"/>
              </a:rPr>
              <a:t> to view how to </a:t>
            </a:r>
            <a:r>
              <a:rPr lang="en-CA" sz="1100" b="1" dirty="0">
                <a:solidFill>
                  <a:prstClr val="black"/>
                </a:solidFill>
                <a:latin typeface="Arial" pitchFamily="34" charset="0"/>
                <a:cs typeface="Arial" pitchFamily="34" charset="0"/>
              </a:rPr>
              <a:t>change designated representative(s)</a:t>
            </a:r>
            <a:r>
              <a:rPr lang="en-CA" sz="1100" dirty="0">
                <a:solidFill>
                  <a:prstClr val="black"/>
                </a:solidFill>
                <a:latin typeface="Arial" pitchFamily="34" charset="0"/>
                <a:cs typeface="Arial" pitchFamily="34" charset="0"/>
              </a:rPr>
              <a:t>.</a:t>
            </a:r>
            <a:endParaRPr lang="en-CA" sz="1100" dirty="0"/>
          </a:p>
        </p:txBody>
      </p:sp>
      <p:sp>
        <p:nvSpPr>
          <p:cNvPr id="4" name="Rectangle 3"/>
          <p:cNvSpPr>
            <a:spLocks/>
          </p:cNvSpPr>
          <p:nvPr/>
        </p:nvSpPr>
        <p:spPr>
          <a:xfrm>
            <a:off x="7776210" y="762000"/>
            <a:ext cx="129159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More Information (Pages 8 to 19)</a:t>
            </a:r>
            <a:endParaRPr lang="en-CA" sz="1200" b="1" i="1" dirty="0">
              <a:latin typeface="Arial" pitchFamily="34" charset="0"/>
              <a:cs typeface="Arial" pitchFamily="34" charset="0"/>
            </a:endParaRPr>
          </a:p>
        </p:txBody>
      </p:sp>
      <p:sp>
        <p:nvSpPr>
          <p:cNvPr id="6" name="Title 5"/>
          <p:cNvSpPr>
            <a:spLocks noGrp="1"/>
          </p:cNvSpPr>
          <p:nvPr>
            <p:ph type="title" idx="4294967295"/>
          </p:nvPr>
        </p:nvSpPr>
        <p:spPr>
          <a:xfrm>
            <a:off x="609599" y="609600"/>
            <a:ext cx="3352801" cy="731838"/>
          </a:xfrm>
        </p:spPr>
        <p:txBody>
          <a:bodyPr>
            <a:normAutofit/>
          </a:bodyPr>
          <a:lstStyle/>
          <a:p>
            <a:pPr algn="l"/>
            <a:r>
              <a:rPr lang="en-CA" sz="1600" b="1" dirty="0">
                <a:latin typeface="Arial" pitchFamily="34" charset="0"/>
                <a:cs typeface="Arial" pitchFamily="34" charset="0"/>
              </a:rPr>
              <a:t>Designated Representative Tab</a:t>
            </a:r>
          </a:p>
        </p:txBody>
      </p:sp>
      <p:sp>
        <p:nvSpPr>
          <p:cNvPr id="5" name="Rectangle 4"/>
          <p:cNvSpPr/>
          <p:nvPr/>
        </p:nvSpPr>
        <p:spPr>
          <a:xfrm>
            <a:off x="3124199" y="3657600"/>
            <a:ext cx="5714999" cy="2677656"/>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Change</a:t>
            </a:r>
            <a:r>
              <a:rPr lang="en-CA" sz="1050" dirty="0">
                <a:latin typeface="Arial" pitchFamily="34" charset="0"/>
                <a:cs typeface="Arial" pitchFamily="34" charset="0"/>
              </a:rPr>
              <a:t> </a:t>
            </a:r>
            <a:r>
              <a:rPr lang="en-CA" sz="1050" b="1" dirty="0">
                <a:latin typeface="Arial" pitchFamily="34" charset="0"/>
                <a:cs typeface="Arial" pitchFamily="34" charset="0"/>
              </a:rPr>
              <a:t>Des</a:t>
            </a:r>
            <a:r>
              <a:rPr lang="en-CA" sz="1050" dirty="0">
                <a:latin typeface="Arial" pitchFamily="34" charset="0"/>
                <a:cs typeface="Arial" pitchFamily="34" charset="0"/>
              </a:rPr>
              <a:t> </a:t>
            </a:r>
            <a:r>
              <a:rPr lang="en-CA" sz="1050" b="1" dirty="0">
                <a:latin typeface="Arial" pitchFamily="34" charset="0"/>
                <a:cs typeface="Arial" pitchFamily="34" charset="0"/>
              </a:rPr>
              <a:t>Rep</a:t>
            </a:r>
            <a:r>
              <a:rPr lang="en-CA" sz="1050" dirty="0">
                <a:latin typeface="Arial" pitchFamily="34" charset="0"/>
                <a:cs typeface="Arial" pitchFamily="34" charset="0"/>
              </a:rPr>
              <a:t> - Global Change - You can replace ALL designated representatives with the same new name.  The new designated representative is populated with the name that you select from the Find Client screen.</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Find</a:t>
            </a:r>
            <a:r>
              <a:rPr lang="en-CA" sz="1050" dirty="0">
                <a:latin typeface="Arial" pitchFamily="34" charset="0"/>
                <a:cs typeface="Arial" pitchFamily="34" charset="0"/>
              </a:rPr>
              <a:t>  </a:t>
            </a:r>
            <a:r>
              <a:rPr lang="en-CA" sz="1050" b="1" dirty="0">
                <a:latin typeface="Arial" pitchFamily="34" charset="0"/>
                <a:cs typeface="Arial" pitchFamily="34" charset="0"/>
              </a:rPr>
              <a:t>(….)</a:t>
            </a:r>
            <a:r>
              <a:rPr lang="en-CA" sz="1050" dirty="0">
                <a:latin typeface="Arial" pitchFamily="34" charset="0"/>
                <a:cs typeface="Arial" pitchFamily="34" charset="0"/>
              </a:rPr>
              <a:t>- Click on the Find Client button to select and populate a new Designated Representative.</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Copy</a:t>
            </a:r>
            <a:r>
              <a:rPr lang="en-CA" sz="1050" dirty="0">
                <a:latin typeface="Arial" pitchFamily="34" charset="0"/>
                <a:cs typeface="Arial" pitchFamily="34" charset="0"/>
              </a:rPr>
              <a:t> </a:t>
            </a:r>
            <a:r>
              <a:rPr lang="en-CA" sz="1050" b="1" dirty="0">
                <a:latin typeface="Arial" pitchFamily="34" charset="0"/>
                <a:cs typeface="Arial" pitchFamily="34" charset="0"/>
              </a:rPr>
              <a:t>Down</a:t>
            </a:r>
            <a:r>
              <a:rPr lang="en-CA" sz="1050" dirty="0">
                <a:latin typeface="Arial" pitchFamily="34" charset="0"/>
                <a:cs typeface="Arial" pitchFamily="34" charset="0"/>
              </a:rPr>
              <a:t> - Use the Copy Down button to copy the new Designated Representative for ALL agreements.</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Clear</a:t>
            </a:r>
            <a:r>
              <a:rPr lang="en-CA" sz="1050" dirty="0">
                <a:latin typeface="Arial" pitchFamily="34" charset="0"/>
                <a:cs typeface="Arial" pitchFamily="34" charset="0"/>
              </a:rPr>
              <a:t> - Use the Clear  button to clear the Designated Representative fields to “blank”. To remove the New Designated Representative name, go to Find Client screen and select the Blank Field.</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Individual</a:t>
            </a:r>
            <a:r>
              <a:rPr lang="en-CA" sz="1050" dirty="0">
                <a:latin typeface="Arial" pitchFamily="34" charset="0"/>
                <a:cs typeface="Arial" pitchFamily="34" charset="0"/>
              </a:rPr>
              <a:t> </a:t>
            </a:r>
            <a:r>
              <a:rPr lang="en-CA" sz="1050" b="1" dirty="0">
                <a:latin typeface="Arial" pitchFamily="34" charset="0"/>
                <a:cs typeface="Arial" pitchFamily="34" charset="0"/>
              </a:rPr>
              <a:t>Change</a:t>
            </a:r>
            <a:r>
              <a:rPr lang="en-CA" sz="1050" dirty="0">
                <a:latin typeface="Arial" pitchFamily="34" charset="0"/>
                <a:cs typeface="Arial" pitchFamily="34" charset="0"/>
              </a:rPr>
              <a:t> - Click on the Find </a:t>
            </a:r>
            <a:r>
              <a:rPr lang="en-CA" sz="1050" b="1" dirty="0">
                <a:latin typeface="Arial" pitchFamily="34" charset="0"/>
                <a:cs typeface="Arial" pitchFamily="34" charset="0"/>
              </a:rPr>
              <a:t>(….)</a:t>
            </a:r>
            <a:r>
              <a:rPr lang="en-CA" sz="1050" dirty="0">
                <a:latin typeface="Arial" pitchFamily="34" charset="0"/>
                <a:cs typeface="Arial" pitchFamily="34" charset="0"/>
              </a:rPr>
              <a:t> Client button to select and populate a new Designated Representative for a specific agreement.</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168231"/>
            <a:ext cx="4648200" cy="2489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42315"/>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3021788"/>
            <a:ext cx="5486400" cy="330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63736F3-49D4-4AD7-86D7-CFA4908B03F6}"/>
              </a:ext>
            </a:extLst>
          </p:cNvPr>
          <p:cNvPicPr>
            <a:picLocks noChangeAspect="1"/>
          </p:cNvPicPr>
          <p:nvPr/>
        </p:nvPicPr>
        <p:blipFill>
          <a:blip r:embed="rId5"/>
          <a:stretch>
            <a:fillRect/>
          </a:stretch>
        </p:blipFill>
        <p:spPr>
          <a:xfrm>
            <a:off x="152400" y="2716988"/>
            <a:ext cx="770965" cy="609600"/>
          </a:xfrm>
          <a:prstGeom prst="rect">
            <a:avLst/>
          </a:prstGeom>
        </p:spPr>
      </p:pic>
      <p:pic>
        <p:nvPicPr>
          <p:cNvPr id="6" name="Picture 5">
            <a:extLst>
              <a:ext uri="{FF2B5EF4-FFF2-40B4-BE49-F238E27FC236}">
                <a16:creationId xmlns:a16="http://schemas.microsoft.com/office/drawing/2014/main" id="{C9926C03-FD74-4C97-84E3-30B0A74BCA56}"/>
              </a:ext>
            </a:extLst>
          </p:cNvPr>
          <p:cNvPicPr>
            <a:picLocks noChangeAspect="1"/>
          </p:cNvPicPr>
          <p:nvPr/>
        </p:nvPicPr>
        <p:blipFill>
          <a:blip r:embed="rId5"/>
          <a:stretch>
            <a:fillRect/>
          </a:stretch>
        </p:blipFill>
        <p:spPr>
          <a:xfrm>
            <a:off x="3617039" y="4876800"/>
            <a:ext cx="937315" cy="741133"/>
          </a:xfrm>
          <a:prstGeom prst="rect">
            <a:avLst/>
          </a:prstGeom>
        </p:spPr>
      </p:pic>
    </p:spTree>
    <p:extLst>
      <p:ext uri="{BB962C8B-B14F-4D97-AF65-F5344CB8AC3E}">
        <p14:creationId xmlns:p14="http://schemas.microsoft.com/office/powerpoint/2010/main" val="3894216052"/>
      </p:ext>
    </p:extLst>
  </p:cSld>
  <p:clrMapOvr>
    <a:masterClrMapping/>
  </p:clrMapOvr>
  <p:transition spd="slow">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3298774"/>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00CFCAF1-0F43-4197-ADF5-B8530B127089}"/>
              </a:ext>
            </a:extLst>
          </p:cNvPr>
          <p:cNvPicPr>
            <a:picLocks noChangeAspect="1"/>
          </p:cNvPicPr>
          <p:nvPr/>
        </p:nvPicPr>
        <p:blipFill>
          <a:blip r:embed="rId5"/>
          <a:stretch>
            <a:fillRect/>
          </a:stretch>
        </p:blipFill>
        <p:spPr>
          <a:xfrm>
            <a:off x="90511" y="2590800"/>
            <a:ext cx="770965" cy="609600"/>
          </a:xfrm>
          <a:prstGeom prst="rect">
            <a:avLst/>
          </a:prstGeom>
        </p:spPr>
      </p:pic>
      <p:pic>
        <p:nvPicPr>
          <p:cNvPr id="6" name="Picture 5">
            <a:extLst>
              <a:ext uri="{FF2B5EF4-FFF2-40B4-BE49-F238E27FC236}">
                <a16:creationId xmlns:a16="http://schemas.microsoft.com/office/drawing/2014/main" id="{6F95C9A1-C2CF-4D84-BC94-4F8A9D43F797}"/>
              </a:ext>
            </a:extLst>
          </p:cNvPr>
          <p:cNvPicPr>
            <a:picLocks noChangeAspect="1"/>
          </p:cNvPicPr>
          <p:nvPr/>
        </p:nvPicPr>
        <p:blipFill>
          <a:blip r:embed="rId5"/>
          <a:stretch>
            <a:fillRect/>
          </a:stretch>
        </p:blipFill>
        <p:spPr>
          <a:xfrm>
            <a:off x="4038600" y="5029200"/>
            <a:ext cx="770965" cy="609600"/>
          </a:xfrm>
          <a:prstGeom prst="rect">
            <a:avLst/>
          </a:prstGeom>
        </p:spPr>
      </p:pic>
    </p:spTree>
    <p:extLst>
      <p:ext uri="{BB962C8B-B14F-4D97-AF65-F5344CB8AC3E}">
        <p14:creationId xmlns:p14="http://schemas.microsoft.com/office/powerpoint/2010/main" val="4138395010"/>
      </p:ext>
    </p:extLst>
  </p:cSld>
  <p:clrMapOvr>
    <a:masterClrMapping/>
  </p:clrMapOvr>
  <p:transition spd="slow">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010" y="838200"/>
            <a:ext cx="5395390"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159404"/>
            <a:ext cx="5257800" cy="316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DD1C4A4E-CB34-45CF-AE55-2CD91C2895A2}"/>
              </a:ext>
            </a:extLst>
          </p:cNvPr>
          <p:cNvPicPr>
            <a:picLocks noChangeAspect="1"/>
          </p:cNvPicPr>
          <p:nvPr/>
        </p:nvPicPr>
        <p:blipFill>
          <a:blip r:embed="rId5"/>
          <a:stretch>
            <a:fillRect/>
          </a:stretch>
        </p:blipFill>
        <p:spPr>
          <a:xfrm>
            <a:off x="138638" y="2667000"/>
            <a:ext cx="963706" cy="762000"/>
          </a:xfrm>
          <a:prstGeom prst="rect">
            <a:avLst/>
          </a:prstGeom>
        </p:spPr>
      </p:pic>
      <p:pic>
        <p:nvPicPr>
          <p:cNvPr id="6" name="Picture 5">
            <a:extLst>
              <a:ext uri="{FF2B5EF4-FFF2-40B4-BE49-F238E27FC236}">
                <a16:creationId xmlns:a16="http://schemas.microsoft.com/office/drawing/2014/main" id="{505F427E-A981-441D-A369-0C488CDC627F}"/>
              </a:ext>
            </a:extLst>
          </p:cNvPr>
          <p:cNvPicPr>
            <a:picLocks noChangeAspect="1"/>
          </p:cNvPicPr>
          <p:nvPr/>
        </p:nvPicPr>
        <p:blipFill>
          <a:blip r:embed="rId5"/>
          <a:stretch>
            <a:fillRect/>
          </a:stretch>
        </p:blipFill>
        <p:spPr>
          <a:xfrm>
            <a:off x="3886200" y="4953000"/>
            <a:ext cx="770965" cy="609600"/>
          </a:xfrm>
          <a:prstGeom prst="rect">
            <a:avLst/>
          </a:prstGeom>
        </p:spPr>
      </p:pic>
    </p:spTree>
    <p:extLst>
      <p:ext uri="{BB962C8B-B14F-4D97-AF65-F5344CB8AC3E}">
        <p14:creationId xmlns:p14="http://schemas.microsoft.com/office/powerpoint/2010/main" val="3975335684"/>
      </p:ext>
    </p:extLst>
  </p:cSld>
  <p:clrMapOvr>
    <a:masterClrMapping/>
  </p:clrMapOvr>
  <p:transition spd="slow">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838201"/>
            <a:ext cx="4343400" cy="261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139745"/>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9C6A189-2A00-4E78-8FCF-1B0BB424E82C}"/>
              </a:ext>
            </a:extLst>
          </p:cNvPr>
          <p:cNvPicPr>
            <a:picLocks noChangeAspect="1"/>
          </p:cNvPicPr>
          <p:nvPr/>
        </p:nvPicPr>
        <p:blipFill>
          <a:blip r:embed="rId5"/>
          <a:stretch>
            <a:fillRect/>
          </a:stretch>
        </p:blipFill>
        <p:spPr>
          <a:xfrm>
            <a:off x="127000" y="2286000"/>
            <a:ext cx="770965" cy="609600"/>
          </a:xfrm>
          <a:prstGeom prst="rect">
            <a:avLst/>
          </a:prstGeom>
        </p:spPr>
      </p:pic>
      <p:pic>
        <p:nvPicPr>
          <p:cNvPr id="6" name="Picture 5">
            <a:extLst>
              <a:ext uri="{FF2B5EF4-FFF2-40B4-BE49-F238E27FC236}">
                <a16:creationId xmlns:a16="http://schemas.microsoft.com/office/drawing/2014/main" id="{F14E7914-DC7E-4E1D-9271-4BCDFF1450DF}"/>
              </a:ext>
            </a:extLst>
          </p:cNvPr>
          <p:cNvPicPr>
            <a:picLocks noChangeAspect="1"/>
          </p:cNvPicPr>
          <p:nvPr/>
        </p:nvPicPr>
        <p:blipFill>
          <a:blip r:embed="rId5"/>
          <a:stretch>
            <a:fillRect/>
          </a:stretch>
        </p:blipFill>
        <p:spPr>
          <a:xfrm>
            <a:off x="3755315" y="4953000"/>
            <a:ext cx="770965" cy="609600"/>
          </a:xfrm>
          <a:prstGeom prst="rect">
            <a:avLst/>
          </a:prstGeom>
        </p:spPr>
      </p:pic>
    </p:spTree>
    <p:extLst>
      <p:ext uri="{BB962C8B-B14F-4D97-AF65-F5344CB8AC3E}">
        <p14:creationId xmlns:p14="http://schemas.microsoft.com/office/powerpoint/2010/main" val="2296075291"/>
      </p:ext>
    </p:extLst>
  </p:cSld>
  <p:clrMapOvr>
    <a:masterClrMapping/>
  </p:clrMapOvr>
  <p:transition spd="slow">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0496" y="990600"/>
            <a:ext cx="632890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Variable Transferor and Transferee %</a:t>
            </a:r>
            <a:endParaRPr lang="en-CA" sz="1200" b="1" i="1" dirty="0">
              <a:latin typeface="Arial" pitchFamily="34" charset="0"/>
              <a:cs typeface="Arial" pitchFamily="34" charset="0"/>
            </a:endParaRPr>
          </a:p>
        </p:txBody>
      </p:sp>
      <p:pic>
        <p:nvPicPr>
          <p:cNvPr id="4" name="Picture 3">
            <a:extLst>
              <a:ext uri="{FF2B5EF4-FFF2-40B4-BE49-F238E27FC236}">
                <a16:creationId xmlns:a16="http://schemas.microsoft.com/office/drawing/2014/main" id="{7A115089-E9C7-4387-9282-8E8E97645E1F}"/>
              </a:ext>
            </a:extLst>
          </p:cNvPr>
          <p:cNvPicPr>
            <a:picLocks noChangeAspect="1"/>
          </p:cNvPicPr>
          <p:nvPr/>
        </p:nvPicPr>
        <p:blipFill>
          <a:blip r:embed="rId4"/>
          <a:stretch>
            <a:fillRect/>
          </a:stretch>
        </p:blipFill>
        <p:spPr>
          <a:xfrm>
            <a:off x="381000" y="3124200"/>
            <a:ext cx="963706" cy="762000"/>
          </a:xfrm>
          <a:prstGeom prst="rect">
            <a:avLst/>
          </a:prstGeom>
        </p:spPr>
      </p:pic>
    </p:spTree>
    <p:extLst>
      <p:ext uri="{BB962C8B-B14F-4D97-AF65-F5344CB8AC3E}">
        <p14:creationId xmlns:p14="http://schemas.microsoft.com/office/powerpoint/2010/main" val="3911823088"/>
      </p:ext>
    </p:extLst>
  </p:cSld>
  <p:clrMapOvr>
    <a:masterClrMapping/>
  </p:clrMapOvr>
  <p:transition spd="slow">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43023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 y="3026588"/>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04071416-9C51-4ED2-9387-2ABE3DD6BB47}"/>
              </a:ext>
            </a:extLst>
          </p:cNvPr>
          <p:cNvPicPr>
            <a:picLocks noChangeAspect="1"/>
          </p:cNvPicPr>
          <p:nvPr/>
        </p:nvPicPr>
        <p:blipFill>
          <a:blip r:embed="rId5"/>
          <a:stretch>
            <a:fillRect/>
          </a:stretch>
        </p:blipFill>
        <p:spPr>
          <a:xfrm>
            <a:off x="76200" y="2372385"/>
            <a:ext cx="770965" cy="609600"/>
          </a:xfrm>
          <a:prstGeom prst="rect">
            <a:avLst/>
          </a:prstGeom>
        </p:spPr>
      </p:pic>
      <p:pic>
        <p:nvPicPr>
          <p:cNvPr id="6" name="Picture 5">
            <a:extLst>
              <a:ext uri="{FF2B5EF4-FFF2-40B4-BE49-F238E27FC236}">
                <a16:creationId xmlns:a16="http://schemas.microsoft.com/office/drawing/2014/main" id="{04071416-9C51-4ED2-9387-2ABE3DD6BB47}"/>
              </a:ext>
            </a:extLst>
          </p:cNvPr>
          <p:cNvPicPr>
            <a:picLocks noChangeAspect="1"/>
          </p:cNvPicPr>
          <p:nvPr/>
        </p:nvPicPr>
        <p:blipFill>
          <a:blip r:embed="rId5"/>
          <a:stretch>
            <a:fillRect/>
          </a:stretch>
        </p:blipFill>
        <p:spPr>
          <a:xfrm>
            <a:off x="3505200" y="4876800"/>
            <a:ext cx="867336" cy="685800"/>
          </a:xfrm>
          <a:prstGeom prst="rect">
            <a:avLst/>
          </a:prstGeom>
        </p:spPr>
      </p:pic>
    </p:spTree>
    <p:extLst>
      <p:ext uri="{BB962C8B-B14F-4D97-AF65-F5344CB8AC3E}">
        <p14:creationId xmlns:p14="http://schemas.microsoft.com/office/powerpoint/2010/main" val="3618299928"/>
      </p:ext>
    </p:extLst>
  </p:cSld>
  <p:clrMapOvr>
    <a:masterClrMapping/>
  </p:clrMapOvr>
  <p:transition spd="slow">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87426"/>
            <a:ext cx="5867398" cy="353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63566" y="2819400"/>
            <a:ext cx="5904234" cy="3554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9AE6321E-41B0-42F1-B301-ED515E5527D3}"/>
              </a:ext>
            </a:extLst>
          </p:cNvPr>
          <p:cNvPicPr>
            <a:picLocks noChangeAspect="1"/>
          </p:cNvPicPr>
          <p:nvPr/>
        </p:nvPicPr>
        <p:blipFill>
          <a:blip r:embed="rId5"/>
          <a:stretch>
            <a:fillRect/>
          </a:stretch>
        </p:blipFill>
        <p:spPr>
          <a:xfrm>
            <a:off x="139032" y="2895600"/>
            <a:ext cx="927768" cy="733584"/>
          </a:xfrm>
          <a:prstGeom prst="rect">
            <a:avLst/>
          </a:prstGeom>
        </p:spPr>
      </p:pic>
      <p:pic>
        <p:nvPicPr>
          <p:cNvPr id="6" name="Picture 5">
            <a:extLst>
              <a:ext uri="{FF2B5EF4-FFF2-40B4-BE49-F238E27FC236}">
                <a16:creationId xmlns:a16="http://schemas.microsoft.com/office/drawing/2014/main" id="{C7D395C8-0D39-4405-BD0E-88101A388802}"/>
              </a:ext>
            </a:extLst>
          </p:cNvPr>
          <p:cNvPicPr>
            <a:picLocks noChangeAspect="1"/>
          </p:cNvPicPr>
          <p:nvPr/>
        </p:nvPicPr>
        <p:blipFill>
          <a:blip r:embed="rId5"/>
          <a:stretch>
            <a:fillRect/>
          </a:stretch>
        </p:blipFill>
        <p:spPr>
          <a:xfrm>
            <a:off x="3276600" y="4876800"/>
            <a:ext cx="980813" cy="775526"/>
          </a:xfrm>
          <a:prstGeom prst="rect">
            <a:avLst/>
          </a:prstGeom>
        </p:spPr>
      </p:pic>
    </p:spTree>
    <p:extLst>
      <p:ext uri="{BB962C8B-B14F-4D97-AF65-F5344CB8AC3E}">
        <p14:creationId xmlns:p14="http://schemas.microsoft.com/office/powerpoint/2010/main" val="2497287833"/>
      </p:ext>
    </p:extLst>
  </p:cSld>
  <p:clrMapOvr>
    <a:masterClrMapping/>
  </p:clrMapOvr>
  <p:transition spd="slow">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64490"/>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132352"/>
            <a:ext cx="5410200" cy="325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8DBC6284-7EB6-41AA-9660-FA00AB080E31}"/>
              </a:ext>
            </a:extLst>
          </p:cNvPr>
          <p:cNvPicPr>
            <a:picLocks noChangeAspect="1"/>
          </p:cNvPicPr>
          <p:nvPr/>
        </p:nvPicPr>
        <p:blipFill>
          <a:blip r:embed="rId5"/>
          <a:stretch>
            <a:fillRect/>
          </a:stretch>
        </p:blipFill>
        <p:spPr>
          <a:xfrm>
            <a:off x="127000" y="2667000"/>
            <a:ext cx="770965" cy="609600"/>
          </a:xfrm>
          <a:prstGeom prst="rect">
            <a:avLst/>
          </a:prstGeom>
        </p:spPr>
      </p:pic>
      <p:pic>
        <p:nvPicPr>
          <p:cNvPr id="6" name="Picture 5">
            <a:extLst>
              <a:ext uri="{FF2B5EF4-FFF2-40B4-BE49-F238E27FC236}">
                <a16:creationId xmlns:a16="http://schemas.microsoft.com/office/drawing/2014/main" id="{B0ED26A8-847D-48D8-886D-722AE423874D}"/>
              </a:ext>
            </a:extLst>
          </p:cNvPr>
          <p:cNvPicPr>
            <a:picLocks noChangeAspect="1"/>
          </p:cNvPicPr>
          <p:nvPr/>
        </p:nvPicPr>
        <p:blipFill>
          <a:blip r:embed="rId5"/>
          <a:stretch>
            <a:fillRect/>
          </a:stretch>
        </p:blipFill>
        <p:spPr>
          <a:xfrm>
            <a:off x="3733800" y="4953000"/>
            <a:ext cx="899428" cy="711175"/>
          </a:xfrm>
          <a:prstGeom prst="rect">
            <a:avLst/>
          </a:prstGeom>
        </p:spPr>
      </p:pic>
    </p:spTree>
    <p:extLst>
      <p:ext uri="{BB962C8B-B14F-4D97-AF65-F5344CB8AC3E}">
        <p14:creationId xmlns:p14="http://schemas.microsoft.com/office/powerpoint/2010/main" val="1381840410"/>
      </p:ext>
    </p:extLst>
  </p:cSld>
  <p:clrMapOvr>
    <a:masterClrMapping/>
  </p:clrMapOvr>
  <p:transition spd="slow">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43078"/>
            <a:ext cx="4572000" cy="275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49626"/>
            <a:ext cx="5715000" cy="344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BFA848B-F030-4733-8E13-8973EDD16CAD}"/>
              </a:ext>
            </a:extLst>
          </p:cNvPr>
          <p:cNvPicPr>
            <a:picLocks noChangeAspect="1"/>
          </p:cNvPicPr>
          <p:nvPr/>
        </p:nvPicPr>
        <p:blipFill>
          <a:blip r:embed="rId5"/>
          <a:stretch>
            <a:fillRect/>
          </a:stretch>
        </p:blipFill>
        <p:spPr>
          <a:xfrm>
            <a:off x="76200" y="2438400"/>
            <a:ext cx="770965" cy="609600"/>
          </a:xfrm>
          <a:prstGeom prst="rect">
            <a:avLst/>
          </a:prstGeom>
        </p:spPr>
      </p:pic>
      <p:pic>
        <p:nvPicPr>
          <p:cNvPr id="6" name="Picture 5">
            <a:extLst>
              <a:ext uri="{FF2B5EF4-FFF2-40B4-BE49-F238E27FC236}">
                <a16:creationId xmlns:a16="http://schemas.microsoft.com/office/drawing/2014/main" id="{B2AFF71A-5479-41C1-AB64-D1829BD4A1AB}"/>
              </a:ext>
            </a:extLst>
          </p:cNvPr>
          <p:cNvPicPr>
            <a:picLocks noChangeAspect="1"/>
          </p:cNvPicPr>
          <p:nvPr/>
        </p:nvPicPr>
        <p:blipFill>
          <a:blip r:embed="rId5"/>
          <a:stretch>
            <a:fillRect/>
          </a:stretch>
        </p:blipFill>
        <p:spPr>
          <a:xfrm>
            <a:off x="3385686" y="4953000"/>
            <a:ext cx="770965" cy="609600"/>
          </a:xfrm>
          <a:prstGeom prst="rect">
            <a:avLst/>
          </a:prstGeom>
        </p:spPr>
      </p:pic>
    </p:spTree>
    <p:extLst>
      <p:ext uri="{BB962C8B-B14F-4D97-AF65-F5344CB8AC3E}">
        <p14:creationId xmlns:p14="http://schemas.microsoft.com/office/powerpoint/2010/main" val="3990374968"/>
      </p:ext>
    </p:extLst>
  </p:cSld>
  <p:clrMapOvr>
    <a:masterClrMapping/>
  </p:clrMapOvr>
  <p:transition spd="slow">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257800" cy="316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2965170"/>
            <a:ext cx="5638800" cy="339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AB3D46F-598C-4141-AE8A-65860BB43892}"/>
              </a:ext>
            </a:extLst>
          </p:cNvPr>
          <p:cNvPicPr>
            <a:picLocks noChangeAspect="1"/>
          </p:cNvPicPr>
          <p:nvPr/>
        </p:nvPicPr>
        <p:blipFill>
          <a:blip r:embed="rId5"/>
          <a:stretch>
            <a:fillRect/>
          </a:stretch>
        </p:blipFill>
        <p:spPr>
          <a:xfrm>
            <a:off x="113364" y="2590800"/>
            <a:ext cx="770965" cy="609600"/>
          </a:xfrm>
          <a:prstGeom prst="rect">
            <a:avLst/>
          </a:prstGeom>
        </p:spPr>
      </p:pic>
      <p:pic>
        <p:nvPicPr>
          <p:cNvPr id="6" name="Picture 5">
            <a:extLst>
              <a:ext uri="{FF2B5EF4-FFF2-40B4-BE49-F238E27FC236}">
                <a16:creationId xmlns:a16="http://schemas.microsoft.com/office/drawing/2014/main" id="{B6F5DB12-F03E-4A1A-9B6B-ACCE837BA398}"/>
              </a:ext>
            </a:extLst>
          </p:cNvPr>
          <p:cNvPicPr>
            <a:picLocks noChangeAspect="1"/>
          </p:cNvPicPr>
          <p:nvPr/>
        </p:nvPicPr>
        <p:blipFill>
          <a:blip r:embed="rId5"/>
          <a:stretch>
            <a:fillRect/>
          </a:stretch>
        </p:blipFill>
        <p:spPr>
          <a:xfrm>
            <a:off x="3505200" y="4883178"/>
            <a:ext cx="859269" cy="679422"/>
          </a:xfrm>
          <a:prstGeom prst="rect">
            <a:avLst/>
          </a:prstGeom>
        </p:spPr>
      </p:pic>
    </p:spTree>
    <p:extLst>
      <p:ext uri="{BB962C8B-B14F-4D97-AF65-F5344CB8AC3E}">
        <p14:creationId xmlns:p14="http://schemas.microsoft.com/office/powerpoint/2010/main" val="503768857"/>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81400" y="3153766"/>
            <a:ext cx="5067300" cy="3050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49F26C89-4926-4734-A534-0B243A3C264E}"/>
              </a:ext>
            </a:extLst>
          </p:cNvPr>
          <p:cNvPicPr>
            <a:picLocks noChangeAspect="1"/>
          </p:cNvPicPr>
          <p:nvPr/>
        </p:nvPicPr>
        <p:blipFill>
          <a:blip r:embed="rId4"/>
          <a:stretch>
            <a:fillRect/>
          </a:stretch>
        </p:blipFill>
        <p:spPr>
          <a:xfrm>
            <a:off x="3581400" y="4876800"/>
            <a:ext cx="809542" cy="640103"/>
          </a:xfrm>
          <a:prstGeom prst="rect">
            <a:avLst/>
          </a:prstGeom>
        </p:spPr>
      </p:pic>
      <p:pic>
        <p:nvPicPr>
          <p:cNvPr id="5" name="Picture 4"/>
          <p:cNvPicPr>
            <a:picLocks noChangeAspect="1"/>
          </p:cNvPicPr>
          <p:nvPr/>
        </p:nvPicPr>
        <p:blipFill>
          <a:blip r:embed="rId5"/>
          <a:stretch>
            <a:fillRect/>
          </a:stretch>
        </p:blipFill>
        <p:spPr>
          <a:xfrm>
            <a:off x="609600" y="1219200"/>
            <a:ext cx="6854178" cy="1752600"/>
          </a:xfrm>
          <a:prstGeom prst="rect">
            <a:avLst/>
          </a:prstGeom>
        </p:spPr>
      </p:pic>
    </p:spTree>
    <p:extLst>
      <p:ext uri="{BB962C8B-B14F-4D97-AF65-F5344CB8AC3E}">
        <p14:creationId xmlns:p14="http://schemas.microsoft.com/office/powerpoint/2010/main" val="1448961051"/>
      </p:ext>
    </p:extLst>
  </p:cSld>
  <p:clrMapOvr>
    <a:masterClrMapping/>
  </p:clrMapOvr>
  <p:transition spd="slow">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132353"/>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B92335BF-CE11-4388-8B07-EB2920E79089}"/>
              </a:ext>
            </a:extLst>
          </p:cNvPr>
          <p:cNvPicPr>
            <a:picLocks noChangeAspect="1"/>
          </p:cNvPicPr>
          <p:nvPr/>
        </p:nvPicPr>
        <p:blipFill>
          <a:blip r:embed="rId5"/>
          <a:stretch>
            <a:fillRect/>
          </a:stretch>
        </p:blipFill>
        <p:spPr>
          <a:xfrm>
            <a:off x="127000" y="2667000"/>
            <a:ext cx="770965" cy="609600"/>
          </a:xfrm>
          <a:prstGeom prst="rect">
            <a:avLst/>
          </a:prstGeom>
        </p:spPr>
      </p:pic>
      <p:pic>
        <p:nvPicPr>
          <p:cNvPr id="6" name="Picture 5">
            <a:extLst>
              <a:ext uri="{FF2B5EF4-FFF2-40B4-BE49-F238E27FC236}">
                <a16:creationId xmlns:a16="http://schemas.microsoft.com/office/drawing/2014/main" id="{7320BD5C-4CEB-4703-AEAE-675321CF0C36}"/>
              </a:ext>
            </a:extLst>
          </p:cNvPr>
          <p:cNvPicPr>
            <a:picLocks noChangeAspect="1"/>
          </p:cNvPicPr>
          <p:nvPr/>
        </p:nvPicPr>
        <p:blipFill>
          <a:blip r:embed="rId5"/>
          <a:stretch>
            <a:fillRect/>
          </a:stretch>
        </p:blipFill>
        <p:spPr>
          <a:xfrm>
            <a:off x="3680861" y="4952999"/>
            <a:ext cx="891139" cy="704621"/>
          </a:xfrm>
          <a:prstGeom prst="rect">
            <a:avLst/>
          </a:prstGeom>
        </p:spPr>
      </p:pic>
    </p:spTree>
    <p:extLst>
      <p:ext uri="{BB962C8B-B14F-4D97-AF65-F5344CB8AC3E}">
        <p14:creationId xmlns:p14="http://schemas.microsoft.com/office/powerpoint/2010/main" val="1757725749"/>
      </p:ext>
    </p:extLst>
  </p:cSld>
  <p:clrMapOvr>
    <a:masterClrMapping/>
  </p:clrMapOvr>
  <p:transition spd="slow">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 y="810464"/>
            <a:ext cx="5379720" cy="323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2930042"/>
            <a:ext cx="5638800" cy="33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3124200" y="5638800"/>
            <a:ext cx="1981200" cy="601675"/>
          </a:xfrm>
          <a:prstGeom prst="wedgeRectCallout">
            <a:avLst>
              <a:gd name="adj1" fmla="val 58695"/>
              <a:gd name="adj2" fmla="val -1869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You will see the </a:t>
            </a:r>
            <a:r>
              <a:rPr lang="en-US" sz="1100" b="1" dirty="0">
                <a:solidFill>
                  <a:prstClr val="black"/>
                </a:solidFill>
                <a:latin typeface="Arial" pitchFamily="34" charset="0"/>
                <a:cs typeface="Arial" pitchFamily="34" charset="0"/>
              </a:rPr>
              <a:t>comments</a:t>
            </a:r>
            <a:r>
              <a:rPr lang="en-US" sz="1100" dirty="0">
                <a:solidFill>
                  <a:prstClr val="black"/>
                </a:solidFill>
                <a:latin typeface="Arial" pitchFamily="34" charset="0"/>
                <a:cs typeface="Arial" pitchFamily="34" charset="0"/>
              </a:rPr>
              <a:t> displayed on the </a:t>
            </a:r>
            <a:r>
              <a:rPr lang="en-US" sz="1100" b="1" dirty="0">
                <a:solidFill>
                  <a:prstClr val="black"/>
                </a:solidFill>
                <a:latin typeface="Arial" pitchFamily="34" charset="0"/>
                <a:cs typeface="Arial" pitchFamily="34" charset="0"/>
              </a:rPr>
              <a:t>Work in Progress</a:t>
            </a:r>
            <a:r>
              <a:rPr lang="en-US" sz="1100" dirty="0">
                <a:solidFill>
                  <a:prstClr val="black"/>
                </a:solidFill>
                <a:latin typeface="Arial" pitchFamily="34" charset="0"/>
                <a:cs typeface="Arial" pitchFamily="34" charset="0"/>
              </a:rPr>
              <a:t> screen</a:t>
            </a:r>
            <a:endParaRPr lang="en-CA" sz="1100" dirty="0">
              <a:solidFill>
                <a:prstClr val="black"/>
              </a:solidFill>
              <a:latin typeface="Arial" pitchFamily="34" charset="0"/>
              <a:cs typeface="Arial" pitchFamily="34" charset="0"/>
            </a:endParaRPr>
          </a:p>
        </p:txBody>
      </p:sp>
      <p:sp>
        <p:nvSpPr>
          <p:cNvPr id="5" name="Rectangle 4"/>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1DD394E7-D03E-4792-A9F3-E0148A20E46D}"/>
              </a:ext>
            </a:extLst>
          </p:cNvPr>
          <p:cNvPicPr>
            <a:picLocks noChangeAspect="1"/>
          </p:cNvPicPr>
          <p:nvPr/>
        </p:nvPicPr>
        <p:blipFill>
          <a:blip r:embed="rId5"/>
          <a:stretch>
            <a:fillRect/>
          </a:stretch>
        </p:blipFill>
        <p:spPr>
          <a:xfrm>
            <a:off x="76200" y="2667000"/>
            <a:ext cx="770965" cy="609600"/>
          </a:xfrm>
          <a:prstGeom prst="rect">
            <a:avLst/>
          </a:prstGeom>
        </p:spPr>
      </p:pic>
      <p:pic>
        <p:nvPicPr>
          <p:cNvPr id="7" name="Picture 6">
            <a:extLst>
              <a:ext uri="{FF2B5EF4-FFF2-40B4-BE49-F238E27FC236}">
                <a16:creationId xmlns:a16="http://schemas.microsoft.com/office/drawing/2014/main" id="{22C44810-4FBA-42DE-9A69-6483FB050F4C}"/>
              </a:ext>
            </a:extLst>
          </p:cNvPr>
          <p:cNvPicPr>
            <a:picLocks noChangeAspect="1"/>
          </p:cNvPicPr>
          <p:nvPr/>
        </p:nvPicPr>
        <p:blipFill>
          <a:blip r:embed="rId5"/>
          <a:stretch>
            <a:fillRect/>
          </a:stretch>
        </p:blipFill>
        <p:spPr>
          <a:xfrm>
            <a:off x="3505200" y="4882028"/>
            <a:ext cx="770965" cy="609600"/>
          </a:xfrm>
          <a:prstGeom prst="rect">
            <a:avLst/>
          </a:prstGeom>
        </p:spPr>
      </p:pic>
    </p:spTree>
    <p:extLst>
      <p:ext uri="{BB962C8B-B14F-4D97-AF65-F5344CB8AC3E}">
        <p14:creationId xmlns:p14="http://schemas.microsoft.com/office/powerpoint/2010/main" val="3658724506"/>
      </p:ext>
    </p:extLst>
  </p:cSld>
  <p:clrMapOvr>
    <a:masterClrMapping/>
  </p:clrMapOvr>
  <p:transition spd="slow">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572000" cy="27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072459"/>
            <a:ext cx="5410200" cy="325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DC3A915C-8407-4803-AF10-24AE605B3166}"/>
              </a:ext>
            </a:extLst>
          </p:cNvPr>
          <p:cNvPicPr>
            <a:picLocks noChangeAspect="1"/>
          </p:cNvPicPr>
          <p:nvPr/>
        </p:nvPicPr>
        <p:blipFill>
          <a:blip r:embed="rId5"/>
          <a:stretch>
            <a:fillRect/>
          </a:stretch>
        </p:blipFill>
        <p:spPr>
          <a:xfrm>
            <a:off x="76200" y="2362200"/>
            <a:ext cx="770965" cy="609600"/>
          </a:xfrm>
          <a:prstGeom prst="rect">
            <a:avLst/>
          </a:prstGeom>
        </p:spPr>
      </p:pic>
      <p:pic>
        <p:nvPicPr>
          <p:cNvPr id="6" name="Picture 5">
            <a:extLst>
              <a:ext uri="{FF2B5EF4-FFF2-40B4-BE49-F238E27FC236}">
                <a16:creationId xmlns:a16="http://schemas.microsoft.com/office/drawing/2014/main" id="{6571188D-052C-42E3-A248-E6C66DBD4418}"/>
              </a:ext>
            </a:extLst>
          </p:cNvPr>
          <p:cNvPicPr>
            <a:picLocks noChangeAspect="1"/>
          </p:cNvPicPr>
          <p:nvPr/>
        </p:nvPicPr>
        <p:blipFill>
          <a:blip r:embed="rId5"/>
          <a:stretch>
            <a:fillRect/>
          </a:stretch>
        </p:blipFill>
        <p:spPr>
          <a:xfrm>
            <a:off x="3704664" y="4953000"/>
            <a:ext cx="867336" cy="685800"/>
          </a:xfrm>
          <a:prstGeom prst="rect">
            <a:avLst/>
          </a:prstGeom>
        </p:spPr>
      </p:pic>
    </p:spTree>
    <p:extLst>
      <p:ext uri="{BB962C8B-B14F-4D97-AF65-F5344CB8AC3E}">
        <p14:creationId xmlns:p14="http://schemas.microsoft.com/office/powerpoint/2010/main" val="3998379192"/>
      </p:ext>
    </p:extLst>
  </p:cSld>
  <p:clrMapOvr>
    <a:masterClrMapping/>
  </p:clrMapOvr>
  <p:transition spd="slow">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858622"/>
            <a:ext cx="5029200" cy="302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6100" y="2743200"/>
            <a:ext cx="5981700" cy="360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51EC09E-F966-4900-A673-5919ED404EC7}"/>
              </a:ext>
            </a:extLst>
          </p:cNvPr>
          <p:cNvPicPr>
            <a:picLocks noChangeAspect="1"/>
          </p:cNvPicPr>
          <p:nvPr/>
        </p:nvPicPr>
        <p:blipFill>
          <a:blip r:embed="rId5"/>
          <a:stretch>
            <a:fillRect/>
          </a:stretch>
        </p:blipFill>
        <p:spPr>
          <a:xfrm>
            <a:off x="129343" y="2743200"/>
            <a:ext cx="770965" cy="609600"/>
          </a:xfrm>
          <a:prstGeom prst="rect">
            <a:avLst/>
          </a:prstGeom>
        </p:spPr>
      </p:pic>
    </p:spTree>
    <p:extLst>
      <p:ext uri="{BB962C8B-B14F-4D97-AF65-F5344CB8AC3E}">
        <p14:creationId xmlns:p14="http://schemas.microsoft.com/office/powerpoint/2010/main" val="740089172"/>
      </p:ext>
    </p:extLst>
  </p:cSld>
  <p:clrMapOvr>
    <a:masterClrMapping/>
  </p:clrMapOvr>
  <p:transition spd="slow">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1" y="838200"/>
            <a:ext cx="4495800" cy="270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3224859"/>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DA6A91D-B9DF-44E2-870D-BBCD4ED8302C}"/>
              </a:ext>
            </a:extLst>
          </p:cNvPr>
          <p:cNvPicPr>
            <a:picLocks noChangeAspect="1"/>
          </p:cNvPicPr>
          <p:nvPr/>
        </p:nvPicPr>
        <p:blipFill>
          <a:blip r:embed="rId5"/>
          <a:stretch>
            <a:fillRect/>
          </a:stretch>
        </p:blipFill>
        <p:spPr>
          <a:xfrm>
            <a:off x="3962400" y="5029200"/>
            <a:ext cx="770965" cy="609600"/>
          </a:xfrm>
          <a:prstGeom prst="rect">
            <a:avLst/>
          </a:prstGeom>
        </p:spPr>
      </p:pic>
    </p:spTree>
    <p:extLst>
      <p:ext uri="{BB962C8B-B14F-4D97-AF65-F5344CB8AC3E}">
        <p14:creationId xmlns:p14="http://schemas.microsoft.com/office/powerpoint/2010/main" val="2088207797"/>
      </p:ext>
    </p:extLst>
  </p:cSld>
  <p:clrMapOvr>
    <a:masterClrMapping/>
  </p:clrMapOvr>
  <p:transition spd="slow">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D10576-8261-4A1A-9620-7A5FC2CBC0BF}"/>
              </a:ext>
            </a:extLst>
          </p:cNvPr>
          <p:cNvSpPr/>
          <p:nvPr/>
        </p:nvSpPr>
        <p:spPr>
          <a:xfrm>
            <a:off x="387417" y="2209800"/>
            <a:ext cx="8763000" cy="2031325"/>
          </a:xfrm>
          <a:prstGeom prst="rect">
            <a:avLst/>
          </a:prstGeom>
        </p:spPr>
        <p:txBody>
          <a:bodyPr wrap="square">
            <a:spAutoFit/>
          </a:bodyPr>
          <a:lstStyle/>
          <a:p>
            <a:pPr algn="ctr"/>
            <a:r>
              <a:rPr lang="en-US" dirty="0"/>
              <a:t>Resources</a:t>
            </a:r>
          </a:p>
          <a:p>
            <a:pPr algn="ctr"/>
            <a:endParaRPr lang="en-US" dirty="0"/>
          </a:p>
          <a:p>
            <a:r>
              <a:rPr lang="en-US" dirty="0">
                <a:hlinkClick r:id="rId2"/>
              </a:rPr>
              <a:t>ETS Support and Online Learning </a:t>
            </a:r>
            <a:r>
              <a:rPr lang="en-US" dirty="0"/>
              <a:t>provides access to relevant guides, course and other information</a:t>
            </a:r>
          </a:p>
          <a:p>
            <a:endParaRPr lang="en-US" dirty="0"/>
          </a:p>
          <a:p>
            <a:r>
              <a:rPr lang="en-US" dirty="0"/>
              <a:t>If you have questions, please contact </a:t>
            </a:r>
            <a:r>
              <a:rPr lang="en-US" dirty="0">
                <a:hlinkClick r:id="rId3"/>
              </a:rPr>
              <a:t>Transfers.Energy@gov.ab.ca</a:t>
            </a:r>
            <a:r>
              <a:rPr lang="en-US" dirty="0"/>
              <a:t> or the Transfer Helpdesk at (780)644-2300</a:t>
            </a:r>
          </a:p>
        </p:txBody>
      </p:sp>
    </p:spTree>
    <p:extLst>
      <p:ext uri="{BB962C8B-B14F-4D97-AF65-F5344CB8AC3E}">
        <p14:creationId xmlns:p14="http://schemas.microsoft.com/office/powerpoint/2010/main" val="975783508"/>
      </p:ext>
    </p:extLst>
  </p:cSld>
  <p:clrMapOvr>
    <a:masterClrMapping/>
  </p:clrMapOvr>
  <p:transition spd="slow">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p:txBody>
          <a:bodyPr>
            <a:normAutofit/>
          </a:bodyPr>
          <a:lstStyle/>
          <a:p>
            <a:r>
              <a:rPr lang="en-CA" sz="100" dirty="0">
                <a:solidFill>
                  <a:schemeClr val="bg1"/>
                </a:solidFill>
              </a:rPr>
              <a:t>Conclusion</a:t>
            </a:r>
          </a:p>
        </p:txBody>
      </p:sp>
      <p:sp>
        <p:nvSpPr>
          <p:cNvPr id="7" name="Text Box 5"/>
          <p:cNvSpPr txBox="1">
            <a:spLocks noChangeArrowheads="1"/>
          </p:cNvSpPr>
          <p:nvPr/>
        </p:nvSpPr>
        <p:spPr bwMode="auto">
          <a:xfrm>
            <a:off x="152400" y="1143000"/>
            <a:ext cx="5715000" cy="247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200" b="1" i="0" u="none" strike="noStrike" cap="none" normalizeH="0" baseline="0" dirty="0">
                <a:ln>
                  <a:noFill/>
                </a:ln>
                <a:solidFill>
                  <a:srgbClr val="2160AD"/>
                </a:solidFill>
                <a:effectLst/>
                <a:latin typeface="Freestyle Script" pitchFamily="66" charset="0"/>
                <a:cs typeface="Arial" pitchFamily="34" charset="0"/>
              </a:rPr>
              <a:t>Congratulations!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2160AD"/>
                </a:solidFill>
                <a:effectLst/>
                <a:latin typeface="Arial" pitchFamily="34" charset="0"/>
                <a:cs typeface="Arial" pitchFamily="34" charset="0"/>
              </a:rPr>
              <a:t>You have completed the </a:t>
            </a:r>
            <a:r>
              <a:rPr lang="en-US" b="1" dirty="0">
                <a:solidFill>
                  <a:srgbClr val="2160AD"/>
                </a:solidFill>
                <a:latin typeface="Arial" pitchFamily="34" charset="0"/>
                <a:cs typeface="Arial" pitchFamily="34" charset="0"/>
              </a:rPr>
              <a:t>ETS – Initiate a Transfer</a:t>
            </a:r>
            <a:endParaRPr kumimoji="0" lang="en-US" sz="1800" b="1" i="0" u="none" strike="noStrike" cap="none" normalizeH="0" baseline="0" dirty="0">
              <a:ln>
                <a:noFill/>
              </a:ln>
              <a:solidFill>
                <a:srgbClr val="2160AD"/>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2160AD"/>
                </a:solidFill>
                <a:effectLst/>
                <a:latin typeface="Arial" pitchFamily="34" charset="0"/>
                <a:cs typeface="Arial" pitchFamily="34" charset="0"/>
              </a:rPr>
              <a:t>Online Training Course</a:t>
            </a:r>
            <a:endParaRPr kumimoji="0" lang="en-US" sz="1800" b="0" i="0" u="none" strike="noStrike" cap="none" normalizeH="0" baseline="0" dirty="0">
              <a:ln>
                <a:noFill/>
              </a:ln>
              <a:solidFill>
                <a:srgbClr val="2160AD"/>
              </a:solidFill>
              <a:effectLst/>
              <a:latin typeface="Arial" pitchFamily="34" charset="0"/>
              <a:cs typeface="Arial" pitchFamily="34" charset="0"/>
            </a:endParaRPr>
          </a:p>
        </p:txBody>
      </p:sp>
      <p:sp>
        <p:nvSpPr>
          <p:cNvPr id="8" name="Text Box 3"/>
          <p:cNvSpPr txBox="1">
            <a:spLocks noChangeArrowheads="1"/>
          </p:cNvSpPr>
          <p:nvPr/>
        </p:nvSpPr>
        <p:spPr bwMode="auto">
          <a:xfrm>
            <a:off x="76200" y="3352800"/>
            <a:ext cx="5451475"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Arial" pitchFamily="34" charset="0"/>
              <a:cs typeface="Arial" pitchFamily="34" charset="0"/>
            </a:endParaRPr>
          </a:p>
          <a:p>
            <a:pPr lvl="0" algn="ctr" fontAlgn="base">
              <a:spcBef>
                <a:spcPct val="0"/>
              </a:spcBef>
              <a:spcAft>
                <a:spcPct val="0"/>
              </a:spcAft>
            </a:pPr>
            <a:r>
              <a:rPr lang="en-CA" sz="1400" dirty="0">
                <a:solidFill>
                  <a:srgbClr val="0070C0"/>
                </a:solidFill>
                <a:latin typeface="Arial" pitchFamily="34" charset="0"/>
                <a:cs typeface="Arial" pitchFamily="34" charset="0"/>
              </a:rPr>
              <a:t>Please proceed to the Work in Progress module detailing other functionality of Transfers.</a:t>
            </a: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rPr>
              <a:t/>
            </a: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rPr>
              <a:t>If you have any comments or questions on this training module, please forward them to the following email address: </a:t>
            </a: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rPr>
              <a:t/>
            </a: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hlinkClick r:id="rId2"/>
              </a:rPr>
              <a:t>Transfers.Energy@gov.ab.ca</a:t>
            </a:r>
            <a:endParaRPr lang="en-CA" sz="1400" dirty="0">
              <a:solidFill>
                <a:srgbClr val="0070C0"/>
              </a:solidFill>
              <a:latin typeface="Arial" pitchFamily="34" charset="0"/>
              <a:cs typeface="Arial"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9975" y="1193800"/>
            <a:ext cx="4035425"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914400"/>
            <a:ext cx="4648200" cy="2798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3048000"/>
            <a:ext cx="5442856"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4823257" y="2064544"/>
            <a:ext cx="739343" cy="6024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5562600" y="1524000"/>
            <a:ext cx="2781300" cy="540544"/>
          </a:xfrm>
          <a:prstGeom prst="wedgeRectCallout">
            <a:avLst>
              <a:gd name="adj1" fmla="val -20833"/>
              <a:gd name="adj2" fmla="val 990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The </a:t>
            </a:r>
            <a:r>
              <a:rPr lang="en-US" sz="1100" b="1" dirty="0">
                <a:solidFill>
                  <a:prstClr val="black"/>
                </a:solidFill>
                <a:latin typeface="Arial" pitchFamily="34" charset="0"/>
                <a:cs typeface="Arial" pitchFamily="34" charset="0"/>
              </a:rPr>
              <a:t>Find Client </a:t>
            </a:r>
            <a:r>
              <a:rPr lang="en-US" sz="1100" dirty="0">
                <a:solidFill>
                  <a:prstClr val="black"/>
                </a:solidFill>
                <a:latin typeface="Arial" pitchFamily="34" charset="0"/>
                <a:cs typeface="Arial" pitchFamily="34" charset="0"/>
              </a:rPr>
              <a:t>Window Opens up</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DCA42032-F45D-4865-975C-08BD90BE2519}"/>
              </a:ext>
            </a:extLst>
          </p:cNvPr>
          <p:cNvPicPr>
            <a:picLocks noChangeAspect="1"/>
          </p:cNvPicPr>
          <p:nvPr/>
        </p:nvPicPr>
        <p:blipFill>
          <a:blip r:embed="rId5"/>
          <a:stretch>
            <a:fillRect/>
          </a:stretch>
        </p:blipFill>
        <p:spPr>
          <a:xfrm>
            <a:off x="3657600" y="4876800"/>
            <a:ext cx="685800" cy="542260"/>
          </a:xfrm>
          <a:prstGeom prst="rect">
            <a:avLst/>
          </a:prstGeom>
        </p:spPr>
      </p:pic>
      <p:pic>
        <p:nvPicPr>
          <p:cNvPr id="3" name="Picture 2">
            <a:extLst>
              <a:ext uri="{FF2B5EF4-FFF2-40B4-BE49-F238E27FC236}">
                <a16:creationId xmlns:a16="http://schemas.microsoft.com/office/drawing/2014/main" id="{AB01B278-1574-4095-9E60-46510745C464}"/>
              </a:ext>
            </a:extLst>
          </p:cNvPr>
          <p:cNvPicPr>
            <a:picLocks noChangeAspect="1"/>
          </p:cNvPicPr>
          <p:nvPr/>
        </p:nvPicPr>
        <p:blipFill>
          <a:blip r:embed="rId5"/>
          <a:stretch>
            <a:fillRect/>
          </a:stretch>
        </p:blipFill>
        <p:spPr>
          <a:xfrm>
            <a:off x="171651" y="2529795"/>
            <a:ext cx="655377" cy="518205"/>
          </a:xfrm>
          <a:prstGeom prst="rect">
            <a:avLst/>
          </a:prstGeom>
        </p:spPr>
      </p:pic>
    </p:spTree>
    <p:extLst>
      <p:ext uri="{BB962C8B-B14F-4D97-AF65-F5344CB8AC3E}">
        <p14:creationId xmlns:p14="http://schemas.microsoft.com/office/powerpoint/2010/main" val="1258467470"/>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Hide_x0020_Me xmlns="cd3b5d7d-85b8-485a-94e1-bd5df7614905">false</Hide_x0020_Me>
    <Audience1 xmlns="d317fc56-cd2a-4fee-83bf-2acf5d88d7a0"/>
    <EOL_x0020_Thumbnail xmlns="d317fc56-cd2a-4fee-83bf-2acf5d88d7a0">&lt;img alt="" src="/PublishingImages/Pages/Presenation.png" style="BORDER&amp;#58;0px solid;" /&gt;</EOL_x0020_Thumbnail>
    <Order1 xmlns="d317fc56-cd2a-4fee-83bf-2acf5d88d7a0">03</Order1>
    <Course_x0020_Description xmlns="d317fc56-cd2a-4fee-83bf-2acf5d88d7a0">A transfer request is initiated by a transferor client. The types of transfer request include prorate transferor and transferee percentage, set transferor and transferee percentage, variable transferor and transferee percentage, or a request to change the designated representative only.</Course_x0020_Description>
    <Module xmlns="d317fc56-cd2a-4fee-83bf-2acf5d88d7a0">Module</Module>
    <Area xmlns="d317fc56-cd2a-4fee-83bf-2acf5d88d7a0">Transfers</Area>
  </documentManagement>
</p:properties>
</file>

<file path=customXml/item2.xml><?xml version="1.0" encoding="utf-8"?>
<ct:contentTypeSchema xmlns:ct="http://schemas.microsoft.com/office/2006/metadata/contentType" xmlns:ma="http://schemas.microsoft.com/office/2006/metadata/properties/metaAttributes" ct:_="" ma:_="" ma:contentTypeName="General Course" ma:contentTypeID="0x0101004CF9B3243FA46A47A5D45CADF07EB49500869333630F2EE44D93EB5262DF3C44F2" ma:contentTypeVersion="9" ma:contentTypeDescription="This is the base content type for all of the courses." ma:contentTypeScope="" ma:versionID="5e75130c2787cb4b878206f774c9f8d1">
  <xsd:schema xmlns:xsd="http://www.w3.org/2001/XMLSchema" xmlns:xs="http://www.w3.org/2001/XMLSchema" xmlns:p="http://schemas.microsoft.com/office/2006/metadata/properties" xmlns:ns2="d317fc56-cd2a-4fee-83bf-2acf5d88d7a0" xmlns:ns3="cd3b5d7d-85b8-485a-94e1-bd5df7614905" xmlns:ns4="e6d83808-03cb-4f3c-af89-207626cead88" targetNamespace="http://schemas.microsoft.com/office/2006/metadata/properties" ma:root="true" ma:fieldsID="a77d42b46df79df0acabc75b74fce705" ns2:_="" ns3:_="" ns4:_="">
    <xsd:import namespace="d317fc56-cd2a-4fee-83bf-2acf5d88d7a0"/>
    <xsd:import namespace="cd3b5d7d-85b8-485a-94e1-bd5df7614905"/>
    <xsd:import namespace="e6d83808-03cb-4f3c-af89-207626cead88"/>
    <xsd:element name="properties">
      <xsd:complexType>
        <xsd:sequence>
          <xsd:element name="documentManagement">
            <xsd:complexType>
              <xsd:all>
                <xsd:element ref="ns2:Area"/>
                <xsd:element ref="ns2:Module"/>
                <xsd:element ref="ns2:Course_x0020_Description" minOccurs="0"/>
                <xsd:element ref="ns2:Order1" minOccurs="0"/>
                <xsd:element ref="ns2:Audience1" minOccurs="0"/>
                <xsd:element ref="ns3:Hide_x0020_Me" minOccurs="0"/>
                <xsd:element ref="ns2:EOL_x0020_Thumbnail"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17fc56-cd2a-4fee-83bf-2acf5d88d7a0" elementFormDefault="qualified">
    <xsd:import namespace="http://schemas.microsoft.com/office/2006/documentManagement/types"/>
    <xsd:import namespace="http://schemas.microsoft.com/office/infopath/2007/PartnerControls"/>
    <xsd:element name="Area" ma:index="8" ma:displayName="Area" ma:description="This will define the area of the Learning material." ma:format="Dropdown" ma:internalName="Area">
      <xsd:simpleType>
        <xsd:restriction base="dms:Choice">
          <xsd:enumeration value="Main Page"/>
          <xsd:enumeration value="Accounts (ETS) Administration"/>
          <xsd:enumeration value="Agreement Management"/>
          <xsd:enumeration value="Air"/>
          <xsd:enumeration value="Assignments"/>
          <xsd:enumeration value="Bidding"/>
          <xsd:enumeration value="Crown Mineral Activity"/>
          <xsd:enumeration value="Freehold Mintax"/>
          <xsd:enumeration value="Geothermal"/>
          <xsd:enumeration value="Interactive Map"/>
          <xsd:enumeration value="Land Searches"/>
          <xsd:enumeration value="Mineral Direct Purchase"/>
          <xsd:enumeration value="Mineral Royalty Form"/>
          <xsd:enumeration value="Offsets"/>
          <xsd:enumeration value="Oil Sands"/>
          <xsd:enumeration value="Oil Sands 1"/>
          <xsd:enumeration value="PNG Continuation"/>
          <xsd:enumeration value="Registration of Encumbrances"/>
          <xsd:enumeration value="Sales"/>
          <xsd:enumeration value="Technology Innovation and Emissions Reduction"/>
          <xsd:enumeration value="Transfers"/>
          <xsd:enumeration value="Unit Agreement Exhibit A"/>
          <xsd:enumeration value="Postings"/>
          <xsd:enumeration value="Unassigned"/>
          <xsd:enumeration value="Unit Agreements and Trespass"/>
        </xsd:restriction>
      </xsd:simpleType>
    </xsd:element>
    <xsd:element name="Module" ma:index="9" ma:displayName="Module" ma:description="Select the module type" ma:format="Dropdown" ma:internalName="Module">
      <xsd:simpleType>
        <xsd:restriction base="dms:Choice">
          <xsd:enumeration value="Industry Module"/>
          <xsd:enumeration value="DoE Module"/>
          <xsd:enumeration value="CARE Reporting"/>
          <xsd:enumeration value="Royalty Reporting"/>
          <xsd:enumeration value="Royalty Reporting Process and Royalty Reports"/>
          <xsd:enumeration value="Royalty Business"/>
          <xsd:enumeration value="OSR Projects"/>
          <xsd:enumeration value="OASIS"/>
          <xsd:enumeration value="Module"/>
          <xsd:enumeration value="Acts And Regulations"/>
          <xsd:enumeration value="Project Application"/>
          <xsd:enumeration value="AMD Reporting Forms - Version 2.0 Changes - October 31, 2018"/>
          <xsd:enumeration value="Supplemental Reporting"/>
          <xsd:enumeration value="Supplemental Reporting Submission and Audit Processes"/>
        </xsd:restriction>
      </xsd:simpleType>
    </xsd:element>
    <xsd:element name="Course_x0020_Description" ma:index="10" nillable="true" ma:displayName="Course Description" ma:description="Description of what the course is about." ma:internalName="Course_x0020_Description" ma:readOnly="false">
      <xsd:simpleType>
        <xsd:restriction base="dms:Note"/>
      </xsd:simpleType>
    </xsd:element>
    <xsd:element name="Order1" ma:index="11" nillable="true" ma:displayName="Order" ma:description="To define the order of the file on the page." ma:format="Dropdown" ma:internalName="Order1">
      <xsd:simpleType>
        <xsd:restriction base="dms:Choice">
          <xsd:enumeration value="00"/>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restriction>
      </xsd:simpleType>
    </xsd:element>
    <xsd:element name="Audience1" ma:index="12" nillable="true" ma:displayName="Audience" ma:description="Defines the target audience." ma:internalName="Audience1">
      <xsd:complexType>
        <xsd:complexContent>
          <xsd:extension base="dms:MultiChoice">
            <xsd:sequence>
              <xsd:element name="Value" maxOccurs="unbounded" minOccurs="0" nillable="true">
                <xsd:simpleType>
                  <xsd:restriction base="dms:Choice">
                    <xsd:enumeration value="Contractor"/>
                    <xsd:enumeration value="Employee"/>
                    <xsd:enumeration value="Manager"/>
                  </xsd:restriction>
                </xsd:simpleType>
              </xsd:element>
            </xsd:sequence>
          </xsd:extension>
        </xsd:complexContent>
      </xsd:complexType>
    </xsd:element>
    <xsd:element name="EOL_x0020_Thumbnail" ma:index="14" nillable="true" ma:displayName="EOL Thumbnail" ma:internalName="EOL_x0020_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3b5d7d-85b8-485a-94e1-bd5df7614905" elementFormDefault="qualified">
    <xsd:import namespace="http://schemas.microsoft.com/office/2006/documentManagement/types"/>
    <xsd:import namespace="http://schemas.microsoft.com/office/infopath/2007/PartnerControls"/>
    <xsd:element name="Hide_x0020_Me" ma:index="13" nillable="true" ma:displayName="Hide Me" ma:default="0" ma:description="Use this option to hide the file from showing on other lists." ma:internalName="Hide_x0020_M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6d83808-03cb-4f3c-af89-207626cead88" elementFormDefault="qualified">
    <xsd:import namespace="http://schemas.microsoft.com/office/2006/documentManagement/types"/>
    <xsd:import namespace="http://schemas.microsoft.com/office/infopath/2007/PartnerControls"/>
    <xsd:element name="SharedWithUsers" ma:index="1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8dedacd1-8ed8-4364-83a4-3ca25ad2d993"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6402D2-9FE3-4EE7-8DB1-A4F1E47E6138}"/>
</file>

<file path=customXml/itemProps2.xml><?xml version="1.0" encoding="utf-8"?>
<ds:datastoreItem xmlns:ds="http://schemas.openxmlformats.org/officeDocument/2006/customXml" ds:itemID="{AD974F4A-5279-4D6E-A931-91DF8273D947}"/>
</file>

<file path=customXml/itemProps3.xml><?xml version="1.0" encoding="utf-8"?>
<ds:datastoreItem xmlns:ds="http://schemas.openxmlformats.org/officeDocument/2006/customXml" ds:itemID="{6C4AD872-C0A2-4F28-8B27-C2226470D20F}"/>
</file>

<file path=customXml/itemProps4.xml><?xml version="1.0" encoding="utf-8"?>
<ds:datastoreItem xmlns:ds="http://schemas.openxmlformats.org/officeDocument/2006/customXml" ds:itemID="{63A6EFF1-FC34-4FD5-BB5F-291A4CD0CDC2}"/>
</file>

<file path=docProps/app.xml><?xml version="1.0" encoding="utf-8"?>
<Properties xmlns="http://schemas.openxmlformats.org/officeDocument/2006/extended-properties" xmlns:vt="http://schemas.openxmlformats.org/officeDocument/2006/docPropsVTypes">
  <TotalTime>2550</TotalTime>
  <Words>2333</Words>
  <Application>Microsoft Office PowerPoint</Application>
  <PresentationFormat>On-screen Show (4:3)</PresentationFormat>
  <Paragraphs>219</Paragraphs>
  <Slides>86</Slides>
  <Notes>2</Notes>
  <HiddenSlides>72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86</vt:i4>
      </vt:variant>
    </vt:vector>
  </HeadingPairs>
  <TitlesOfParts>
    <vt:vector size="91" baseType="lpstr">
      <vt:lpstr>Arial</vt:lpstr>
      <vt:lpstr>Calibri</vt:lpstr>
      <vt:lpstr>Courier New</vt:lpstr>
      <vt:lpstr>Freestyle Script</vt:lpstr>
      <vt:lpstr>Office Theme</vt:lpstr>
      <vt:lpstr>Welcome</vt:lpstr>
      <vt:lpstr>Revisions</vt:lpstr>
      <vt:lpstr>Introduction</vt:lpstr>
      <vt:lpstr>Agreement Tab</vt:lpstr>
      <vt:lpstr>Transfer Type Tab</vt:lpstr>
      <vt:lpstr>Transferor/Transferee Tab</vt:lpstr>
      <vt:lpstr>Designated Representative Tab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Email Tab</vt:lpstr>
      <vt:lpstr>Status/Warnings Tab</vt:lpstr>
      <vt:lpstr>Prorate Transferor &amp; Transferee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 Transferor &amp; Transferee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Variable Transferor &amp; Transferee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vector>
  </TitlesOfParts>
  <Company>Government of Alberta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Initiate a Transfer</dc:title>
  <dc:creator>Karen Chinnery</dc:creator>
  <cp:lastModifiedBy>Kerry-Lynne Kryvenchuk</cp:lastModifiedBy>
  <cp:revision>205</cp:revision>
  <cp:lastPrinted>2012-11-26T23:13:57Z</cp:lastPrinted>
  <dcterms:created xsi:type="dcterms:W3CDTF">2012-06-04T22:59:23Z</dcterms:created>
  <dcterms:modified xsi:type="dcterms:W3CDTF">2022-01-18T20:22:43Z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0x0101004CF9B3243FA46A47A5D45CADF07EB49500869333630F2EE44D93EB5262DF3C44F2</vt:lpwstr>
  </property>
  <property fmtid="{D5CDD505-2E9C-101B-9397-08002B2CF9AE}" pid="3" name="MSIP_Label_abf2ea38-542c-4b75-bd7d-582ec36a519f_Enabled">
    <vt:lpwstr>true</vt:lpwstr>
  </property>
  <property fmtid="{D5CDD505-2E9C-101B-9397-08002B2CF9AE}" pid="4" name="MSIP_Label_abf2ea38-542c-4b75-bd7d-582ec36a519f_SetDate">
    <vt:lpwstr>2022-01-18T20:22:42Z</vt:lpwstr>
  </property>
  <property fmtid="{D5CDD505-2E9C-101B-9397-08002B2CF9AE}" pid="5" name="MSIP_Label_abf2ea38-542c-4b75-bd7d-582ec36a519f_Method">
    <vt:lpwstr>Standard</vt:lpwstr>
  </property>
  <property fmtid="{D5CDD505-2E9C-101B-9397-08002B2CF9AE}" pid="6" name="MSIP_Label_abf2ea38-542c-4b75-bd7d-582ec36a519f_Name">
    <vt:lpwstr>Protected A</vt:lpwstr>
  </property>
  <property fmtid="{D5CDD505-2E9C-101B-9397-08002B2CF9AE}" pid="7" name="MSIP_Label_abf2ea38-542c-4b75-bd7d-582ec36a519f_SiteId">
    <vt:lpwstr>2bb51c06-af9b-42c5-8bf5-3c3b7b10850b</vt:lpwstr>
  </property>
  <property fmtid="{D5CDD505-2E9C-101B-9397-08002B2CF9AE}" pid="8" name="MSIP_Label_abf2ea38-542c-4b75-bd7d-582ec36a519f_ActionId">
    <vt:lpwstr>bc4e853e-3229-49f7-b629-eddaa5b26b87</vt:lpwstr>
  </property>
  <property fmtid="{D5CDD505-2E9C-101B-9397-08002B2CF9AE}" pid="9" name="MSIP_Label_abf2ea38-542c-4b75-bd7d-582ec36a519f_ContentBits">
    <vt:lpwstr>2</vt:lpwstr>
  </property>
</Properties>
</file>