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sldIdLst>
    <p:sldId id="258" r:id="rId6"/>
    <p:sldId id="275" r:id="rId7"/>
    <p:sldId id="257" r:id="rId8"/>
    <p:sldId id="259"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94" r:id="rId41"/>
    <p:sldId id="2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57" autoAdjust="0"/>
    <p:restoredTop sz="86447" autoAdjust="0"/>
  </p:normalViewPr>
  <p:slideViewPr>
    <p:cSldViewPr>
      <p:cViewPr varScale="1">
        <p:scale>
          <a:sx n="64" d="100"/>
          <a:sy n="64" d="100"/>
        </p:scale>
        <p:origin x="10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EAE02-F966-4B4C-9315-8B1F93E19A0B}" type="datetimeFigureOut">
              <a:rPr lang="en-CA" smtClean="0"/>
              <a:t>2020/12/04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8F911-7D29-4879-907F-C17A5E5C96D8}" type="slidenum">
              <a:rPr lang="en-CA" smtClean="0"/>
              <a:t>‹#›</a:t>
            </a:fld>
            <a:endParaRPr lang="en-CA"/>
          </a:p>
        </p:txBody>
      </p:sp>
    </p:spTree>
    <p:extLst>
      <p:ext uri="{BB962C8B-B14F-4D97-AF65-F5344CB8AC3E}">
        <p14:creationId xmlns:p14="http://schemas.microsoft.com/office/powerpoint/2010/main" val="246740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2020/12/04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2020/12/04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2020/12/04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2020/12/04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90578-9EAD-45F9-BAC9-4C01FA705484}" type="datetimeFigureOut">
              <a:rPr lang="en-CA" smtClean="0"/>
              <a:t>2020/12/04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8C90578-9EAD-45F9-BAC9-4C01FA705484}" type="datetimeFigureOut">
              <a:rPr lang="en-CA" smtClean="0"/>
              <a:t>2020/12/04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8C90578-9EAD-45F9-BAC9-4C01FA705484}" type="datetimeFigureOut">
              <a:rPr lang="en-CA" smtClean="0"/>
              <a:t>2020/12/04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8C90578-9EAD-45F9-BAC9-4C01FA705484}" type="datetimeFigureOut">
              <a:rPr lang="en-CA" smtClean="0"/>
              <a:t>2020/12/04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90578-9EAD-45F9-BAC9-4C01FA705484}" type="datetimeFigureOut">
              <a:rPr lang="en-CA" smtClean="0"/>
              <a:t>2020/12/04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90578-9EAD-45F9-BAC9-4C01FA705484}" type="datetimeFigureOut">
              <a:rPr lang="en-CA" smtClean="0"/>
              <a:t>2020/12/04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90578-9EAD-45F9-BAC9-4C01FA705484}" type="datetimeFigureOut">
              <a:rPr lang="en-CA" smtClean="0"/>
              <a:t>2020/12/04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90578-9EAD-45F9-BAC9-4C01FA705484}" type="datetimeFigureOut">
              <a:rPr lang="en-CA" smtClean="0"/>
              <a:t>2020/12/04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E7A13-9FAB-46B4-A9A6-9FBAAA3D7739}"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7848600" y="6553200"/>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19A07EE7-AE35-4076-A984-03300D49D842}" type="slidenum">
              <a:rPr lang="en-US" sz="1200" smtClean="0">
                <a:latin typeface="Arial" pitchFamily="34" charset="0"/>
                <a:cs typeface="Arial" pitchFamily="34" charset="0"/>
              </a:rPr>
              <a:t>‹#›</a:t>
            </a:fld>
            <a:r>
              <a:rPr lang="en-US" sz="1200" dirty="0">
                <a:latin typeface="Arial" pitchFamily="34" charset="0"/>
                <a:cs typeface="Arial" pitchFamily="34" charset="0"/>
              </a:rPr>
              <a:t> of 37</a:t>
            </a:r>
            <a:endParaRPr lang="en-CA" sz="1200" dirty="0">
              <a:latin typeface="Arial" pitchFamily="34" charset="0"/>
              <a:cs typeface="Arial" pitchFamily="34" charset="0"/>
            </a:endParaRPr>
          </a:p>
        </p:txBody>
      </p:sp>
      <p:grpSp>
        <p:nvGrpSpPr>
          <p:cNvPr id="10" name="Group 9"/>
          <p:cNvGrpSpPr/>
          <p:nvPr userDrawn="1"/>
        </p:nvGrpSpPr>
        <p:grpSpPr>
          <a:xfrm>
            <a:off x="151970" y="-53322"/>
            <a:ext cx="8964488" cy="923330"/>
            <a:chOff x="179512" y="4026424"/>
            <a:chExt cx="8964488" cy="923330"/>
          </a:xfrm>
        </p:grpSpPr>
        <p:grpSp>
          <p:nvGrpSpPr>
            <p:cNvPr id="11" name="Group 10"/>
            <p:cNvGrpSpPr/>
            <p:nvPr userDrawn="1"/>
          </p:nvGrpSpPr>
          <p:grpSpPr>
            <a:xfrm>
              <a:off x="179512" y="4094164"/>
              <a:ext cx="8964488" cy="787850"/>
              <a:chOff x="390128" y="3908965"/>
              <a:chExt cx="8638456" cy="787850"/>
            </a:xfrm>
          </p:grpSpPr>
          <p:pic>
            <p:nvPicPr>
              <p:cNvPr id="13"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Postings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
        <p:nvSpPr>
          <p:cNvPr id="9"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Posting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 Id="rId4" Type="http://schemas.openxmlformats.org/officeDocument/2006/relationships/hyperlink" Target="mailto:OSTenure@gov.ab.c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Postings.Energy@gov.ab.c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eipro48v:8181/tfs/DOE_PROD/AMI/_workitems/edit/120279" TargetMode="Externa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146675" y="2027872"/>
            <a:ext cx="3463925" cy="1477328"/>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Public Offering</a:t>
            </a:r>
            <a:r>
              <a:rPr lang="en-CA" sz="1200" dirty="0">
                <a:latin typeface="Arial" pitchFamily="34" charset="0"/>
                <a:cs typeface="Arial" pitchFamily="34" charset="0"/>
              </a:rPr>
              <a:t> functionality in Posting allows users to submit requests for public offerings of Petroleum and Natural Gas(PNG) and Oil Sands(OS) rights.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public offering process is often referred to as a "land sale" however, the mineral rights are not sold but leased.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Welcome</a:t>
            </a:r>
          </a:p>
        </p:txBody>
      </p:sp>
      <p:sp>
        <p:nvSpPr>
          <p:cNvPr id="7" name="Text Box 5"/>
          <p:cNvSpPr txBox="1">
            <a:spLocks noChangeArrowheads="1"/>
          </p:cNvSpPr>
          <p:nvPr/>
        </p:nvSpPr>
        <p:spPr bwMode="auto">
          <a:xfrm>
            <a:off x="-206965" y="99060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152400" y="2743200"/>
            <a:ext cx="4693521"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Public Offering</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571999" cy="275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5915"/>
            <a:ext cx="5562600" cy="334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669206" y="5641503"/>
            <a:ext cx="544571" cy="595229"/>
          </a:xfrm>
          <a:prstGeom prst="rect">
            <a:avLst/>
          </a:prstGeom>
        </p:spPr>
      </p:pic>
      <p:pic>
        <p:nvPicPr>
          <p:cNvPr id="3" name="Picture 2"/>
          <p:cNvPicPr>
            <a:picLocks noChangeAspect="1"/>
          </p:cNvPicPr>
          <p:nvPr/>
        </p:nvPicPr>
        <p:blipFill>
          <a:blip r:embed="rId5"/>
          <a:stretch>
            <a:fillRect/>
          </a:stretch>
        </p:blipFill>
        <p:spPr>
          <a:xfrm>
            <a:off x="76199" y="3200400"/>
            <a:ext cx="720174" cy="787168"/>
          </a:xfrm>
          <a:prstGeom prst="rect">
            <a:avLst/>
          </a:prstGeom>
        </p:spPr>
      </p:pic>
    </p:spTree>
    <p:extLst>
      <p:ext uri="{BB962C8B-B14F-4D97-AF65-F5344CB8AC3E}">
        <p14:creationId xmlns:p14="http://schemas.microsoft.com/office/powerpoint/2010/main" val="25705757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876801"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35604"/>
            <a:ext cx="5257800" cy="316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962400" y="5754451"/>
            <a:ext cx="544571" cy="595229"/>
          </a:xfrm>
          <a:prstGeom prst="rect">
            <a:avLst/>
          </a:prstGeom>
        </p:spPr>
      </p:pic>
      <p:pic>
        <p:nvPicPr>
          <p:cNvPr id="3" name="Picture 2"/>
          <p:cNvPicPr>
            <a:picLocks noChangeAspect="1"/>
          </p:cNvPicPr>
          <p:nvPr/>
        </p:nvPicPr>
        <p:blipFill>
          <a:blip r:embed="rId5"/>
          <a:stretch>
            <a:fillRect/>
          </a:stretch>
        </p:blipFill>
        <p:spPr>
          <a:xfrm>
            <a:off x="109329" y="3581400"/>
            <a:ext cx="614286" cy="671429"/>
          </a:xfrm>
          <a:prstGeom prst="rect">
            <a:avLst/>
          </a:prstGeom>
        </p:spPr>
      </p:pic>
    </p:spTree>
    <p:extLst>
      <p:ext uri="{BB962C8B-B14F-4D97-AF65-F5344CB8AC3E}">
        <p14:creationId xmlns:p14="http://schemas.microsoft.com/office/powerpoint/2010/main" val="15640747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51897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89732"/>
            <a:ext cx="5334000" cy="321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872852" y="5693114"/>
            <a:ext cx="656806" cy="717904"/>
          </a:xfrm>
          <a:prstGeom prst="rect">
            <a:avLst/>
          </a:prstGeom>
        </p:spPr>
      </p:pic>
      <p:pic>
        <p:nvPicPr>
          <p:cNvPr id="3" name="Picture 2"/>
          <p:cNvPicPr>
            <a:picLocks noChangeAspect="1"/>
          </p:cNvPicPr>
          <p:nvPr/>
        </p:nvPicPr>
        <p:blipFill>
          <a:blip r:embed="rId5"/>
          <a:stretch>
            <a:fillRect/>
          </a:stretch>
        </p:blipFill>
        <p:spPr>
          <a:xfrm>
            <a:off x="99492" y="3600892"/>
            <a:ext cx="609600" cy="666308"/>
          </a:xfrm>
          <a:prstGeom prst="rect">
            <a:avLst/>
          </a:prstGeom>
        </p:spPr>
      </p:pic>
    </p:spTree>
    <p:extLst>
      <p:ext uri="{BB962C8B-B14F-4D97-AF65-F5344CB8AC3E}">
        <p14:creationId xmlns:p14="http://schemas.microsoft.com/office/powerpoint/2010/main" val="323445307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93654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54426"/>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962400" y="5718912"/>
            <a:ext cx="734951" cy="666307"/>
          </a:xfrm>
          <a:prstGeom prst="rect">
            <a:avLst/>
          </a:prstGeom>
        </p:spPr>
      </p:pic>
      <p:pic>
        <p:nvPicPr>
          <p:cNvPr id="3" name="Picture 2"/>
          <p:cNvPicPr>
            <a:picLocks noChangeAspect="1"/>
          </p:cNvPicPr>
          <p:nvPr/>
        </p:nvPicPr>
        <p:blipFill>
          <a:blip r:embed="rId5"/>
          <a:stretch>
            <a:fillRect/>
          </a:stretch>
        </p:blipFill>
        <p:spPr>
          <a:xfrm>
            <a:off x="231913" y="3465442"/>
            <a:ext cx="766686" cy="838006"/>
          </a:xfrm>
          <a:prstGeom prst="rect">
            <a:avLst/>
          </a:prstGeom>
        </p:spPr>
      </p:pic>
    </p:spTree>
    <p:extLst>
      <p:ext uri="{BB962C8B-B14F-4D97-AF65-F5344CB8AC3E}">
        <p14:creationId xmlns:p14="http://schemas.microsoft.com/office/powerpoint/2010/main" val="160549097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5015656"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43858"/>
            <a:ext cx="5410200" cy="32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733800" y="5675899"/>
            <a:ext cx="690486" cy="754717"/>
          </a:xfrm>
          <a:prstGeom prst="rect">
            <a:avLst/>
          </a:prstGeom>
        </p:spPr>
      </p:pic>
      <p:pic>
        <p:nvPicPr>
          <p:cNvPr id="3" name="Picture 2"/>
          <p:cNvPicPr>
            <a:picLocks noChangeAspect="1"/>
          </p:cNvPicPr>
          <p:nvPr/>
        </p:nvPicPr>
        <p:blipFill>
          <a:blip r:embed="rId5"/>
          <a:stretch>
            <a:fillRect/>
          </a:stretch>
        </p:blipFill>
        <p:spPr>
          <a:xfrm>
            <a:off x="198783" y="3352800"/>
            <a:ext cx="766686" cy="838006"/>
          </a:xfrm>
          <a:prstGeom prst="rect">
            <a:avLst/>
          </a:prstGeom>
        </p:spPr>
      </p:pic>
    </p:spTree>
    <p:extLst>
      <p:ext uri="{BB962C8B-B14F-4D97-AF65-F5344CB8AC3E}">
        <p14:creationId xmlns:p14="http://schemas.microsoft.com/office/powerpoint/2010/main" val="349380900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430233"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13532"/>
            <a:ext cx="5334000" cy="321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784610" y="5622163"/>
            <a:ext cx="690486" cy="754717"/>
          </a:xfrm>
          <a:prstGeom prst="rect">
            <a:avLst/>
          </a:prstGeom>
        </p:spPr>
      </p:pic>
      <p:pic>
        <p:nvPicPr>
          <p:cNvPr id="3" name="Picture 2"/>
          <p:cNvPicPr>
            <a:picLocks noChangeAspect="1"/>
          </p:cNvPicPr>
          <p:nvPr/>
        </p:nvPicPr>
        <p:blipFill>
          <a:blip r:embed="rId5"/>
          <a:stretch>
            <a:fillRect/>
          </a:stretch>
        </p:blipFill>
        <p:spPr>
          <a:xfrm>
            <a:off x="9939" y="3149975"/>
            <a:ext cx="753715" cy="823828"/>
          </a:xfrm>
          <a:prstGeom prst="rect">
            <a:avLst/>
          </a:prstGeom>
        </p:spPr>
      </p:pic>
    </p:spTree>
    <p:extLst>
      <p:ext uri="{BB962C8B-B14F-4D97-AF65-F5344CB8AC3E}">
        <p14:creationId xmlns:p14="http://schemas.microsoft.com/office/powerpoint/2010/main" val="285825588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1" y="1066800"/>
            <a:ext cx="4876799"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55187"/>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962400" y="5619793"/>
            <a:ext cx="690486" cy="754717"/>
          </a:xfrm>
          <a:prstGeom prst="rect">
            <a:avLst/>
          </a:prstGeom>
        </p:spPr>
      </p:pic>
    </p:spTree>
    <p:extLst>
      <p:ext uri="{BB962C8B-B14F-4D97-AF65-F5344CB8AC3E}">
        <p14:creationId xmlns:p14="http://schemas.microsoft.com/office/powerpoint/2010/main" val="360251854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51897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62477"/>
            <a:ext cx="4953000" cy="298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4151243" y="5640151"/>
            <a:ext cx="725557" cy="793051"/>
          </a:xfrm>
          <a:prstGeom prst="rect">
            <a:avLst/>
          </a:prstGeom>
        </p:spPr>
      </p:pic>
      <p:pic>
        <p:nvPicPr>
          <p:cNvPr id="3" name="Picture 2"/>
          <p:cNvPicPr>
            <a:picLocks noChangeAspect="1"/>
          </p:cNvPicPr>
          <p:nvPr/>
        </p:nvPicPr>
        <p:blipFill>
          <a:blip r:embed="rId5"/>
          <a:stretch>
            <a:fillRect/>
          </a:stretch>
        </p:blipFill>
        <p:spPr>
          <a:xfrm>
            <a:off x="79616" y="3428999"/>
            <a:ext cx="919086" cy="1004583"/>
          </a:xfrm>
          <a:prstGeom prst="rect">
            <a:avLst/>
          </a:prstGeom>
        </p:spPr>
      </p:pic>
    </p:spTree>
    <p:extLst>
      <p:ext uri="{BB962C8B-B14F-4D97-AF65-F5344CB8AC3E}">
        <p14:creationId xmlns:p14="http://schemas.microsoft.com/office/powerpoint/2010/main" val="411322126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4419600" cy="266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74084"/>
            <a:ext cx="5067300" cy="305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899129454"/>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5" y="1066800"/>
            <a:ext cx="4777310" cy="287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01061"/>
            <a:ext cx="5105400" cy="30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190586372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09600"/>
            <a:ext cx="1371600" cy="7318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1247881329"/>
              </p:ext>
            </p:extLst>
          </p:nvPr>
        </p:nvGraphicFramePr>
        <p:xfrm>
          <a:off x="1835696" y="2708920"/>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April</a:t>
                      </a:r>
                      <a:r>
                        <a:rPr lang="en-CA" baseline="0" dirty="0"/>
                        <a:t> 2020</a:t>
                      </a:r>
                      <a:endParaRPr lang="en-CA" dirty="0"/>
                    </a:p>
                  </a:txBody>
                  <a:tcPr/>
                </a:tc>
                <a:tc>
                  <a:txBody>
                    <a:bodyPr/>
                    <a:lstStyle/>
                    <a:p>
                      <a:r>
                        <a:rPr lang="en-CA" dirty="0"/>
                        <a:t>Updated</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December 2020</a:t>
                      </a:r>
                    </a:p>
                  </a:txBody>
                  <a:tcPr/>
                </a:tc>
                <a:tc>
                  <a:txBody>
                    <a:bodyPr/>
                    <a:lstStyle/>
                    <a:p>
                      <a:r>
                        <a:rPr lang="en-CA" dirty="0"/>
                        <a:t>Updated the ETS login</a:t>
                      </a:r>
                      <a:r>
                        <a:rPr lang="en-CA" baseline="0" dirty="0"/>
                        <a:t> page</a:t>
                      </a:r>
                      <a:endParaRPr lang="en-CA" dirty="0"/>
                    </a:p>
                  </a:txBody>
                  <a:tcPr/>
                </a:tc>
                <a:tc>
                  <a:txBody>
                    <a:bodyPr/>
                    <a:lstStyle/>
                    <a:p>
                      <a:r>
                        <a:rPr lang="en-CA" dirty="0"/>
                        <a:t>Various</a:t>
                      </a:r>
                    </a:p>
                  </a:txBody>
                  <a:tcPr/>
                </a:tc>
                <a:extLst>
                  <a:ext uri="{0D108BD9-81ED-4DB2-BD59-A6C34878D82A}">
                    <a16:rowId xmlns:a16="http://schemas.microsoft.com/office/drawing/2014/main" val="3096999490"/>
                  </a:ext>
                </a:extLst>
              </a:tr>
            </a:tbl>
          </a:graphicData>
        </a:graphic>
      </p:graphicFrame>
    </p:spTree>
    <p:extLst>
      <p:ext uri="{BB962C8B-B14F-4D97-AF65-F5344CB8AC3E}">
        <p14:creationId xmlns:p14="http://schemas.microsoft.com/office/powerpoint/2010/main" val="3581315472"/>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1897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67558"/>
            <a:ext cx="5257800" cy="316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53136346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3052"/>
            <a:ext cx="493654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74186"/>
            <a:ext cx="5791200" cy="348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
        <p:nvSpPr>
          <p:cNvPr id="2" name="Rectangle 1"/>
          <p:cNvSpPr/>
          <p:nvPr/>
        </p:nvSpPr>
        <p:spPr>
          <a:xfrm>
            <a:off x="434036" y="4237462"/>
            <a:ext cx="2560928" cy="1477328"/>
          </a:xfrm>
          <a:prstGeom prst="rect">
            <a:avLst/>
          </a:prstGeom>
        </p:spPr>
        <p:txBody>
          <a:bodyPr wrap="square">
            <a:spAutoFit/>
          </a:bodyPr>
          <a:lstStyle/>
          <a:p>
            <a:r>
              <a:rPr lang="en-US" b="1" dirty="0"/>
              <a:t>You must monitor the updated file to determine what has changed from your original request.</a:t>
            </a:r>
          </a:p>
        </p:txBody>
      </p:sp>
    </p:spTree>
    <p:extLst>
      <p:ext uri="{BB962C8B-B14F-4D97-AF65-F5344CB8AC3E}">
        <p14:creationId xmlns:p14="http://schemas.microsoft.com/office/powerpoint/2010/main" val="319123639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924800" cy="477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3"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101906444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56125" y="1497211"/>
            <a:ext cx="3368675" cy="2769989"/>
          </a:xfrm>
          <a:prstGeom prst="rect">
            <a:avLst/>
          </a:prstGeom>
        </p:spPr>
        <p:txBody>
          <a:bodyPr wrap="square" lIns="0" tIns="0" rIns="0" bIns="0">
            <a:spAutoFit/>
          </a:bodyPr>
          <a:lstStyle/>
          <a:p>
            <a:r>
              <a:rPr lang="en-CA" sz="1200" dirty="0">
                <a:latin typeface="Arial" pitchFamily="34" charset="0"/>
                <a:cs typeface="Arial" pitchFamily="34" charset="0"/>
              </a:rPr>
              <a:t>The Request Detail tab allows you to enter or change information about your posting request.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Enter a comment to identify the request (optional field). If you entered a comment in your Account Preferences it will be shown here.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Select the Mineral Type (PNG or OS).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sale date for the current acceptance period will be displayed. If the request is submitted in the next acceptance period the Sale Date will change.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Select the Agreement Type.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3" descr="Posting – Initiate Posting Request Details Tab - graphic"/>
          <p:cNvPicPr>
            <a:picLocks noChangeArrowheads="1"/>
          </p:cNvPicPr>
          <p:nvPr/>
        </p:nvPicPr>
        <p:blipFill>
          <a:blip r:embed="rId2" cstate="print"/>
          <a:srcRect/>
          <a:stretch>
            <a:fillRect/>
          </a:stretch>
        </p:blipFill>
        <p:spPr bwMode="auto">
          <a:xfrm>
            <a:off x="381000" y="1523715"/>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677025"/>
            <a:ext cx="2057400" cy="884238"/>
          </a:xfrm>
        </p:spPr>
        <p:txBody>
          <a:bodyPr>
            <a:normAutofit/>
          </a:bodyPr>
          <a:lstStyle/>
          <a:p>
            <a:pPr algn="l"/>
            <a:r>
              <a:rPr lang="en-CA" sz="1600" b="1" dirty="0">
                <a:latin typeface="Arial" pitchFamily="34" charset="0"/>
                <a:cs typeface="Arial" pitchFamily="34" charset="0"/>
              </a:rPr>
              <a:t>Request Detail Tab</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003300" y="2312075"/>
            <a:ext cx="6997700" cy="2031325"/>
          </a:xfrm>
          <a:prstGeom prst="rect">
            <a:avLst/>
          </a:prstGeom>
        </p:spPr>
        <p:txBody>
          <a:bodyPr wrap="square" lIns="0" tIns="0" rIns="0" bIns="0">
            <a:spAutoFit/>
          </a:bodyPr>
          <a:lstStyle/>
          <a:p>
            <a:r>
              <a:rPr lang="en-CA" sz="1200" dirty="0">
                <a:latin typeface="Arial" pitchFamily="34" charset="0"/>
                <a:cs typeface="Arial" pitchFamily="34" charset="0"/>
              </a:rPr>
              <a:t>For PNG, the Agreement Type will default to Lease with the option of changing to a Licence. For OS, the Agreement Type will default to Lease with the option of changing to a Permit.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status of the request will be displayed as work in progress until the request is submitted to Alberta Energy</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Created by and Contact fields will be defaulted to your user name and the Requestor field will indicate your company name. The contact will receive notification by email regarding updates to the posting request.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Only the Coordinator can use the drop-down arrow to select a different Creator.</a:t>
            </a:r>
          </a:p>
        </p:txBody>
      </p:sp>
      <p:sp>
        <p:nvSpPr>
          <p:cNvPr id="3" name="Rectangle 2"/>
          <p:cNvSpPr>
            <a:spLocks/>
          </p:cNvSpPr>
          <p:nvPr/>
        </p:nvSpPr>
        <p:spPr>
          <a:xfrm>
            <a:off x="6572250" y="952500"/>
            <a:ext cx="52900" cy="215444"/>
          </a:xfrm>
          <a:prstGeom prst="rect">
            <a:avLst/>
          </a:prstGeom>
        </p:spPr>
        <p:txBody>
          <a:bodyPr wrap="square" lIns="0" tIns="0" rIns="0" bIns="0">
            <a:spAutoFit/>
          </a:bodyPr>
          <a:lstStyle/>
          <a:p>
            <a:r>
              <a:rPr lang="en-CA" sz="1400" b="1"/>
              <a:t> </a:t>
            </a:r>
          </a:p>
        </p:txBody>
      </p:sp>
      <p:sp>
        <p:nvSpPr>
          <p:cNvPr id="5" name="Title 4"/>
          <p:cNvSpPr>
            <a:spLocks noGrp="1"/>
          </p:cNvSpPr>
          <p:nvPr>
            <p:ph type="title" idx="4294967295"/>
          </p:nvPr>
        </p:nvSpPr>
        <p:spPr>
          <a:xfrm>
            <a:off x="685800" y="1066800"/>
            <a:ext cx="3276600" cy="838200"/>
          </a:xfrm>
        </p:spPr>
        <p:txBody>
          <a:bodyPr>
            <a:normAutofit/>
          </a:bodyPr>
          <a:lstStyle/>
          <a:p>
            <a:pPr algn="l"/>
            <a:r>
              <a:rPr lang="en-CA" sz="1600" b="1" dirty="0">
                <a:latin typeface="Arial" pitchFamily="34" charset="0"/>
                <a:cs typeface="Arial" pitchFamily="34" charset="0"/>
              </a:rPr>
              <a:t>Request Detail Tab (Continued)</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2286000"/>
            <a:ext cx="3368675" cy="553998"/>
          </a:xfrm>
          <a:prstGeom prst="rect">
            <a:avLst/>
          </a:prstGeom>
        </p:spPr>
        <p:txBody>
          <a:bodyPr wrap="square" lIns="0" tIns="0" rIns="0" bIns="0">
            <a:spAutoFit/>
          </a:bodyPr>
          <a:lstStyle/>
          <a:p>
            <a:r>
              <a:rPr lang="en-CA" sz="1200" dirty="0">
                <a:latin typeface="Arial" pitchFamily="34" charset="0"/>
                <a:cs typeface="Arial" pitchFamily="34" charset="0"/>
              </a:rPr>
              <a:t>The Land tab allows you to add, change or delete the land, and change rights (PNG only).</a:t>
            </a:r>
            <a:br>
              <a:rPr lang="en-CA" sz="1200" dirty="0">
                <a:latin typeface="Arial" pitchFamily="34" charset="0"/>
                <a:cs typeface="Arial" pitchFamily="34" charset="0"/>
              </a:rPr>
            </a:br>
            <a:r>
              <a:rPr lang="en-CA" sz="1200" dirty="0">
                <a:latin typeface="Arial" pitchFamily="34" charset="0"/>
                <a:cs typeface="Arial" pitchFamily="34" charset="0"/>
              </a:rPr>
              <a:t>.</a:t>
            </a:r>
          </a:p>
        </p:txBody>
      </p:sp>
      <p:pic>
        <p:nvPicPr>
          <p:cNvPr id="3" name="Picture 4" descr="Posting – Initiate Posting Request Land Tab - graphic"/>
          <p:cNvPicPr>
            <a:picLocks noChangeArrowheads="1"/>
          </p:cNvPicPr>
          <p:nvPr/>
        </p:nvPicPr>
        <p:blipFill>
          <a:blip r:embed="rId2" cstate="print"/>
          <a:srcRect/>
          <a:stretch>
            <a:fillRect/>
          </a:stretch>
        </p:blipFill>
        <p:spPr bwMode="auto">
          <a:xfrm>
            <a:off x="457200" y="16764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802026"/>
            <a:ext cx="1295400" cy="731838"/>
          </a:xfrm>
        </p:spPr>
        <p:txBody>
          <a:bodyPr>
            <a:normAutofit/>
          </a:bodyPr>
          <a:lstStyle/>
          <a:p>
            <a:pPr algn="l"/>
            <a:r>
              <a:rPr lang="en-CA" sz="1600" b="1" dirty="0">
                <a:latin typeface="Arial" pitchFamily="34" charset="0"/>
                <a:cs typeface="Arial" pitchFamily="34" charset="0"/>
              </a:rPr>
              <a:t>Land</a:t>
            </a:r>
            <a:r>
              <a:rPr lang="en-CA" sz="1600" b="1" baseline="0" dirty="0">
                <a:latin typeface="Arial" pitchFamily="34" charset="0"/>
                <a:cs typeface="Arial" pitchFamily="34" charset="0"/>
              </a:rPr>
              <a:t> Tab</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0" y="1752600"/>
            <a:ext cx="3368675" cy="3139321"/>
          </a:xfrm>
          <a:prstGeom prst="rect">
            <a:avLst/>
          </a:prstGeom>
        </p:spPr>
        <p:txBody>
          <a:bodyPr wrap="square" lIns="0" tIns="0" rIns="0" bIns="0">
            <a:spAutoFit/>
          </a:bodyPr>
          <a:lstStyle/>
          <a:p>
            <a:r>
              <a:rPr lang="en-CA" sz="1200" b="1" dirty="0">
                <a:latin typeface="Arial" pitchFamily="34" charset="0"/>
                <a:cs typeface="Arial" pitchFamily="34" charset="0"/>
              </a:rPr>
              <a:t>Method 1 – Enter Land and Rights</a:t>
            </a: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can enter land and rights manually on the Land and Rights screen: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Enter the land description. Select the Portion check box if the land you are requesting has Crown and non-Crown mineral rights ownership.</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a:t>
            </a:r>
            <a:r>
              <a:rPr lang="en-CA" sz="1200" dirty="0">
                <a:latin typeface="Arial" pitchFamily="34" charset="0"/>
                <a:cs typeface="Arial" pitchFamily="34" charset="0"/>
              </a:rPr>
              <a:t> If the Meridian, Range and Township are identical for the next section of land, you do not need to enter this information again.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substance will be defaulted to Petroleum and Natural Gas for a PNG Request. This allows Alberta Energy to process the request for both substances.</a:t>
            </a:r>
          </a:p>
        </p:txBody>
      </p:sp>
      <p:pic>
        <p:nvPicPr>
          <p:cNvPr id="3" name="Picture 5" descr="Posting - Enter Land and Rights - graphic"/>
          <p:cNvPicPr>
            <a:picLocks noChangeArrowheads="1"/>
          </p:cNvPicPr>
          <p:nvPr/>
        </p:nvPicPr>
        <p:blipFill>
          <a:blip r:embed="rId2" cstate="print"/>
          <a:srcRect/>
          <a:stretch>
            <a:fillRect/>
          </a:stretch>
        </p:blipFill>
        <p:spPr bwMode="auto">
          <a:xfrm>
            <a:off x="228600" y="1828800"/>
            <a:ext cx="3844925" cy="3225800"/>
          </a:xfrm>
          <a:prstGeom prst="rect">
            <a:avLst/>
          </a:prstGeom>
          <a:noFill/>
        </p:spPr>
      </p:pic>
      <p:sp>
        <p:nvSpPr>
          <p:cNvPr id="5" name="Title 4"/>
          <p:cNvSpPr>
            <a:spLocks noGrp="1"/>
          </p:cNvSpPr>
          <p:nvPr>
            <p:ph type="title" idx="4294967295"/>
          </p:nvPr>
        </p:nvSpPr>
        <p:spPr>
          <a:xfrm>
            <a:off x="609600" y="914400"/>
            <a:ext cx="2362200" cy="731838"/>
          </a:xfrm>
        </p:spPr>
        <p:txBody>
          <a:bodyPr>
            <a:normAutofit/>
          </a:bodyPr>
          <a:lstStyle/>
          <a:p>
            <a:pPr algn="l"/>
            <a:r>
              <a:rPr lang="en-CA" sz="1600" b="1" dirty="0">
                <a:latin typeface="Arial" pitchFamily="34" charset="0"/>
                <a:cs typeface="Arial" pitchFamily="34" charset="0"/>
              </a:rPr>
              <a:t>Enter Land and Rights</a:t>
            </a: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00600" y="2514600"/>
            <a:ext cx="3368675" cy="1107996"/>
          </a:xfrm>
          <a:prstGeom prst="rect">
            <a:avLst/>
          </a:prstGeom>
        </p:spPr>
        <p:txBody>
          <a:bodyPr wrap="square" lIns="0" tIns="0" rIns="0" bIns="0">
            <a:spAutoFit/>
          </a:bodyPr>
          <a:lstStyle/>
          <a:p>
            <a:r>
              <a:rPr lang="en-CA" sz="1200" b="1" dirty="0">
                <a:latin typeface="Arial" pitchFamily="34" charset="0"/>
                <a:cs typeface="Arial" pitchFamily="34" charset="0"/>
              </a:rPr>
              <a:t>Method 2 – Load from File </a:t>
            </a: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can load the Land and Rights from an XML or CSV file created using the Query by Land option. You can also produce the XML or CSV file using an in-house system.  </a:t>
            </a:r>
          </a:p>
        </p:txBody>
      </p:sp>
      <p:pic>
        <p:nvPicPr>
          <p:cNvPr id="3" name="Picture 6" descr="Posting - Enter Land and Rights - graphic"/>
          <p:cNvPicPr>
            <a:picLocks noChangeArrowheads="1"/>
          </p:cNvPicPr>
          <p:nvPr/>
        </p:nvPicPr>
        <p:blipFill>
          <a:blip r:embed="rId2" cstate="print"/>
          <a:srcRect/>
          <a:stretch>
            <a:fillRect/>
          </a:stretch>
        </p:blipFill>
        <p:spPr bwMode="auto">
          <a:xfrm>
            <a:off x="381000" y="2113002"/>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381000" y="1134815"/>
            <a:ext cx="4038600" cy="808038"/>
          </a:xfrm>
        </p:spPr>
        <p:txBody>
          <a:bodyPr>
            <a:normAutofit/>
          </a:bodyPr>
          <a:lstStyle/>
          <a:p>
            <a:pPr algn="l"/>
            <a:r>
              <a:rPr lang="en-CA" sz="1600" b="1" dirty="0">
                <a:latin typeface="Arial" pitchFamily="34" charset="0"/>
                <a:cs typeface="Arial" pitchFamily="34" charset="0"/>
              </a:rPr>
              <a:t>Enter Land and Rights – Load from File</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2625252"/>
            <a:ext cx="3521075" cy="1107996"/>
          </a:xfrm>
          <a:prstGeom prst="rect">
            <a:avLst/>
          </a:prstGeom>
        </p:spPr>
        <p:txBody>
          <a:bodyPr wrap="square" lIns="0" tIns="0" rIns="0" bIns="0">
            <a:spAutoFit/>
          </a:bodyPr>
          <a:lstStyle/>
          <a:p>
            <a:r>
              <a:rPr lang="en-CA" sz="1200" b="1" dirty="0">
                <a:latin typeface="Arial" pitchFamily="34" charset="0"/>
                <a:cs typeface="Arial" pitchFamily="34" charset="0"/>
              </a:rPr>
              <a:t>Method 3 – Load from Rights Available Request </a:t>
            </a: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can load the requested land by selecting the Request that you have made in the past 60 days that have rights available.</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7" descr="Posting - Enter Land and Rights - graphic"/>
          <p:cNvPicPr>
            <a:picLocks noChangeArrowheads="1"/>
          </p:cNvPicPr>
          <p:nvPr/>
        </p:nvPicPr>
        <p:blipFill>
          <a:blip r:embed="rId2" cstate="print"/>
          <a:srcRect/>
          <a:stretch>
            <a:fillRect/>
          </a:stretch>
        </p:blipFill>
        <p:spPr bwMode="auto">
          <a:xfrm>
            <a:off x="381000" y="2133600"/>
            <a:ext cx="3844925" cy="3225800"/>
          </a:xfrm>
          <a:prstGeom prst="rect">
            <a:avLst/>
          </a:prstGeom>
          <a:noFill/>
        </p:spPr>
      </p:pic>
      <p:sp>
        <p:nvSpPr>
          <p:cNvPr id="5" name="Title 4"/>
          <p:cNvSpPr>
            <a:spLocks noGrp="1"/>
          </p:cNvSpPr>
          <p:nvPr>
            <p:ph type="title" idx="4294967295"/>
          </p:nvPr>
        </p:nvSpPr>
        <p:spPr>
          <a:xfrm>
            <a:off x="381000" y="1143000"/>
            <a:ext cx="6172200" cy="884238"/>
          </a:xfrm>
        </p:spPr>
        <p:txBody>
          <a:bodyPr>
            <a:normAutofit/>
          </a:bodyPr>
          <a:lstStyle/>
          <a:p>
            <a:pPr algn="l"/>
            <a:r>
              <a:rPr lang="en-CA" sz="1600" b="1" dirty="0">
                <a:latin typeface="Arial" pitchFamily="34" charset="0"/>
                <a:cs typeface="Arial" pitchFamily="34" charset="0"/>
              </a:rPr>
              <a:t>Enter Land and Rights – Load from Rights Available Request</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838200" y="2256472"/>
            <a:ext cx="7359650" cy="1477328"/>
          </a:xfrm>
          <a:prstGeom prst="rect">
            <a:avLst/>
          </a:prstGeom>
        </p:spPr>
        <p:txBody>
          <a:bodyPr wrap="square" lIns="0" tIns="0" rIns="0" bIns="0">
            <a:spAutoFit/>
          </a:bodyPr>
          <a:lstStyle/>
          <a:p>
            <a:r>
              <a:rPr lang="en-CA" sz="1200" dirty="0">
                <a:latin typeface="Arial" pitchFamily="34" charset="0"/>
                <a:cs typeface="Arial" pitchFamily="34" charset="0"/>
              </a:rPr>
              <a:t>For PNG the Zones are defaulted to Surface to Basement with the option to change.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If the zones are different for each section of land, leave as Surface to Basement. This can be changed in the Land screen. If you are requesting all available rights leave the default as Surface to Basement.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For OS the zones are defaulted to Surface to Basement, no changes allowed. When processed by Alberta Energy, any available rights within the respective OS area may be granted.</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Title 3"/>
          <p:cNvSpPr>
            <a:spLocks noGrp="1"/>
          </p:cNvSpPr>
          <p:nvPr>
            <p:ph type="title" idx="4294967295"/>
          </p:nvPr>
        </p:nvSpPr>
        <p:spPr>
          <a:xfrm>
            <a:off x="609600" y="1219200"/>
            <a:ext cx="3657600" cy="884238"/>
          </a:xfrm>
        </p:spPr>
        <p:txBody>
          <a:bodyPr>
            <a:normAutofit/>
          </a:bodyPr>
          <a:lstStyle/>
          <a:p>
            <a:pPr algn="l"/>
            <a:r>
              <a:rPr lang="en-CA" sz="1600" b="1" dirty="0">
                <a:latin typeface="Arial" pitchFamily="34" charset="0"/>
                <a:cs typeface="Arial" pitchFamily="34" charset="0"/>
              </a:rPr>
              <a:t>Enter Land and Rights (Continued)</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962400" y="1617345"/>
            <a:ext cx="4511675" cy="3508653"/>
          </a:xfrm>
          <a:prstGeom prst="rect">
            <a:avLst/>
          </a:prstGeom>
        </p:spPr>
        <p:txBody>
          <a:bodyPr wrap="square" lIns="0" tIns="0" rIns="0" bIns="0">
            <a:spAutoFit/>
          </a:bodyPr>
          <a:lstStyle/>
          <a:p>
            <a:r>
              <a:rPr lang="en-CA" sz="1200" b="1" dirty="0">
                <a:latin typeface="Arial" pitchFamily="34" charset="0"/>
                <a:cs typeface="Arial" pitchFamily="34" charset="0"/>
              </a:rPr>
              <a:t>In this module, you will learn how to:</a:t>
            </a:r>
          </a:p>
          <a:p>
            <a:endParaRPr lang="en-CA" sz="1200" b="1"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Add/Change Public Offering Request Detail</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 Parcel of Land using any of the following options:</a:t>
            </a:r>
          </a:p>
          <a:p>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Enter Land</a:t>
            </a:r>
          </a:p>
          <a:p>
            <a:pPr marL="628650" lvl="1" indent="-171450">
              <a:buFont typeface="Courier New" pitchFamily="49" charset="0"/>
              <a:buChar char="o"/>
            </a:pPr>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Load from File</a:t>
            </a:r>
          </a:p>
          <a:p>
            <a:pPr marL="628650" lvl="1" indent="-171450">
              <a:buFont typeface="Courier New" pitchFamily="49" charset="0"/>
              <a:buChar char="o"/>
            </a:pPr>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Load from Rights Available</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Delete/Change Parcel of Land</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Request Advance Booking or Drilling to Sale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 Roles (Viewer/Submitter)</a:t>
            </a:r>
          </a:p>
          <a:p>
            <a:r>
              <a:rPr lang="en-CA" sz="1200" dirty="0">
                <a:latin typeface="Arial" pitchFamily="34" charset="0"/>
                <a:cs typeface="Arial" pitchFamily="34" charset="0"/>
              </a:rPr>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1" descr="Posting - Overview - Introduction - Graphic"/>
          <p:cNvPicPr>
            <a:picLocks noChangeArrowheads="1"/>
          </p:cNvPicPr>
          <p:nvPr/>
        </p:nvPicPr>
        <p:blipFill>
          <a:blip r:embed="rId2" cstate="print"/>
          <a:srcRect/>
          <a:stretch>
            <a:fillRect/>
          </a:stretch>
        </p:blipFill>
        <p:spPr bwMode="auto">
          <a:xfrm>
            <a:off x="660400" y="1689100"/>
            <a:ext cx="2692400" cy="2730500"/>
          </a:xfrm>
          <a:prstGeom prst="rect">
            <a:avLst/>
          </a:prstGeom>
          <a:noFill/>
        </p:spPr>
      </p:pic>
      <p:sp>
        <p:nvSpPr>
          <p:cNvPr id="5" name="Title 4"/>
          <p:cNvSpPr>
            <a:spLocks noGrp="1"/>
          </p:cNvSpPr>
          <p:nvPr>
            <p:ph type="title" idx="4294967295"/>
          </p:nvPr>
        </p:nvSpPr>
        <p:spPr>
          <a:xfrm>
            <a:off x="685800" y="381000"/>
            <a:ext cx="1447800" cy="1143000"/>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0" y="2133600"/>
            <a:ext cx="3368675" cy="2954655"/>
          </a:xfrm>
          <a:prstGeom prst="rect">
            <a:avLst/>
          </a:prstGeom>
        </p:spPr>
        <p:txBody>
          <a:bodyPr wrap="square" lIns="0" tIns="0" rIns="0" bIns="0">
            <a:spAutoFit/>
          </a:bodyPr>
          <a:lstStyle/>
          <a:p>
            <a:r>
              <a:rPr lang="en-CA" sz="1200" dirty="0">
                <a:latin typeface="Arial" pitchFamily="34" charset="0"/>
                <a:cs typeface="Arial" pitchFamily="34" charset="0"/>
              </a:rPr>
              <a:t>To delete a parcel, click on the Delete button.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To change the parcel number, click on the number you want to change and add the new parcel number.</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Use the drop down arrow to select the Qualifier, either From Top, To Base, From Base and To Top.</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To change the zones, click on the ellipsis (...) button to open the Zone table. You can sort the zones by Name or Depth. Click on the Select button to the right of the zone you want.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Saving a posting request does not submit it to Alberta Energy.</a:t>
            </a:r>
          </a:p>
        </p:txBody>
      </p:sp>
      <p:pic>
        <p:nvPicPr>
          <p:cNvPr id="3" name="Picture 8" descr="GPosting - land tab 1"/>
          <p:cNvPicPr>
            <a:picLocks noChangeArrowheads="1"/>
          </p:cNvPicPr>
          <p:nvPr/>
        </p:nvPicPr>
        <p:blipFill>
          <a:blip r:embed="rId2" cstate="print"/>
          <a:srcRect/>
          <a:stretch>
            <a:fillRect/>
          </a:stretch>
        </p:blipFill>
        <p:spPr bwMode="auto">
          <a:xfrm>
            <a:off x="381000" y="22098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1066800"/>
            <a:ext cx="1143000" cy="874374"/>
          </a:xfrm>
        </p:spPr>
        <p:txBody>
          <a:bodyPr>
            <a:normAutofit/>
          </a:bodyPr>
          <a:lstStyle/>
          <a:p>
            <a:pPr algn="l"/>
            <a:r>
              <a:rPr lang="en-CA" sz="1600" b="1" dirty="0">
                <a:latin typeface="Arial" pitchFamily="34" charset="0"/>
                <a:cs typeface="Arial" pitchFamily="34" charset="0"/>
              </a:rPr>
              <a:t>Land Tab</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2057400"/>
            <a:ext cx="3368675" cy="3323987"/>
          </a:xfrm>
          <a:prstGeom prst="rect">
            <a:avLst/>
          </a:prstGeom>
        </p:spPr>
        <p:txBody>
          <a:bodyPr wrap="square" lIns="0" tIns="0" rIns="0" bIns="0">
            <a:spAutoFit/>
          </a:bodyPr>
          <a:lstStyle/>
          <a:p>
            <a:r>
              <a:rPr lang="en-CA" sz="1200" dirty="0">
                <a:latin typeface="Arial" pitchFamily="34" charset="0"/>
                <a:cs typeface="Arial" pitchFamily="34" charset="0"/>
              </a:rPr>
              <a:t>If the request has no errors, a posting request number will be indicated at the top of the screen and a link to the Original Request Document will be visible. This document details the information entered for the posting request. Click on the link to open the Original Request Document.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Once you have added the land and rights your request is ready to be submitted, except if you are drilling a well to the sale or would like the request submitted as an advance booking. If this is the case, you need to click on the Well Info tab.</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Any changes to a request must be made before the request is submitted. Any future changes to a posting request can still be done up to one week (Wednesday) before the publication date of the sale by contacting the Sales group.</a:t>
            </a:r>
          </a:p>
        </p:txBody>
      </p:sp>
      <p:pic>
        <p:nvPicPr>
          <p:cNvPr id="3" name="Picture 9" descr="GPosting - Public Offering - Land Tab - Zone Table"/>
          <p:cNvPicPr>
            <a:picLocks noChangeArrowheads="1"/>
          </p:cNvPicPr>
          <p:nvPr/>
        </p:nvPicPr>
        <p:blipFill>
          <a:blip r:embed="rId2" cstate="print"/>
          <a:srcRect/>
          <a:stretch>
            <a:fillRect/>
          </a:stretch>
        </p:blipFill>
        <p:spPr bwMode="auto">
          <a:xfrm>
            <a:off x="457200" y="2286000"/>
            <a:ext cx="3844925" cy="3225800"/>
          </a:xfrm>
          <a:prstGeom prst="rect">
            <a:avLst/>
          </a:prstGeom>
          <a:noFill/>
        </p:spPr>
      </p:pic>
      <p:sp>
        <p:nvSpPr>
          <p:cNvPr id="5" name="Title 4"/>
          <p:cNvSpPr>
            <a:spLocks noGrp="1"/>
          </p:cNvSpPr>
          <p:nvPr>
            <p:ph type="title" idx="4294967295"/>
          </p:nvPr>
        </p:nvSpPr>
        <p:spPr>
          <a:xfrm>
            <a:off x="533400" y="1295400"/>
            <a:ext cx="2438400" cy="609600"/>
          </a:xfrm>
        </p:spPr>
        <p:txBody>
          <a:bodyPr>
            <a:normAutofit/>
          </a:bodyPr>
          <a:lstStyle/>
          <a:p>
            <a:pPr algn="l"/>
            <a:r>
              <a:rPr lang="en-CA" sz="1600" b="1" dirty="0">
                <a:latin typeface="Arial" pitchFamily="34" charset="0"/>
                <a:cs typeface="Arial" pitchFamily="34" charset="0"/>
              </a:rPr>
              <a:t>Land Tab - Zone Table</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7912" y="2895600"/>
            <a:ext cx="3368675" cy="369332"/>
          </a:xfrm>
          <a:prstGeom prst="rect">
            <a:avLst/>
          </a:prstGeom>
        </p:spPr>
        <p:txBody>
          <a:bodyPr wrap="square" lIns="0" tIns="0" rIns="0" bIns="0">
            <a:spAutoFit/>
          </a:bodyPr>
          <a:lstStyle/>
          <a:p>
            <a:r>
              <a:rPr lang="en-CA" sz="1200" dirty="0">
                <a:latin typeface="Arial" pitchFamily="34" charset="0"/>
                <a:cs typeface="Arial" pitchFamily="34" charset="0"/>
              </a:rPr>
              <a:t>The Well Info tab allows you to enter information for an Advance Booking or Drilling to Sale.</a:t>
            </a:r>
          </a:p>
        </p:txBody>
      </p:sp>
      <p:pic>
        <p:nvPicPr>
          <p:cNvPr id="3" name="Picture 10" descr="Posting– Posting Request Well Info Tab - graphic"/>
          <p:cNvPicPr>
            <a:picLocks noChangeArrowheads="1"/>
          </p:cNvPicPr>
          <p:nvPr/>
        </p:nvPicPr>
        <p:blipFill rotWithShape="1">
          <a:blip r:embed="rId2" cstate="print"/>
          <a:srcRect t="4" b="48661"/>
          <a:stretch/>
        </p:blipFill>
        <p:spPr bwMode="auto">
          <a:xfrm>
            <a:off x="381000" y="2514600"/>
            <a:ext cx="3844925" cy="1656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381000" y="1447800"/>
            <a:ext cx="1560512" cy="558345"/>
          </a:xfrm>
        </p:spPr>
        <p:txBody>
          <a:bodyPr>
            <a:normAutofit/>
          </a:bodyPr>
          <a:lstStyle/>
          <a:p>
            <a:pPr algn="l"/>
            <a:r>
              <a:rPr lang="en-CA" sz="1600" b="1" dirty="0">
                <a:latin typeface="Arial" pitchFamily="34" charset="0"/>
                <a:cs typeface="Arial" pitchFamily="34" charset="0"/>
              </a:rPr>
              <a:t>Well Info Tab</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7912" y="2895600"/>
            <a:ext cx="3368675" cy="1477328"/>
          </a:xfrm>
          <a:prstGeom prst="rect">
            <a:avLst/>
          </a:prstGeom>
        </p:spPr>
        <p:txBody>
          <a:bodyPr wrap="square" lIns="0" tIns="0" rIns="0" bIns="0">
            <a:spAutoFit/>
          </a:bodyPr>
          <a:lstStyle/>
          <a:p>
            <a:r>
              <a:rPr lang="en-CA" sz="1200" b="1" dirty="0">
                <a:latin typeface="Arial" pitchFamily="34" charset="0"/>
                <a:cs typeface="Arial" pitchFamily="34" charset="0"/>
              </a:rPr>
              <a:t>Advance Booking </a:t>
            </a: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An Advance Booking request is a posting request where the requestor wishes to time the purchase of an agreement(s) to an evaluation well being drilled to a depth of 3000 metres or more. An advance booking request is only available for a PNG Public Offering posting.</a:t>
            </a:r>
          </a:p>
        </p:txBody>
      </p:sp>
      <p:pic>
        <p:nvPicPr>
          <p:cNvPr id="3" name="Picture 11" descr="Postin - Posting Request Well Info Tab Details - graphic"/>
          <p:cNvPicPr>
            <a:picLocks noChangeArrowheads="1"/>
          </p:cNvPicPr>
          <p:nvPr/>
        </p:nvPicPr>
        <p:blipFill>
          <a:blip r:embed="rId2" cstate="print"/>
          <a:srcRect/>
          <a:stretch>
            <a:fillRect/>
          </a:stretch>
        </p:blipFill>
        <p:spPr bwMode="auto">
          <a:xfrm>
            <a:off x="533400" y="22098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549965" y="1295400"/>
            <a:ext cx="2362200" cy="731838"/>
          </a:xfrm>
        </p:spPr>
        <p:txBody>
          <a:bodyPr>
            <a:normAutofit/>
          </a:bodyPr>
          <a:lstStyle/>
          <a:p>
            <a:pPr algn="l"/>
            <a:r>
              <a:rPr lang="en-CA" sz="1600" b="1" dirty="0">
                <a:latin typeface="Arial" pitchFamily="34" charset="0"/>
                <a:cs typeface="Arial" pitchFamily="34" charset="0"/>
              </a:rPr>
              <a:t>Well Info Tab Details</a:t>
            </a: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940812" y="3276600"/>
            <a:ext cx="3368675" cy="923330"/>
          </a:xfrm>
          <a:prstGeom prst="rect">
            <a:avLst/>
          </a:prstGeom>
        </p:spPr>
        <p:txBody>
          <a:bodyPr wrap="square" lIns="0" tIns="0" rIns="0" bIns="0">
            <a:spAutoFit/>
          </a:bodyPr>
          <a:lstStyle/>
          <a:p>
            <a:r>
              <a:rPr lang="en-CA" sz="1200" b="1" dirty="0">
                <a:latin typeface="Arial" pitchFamily="34" charset="0"/>
                <a:cs typeface="Arial" pitchFamily="34" charset="0"/>
              </a:rPr>
              <a:t>Drilling to Sale</a:t>
            </a: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 requestor who is drilling a well timed to the sale date is given first priority if there is a duplicate request for the same land in the same sale.</a:t>
            </a:r>
          </a:p>
        </p:txBody>
      </p:sp>
      <p:pic>
        <p:nvPicPr>
          <p:cNvPr id="3" name="Picture 12" descr="Posting - Posting Request Well Info Tab Details cont - graphic"/>
          <p:cNvPicPr>
            <a:picLocks noChangeArrowheads="1"/>
          </p:cNvPicPr>
          <p:nvPr/>
        </p:nvPicPr>
        <p:blipFill>
          <a:blip r:embed="rId2" cstate="print"/>
          <a:srcRect/>
          <a:stretch>
            <a:fillRect/>
          </a:stretch>
        </p:blipFill>
        <p:spPr bwMode="auto">
          <a:xfrm>
            <a:off x="838200" y="23622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815009" y="1197762"/>
            <a:ext cx="3482975" cy="884238"/>
          </a:xfrm>
        </p:spPr>
        <p:txBody>
          <a:bodyPr>
            <a:normAutofit/>
          </a:bodyPr>
          <a:lstStyle/>
          <a:p>
            <a:pPr algn="l"/>
            <a:r>
              <a:rPr lang="en-CA" sz="1600" b="1" dirty="0">
                <a:latin typeface="Arial" pitchFamily="34" charset="0"/>
                <a:cs typeface="Arial" pitchFamily="34" charset="0"/>
              </a:rPr>
              <a:t>Well Info Tab Details</a:t>
            </a:r>
            <a:r>
              <a:rPr lang="en-CA" sz="1600" b="1" baseline="0" dirty="0">
                <a:latin typeface="Arial" pitchFamily="34" charset="0"/>
                <a:cs typeface="Arial" pitchFamily="34" charset="0"/>
              </a:rPr>
              <a:t> (Continued)</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48200" y="2286000"/>
            <a:ext cx="3368675" cy="2400657"/>
          </a:xfrm>
          <a:prstGeom prst="rect">
            <a:avLst/>
          </a:prstGeom>
        </p:spPr>
        <p:txBody>
          <a:bodyPr wrap="square" lIns="0" tIns="0" rIns="0" bIns="0">
            <a:spAutoFit/>
          </a:bodyPr>
          <a:lstStyle/>
          <a:p>
            <a:r>
              <a:rPr lang="en-CA" sz="1200" dirty="0">
                <a:latin typeface="Arial" pitchFamily="34" charset="0"/>
                <a:cs typeface="Arial" pitchFamily="34" charset="0"/>
              </a:rPr>
              <a:t>The Roles tab is used to define who can view and submit your request. If you have already added a viewer and/or submitter by accessing the Account folder, Preferences page, Posting Request Preferences, the Viewer and Submitter box will be filled in. You can add or delete Viewers and Submitters for each posting request.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If the submitter and the creator of the posting request are different users, it is the responsibility of the creator to advise the submitter that the request is now available for submission to Alberta Energy</a:t>
            </a:r>
          </a:p>
        </p:txBody>
      </p:sp>
      <p:pic>
        <p:nvPicPr>
          <p:cNvPr id="3" name="Picture 13" descr="Posting - Posting Request Roles Tab - graphic"/>
          <p:cNvPicPr>
            <a:picLocks noChangeArrowheads="1"/>
          </p:cNvPicPr>
          <p:nvPr/>
        </p:nvPicPr>
        <p:blipFill>
          <a:blip r:embed="rId2" cstate="print"/>
          <a:srcRect/>
          <a:stretch>
            <a:fillRect/>
          </a:stretch>
        </p:blipFill>
        <p:spPr bwMode="auto">
          <a:xfrm>
            <a:off x="228600" y="20574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1060223"/>
            <a:ext cx="1295400" cy="884238"/>
          </a:xfrm>
        </p:spPr>
        <p:txBody>
          <a:bodyPr>
            <a:normAutofit/>
          </a:bodyPr>
          <a:lstStyle/>
          <a:p>
            <a:pPr algn="l"/>
            <a:r>
              <a:rPr lang="en-CA" sz="1600" b="1" dirty="0">
                <a:latin typeface="Arial" pitchFamily="34" charset="0"/>
                <a:cs typeface="Arial" pitchFamily="34" charset="0"/>
              </a:rPr>
              <a:t>Roles Tab</a:t>
            </a:r>
          </a:p>
        </p:txBody>
      </p:sp>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33600"/>
            <a:ext cx="7391400" cy="3256276"/>
          </a:xfrm>
          <a:prstGeom prst="rect">
            <a:avLst/>
          </a:prstGeom>
        </p:spPr>
        <p:txBody>
          <a:bodyPr wrap="square">
            <a:spAutoFit/>
          </a:bodyPr>
          <a:lstStyle/>
          <a:p>
            <a:pPr lvl="0" algn="ctr">
              <a:spcBef>
                <a:spcPct val="20000"/>
              </a:spcBef>
            </a:pPr>
            <a:r>
              <a:rPr lang="en-US" sz="3200" dirty="0">
                <a:solidFill>
                  <a:prstClr val="black"/>
                </a:solidFill>
                <a:latin typeface="Arial" panose="020B0604020202020204" pitchFamily="34" charset="0"/>
              </a:rPr>
              <a:t>Resources</a:t>
            </a:r>
          </a:p>
          <a:p>
            <a:pPr lvl="0" algn="ctr">
              <a:spcBef>
                <a:spcPct val="20000"/>
              </a:spcBef>
            </a:pPr>
            <a:endParaRPr lang="en-US" sz="32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hlinkClick r:id="rId2"/>
              </a:rPr>
              <a:t>ETS Support and Online Learning </a:t>
            </a:r>
            <a:r>
              <a:rPr lang="en-US" sz="1400" dirty="0">
                <a:solidFill>
                  <a:prstClr val="black"/>
                </a:solidFill>
                <a:latin typeface="Arial" panose="020B0604020202020204" pitchFamily="34" charset="0"/>
              </a:rPr>
              <a:t>provides access to relevant guides, course and other information</a:t>
            </a:r>
          </a:p>
          <a:p>
            <a:pPr lvl="0">
              <a:spcBef>
                <a:spcPct val="20000"/>
              </a:spcBef>
            </a:pPr>
            <a:endParaRPr lang="en-US" sz="14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rPr>
              <a:t>If you have questions, please contact </a:t>
            </a:r>
          </a:p>
          <a:p>
            <a:pPr lvl="0">
              <a:spcBef>
                <a:spcPct val="20000"/>
              </a:spcBef>
            </a:pPr>
            <a:r>
              <a:rPr lang="en-US" sz="1400" dirty="0">
                <a:solidFill>
                  <a:prstClr val="black"/>
                </a:solidFill>
                <a:latin typeface="Arial" panose="020B0604020202020204" pitchFamily="34" charset="0"/>
              </a:rPr>
              <a:t>For PNG: </a:t>
            </a:r>
            <a:r>
              <a:rPr lang="en-US" sz="1400" dirty="0">
                <a:solidFill>
                  <a:prstClr val="black"/>
                </a:solidFill>
                <a:latin typeface="Arial" panose="020B0604020202020204" pitchFamily="34" charset="0"/>
                <a:hlinkClick r:id="rId3"/>
              </a:rPr>
              <a:t>Postings.Energy@gov.ab.ca</a:t>
            </a:r>
            <a:r>
              <a:rPr lang="en-US" sz="1400" dirty="0">
                <a:solidFill>
                  <a:prstClr val="black"/>
                </a:solidFill>
                <a:latin typeface="Arial" panose="020B0604020202020204" pitchFamily="34" charset="0"/>
              </a:rPr>
              <a:t> or the Sales Helpdesk at (780)644-2300 or</a:t>
            </a:r>
          </a:p>
          <a:p>
            <a:r>
              <a:rPr lang="en-US" dirty="0"/>
              <a:t>for Oil Sands: </a:t>
            </a:r>
            <a:r>
              <a:rPr lang="en-US" dirty="0">
                <a:hlinkClick r:id="rId4"/>
              </a:rPr>
              <a:t>OSTenure@gov.ab.ca</a:t>
            </a:r>
            <a:endParaRPr lang="en-US" dirty="0"/>
          </a:p>
          <a:p>
            <a:endParaRPr lang="en-US" dirty="0"/>
          </a:p>
          <a:p>
            <a:endParaRPr lang="en-US" dirty="0"/>
          </a:p>
        </p:txBody>
      </p:sp>
    </p:spTree>
    <p:extLst>
      <p:ext uri="{BB962C8B-B14F-4D97-AF65-F5344CB8AC3E}">
        <p14:creationId xmlns:p14="http://schemas.microsoft.com/office/powerpoint/2010/main" val="2836959632"/>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143000"/>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Public Offering</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modules detailing other functionality of the Posting application.</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r>
              <a:rPr lang="en-CA" sz="1400">
                <a:solidFill>
                  <a:srgbClr val="0070C0"/>
                </a:solidFill>
                <a:latin typeface="Arial" pitchFamily="34" charset="0"/>
                <a:cs typeface="Arial" pitchFamily="34" charset="0"/>
              </a:rPr>
              <a:t/>
            </a:r>
            <a:br>
              <a:rPr lang="en-CA" sz="1400">
                <a:solidFill>
                  <a:srgbClr val="0070C0"/>
                </a:solidFill>
                <a:latin typeface="Arial" pitchFamily="34" charset="0"/>
                <a:cs typeface="Arial" pitchFamily="34" charset="0"/>
              </a:rPr>
            </a:br>
            <a:r>
              <a:rPr lang="en-CA" sz="1400">
                <a:solidFill>
                  <a:srgbClr val="0070C0"/>
                </a:solidFill>
                <a:latin typeface="Arial" pitchFamily="34" charset="0"/>
                <a:cs typeface="Arial" pitchFamily="34" charset="0"/>
                <a:hlinkClick r:id="rId2"/>
              </a:rPr>
              <a:t>Postings.Energy@gov.ab.ca</a:t>
            </a:r>
            <a:endParaRPr lang="en-CA" sz="1400" dirty="0">
              <a:solidFill>
                <a:srgbClr val="0070C0"/>
              </a:solidFill>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1938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003300" y="2364938"/>
            <a:ext cx="6997700" cy="1661993"/>
          </a:xfrm>
          <a:prstGeom prst="rect">
            <a:avLst/>
          </a:prstGeom>
        </p:spPr>
        <p:txBody>
          <a:bodyPr wrap="square" lIns="0" tIns="0" rIns="0" bIns="0">
            <a:spAutoFit/>
          </a:bodyPr>
          <a:lstStyle/>
          <a:p>
            <a:r>
              <a:rPr lang="en-CA" sz="1200" dirty="0">
                <a:latin typeface="Arial" pitchFamily="34" charset="0"/>
                <a:cs typeface="Arial" pitchFamily="34" charset="0"/>
              </a:rPr>
              <a:t>The two options to request PNG and OS rights are Public Offering and Direct Purchase. </a:t>
            </a:r>
          </a:p>
          <a:p>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dirty="0">
                <a:latin typeface="Arial" pitchFamily="34" charset="0"/>
                <a:cs typeface="Arial" pitchFamily="34" charset="0"/>
              </a:rPr>
              <a:t>POSTING - PUBLIC OFFERING</a:t>
            </a:r>
          </a:p>
          <a:p>
            <a:r>
              <a:rPr lang="en-CA" sz="1200" b="1" dirty="0">
                <a:latin typeface="Arial" pitchFamily="34" charset="0"/>
                <a:cs typeface="Arial" pitchFamily="34" charset="0"/>
              </a:rPr>
              <a:t> </a:t>
            </a: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Public Offering option allows you to enter a Posting request for a specific sale date. If Alberta Energy approves the request, the lands will be posted in a sale. Each request allows for a maximum of 10 parcels of land and each request must be within a 3X3 township and range grid.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3" name="Rectangle 2"/>
          <p:cNvSpPr>
            <a:spLocks/>
          </p:cNvSpPr>
          <p:nvPr/>
        </p:nvSpPr>
        <p:spPr>
          <a:xfrm>
            <a:off x="7696200" y="1110734"/>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2" action="ppaction://hlinksldjump"/>
              </a:rPr>
              <a:t>More Information (Pages 5 to 22)</a:t>
            </a:r>
            <a:endParaRPr lang="en-CA" sz="1200" b="1" dirty="0">
              <a:latin typeface="Arial" pitchFamily="34" charset="0"/>
              <a:cs typeface="Arial" pitchFamily="34" charset="0"/>
            </a:endParaRPr>
          </a:p>
        </p:txBody>
      </p:sp>
      <p:sp>
        <p:nvSpPr>
          <p:cNvPr id="5" name="Title 4"/>
          <p:cNvSpPr>
            <a:spLocks noGrp="1"/>
          </p:cNvSpPr>
          <p:nvPr>
            <p:ph type="title" idx="4294967295"/>
          </p:nvPr>
        </p:nvSpPr>
        <p:spPr>
          <a:xfrm>
            <a:off x="609600" y="609600"/>
            <a:ext cx="1905000" cy="685800"/>
          </a:xfrm>
        </p:spPr>
        <p:txBody>
          <a:bodyPr>
            <a:normAutofit/>
          </a:bodyPr>
          <a:lstStyle/>
          <a:p>
            <a:pPr algn="l"/>
            <a:r>
              <a:rPr lang="en-CA" sz="1600" b="1" dirty="0">
                <a:latin typeface="Arial" pitchFamily="34" charset="0"/>
                <a:cs typeface="Arial" pitchFamily="34" charset="0"/>
              </a:rPr>
              <a:t>Initiate Requests</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592" y="3390711"/>
            <a:ext cx="4876800"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3"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4"/>
          <a:stretch>
            <a:fillRect/>
          </a:stretch>
        </p:blipFill>
        <p:spPr>
          <a:xfrm>
            <a:off x="3836656" y="5560655"/>
            <a:ext cx="700708" cy="765890"/>
          </a:xfrm>
          <a:prstGeom prst="rect">
            <a:avLst/>
          </a:prstGeom>
        </p:spPr>
      </p:pic>
      <p:pic>
        <p:nvPicPr>
          <p:cNvPr id="6" name="Picture 5">
            <a:extLst>
              <a:ext uri="{FF2B5EF4-FFF2-40B4-BE49-F238E27FC236}">
                <a16:creationId xmlns:a16="http://schemas.microsoft.com/office/drawing/2014/main" id="{E6AF60A7-C098-40CE-A5D2-6F8487C2F8C1}"/>
              </a:ext>
            </a:extLst>
          </p:cNvPr>
          <p:cNvPicPr>
            <a:picLocks noChangeAspect="1"/>
          </p:cNvPicPr>
          <p:nvPr/>
        </p:nvPicPr>
        <p:blipFill>
          <a:blip r:embed="rId5"/>
          <a:stretch>
            <a:fillRect/>
          </a:stretch>
        </p:blipFill>
        <p:spPr>
          <a:xfrm>
            <a:off x="381000" y="990601"/>
            <a:ext cx="7046516" cy="2256232"/>
          </a:xfrm>
          <a:prstGeom prst="rect">
            <a:avLst/>
          </a:prstGeom>
        </p:spPr>
      </p:pic>
    </p:spTree>
    <p:extLst>
      <p:ext uri="{BB962C8B-B14F-4D97-AF65-F5344CB8AC3E}">
        <p14:creationId xmlns:p14="http://schemas.microsoft.com/office/powerpoint/2010/main" val="201050762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1" y="1000053"/>
            <a:ext cx="51897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322" y="3124201"/>
            <a:ext cx="531627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9484" tIns="-1769505"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212121"/>
                </a:solidFill>
                <a:effectLst/>
                <a:latin typeface="-apple-system"/>
                <a:hlinkClick r:id="rId5"/>
              </a:rPr>
              <a:t>Change Request 120279: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6"/>
          <a:stretch>
            <a:fillRect/>
          </a:stretch>
        </p:blipFill>
        <p:spPr>
          <a:xfrm>
            <a:off x="3810000" y="5641503"/>
            <a:ext cx="544571" cy="595229"/>
          </a:xfrm>
          <a:prstGeom prst="rect">
            <a:avLst/>
          </a:prstGeom>
        </p:spPr>
      </p:pic>
      <p:pic>
        <p:nvPicPr>
          <p:cNvPr id="5" name="Picture 4"/>
          <p:cNvPicPr>
            <a:picLocks noChangeAspect="1"/>
          </p:cNvPicPr>
          <p:nvPr/>
        </p:nvPicPr>
        <p:blipFill>
          <a:blip r:embed="rId6"/>
          <a:stretch>
            <a:fillRect/>
          </a:stretch>
        </p:blipFill>
        <p:spPr>
          <a:xfrm>
            <a:off x="228600" y="3429000"/>
            <a:ext cx="766686" cy="838006"/>
          </a:xfrm>
          <a:prstGeom prst="rect">
            <a:avLst/>
          </a:prstGeom>
        </p:spPr>
      </p:pic>
    </p:spTree>
    <p:extLst>
      <p:ext uri="{BB962C8B-B14F-4D97-AF65-F5344CB8AC3E}">
        <p14:creationId xmlns:p14="http://schemas.microsoft.com/office/powerpoint/2010/main" val="57163248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71596"/>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819678" y="5672146"/>
            <a:ext cx="695172" cy="759839"/>
          </a:xfrm>
          <a:prstGeom prst="rect">
            <a:avLst/>
          </a:prstGeom>
        </p:spPr>
      </p:pic>
      <p:pic>
        <p:nvPicPr>
          <p:cNvPr id="3" name="Picture 2"/>
          <p:cNvPicPr>
            <a:picLocks noChangeAspect="1"/>
          </p:cNvPicPr>
          <p:nvPr/>
        </p:nvPicPr>
        <p:blipFill>
          <a:blip r:embed="rId5"/>
          <a:stretch>
            <a:fillRect/>
          </a:stretch>
        </p:blipFill>
        <p:spPr>
          <a:xfrm>
            <a:off x="228600" y="3505200"/>
            <a:ext cx="842886" cy="921294"/>
          </a:xfrm>
          <a:prstGeom prst="rect">
            <a:avLst/>
          </a:prstGeom>
        </p:spPr>
      </p:pic>
    </p:spTree>
    <p:extLst>
      <p:ext uri="{BB962C8B-B14F-4D97-AF65-F5344CB8AC3E}">
        <p14:creationId xmlns:p14="http://schemas.microsoft.com/office/powerpoint/2010/main" val="422631224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531627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98850"/>
            <a:ext cx="5524500" cy="332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657600" y="5653170"/>
            <a:ext cx="614286" cy="671429"/>
          </a:xfrm>
          <a:prstGeom prst="rect">
            <a:avLst/>
          </a:prstGeom>
        </p:spPr>
      </p:pic>
      <p:pic>
        <p:nvPicPr>
          <p:cNvPr id="3" name="Picture 2"/>
          <p:cNvPicPr>
            <a:picLocks noChangeAspect="1"/>
          </p:cNvPicPr>
          <p:nvPr/>
        </p:nvPicPr>
        <p:blipFill>
          <a:blip r:embed="rId5"/>
          <a:stretch>
            <a:fillRect/>
          </a:stretch>
        </p:blipFill>
        <p:spPr>
          <a:xfrm>
            <a:off x="106433" y="3581400"/>
            <a:ext cx="753716" cy="823829"/>
          </a:xfrm>
          <a:prstGeom prst="rect">
            <a:avLst/>
          </a:prstGeom>
        </p:spPr>
      </p:pic>
    </p:spTree>
    <p:extLst>
      <p:ext uri="{BB962C8B-B14F-4D97-AF65-F5344CB8AC3E}">
        <p14:creationId xmlns:p14="http://schemas.microsoft.com/office/powerpoint/2010/main" val="247411522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638800" cy="339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577" y="3276600"/>
            <a:ext cx="50631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4038600" y="5640151"/>
            <a:ext cx="685800" cy="749595"/>
          </a:xfrm>
          <a:prstGeom prst="rect">
            <a:avLst/>
          </a:prstGeom>
        </p:spPr>
      </p:pic>
      <p:pic>
        <p:nvPicPr>
          <p:cNvPr id="3" name="Picture 2"/>
          <p:cNvPicPr>
            <a:picLocks noChangeAspect="1"/>
          </p:cNvPicPr>
          <p:nvPr/>
        </p:nvPicPr>
        <p:blipFill>
          <a:blip r:embed="rId5"/>
          <a:stretch>
            <a:fillRect/>
          </a:stretch>
        </p:blipFill>
        <p:spPr>
          <a:xfrm>
            <a:off x="228600" y="3723069"/>
            <a:ext cx="690486" cy="754717"/>
          </a:xfrm>
          <a:prstGeom prst="rect">
            <a:avLst/>
          </a:prstGeom>
        </p:spPr>
      </p:pic>
    </p:spTree>
    <p:extLst>
      <p:ext uri="{BB962C8B-B14F-4D97-AF65-F5344CB8AC3E}">
        <p14:creationId xmlns:p14="http://schemas.microsoft.com/office/powerpoint/2010/main" val="3907272638"/>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In this module, you will learn how to, Add/Change Public Offering Request Detail, Add Parcel of Land using any of the available options.</Course_x0020_Description>
    <Module xmlns="d317fc56-cd2a-4fee-83bf-2acf5d88d7a0">Module</Module>
    <Area xmlns="d317fc56-cd2a-4fee-83bf-2acf5d88d7a0">Postings</Area>
  </documentManagement>
</p:properties>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FCDF32FD-0D17-4CC8-9CD4-688F421C8618}"/>
</file>

<file path=customXml/itemProps2.xml><?xml version="1.0" encoding="utf-8"?>
<ds:datastoreItem xmlns:ds="http://schemas.openxmlformats.org/officeDocument/2006/customXml" ds:itemID="{2D0F3318-0C3F-4300-AFFD-D667EC25D2C8}"/>
</file>

<file path=customXml/itemProps3.xml><?xml version="1.0" encoding="utf-8"?>
<ds:datastoreItem xmlns:ds="http://schemas.openxmlformats.org/officeDocument/2006/customXml" ds:itemID="{67707970-C9F4-40F5-AF7E-70E7AD04ED5E}"/>
</file>

<file path=customXml/itemProps4.xml><?xml version="1.0" encoding="utf-8"?>
<ds:datastoreItem xmlns:ds="http://schemas.openxmlformats.org/officeDocument/2006/customXml" ds:itemID="{FCC94EB2-A3DA-4942-B282-8FFB18D82631}"/>
</file>

<file path=docProps/app.xml><?xml version="1.0" encoding="utf-8"?>
<Properties xmlns="http://schemas.openxmlformats.org/officeDocument/2006/extended-properties" xmlns:vt="http://schemas.openxmlformats.org/officeDocument/2006/docPropsVTypes">
  <TotalTime>519</TotalTime>
  <Words>1493</Words>
  <Application>Microsoft Office PowerPoint</Application>
  <PresentationFormat>On-screen Show (4:3)</PresentationFormat>
  <Paragraphs>112</Paragraphs>
  <Slides>37</Slides>
  <Notes>0</Notes>
  <HiddenSlides>18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-apple-system</vt:lpstr>
      <vt:lpstr>Arial</vt:lpstr>
      <vt:lpstr>Calibri</vt:lpstr>
      <vt:lpstr>Courier New</vt:lpstr>
      <vt:lpstr>Freestyle Script</vt:lpstr>
      <vt:lpstr>Office Theme</vt:lpstr>
      <vt:lpstr>Welcome</vt:lpstr>
      <vt:lpstr>Revisions</vt:lpstr>
      <vt:lpstr>Introduction</vt:lpstr>
      <vt:lpstr>Initiate Requests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 Detail Tab</vt:lpstr>
      <vt:lpstr>Request Detail Tab (Continued)</vt:lpstr>
      <vt:lpstr>Land Tab</vt:lpstr>
      <vt:lpstr>Enter Land and Rights</vt:lpstr>
      <vt:lpstr>Enter Land and Rights – Load from File</vt:lpstr>
      <vt:lpstr>Enter Land and Rights – Load from Rights Available Request</vt:lpstr>
      <vt:lpstr>Enter Land and Rights (Continued)</vt:lpstr>
      <vt:lpstr>Land Tab</vt:lpstr>
      <vt:lpstr>Land Tab - Zone Table</vt:lpstr>
      <vt:lpstr>Well Info Tab</vt:lpstr>
      <vt:lpstr>Well Info Tab Details</vt:lpstr>
      <vt:lpstr>Well Info Tab Details (Continued)</vt:lpstr>
      <vt:lpstr>Roles Tab</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Offering</dc:title>
  <dc:creator>Karen Chinnery</dc:creator>
  <cp:lastModifiedBy>Kerry-Lynne Kryvenchuk</cp:lastModifiedBy>
  <cp:revision>78</cp:revision>
  <dcterms:created xsi:type="dcterms:W3CDTF">2012-06-04T22:54:35Z</dcterms:created>
  <dcterms:modified xsi:type="dcterms:W3CDTF">2020-12-04T20:45:16Z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2020-12-04T20:45:02Z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7d42f2ad-071e-4a88-b4ff-caa10baae62a</vt:lpwstr>
  </property>
  <property fmtid="{D5CDD505-2E9C-101B-9397-08002B2CF9AE}" pid="9" name="MSIP_Label_abf2ea38-542c-4b75-bd7d-582ec36a519f_ContentBits">
    <vt:lpwstr>2</vt:lpwstr>
  </property>
</Properties>
</file>