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8" r:id="rId6"/>
    <p:sldId id="265" r:id="rId7"/>
    <p:sldId id="257" r:id="rId8"/>
    <p:sldId id="259" r:id="rId9"/>
    <p:sldId id="260" r:id="rId10"/>
    <p:sldId id="261" r:id="rId11"/>
    <p:sldId id="262"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6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p:cViewPr varScale="1">
        <p:scale>
          <a:sx n="69" d="100"/>
          <a:sy n="69" d="100"/>
        </p:scale>
        <p:origin x="-8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ustomXml" Target="../customXml/item5.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30" Type="http://schemas.openxmlformats.org/officeDocument/2006/relationships/presProps" Target="presProp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4E0F946-BFB7-4776-85D3-2A212070FDE7}" type="datetimeFigureOut">
              <a:rPr lang="en-CA" smtClean="0"/>
              <a:t>2017/08/10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4E0F946-BFB7-4776-85D3-2A212070FDE7}" type="datetimeFigureOut">
              <a:rPr lang="en-CA" smtClean="0"/>
              <a:t>2017/08/10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4E0F946-BFB7-4776-85D3-2A212070FDE7}" type="datetimeFigureOut">
              <a:rPr lang="en-CA" smtClean="0"/>
              <a:t>2017/08/10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4E0F946-BFB7-4776-85D3-2A212070FDE7}" type="datetimeFigureOut">
              <a:rPr lang="en-CA" smtClean="0"/>
              <a:t>2017/08/10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E0F946-BFB7-4776-85D3-2A212070FDE7}" type="datetimeFigureOut">
              <a:rPr lang="en-CA" smtClean="0"/>
              <a:t>2017/08/10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4E0F946-BFB7-4776-85D3-2A212070FDE7}" type="datetimeFigureOut">
              <a:rPr lang="en-CA" smtClean="0"/>
              <a:t>2017/08/10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4E0F946-BFB7-4776-85D3-2A212070FDE7}" type="datetimeFigureOut">
              <a:rPr lang="en-CA" smtClean="0"/>
              <a:t>2017/08/10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4E0F946-BFB7-4776-85D3-2A212070FDE7}" type="datetimeFigureOut">
              <a:rPr lang="en-CA" smtClean="0"/>
              <a:t>2017/08/10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0F946-BFB7-4776-85D3-2A212070FDE7}" type="datetimeFigureOut">
              <a:rPr lang="en-CA" smtClean="0"/>
              <a:t>2017/08/10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0F946-BFB7-4776-85D3-2A212070FDE7}" type="datetimeFigureOut">
              <a:rPr lang="en-CA" smtClean="0"/>
              <a:t>2017/08/10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0F946-BFB7-4776-85D3-2A212070FDE7}" type="datetimeFigureOut">
              <a:rPr lang="en-CA" smtClean="0"/>
              <a:t>2017/08/10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0F946-BFB7-4776-85D3-2A212070FDE7}" type="datetimeFigureOut">
              <a:rPr lang="en-CA" smtClean="0"/>
              <a:t>2017/08/10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362EE-C383-4AA1-B6B5-DDEA7F042423}" type="slidenum">
              <a:rPr lang="en-CA" smtClean="0"/>
              <a:t>‹#›</a:t>
            </a:fld>
            <a:endParaRPr lang="en-CA"/>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30962"/>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 y="0"/>
            <a:ext cx="8991600" cy="798576"/>
          </a:xfrm>
          <a:prstGeom prst="rect">
            <a:avLst/>
          </a:prstGeom>
        </p:spPr>
      </p:pic>
      <p:sp>
        <p:nvSpPr>
          <p:cNvPr id="10" name="TextBox 8"/>
          <p:cNvSpPr txBox="1"/>
          <p:nvPr userDrawn="1"/>
        </p:nvSpPr>
        <p:spPr>
          <a:xfrm>
            <a:off x="7924800" y="6581000"/>
            <a:ext cx="1219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Arial" pitchFamily="34" charset="0"/>
                <a:cs typeface="Arial" pitchFamily="34" charset="0"/>
              </a:rPr>
              <a:t>Page</a:t>
            </a:r>
            <a:r>
              <a:rPr lang="en-US" sz="1200" baseline="0" dirty="0" smtClean="0">
                <a:latin typeface="Arial" pitchFamily="34" charset="0"/>
                <a:cs typeface="Arial" pitchFamily="34" charset="0"/>
              </a:rPr>
              <a:t> </a:t>
            </a:r>
            <a:fld id="{7BBEA47B-5C20-4D24-B980-3D3FEDDF151E}" type="slidenum">
              <a:rPr lang="en-US" sz="1200" baseline="0" smtClean="0">
                <a:latin typeface="Arial" pitchFamily="34" charset="0"/>
                <a:cs typeface="Arial" pitchFamily="34" charset="0"/>
              </a:rPr>
              <a:pPr/>
              <a:t>‹#›</a:t>
            </a:fld>
            <a:r>
              <a:rPr lang="en-US" sz="1200" baseline="0" dirty="0" smtClean="0">
                <a:latin typeface="Arial" pitchFamily="34" charset="0"/>
                <a:cs typeface="Arial" pitchFamily="34" charset="0"/>
              </a:rPr>
              <a:t> of 24</a:t>
            </a:r>
            <a:endParaRPr lang="en-CA" sz="12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24.xml.rels><?xml version="1.0" encoding="UTF-8" standalone="yes"?>
<Relationships xmlns="http://schemas.openxmlformats.org/package/2006/relationships"><Relationship Id="rId3" Type="http://schemas.openxmlformats.org/officeDocument/2006/relationships/hyperlink" Target="mailto:Mintax.Energy@gov.ab.ca" TargetMode="External"/><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327525" y="2485072"/>
            <a:ext cx="4511675" cy="1477328"/>
          </a:xfrm>
          <a:prstGeom prst="rect">
            <a:avLst/>
          </a:prstGeom>
        </p:spPr>
        <p:txBody>
          <a:bodyPr wrap="square" lIns="0" tIns="0" rIns="0" bIns="0">
            <a:spAutoFit/>
          </a:bodyPr>
          <a:lstStyle/>
          <a:p>
            <a:r>
              <a:rPr lang="en-CA" sz="1200" dirty="0">
                <a:latin typeface="Arial" pitchFamily="34" charset="0"/>
                <a:cs typeface="Arial" pitchFamily="34" charset="0"/>
              </a:rPr>
              <a:t>Adding a lessee to a title is a declaration of a lessee’s interest in that Title Id. </a:t>
            </a:r>
            <a:endParaRPr lang="en-CA" sz="1200" dirty="0" smtClean="0">
              <a:latin typeface="Arial" pitchFamily="34" charset="0"/>
              <a:cs typeface="Arial" pitchFamily="34" charset="0"/>
            </a:endParaRPr>
          </a:p>
          <a:p>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A new lessee may be added by </a:t>
            </a:r>
            <a:r>
              <a:rPr lang="en-CA" sz="1200" dirty="0" smtClean="0">
                <a:latin typeface="Arial" pitchFamily="34" charset="0"/>
                <a:cs typeface="Arial" pitchFamily="34" charset="0"/>
              </a:rPr>
              <a:t>either:</a:t>
            </a:r>
          </a:p>
          <a:p>
            <a:endParaRPr lang="en-CA" sz="1200" dirty="0" smtClean="0">
              <a:latin typeface="Arial" pitchFamily="34" charset="0"/>
              <a:cs typeface="Arial" pitchFamily="34" charset="0"/>
            </a:endParaRPr>
          </a:p>
          <a:p>
            <a:pPr marL="171450" indent="-171450">
              <a:buFont typeface="Arial" pitchFamily="34" charset="0"/>
              <a:buChar char="•"/>
            </a:pPr>
            <a:r>
              <a:rPr lang="en-CA" sz="1200" dirty="0" smtClean="0">
                <a:latin typeface="Arial" pitchFamily="34" charset="0"/>
                <a:cs typeface="Arial" pitchFamily="34" charset="0"/>
              </a:rPr>
              <a:t>A </a:t>
            </a:r>
            <a:r>
              <a:rPr lang="en-CA" sz="1200" dirty="0">
                <a:latin typeface="Arial" pitchFamily="34" charset="0"/>
                <a:cs typeface="Arial" pitchFamily="34" charset="0"/>
              </a:rPr>
              <a:t>PE Administrator </a:t>
            </a:r>
            <a:r>
              <a:rPr lang="en-CA" sz="1200" dirty="0" smtClean="0">
                <a:latin typeface="Arial" pitchFamily="34" charset="0"/>
                <a:cs typeface="Arial" pitchFamily="34" charset="0"/>
              </a:rPr>
              <a:t>or</a:t>
            </a:r>
          </a:p>
          <a:p>
            <a:pPr marL="171450" indent="-171450">
              <a:buFont typeface="Arial" pitchFamily="34" charset="0"/>
              <a:buChar char="•"/>
            </a:pPr>
            <a:endParaRPr lang="en-CA" sz="1200" dirty="0" smtClean="0">
              <a:latin typeface="Arial" pitchFamily="34" charset="0"/>
              <a:cs typeface="Arial" pitchFamily="34" charset="0"/>
            </a:endParaRPr>
          </a:p>
          <a:p>
            <a:pPr marL="171450" indent="-171450">
              <a:buFont typeface="Arial" pitchFamily="34" charset="0"/>
              <a:buChar char="•"/>
            </a:pPr>
            <a:r>
              <a:rPr lang="en-CA" sz="1200" dirty="0" smtClean="0">
                <a:latin typeface="Arial" pitchFamily="34" charset="0"/>
                <a:cs typeface="Arial" pitchFamily="34" charset="0"/>
              </a:rPr>
              <a:t>A </a:t>
            </a:r>
            <a:r>
              <a:rPr lang="en-CA" sz="1200" dirty="0">
                <a:latin typeface="Arial" pitchFamily="34" charset="0"/>
                <a:cs typeface="Arial" pitchFamily="34" charset="0"/>
              </a:rPr>
              <a:t>new lessee</a:t>
            </a:r>
          </a:p>
        </p:txBody>
      </p:sp>
      <p:sp>
        <p:nvSpPr>
          <p:cNvPr id="5" name="Title 4"/>
          <p:cNvSpPr>
            <a:spLocks noGrp="1"/>
          </p:cNvSpPr>
          <p:nvPr>
            <p:ph type="title" idx="4294967295"/>
          </p:nvPr>
        </p:nvSpPr>
        <p:spPr/>
        <p:txBody>
          <a:bodyPr>
            <a:normAutofit/>
          </a:bodyPr>
          <a:lstStyle/>
          <a:p>
            <a:pPr algn="l"/>
            <a:r>
              <a:rPr lang="en-CA" sz="100" b="1" dirty="0" smtClean="0">
                <a:solidFill>
                  <a:schemeClr val="bg1"/>
                </a:solidFill>
                <a:latin typeface="Arial" pitchFamily="34" charset="0"/>
                <a:cs typeface="Arial" pitchFamily="34" charset="0"/>
              </a:rPr>
              <a:t>Welcome</a:t>
            </a:r>
            <a:endParaRPr lang="en-CA" sz="100" b="1" dirty="0">
              <a:solidFill>
                <a:schemeClr val="bg1"/>
              </a:solidFill>
              <a:latin typeface="Arial" pitchFamily="34" charset="0"/>
              <a:cs typeface="Arial" pitchFamily="34" charset="0"/>
            </a:endParaRPr>
          </a:p>
        </p:txBody>
      </p:sp>
      <p:sp>
        <p:nvSpPr>
          <p:cNvPr id="6" name="Text Box 5"/>
          <p:cNvSpPr txBox="1">
            <a:spLocks noChangeArrowheads="1"/>
          </p:cNvSpPr>
          <p:nvPr/>
        </p:nvSpPr>
        <p:spPr bwMode="auto">
          <a:xfrm>
            <a:off x="97835" y="1573560"/>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smtClean="0">
                <a:ln>
                  <a:noFill/>
                </a:ln>
                <a:solidFill>
                  <a:srgbClr val="2160AD"/>
                </a:solidFill>
                <a:effectLst/>
                <a:latin typeface="Freestyle Script" pitchFamily="66" charset="0"/>
                <a:cs typeface="Arial" pitchFamily="34" charset="0"/>
              </a:rPr>
              <a:t>Welcome!</a:t>
            </a:r>
          </a:p>
        </p:txBody>
      </p:sp>
      <p:sp>
        <p:nvSpPr>
          <p:cNvPr id="7" name="Rectangle 6"/>
          <p:cNvSpPr/>
          <p:nvPr/>
        </p:nvSpPr>
        <p:spPr>
          <a:xfrm>
            <a:off x="70124" y="3239869"/>
            <a:ext cx="4197076" cy="646331"/>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a:t>
            </a:r>
            <a:r>
              <a:rPr lang="en-US" b="1" dirty="0" smtClean="0">
                <a:solidFill>
                  <a:srgbClr val="0070C0"/>
                </a:solidFill>
                <a:latin typeface="Arial" pitchFamily="34" charset="0"/>
                <a:cs typeface="Arial" pitchFamily="34" charset="0"/>
              </a:rPr>
              <a:t>ETS – Add Lessee</a:t>
            </a:r>
            <a:endParaRPr lang="en-US" b="1" dirty="0">
              <a:solidFill>
                <a:srgbClr val="0070C0"/>
              </a:solidFill>
              <a:latin typeface="Arial" pitchFamily="34" charset="0"/>
              <a:cs typeface="Arial" pitchFamily="34" charset="0"/>
            </a:endParaRP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4368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438400"/>
            <a:ext cx="518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PE Administrator Initiate </a:t>
            </a:r>
            <a:r>
              <a:rPr lang="en-CA" sz="1200" b="1" i="1" dirty="0">
                <a:latin typeface="Arial" pitchFamily="34" charset="0"/>
                <a:cs typeface="Arial" pitchFamily="34" charset="0"/>
                <a:hlinkClick r:id="rId4" action="ppaction://hlinksldjump"/>
              </a:rPr>
              <a:t>R</a:t>
            </a:r>
            <a:r>
              <a:rPr lang="en-CA" sz="1200" b="1" i="1" dirty="0" smtClean="0">
                <a:latin typeface="Arial" pitchFamily="34" charset="0"/>
                <a:cs typeface="Arial" pitchFamily="34" charset="0"/>
                <a:hlinkClick r:id="rId4" action="ppaction://hlinksldjump"/>
              </a:rPr>
              <a:t>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PEA3</a:t>
            </a:r>
            <a:endParaRPr lang="en-CA" sz="100" dirty="0">
              <a:solidFill>
                <a:schemeClr val="bg1"/>
              </a:solidFill>
            </a:endParaRPr>
          </a:p>
        </p:txBody>
      </p:sp>
    </p:spTree>
    <p:extLst>
      <p:ext uri="{BB962C8B-B14F-4D97-AF65-F5344CB8AC3E}">
        <p14:creationId xmlns:p14="http://schemas.microsoft.com/office/powerpoint/2010/main" val="2910747718"/>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4958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419350"/>
            <a:ext cx="52578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PE Administrator Initiate </a:t>
            </a:r>
            <a:r>
              <a:rPr lang="en-CA" sz="1200" b="1" i="1" dirty="0">
                <a:latin typeface="Arial" pitchFamily="34" charset="0"/>
                <a:cs typeface="Arial" pitchFamily="34" charset="0"/>
                <a:hlinkClick r:id="rId4" action="ppaction://hlinksldjump"/>
              </a:rPr>
              <a:t>R</a:t>
            </a:r>
            <a:r>
              <a:rPr lang="en-CA" sz="1200" b="1" i="1" dirty="0" smtClean="0">
                <a:latin typeface="Arial" pitchFamily="34" charset="0"/>
                <a:cs typeface="Arial" pitchFamily="34" charset="0"/>
                <a:hlinkClick r:id="rId4" action="ppaction://hlinksldjump"/>
              </a:rPr>
              <a:t>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PEA4</a:t>
            </a:r>
            <a:endParaRPr lang="en-CA" sz="100" dirty="0">
              <a:solidFill>
                <a:schemeClr val="bg1"/>
              </a:solidFill>
            </a:endParaRPr>
          </a:p>
        </p:txBody>
      </p:sp>
    </p:spTree>
    <p:extLst>
      <p:ext uri="{BB962C8B-B14F-4D97-AF65-F5344CB8AC3E}">
        <p14:creationId xmlns:p14="http://schemas.microsoft.com/office/powerpoint/2010/main" val="1728107918"/>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4958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200" y="2819400"/>
            <a:ext cx="4673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PE Administrator Initiate </a:t>
            </a:r>
            <a:r>
              <a:rPr lang="en-CA" sz="1200" b="1" i="1" dirty="0">
                <a:latin typeface="Arial" pitchFamily="34" charset="0"/>
                <a:cs typeface="Arial" pitchFamily="34" charset="0"/>
                <a:hlinkClick r:id="rId4" action="ppaction://hlinksldjump"/>
              </a:rPr>
              <a:t>R</a:t>
            </a:r>
            <a:r>
              <a:rPr lang="en-CA" sz="1200" b="1" i="1" dirty="0" smtClean="0">
                <a:latin typeface="Arial" pitchFamily="34" charset="0"/>
                <a:cs typeface="Arial" pitchFamily="34" charset="0"/>
                <a:hlinkClick r:id="rId4" action="ppaction://hlinksldjump"/>
              </a:rPr>
              <a:t>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PEA5</a:t>
            </a:r>
            <a:endParaRPr lang="en-CA" sz="100" dirty="0">
              <a:solidFill>
                <a:schemeClr val="bg1"/>
              </a:solidFill>
            </a:endParaRPr>
          </a:p>
        </p:txBody>
      </p:sp>
    </p:spTree>
    <p:extLst>
      <p:ext uri="{BB962C8B-B14F-4D97-AF65-F5344CB8AC3E}">
        <p14:creationId xmlns:p14="http://schemas.microsoft.com/office/powerpoint/2010/main" val="2711272409"/>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4958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9337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PE Administrator Initiate </a:t>
            </a:r>
            <a:r>
              <a:rPr lang="en-CA" sz="1200" b="1" i="1" dirty="0">
                <a:latin typeface="Arial" pitchFamily="34" charset="0"/>
                <a:cs typeface="Arial" pitchFamily="34" charset="0"/>
                <a:hlinkClick r:id="rId4" action="ppaction://hlinksldjump"/>
              </a:rPr>
              <a:t>R</a:t>
            </a:r>
            <a:r>
              <a:rPr lang="en-CA" sz="1200" b="1" i="1" dirty="0" smtClean="0">
                <a:latin typeface="Arial" pitchFamily="34" charset="0"/>
                <a:cs typeface="Arial" pitchFamily="34" charset="0"/>
                <a:hlinkClick r:id="rId4" action="ppaction://hlinksldjump"/>
              </a:rPr>
              <a:t>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PEA6</a:t>
            </a:r>
            <a:endParaRPr lang="en-CA" sz="100" dirty="0">
              <a:solidFill>
                <a:schemeClr val="bg1"/>
              </a:solidFill>
            </a:endParaRPr>
          </a:p>
        </p:txBody>
      </p:sp>
    </p:spTree>
    <p:extLst>
      <p:ext uri="{BB962C8B-B14F-4D97-AF65-F5344CB8AC3E}">
        <p14:creationId xmlns:p14="http://schemas.microsoft.com/office/powerpoint/2010/main" val="2288588079"/>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08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89560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PE Administrator Initiate </a:t>
            </a:r>
            <a:r>
              <a:rPr lang="en-CA" sz="1200" b="1" i="1" dirty="0">
                <a:latin typeface="Arial" pitchFamily="34" charset="0"/>
                <a:cs typeface="Arial" pitchFamily="34" charset="0"/>
                <a:hlinkClick r:id="rId4" action="ppaction://hlinksldjump"/>
              </a:rPr>
              <a:t>R</a:t>
            </a:r>
            <a:r>
              <a:rPr lang="en-CA" sz="1200" b="1" i="1" dirty="0" smtClean="0">
                <a:latin typeface="Arial" pitchFamily="34" charset="0"/>
                <a:cs typeface="Arial" pitchFamily="34" charset="0"/>
                <a:hlinkClick r:id="rId4" action="ppaction://hlinksldjump"/>
              </a:rPr>
              <a:t>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smtClean="0">
                <a:solidFill>
                  <a:schemeClr val="bg1"/>
                </a:solidFill>
              </a:rPr>
              <a:t>PEA7</a:t>
            </a:r>
            <a:endParaRPr lang="en-CA" dirty="0">
              <a:solidFill>
                <a:schemeClr val="bg1"/>
              </a:solidFill>
            </a:endParaRPr>
          </a:p>
        </p:txBody>
      </p:sp>
    </p:spTree>
    <p:extLst>
      <p:ext uri="{BB962C8B-B14F-4D97-AF65-F5344CB8AC3E}">
        <p14:creationId xmlns:p14="http://schemas.microsoft.com/office/powerpoint/2010/main" val="3154521246"/>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57250"/>
            <a:ext cx="454660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781300"/>
            <a:ext cx="47244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PE Administrator Initiate </a:t>
            </a:r>
            <a:r>
              <a:rPr lang="en-CA" sz="1200" b="1" i="1" dirty="0">
                <a:latin typeface="Arial" pitchFamily="34" charset="0"/>
                <a:cs typeface="Arial" pitchFamily="34" charset="0"/>
                <a:hlinkClick r:id="rId4" action="ppaction://hlinksldjump"/>
              </a:rPr>
              <a:t>R</a:t>
            </a:r>
            <a:r>
              <a:rPr lang="en-CA" sz="1200" b="1" i="1" dirty="0" smtClean="0">
                <a:latin typeface="Arial" pitchFamily="34" charset="0"/>
                <a:cs typeface="Arial" pitchFamily="34" charset="0"/>
                <a:hlinkClick r:id="rId4" action="ppaction://hlinksldjump"/>
              </a:rPr>
              <a:t>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PEA8</a:t>
            </a:r>
            <a:endParaRPr lang="en-CA" sz="100" dirty="0">
              <a:solidFill>
                <a:schemeClr val="bg1"/>
              </a:solidFill>
            </a:endParaRPr>
          </a:p>
        </p:txBody>
      </p:sp>
    </p:spTree>
    <p:extLst>
      <p:ext uri="{BB962C8B-B14F-4D97-AF65-F5344CB8AC3E}">
        <p14:creationId xmlns:p14="http://schemas.microsoft.com/office/powerpoint/2010/main" val="45511590"/>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5725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790826"/>
            <a:ext cx="47244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PE Administrator Initiate </a:t>
            </a:r>
            <a:r>
              <a:rPr lang="en-CA" sz="1200" b="1" i="1" dirty="0">
                <a:latin typeface="Arial" pitchFamily="34" charset="0"/>
                <a:cs typeface="Arial" pitchFamily="34" charset="0"/>
                <a:hlinkClick r:id="rId4" action="ppaction://hlinksldjump"/>
              </a:rPr>
              <a:t>R</a:t>
            </a:r>
            <a:r>
              <a:rPr lang="en-CA" sz="1200" b="1" i="1" dirty="0" smtClean="0">
                <a:latin typeface="Arial" pitchFamily="34" charset="0"/>
                <a:cs typeface="Arial" pitchFamily="34" charset="0"/>
                <a:hlinkClick r:id="rId4" action="ppaction://hlinksldjump"/>
              </a:rPr>
              <a:t>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PEA9</a:t>
            </a:r>
            <a:endParaRPr lang="en-CA" sz="100" dirty="0">
              <a:solidFill>
                <a:schemeClr val="bg1"/>
              </a:solidFill>
            </a:endParaRPr>
          </a:p>
        </p:txBody>
      </p:sp>
    </p:spTree>
    <p:extLst>
      <p:ext uri="{BB962C8B-B14F-4D97-AF65-F5344CB8AC3E}">
        <p14:creationId xmlns:p14="http://schemas.microsoft.com/office/powerpoint/2010/main" val="3857804743"/>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80035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PE Administrator Initiate </a:t>
            </a:r>
            <a:r>
              <a:rPr lang="en-CA" sz="1200" b="1" i="1" dirty="0">
                <a:latin typeface="Arial" pitchFamily="34" charset="0"/>
                <a:cs typeface="Arial" pitchFamily="34" charset="0"/>
                <a:hlinkClick r:id="rId4" action="ppaction://hlinksldjump"/>
              </a:rPr>
              <a:t>R</a:t>
            </a:r>
            <a:r>
              <a:rPr lang="en-CA" sz="1200" b="1" i="1" dirty="0" smtClean="0">
                <a:latin typeface="Arial" pitchFamily="34" charset="0"/>
                <a:cs typeface="Arial" pitchFamily="34" charset="0"/>
                <a:hlinkClick r:id="rId4" action="ppaction://hlinksldjump"/>
              </a:rPr>
              <a:t>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PEA10</a:t>
            </a:r>
            <a:endParaRPr lang="en-CA" sz="100" dirty="0">
              <a:solidFill>
                <a:schemeClr val="bg1"/>
              </a:solidFill>
            </a:endParaRPr>
          </a:p>
        </p:txBody>
      </p:sp>
    </p:spTree>
    <p:extLst>
      <p:ext uri="{BB962C8B-B14F-4D97-AF65-F5344CB8AC3E}">
        <p14:creationId xmlns:p14="http://schemas.microsoft.com/office/powerpoint/2010/main" val="1585093135"/>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83845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PE Administrator Initiate </a:t>
            </a:r>
            <a:r>
              <a:rPr lang="en-CA" sz="1200" b="1" i="1" dirty="0">
                <a:latin typeface="Arial" pitchFamily="34" charset="0"/>
                <a:cs typeface="Arial" pitchFamily="34" charset="0"/>
                <a:hlinkClick r:id="rId4" action="ppaction://hlinksldjump"/>
              </a:rPr>
              <a:t>R</a:t>
            </a:r>
            <a:r>
              <a:rPr lang="en-CA" sz="1200" b="1" i="1" dirty="0" smtClean="0">
                <a:latin typeface="Arial" pitchFamily="34" charset="0"/>
                <a:cs typeface="Arial" pitchFamily="34" charset="0"/>
                <a:hlinkClick r:id="rId4" action="ppaction://hlinksldjump"/>
              </a:rPr>
              <a:t>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PEA11</a:t>
            </a:r>
            <a:endParaRPr lang="en-CA" sz="100" dirty="0">
              <a:solidFill>
                <a:schemeClr val="bg1"/>
              </a:solidFill>
            </a:endParaRPr>
          </a:p>
        </p:txBody>
      </p:sp>
    </p:spTree>
    <p:extLst>
      <p:ext uri="{BB962C8B-B14F-4D97-AF65-F5344CB8AC3E}">
        <p14:creationId xmlns:p14="http://schemas.microsoft.com/office/powerpoint/2010/main" val="3885087621"/>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1910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72415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PE Administrator Initiate </a:t>
            </a:r>
            <a:r>
              <a:rPr lang="en-CA" sz="1200" b="1" i="1" dirty="0">
                <a:latin typeface="Arial" pitchFamily="34" charset="0"/>
                <a:cs typeface="Arial" pitchFamily="34" charset="0"/>
                <a:hlinkClick r:id="rId4" action="ppaction://hlinksldjump"/>
              </a:rPr>
              <a:t>R</a:t>
            </a:r>
            <a:r>
              <a:rPr lang="en-CA" sz="1200" b="1" i="1" dirty="0" smtClean="0">
                <a:latin typeface="Arial" pitchFamily="34" charset="0"/>
                <a:cs typeface="Arial" pitchFamily="34" charset="0"/>
                <a:hlinkClick r:id="rId4" action="ppaction://hlinksldjump"/>
              </a:rPr>
              <a:t>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smtClean="0">
                <a:solidFill>
                  <a:schemeClr val="bg1"/>
                </a:solidFill>
              </a:rPr>
              <a:t>PEA12</a:t>
            </a:r>
            <a:endParaRPr lang="en-CA" dirty="0">
              <a:solidFill>
                <a:schemeClr val="bg1"/>
              </a:solidFill>
            </a:endParaRPr>
          </a:p>
        </p:txBody>
      </p:sp>
    </p:spTree>
    <p:extLst>
      <p:ext uri="{BB962C8B-B14F-4D97-AF65-F5344CB8AC3E}">
        <p14:creationId xmlns:p14="http://schemas.microsoft.com/office/powerpoint/2010/main" val="176169560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609600"/>
            <a:ext cx="1295400" cy="731838"/>
          </a:xfrm>
        </p:spPr>
        <p:txBody>
          <a:bodyPr>
            <a:normAutofit/>
          </a:bodyPr>
          <a:lstStyle/>
          <a:p>
            <a:pPr algn="l"/>
            <a:r>
              <a:rPr lang="en-CA" sz="1600" b="1" dirty="0" smtClean="0">
                <a:latin typeface="Arial" pitchFamily="34" charset="0"/>
                <a:cs typeface="Arial" pitchFamily="34" charset="0"/>
              </a:rPr>
              <a:t>Revisions</a:t>
            </a:r>
            <a:endParaRPr lang="en-CA" sz="1600" b="1"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70052773"/>
              </p:ext>
            </p:extLst>
          </p:nvPr>
        </p:nvGraphicFramePr>
        <p:xfrm>
          <a:off x="1835696" y="270892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Date</a:t>
                      </a:r>
                      <a:endParaRPr lang="en-CA" dirty="0"/>
                    </a:p>
                  </a:txBody>
                  <a:tcPr/>
                </a:tc>
                <a:tc>
                  <a:txBody>
                    <a:bodyPr/>
                    <a:lstStyle/>
                    <a:p>
                      <a:r>
                        <a:rPr lang="en-US" dirty="0" smtClean="0"/>
                        <a:t>Revisions Type</a:t>
                      </a:r>
                      <a:endParaRPr lang="en-CA" dirty="0"/>
                    </a:p>
                  </a:txBody>
                  <a:tcPr/>
                </a:tc>
                <a:tc>
                  <a:txBody>
                    <a:bodyPr/>
                    <a:lstStyle/>
                    <a:p>
                      <a:r>
                        <a:rPr lang="en-US" dirty="0" smtClean="0"/>
                        <a:t>Page Number</a:t>
                      </a:r>
                      <a:endParaRPr lang="en-CA" dirty="0"/>
                    </a:p>
                  </a:txBody>
                  <a:tcPr/>
                </a:tc>
              </a:tr>
              <a:tr h="370840">
                <a:tc>
                  <a:txBody>
                    <a:bodyPr/>
                    <a:lstStyle/>
                    <a:p>
                      <a:r>
                        <a:rPr lang="en-US" dirty="0" smtClean="0"/>
                        <a:t>August 31, 2012</a:t>
                      </a:r>
                      <a:endParaRPr lang="en-CA" dirty="0"/>
                    </a:p>
                  </a:txBody>
                  <a:tcPr/>
                </a:tc>
                <a:tc>
                  <a:txBody>
                    <a:bodyPr/>
                    <a:lstStyle/>
                    <a:p>
                      <a:r>
                        <a:rPr lang="en-US" dirty="0" smtClean="0"/>
                        <a:t>Conversion</a:t>
                      </a:r>
                      <a:endParaRPr lang="en-CA" dirty="0"/>
                    </a:p>
                  </a:txBody>
                  <a:tcPr/>
                </a:tc>
                <a:tc>
                  <a:txBody>
                    <a:bodyPr/>
                    <a:lstStyle/>
                    <a:p>
                      <a:r>
                        <a:rPr lang="en-US" dirty="0" smtClean="0"/>
                        <a:t>All</a:t>
                      </a:r>
                      <a:endParaRPr lang="en-CA" dirty="0"/>
                    </a:p>
                  </a:txBody>
                  <a:tcPr/>
                </a:tc>
              </a:tr>
              <a:tr h="370840">
                <a:tc>
                  <a:txBody>
                    <a:bodyPr/>
                    <a:lstStyle/>
                    <a:p>
                      <a:endParaRPr lang="en-CA" dirty="0"/>
                    </a:p>
                  </a:txBody>
                  <a:tcPr/>
                </a:tc>
                <a:tc>
                  <a:txBody>
                    <a:bodyPr/>
                    <a:lstStyle/>
                    <a:p>
                      <a:endParaRPr lang="en-CA"/>
                    </a:p>
                  </a:txBody>
                  <a:tcPr/>
                </a:tc>
                <a:tc>
                  <a:txBody>
                    <a:bodyPr/>
                    <a:lstStyle/>
                    <a:p>
                      <a:endParaRPr lang="en-CA" dirty="0"/>
                    </a:p>
                  </a:txBody>
                  <a:tcPr/>
                </a:tc>
              </a:tr>
            </a:tbl>
          </a:graphicData>
        </a:graphic>
      </p:graphicFrame>
    </p:spTree>
    <p:extLst>
      <p:ext uri="{BB962C8B-B14F-4D97-AF65-F5344CB8AC3E}">
        <p14:creationId xmlns:p14="http://schemas.microsoft.com/office/powerpoint/2010/main" val="2076249446"/>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368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438400"/>
            <a:ext cx="518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PE Administrator Initiate </a:t>
            </a:r>
            <a:r>
              <a:rPr lang="en-CA" sz="1200" b="1" i="1" dirty="0">
                <a:latin typeface="Arial" pitchFamily="34" charset="0"/>
                <a:cs typeface="Arial" pitchFamily="34" charset="0"/>
                <a:hlinkClick r:id="rId4" action="ppaction://hlinksldjump"/>
              </a:rPr>
              <a:t>R</a:t>
            </a:r>
            <a:r>
              <a:rPr lang="en-CA" sz="1200" b="1" i="1" dirty="0" smtClean="0">
                <a:latin typeface="Arial" pitchFamily="34" charset="0"/>
                <a:cs typeface="Arial" pitchFamily="34" charset="0"/>
                <a:hlinkClick r:id="rId4" action="ppaction://hlinksldjump"/>
              </a:rPr>
              <a:t>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smtClean="0">
                <a:solidFill>
                  <a:schemeClr val="bg1"/>
                </a:solidFill>
              </a:rPr>
              <a:t>PEA13</a:t>
            </a:r>
            <a:endParaRPr lang="en-CA" dirty="0">
              <a:solidFill>
                <a:schemeClr val="bg1"/>
              </a:solidFill>
            </a:endParaRPr>
          </a:p>
        </p:txBody>
      </p:sp>
    </p:spTree>
    <p:extLst>
      <p:ext uri="{BB962C8B-B14F-4D97-AF65-F5344CB8AC3E}">
        <p14:creationId xmlns:p14="http://schemas.microsoft.com/office/powerpoint/2010/main" val="692613879"/>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7244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72415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PE Administrator Initiate </a:t>
            </a:r>
            <a:r>
              <a:rPr lang="en-CA" sz="1200" b="1" i="1" dirty="0">
                <a:latin typeface="Arial" pitchFamily="34" charset="0"/>
                <a:cs typeface="Arial" pitchFamily="34" charset="0"/>
                <a:hlinkClick r:id="rId4" action="ppaction://hlinksldjump"/>
              </a:rPr>
              <a:t>R</a:t>
            </a:r>
            <a:r>
              <a:rPr lang="en-CA" sz="1200" b="1" i="1" dirty="0" smtClean="0">
                <a:latin typeface="Arial" pitchFamily="34" charset="0"/>
                <a:cs typeface="Arial" pitchFamily="34" charset="0"/>
                <a:hlinkClick r:id="rId4" action="ppaction://hlinksldjump"/>
              </a:rPr>
              <a:t>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PEA14</a:t>
            </a:r>
            <a:endParaRPr lang="en-CA" sz="100" dirty="0">
              <a:solidFill>
                <a:schemeClr val="bg1"/>
              </a:solidFill>
            </a:endParaRPr>
          </a:p>
        </p:txBody>
      </p:sp>
    </p:spTree>
    <p:extLst>
      <p:ext uri="{BB962C8B-B14F-4D97-AF65-F5344CB8AC3E}">
        <p14:creationId xmlns:p14="http://schemas.microsoft.com/office/powerpoint/2010/main" val="480872953"/>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495550"/>
            <a:ext cx="51054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PE Administrator Initiate </a:t>
            </a:r>
            <a:r>
              <a:rPr lang="en-CA" sz="1200" b="1" i="1" dirty="0">
                <a:latin typeface="Arial" pitchFamily="34" charset="0"/>
                <a:cs typeface="Arial" pitchFamily="34" charset="0"/>
                <a:hlinkClick r:id="rId4" action="ppaction://hlinksldjump"/>
              </a:rPr>
              <a:t>R</a:t>
            </a:r>
            <a:r>
              <a:rPr lang="en-CA" sz="1200" b="1" i="1" dirty="0" smtClean="0">
                <a:latin typeface="Arial" pitchFamily="34" charset="0"/>
                <a:cs typeface="Arial" pitchFamily="34" charset="0"/>
                <a:hlinkClick r:id="rId4" action="ppaction://hlinksldjump"/>
              </a:rPr>
              <a:t>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smtClean="0">
                <a:solidFill>
                  <a:schemeClr val="bg1"/>
                </a:solidFill>
              </a:rPr>
              <a:t>PEA15</a:t>
            </a:r>
            <a:endParaRPr lang="en-CA" dirty="0">
              <a:solidFill>
                <a:schemeClr val="bg1"/>
              </a:solidFill>
            </a:endParaRPr>
          </a:p>
        </p:txBody>
      </p:sp>
    </p:spTree>
    <p:extLst>
      <p:ext uri="{BB962C8B-B14F-4D97-AF65-F5344CB8AC3E}">
        <p14:creationId xmlns:p14="http://schemas.microsoft.com/office/powerpoint/2010/main" val="2060993378"/>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4978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86050"/>
            <a:ext cx="49530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PE Administrator Initiate </a:t>
            </a:r>
            <a:r>
              <a:rPr lang="en-CA" sz="1200" b="1" i="1" dirty="0">
                <a:latin typeface="Arial" pitchFamily="34" charset="0"/>
                <a:cs typeface="Arial" pitchFamily="34" charset="0"/>
                <a:hlinkClick r:id="rId4" action="ppaction://hlinksldjump"/>
              </a:rPr>
              <a:t>R</a:t>
            </a:r>
            <a:r>
              <a:rPr lang="en-CA" sz="1200" b="1" i="1" dirty="0" smtClean="0">
                <a:latin typeface="Arial" pitchFamily="34" charset="0"/>
                <a:cs typeface="Arial" pitchFamily="34" charset="0"/>
                <a:hlinkClick r:id="rId4" action="ppaction://hlinksldjump"/>
              </a:rPr>
              <a:t>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smtClean="0">
                <a:solidFill>
                  <a:schemeClr val="bg1"/>
                </a:solidFill>
              </a:rPr>
              <a:t>PEA16</a:t>
            </a:r>
            <a:endParaRPr lang="en-CA" dirty="0">
              <a:solidFill>
                <a:schemeClr val="bg1"/>
              </a:solidFill>
            </a:endParaRPr>
          </a:p>
        </p:txBody>
      </p:sp>
    </p:spTree>
    <p:extLst>
      <p:ext uri="{BB962C8B-B14F-4D97-AF65-F5344CB8AC3E}">
        <p14:creationId xmlns:p14="http://schemas.microsoft.com/office/powerpoint/2010/main" val="3724930980"/>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CA" sz="100" dirty="0" smtClean="0">
                <a:solidFill>
                  <a:schemeClr val="bg1"/>
                </a:solidFill>
              </a:rPr>
              <a:t>Conclusion</a:t>
            </a:r>
            <a:endParaRPr lang="en-CA" sz="100" dirty="0">
              <a:solidFill>
                <a:schemeClr val="bg1"/>
              </a:solidFill>
            </a:endParaRPr>
          </a:p>
        </p:txBody>
      </p:sp>
      <p:sp>
        <p:nvSpPr>
          <p:cNvPr id="7" name="Text Box 5"/>
          <p:cNvSpPr txBox="1">
            <a:spLocks noChangeArrowheads="1"/>
          </p:cNvSpPr>
          <p:nvPr/>
        </p:nvSpPr>
        <p:spPr bwMode="auto">
          <a:xfrm>
            <a:off x="152400" y="1335088"/>
            <a:ext cx="5715000"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smtClean="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2160AD"/>
                </a:solidFill>
                <a:effectLst/>
                <a:latin typeface="Arial" pitchFamily="34" charset="0"/>
                <a:cs typeface="Arial" pitchFamily="34" charset="0"/>
              </a:rPr>
              <a:t>You have completed the </a:t>
            </a:r>
            <a:r>
              <a:rPr lang="en-US" b="1" dirty="0" smtClean="0">
                <a:solidFill>
                  <a:srgbClr val="2160AD"/>
                </a:solidFill>
                <a:latin typeface="Arial" pitchFamily="34" charset="0"/>
                <a:cs typeface="Arial" pitchFamily="34" charset="0"/>
              </a:rPr>
              <a:t>ETS – Add Lessee </a:t>
            </a:r>
            <a:r>
              <a:rPr kumimoji="0" lang="en-US" sz="1800" b="1" i="0" u="none" strike="noStrike" cap="none" normalizeH="0" baseline="0" dirty="0" smtClean="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smtClean="0">
              <a:ln>
                <a:noFill/>
              </a:ln>
              <a:solidFill>
                <a:srgbClr val="2160AD"/>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975" y="1193800"/>
            <a:ext cx="4035425"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3"/>
          <p:cNvSpPr txBox="1">
            <a:spLocks noChangeArrowheads="1"/>
          </p:cNvSpPr>
          <p:nvPr/>
        </p:nvSpPr>
        <p:spPr bwMode="auto">
          <a:xfrm>
            <a:off x="76200" y="3352800"/>
            <a:ext cx="5451475"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a:p>
            <a:pPr lvl="0" algn="ctr" fontAlgn="base">
              <a:spcBef>
                <a:spcPct val="0"/>
              </a:spcBef>
              <a:spcAft>
                <a:spcPct val="0"/>
              </a:spcAft>
            </a:pPr>
            <a:r>
              <a:rPr lang="en-CA" sz="1400" dirty="0" smtClean="0">
                <a:solidFill>
                  <a:srgbClr val="0070C0"/>
                </a:solidFill>
                <a:latin typeface="Arial" pitchFamily="34" charset="0"/>
                <a:cs typeface="Arial" pitchFamily="34" charset="0"/>
              </a:rPr>
              <a:t>Please proceed </a:t>
            </a:r>
            <a:r>
              <a:rPr lang="en-CA" sz="1400" dirty="0">
                <a:solidFill>
                  <a:srgbClr val="0070C0"/>
                </a:solidFill>
                <a:latin typeface="Arial" pitchFamily="34" charset="0"/>
                <a:cs typeface="Arial" pitchFamily="34" charset="0"/>
              </a:rPr>
              <a:t>to the subsequent courses detailing other functionality of the Freehold Mineral Tax application.</a:t>
            </a: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
            </a: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If you have any comments or questions on this training course, please forward them to the following email address: </a:t>
            </a: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
            </a:r>
            <a:br>
              <a:rPr lang="en-CA" sz="1400" dirty="0">
                <a:solidFill>
                  <a:srgbClr val="0070C0"/>
                </a:solidFill>
                <a:latin typeface="Arial" pitchFamily="34" charset="0"/>
                <a:cs typeface="Arial" pitchFamily="34" charset="0"/>
              </a:rPr>
            </a:br>
            <a:r>
              <a:rPr lang="en-CA" sz="1400" dirty="0" smtClean="0">
                <a:solidFill>
                  <a:srgbClr val="0070C0"/>
                </a:solidFill>
                <a:latin typeface="Arial" pitchFamily="34" charset="0"/>
                <a:cs typeface="Arial" pitchFamily="34" charset="0"/>
                <a:hlinkClick r:id="rId3"/>
              </a:rPr>
              <a:t>Mintax.Energy@gov.ab.ca</a:t>
            </a:r>
            <a:r>
              <a:rPr lang="en-CA" sz="1400" dirty="0" smtClean="0">
                <a:solidFill>
                  <a:srgbClr val="0070C0"/>
                </a:solidFill>
                <a:latin typeface="Arial" pitchFamily="34" charset="0"/>
                <a:cs typeface="Arial" pitchFamily="34" charset="0"/>
              </a:rPr>
              <a:t> </a:t>
            </a:r>
            <a:r>
              <a:rPr lang="en-CA" sz="1400" dirty="0">
                <a:solidFill>
                  <a:srgbClr val="0070C0"/>
                </a:solidFill>
                <a:latin typeface="Arial" pitchFamily="34" charset="0"/>
                <a:cs typeface="Arial" pitchFamily="34" charset="0"/>
              </a:rPr>
              <a:t/>
            </a:r>
            <a:br>
              <a:rPr lang="en-CA" sz="1400" dirty="0">
                <a:solidFill>
                  <a:srgbClr val="0070C0"/>
                </a:solidFill>
                <a:latin typeface="Arial" pitchFamily="34" charset="0"/>
                <a:cs typeface="Arial" pitchFamily="34" charset="0"/>
              </a:rPr>
            </a:br>
            <a:endParaRPr lang="en-CA" sz="1400" dirty="0">
              <a:solidFill>
                <a:srgbClr val="0070C0"/>
              </a:solidFill>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29000" y="2417544"/>
            <a:ext cx="5418471" cy="129266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In this module, you will learn how to add a new Lessee to a title, </a:t>
            </a:r>
            <a:br>
              <a:rPr kumimoji="0" lang="en-US" sz="1200" b="0" i="0" u="none" strike="noStrike" cap="none" normalizeH="0" baseline="0" dirty="0" smtClean="0">
                <a:ln>
                  <a:noFill/>
                </a:ln>
                <a:solidFill>
                  <a:srgbClr val="000000"/>
                </a:solidFill>
                <a:effectLst/>
                <a:latin typeface="Arial" pitchFamily="34" charset="0"/>
                <a:cs typeface="Arial" pitchFamily="34" charset="0"/>
              </a:rPr>
            </a:br>
            <a:r>
              <a:rPr kumimoji="0" lang="en-US" sz="1200" b="0" i="0" u="none" strike="noStrike" cap="none" normalizeH="0" baseline="0" dirty="0" smtClean="0">
                <a:ln>
                  <a:noFill/>
                </a:ln>
                <a:solidFill>
                  <a:srgbClr val="000000"/>
                </a:solidFill>
                <a:effectLst/>
                <a:latin typeface="Arial" pitchFamily="34" charset="0"/>
                <a:cs typeface="Arial" pitchFamily="34" charset="0"/>
              </a:rPr>
              <a:t>if you are: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A Production Entity Administrator, or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A lessee wishing to declare your interest in the Title for a specific Production Entity.</a:t>
            </a:r>
            <a:endParaRPr kumimoji="0" lang="en-US" sz="1200" b="0" i="0" u="none" strike="noStrike" cap="none" normalizeH="0" baseline="0" dirty="0" smtClean="0">
              <a:ln>
                <a:noFill/>
              </a:ln>
              <a:solidFill>
                <a:schemeClr val="tx1"/>
              </a:solidFill>
              <a:effectLst/>
              <a:latin typeface="Arial" pitchFamily="34" charset="0"/>
            </a:endParaRPr>
          </a:p>
        </p:txBody>
      </p:sp>
      <p:pic>
        <p:nvPicPr>
          <p:cNvPr id="3" name="Picture 2" descr="GIntroduction"/>
          <p:cNvPicPr>
            <a:picLocks noChangeArrowheads="1"/>
          </p:cNvPicPr>
          <p:nvPr/>
        </p:nvPicPr>
        <p:blipFill>
          <a:blip r:embed="rId2" cstate="print"/>
          <a:srcRect/>
          <a:stretch>
            <a:fillRect/>
          </a:stretch>
        </p:blipFill>
        <p:spPr bwMode="auto">
          <a:xfrm>
            <a:off x="410828" y="1460500"/>
            <a:ext cx="2692400" cy="2730500"/>
          </a:xfrm>
          <a:prstGeom prst="rect">
            <a:avLst/>
          </a:prstGeom>
          <a:noFill/>
        </p:spPr>
      </p:pic>
      <p:sp>
        <p:nvSpPr>
          <p:cNvPr id="5" name="Title 4"/>
          <p:cNvSpPr>
            <a:spLocks noGrp="1"/>
          </p:cNvSpPr>
          <p:nvPr>
            <p:ph type="title" idx="4294967295"/>
          </p:nvPr>
        </p:nvSpPr>
        <p:spPr>
          <a:xfrm>
            <a:off x="685800" y="533400"/>
            <a:ext cx="1447800" cy="808038"/>
          </a:xfrm>
        </p:spPr>
        <p:txBody>
          <a:bodyPr>
            <a:normAutofit/>
          </a:bodyPr>
          <a:lstStyle/>
          <a:p>
            <a:pPr algn="l"/>
            <a:r>
              <a:rPr lang="en-CA" sz="1600" b="1" dirty="0" smtClean="0">
                <a:latin typeface="Arial" pitchFamily="34" charset="0"/>
                <a:cs typeface="Arial" pitchFamily="34" charset="0"/>
              </a:rPr>
              <a:t>Introduction</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127000" y="3700046"/>
            <a:ext cx="3835400" cy="338554"/>
          </a:xfrm>
          <a:prstGeom prst="rect">
            <a:avLst/>
          </a:prstGeom>
        </p:spPr>
        <p:txBody>
          <a:bodyPr wrap="square" lIns="0" tIns="0" rIns="0" bIns="0">
            <a:spAutoFit/>
          </a:bodyPr>
          <a:lstStyle/>
          <a:p>
            <a:r>
              <a:rPr lang="en-CA" sz="1100" b="1" i="1" dirty="0"/>
              <a:t>TIP:</a:t>
            </a:r>
            <a:r>
              <a:rPr lang="en-CA" sz="1100" i="1" dirty="0"/>
              <a:t> </a:t>
            </a:r>
            <a:r>
              <a:rPr lang="en-CA" sz="1100" dirty="0">
                <a:latin typeface="Arial" pitchFamily="34" charset="0"/>
                <a:cs typeface="Arial" pitchFamily="34" charset="0"/>
              </a:rPr>
              <a:t>A PE Admin can search by multiple criteria. A New Lessee must search by the Title Id.</a:t>
            </a:r>
          </a:p>
        </p:txBody>
      </p:sp>
      <p:sp>
        <p:nvSpPr>
          <p:cNvPr id="3" name="Rectangle 2"/>
          <p:cNvSpPr>
            <a:spLocks/>
          </p:cNvSpPr>
          <p:nvPr/>
        </p:nvSpPr>
        <p:spPr>
          <a:xfrm>
            <a:off x="4343400" y="1391483"/>
            <a:ext cx="4362449" cy="4247317"/>
          </a:xfrm>
          <a:prstGeom prst="rect">
            <a:avLst/>
          </a:prstGeom>
        </p:spPr>
        <p:txBody>
          <a:bodyPr wrap="square" lIns="0" tIns="0" rIns="0" bIns="0">
            <a:spAutoFit/>
          </a:bodyPr>
          <a:lstStyle/>
          <a:p>
            <a:endParaRPr lang="en-CA" sz="1200" dirty="0" smtClean="0">
              <a:latin typeface="Arial" pitchFamily="34" charset="0"/>
              <a:cs typeface="Arial" pitchFamily="34" charset="0"/>
            </a:endParaRPr>
          </a:p>
          <a:p>
            <a:pPr marL="228600" indent="-228600">
              <a:buFont typeface="+mj-lt"/>
              <a:buAutoNum type="arabicPeriod"/>
            </a:pPr>
            <a:r>
              <a:rPr lang="en-CA" sz="1200" dirty="0" smtClean="0">
                <a:latin typeface="Arial" pitchFamily="34" charset="0"/>
                <a:cs typeface="Arial" pitchFamily="34" charset="0"/>
              </a:rPr>
              <a:t>PE Admin</a:t>
            </a:r>
          </a:p>
          <a:p>
            <a:pPr marL="228600" indent="-228600">
              <a:buFont typeface="+mj-lt"/>
              <a:buAutoNum type="arabicPeriod"/>
            </a:pPr>
            <a:endParaRPr lang="en-CA" sz="1200" dirty="0">
              <a:latin typeface="Arial" pitchFamily="34" charset="0"/>
              <a:cs typeface="Arial" pitchFamily="34" charset="0"/>
            </a:endParaRPr>
          </a:p>
          <a:p>
            <a:pPr marL="685800" lvl="1" indent="-228600">
              <a:buFont typeface="Courier New" pitchFamily="49" charset="0"/>
              <a:buChar char="o"/>
            </a:pPr>
            <a:r>
              <a:rPr lang="en-CA" sz="1200" dirty="0" smtClean="0">
                <a:latin typeface="Arial" pitchFamily="34" charset="0"/>
                <a:cs typeface="Arial" pitchFamily="34" charset="0"/>
              </a:rPr>
              <a:t>To </a:t>
            </a:r>
            <a:r>
              <a:rPr lang="en-CA" sz="1200" dirty="0">
                <a:latin typeface="Arial" pitchFamily="34" charset="0"/>
                <a:cs typeface="Arial" pitchFamily="34" charset="0"/>
              </a:rPr>
              <a:t>begin the ‘Add Lessee’ process, do a search for the applicable Production Entity (PE) or Title. Refer to tip for </a:t>
            </a:r>
            <a:r>
              <a:rPr lang="en-CA" sz="1200" dirty="0" smtClean="0">
                <a:latin typeface="Arial" pitchFamily="34" charset="0"/>
                <a:cs typeface="Arial" pitchFamily="34" charset="0"/>
              </a:rPr>
              <a:t>details.</a:t>
            </a:r>
          </a:p>
          <a:p>
            <a:pPr marL="685800" lvl="1" indent="-228600">
              <a:buFont typeface="Courier New" pitchFamily="49" charset="0"/>
              <a:buChar char="o"/>
            </a:pPr>
            <a:endParaRPr lang="en-CA" sz="1200" dirty="0">
              <a:latin typeface="Arial" pitchFamily="34" charset="0"/>
              <a:cs typeface="Arial" pitchFamily="34" charset="0"/>
            </a:endParaRPr>
          </a:p>
          <a:p>
            <a:pPr marL="685800" lvl="1" indent="-228600">
              <a:buFont typeface="Courier New" pitchFamily="49" charset="0"/>
              <a:buChar char="o"/>
            </a:pPr>
            <a:r>
              <a:rPr lang="en-CA" sz="1200" dirty="0" smtClean="0">
                <a:latin typeface="Arial" pitchFamily="34" charset="0"/>
                <a:cs typeface="Arial" pitchFamily="34" charset="0"/>
              </a:rPr>
              <a:t>To </a:t>
            </a:r>
            <a:r>
              <a:rPr lang="en-CA" sz="1200" dirty="0">
                <a:latin typeface="Arial" pitchFamily="34" charset="0"/>
                <a:cs typeface="Arial" pitchFamily="34" charset="0"/>
              </a:rPr>
              <a:t>add a new lessee to the title(s), select either the titles or the FMT PE’s on the ‘Search Results’ </a:t>
            </a:r>
            <a:r>
              <a:rPr lang="en-CA" sz="1200" dirty="0" smtClean="0">
                <a:latin typeface="Arial" pitchFamily="34" charset="0"/>
                <a:cs typeface="Arial" pitchFamily="34" charset="0"/>
              </a:rPr>
              <a:t>screen</a:t>
            </a:r>
          </a:p>
          <a:p>
            <a:pPr marL="685800" lvl="1" indent="-228600">
              <a:buFont typeface="+mj-lt"/>
              <a:buAutoNum type="arabicPeriod"/>
            </a:pPr>
            <a:endParaRPr lang="en-CA" sz="1200" dirty="0">
              <a:latin typeface="Arial" pitchFamily="34" charset="0"/>
              <a:cs typeface="Arial" pitchFamily="34" charset="0"/>
            </a:endParaRPr>
          </a:p>
          <a:p>
            <a:pPr marL="685800" lvl="1" indent="-228600">
              <a:buFont typeface="+mj-lt"/>
              <a:buAutoNum type="arabicPeriod"/>
            </a:pPr>
            <a:endParaRPr lang="en-CA" sz="1200" dirty="0" smtClean="0">
              <a:latin typeface="Arial" pitchFamily="34" charset="0"/>
              <a:cs typeface="Arial" pitchFamily="34" charset="0"/>
            </a:endParaRPr>
          </a:p>
          <a:p>
            <a:pPr marL="228600" indent="-228600">
              <a:buFont typeface="+mj-lt"/>
              <a:buAutoNum type="arabicPeriod"/>
            </a:pPr>
            <a:r>
              <a:rPr lang="en-CA" sz="1200" dirty="0" smtClean="0">
                <a:latin typeface="Arial" pitchFamily="34" charset="0"/>
                <a:cs typeface="Arial" pitchFamily="34" charset="0"/>
              </a:rPr>
              <a:t>New Lessee</a:t>
            </a:r>
          </a:p>
          <a:p>
            <a:pPr marL="228600" indent="-228600">
              <a:buFont typeface="+mj-lt"/>
              <a:buAutoNum type="arabicPeriod"/>
            </a:pPr>
            <a:endParaRPr lang="en-CA" sz="1200" dirty="0" smtClean="0">
              <a:latin typeface="Arial" pitchFamily="34" charset="0"/>
              <a:cs typeface="Arial" pitchFamily="34" charset="0"/>
            </a:endParaRPr>
          </a:p>
          <a:p>
            <a:pPr marL="628650" lvl="1" indent="-171450">
              <a:buFont typeface="Courier New" pitchFamily="49" charset="0"/>
              <a:buChar char="o"/>
            </a:pPr>
            <a:r>
              <a:rPr lang="en-CA" sz="1200" dirty="0" smtClean="0">
                <a:latin typeface="Arial" pitchFamily="34" charset="0"/>
                <a:cs typeface="Arial" pitchFamily="34" charset="0"/>
              </a:rPr>
              <a:t>must </a:t>
            </a:r>
            <a:r>
              <a:rPr lang="en-CA" sz="1200" dirty="0">
                <a:latin typeface="Arial" pitchFamily="34" charset="0"/>
                <a:cs typeface="Arial" pitchFamily="34" charset="0"/>
              </a:rPr>
              <a:t>search by the Title </a:t>
            </a:r>
            <a:r>
              <a:rPr lang="en-CA" sz="1200" dirty="0" smtClean="0">
                <a:latin typeface="Arial" pitchFamily="34" charset="0"/>
                <a:cs typeface="Arial" pitchFamily="34" charset="0"/>
              </a:rPr>
              <a:t>Id</a:t>
            </a:r>
          </a:p>
          <a:p>
            <a:pPr marL="628650" lvl="1" indent="-171450">
              <a:buFont typeface="Courier New" pitchFamily="49" charset="0"/>
              <a:buChar char="o"/>
            </a:pPr>
            <a:endParaRPr lang="en-CA" sz="1200" dirty="0" smtClean="0">
              <a:latin typeface="Arial" pitchFamily="34" charset="0"/>
              <a:cs typeface="Arial" pitchFamily="34" charset="0"/>
            </a:endParaRPr>
          </a:p>
          <a:p>
            <a:pPr marL="628650" lvl="1" indent="-171450">
              <a:buFont typeface="Courier New" pitchFamily="49" charset="0"/>
              <a:buChar char="o"/>
            </a:pPr>
            <a:r>
              <a:rPr lang="en-CA" sz="1200" dirty="0" smtClean="0">
                <a:latin typeface="Arial" pitchFamily="34" charset="0"/>
                <a:cs typeface="Arial" pitchFamily="34" charset="0"/>
              </a:rPr>
              <a:t>must </a:t>
            </a:r>
            <a:r>
              <a:rPr lang="en-CA" sz="1200" dirty="0">
                <a:latin typeface="Arial" pitchFamily="34" charset="0"/>
                <a:cs typeface="Arial" pitchFamily="34" charset="0"/>
              </a:rPr>
              <a:t>have a Client Id and a BA Id.</a:t>
            </a:r>
          </a:p>
          <a:p>
            <a:r>
              <a:rPr lang="en-CA" sz="1200" dirty="0">
                <a:latin typeface="Arial" pitchFamily="34" charset="0"/>
                <a:cs typeface="Arial" pitchFamily="34" charset="0"/>
              </a:rPr>
              <a:t/>
            </a:r>
            <a:br>
              <a:rPr lang="en-CA" sz="1200" dirty="0">
                <a:latin typeface="Arial" pitchFamily="34" charset="0"/>
                <a:cs typeface="Arial" pitchFamily="34" charset="0"/>
              </a:rPr>
            </a:br>
            <a:endParaRPr lang="en-CA" sz="1200" dirty="0">
              <a:latin typeface="Arial" pitchFamily="34" charset="0"/>
              <a:cs typeface="Arial" pitchFamily="34" charset="0"/>
            </a:endParaRPr>
          </a:p>
          <a:p>
            <a:r>
              <a:rPr lang="en-CA" sz="1200" dirty="0">
                <a:latin typeface="Arial" pitchFamily="34" charset="0"/>
                <a:cs typeface="Arial" pitchFamily="34" charset="0"/>
              </a:rPr>
              <a:t/>
            </a:r>
            <a:br>
              <a:rPr lang="en-CA" sz="1200" dirty="0">
                <a:latin typeface="Arial" pitchFamily="34" charset="0"/>
                <a:cs typeface="Arial" pitchFamily="34" charset="0"/>
              </a:rPr>
            </a:br>
            <a:endParaRPr lang="en-CA" sz="1200" dirty="0">
              <a:latin typeface="Arial" pitchFamily="34" charset="0"/>
              <a:cs typeface="Arial" pitchFamily="34" charset="0"/>
            </a:endParaRPr>
          </a:p>
          <a:p>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4" name="Picture 4" descr="GAdd Lessee - Search"/>
          <p:cNvPicPr>
            <a:picLocks noChangeArrowheads="1"/>
          </p:cNvPicPr>
          <p:nvPr/>
        </p:nvPicPr>
        <p:blipFill>
          <a:blip r:embed="rId2" cstate="print"/>
          <a:srcRect/>
          <a:stretch>
            <a:fillRect/>
          </a:stretch>
        </p:blipFill>
        <p:spPr bwMode="auto">
          <a:xfrm>
            <a:off x="203200" y="1295400"/>
            <a:ext cx="3835400" cy="2073275"/>
          </a:xfrm>
          <a:prstGeom prst="rect">
            <a:avLst/>
          </a:prstGeom>
          <a:noFill/>
        </p:spPr>
      </p:pic>
      <p:sp>
        <p:nvSpPr>
          <p:cNvPr id="5" name="Rectangle 4"/>
          <p:cNvSpPr>
            <a:spLocks/>
          </p:cNvSpPr>
          <p:nvPr/>
        </p:nvSpPr>
        <p:spPr>
          <a:xfrm>
            <a:off x="647700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609600" y="533400"/>
            <a:ext cx="990600" cy="800100"/>
          </a:xfrm>
        </p:spPr>
        <p:txBody>
          <a:bodyPr>
            <a:normAutofit/>
          </a:bodyPr>
          <a:lstStyle/>
          <a:p>
            <a:pPr algn="l"/>
            <a:r>
              <a:rPr lang="en-CA" sz="1600" b="1" dirty="0" smtClean="0">
                <a:latin typeface="Arial" pitchFamily="34" charset="0"/>
                <a:cs typeface="Arial" pitchFamily="34" charset="0"/>
              </a:rPr>
              <a:t>Search</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57200" y="3886200"/>
            <a:ext cx="3835400" cy="338554"/>
          </a:xfrm>
          <a:prstGeom prst="rect">
            <a:avLst/>
          </a:prstGeom>
        </p:spPr>
        <p:txBody>
          <a:bodyPr wrap="square" lIns="0" tIns="0" rIns="0" bIns="0">
            <a:spAutoFit/>
          </a:bodyPr>
          <a:lstStyle/>
          <a:p>
            <a:r>
              <a:rPr lang="en-CA" sz="1100" b="1" i="1" dirty="0"/>
              <a:t>Tip:</a:t>
            </a:r>
            <a:r>
              <a:rPr lang="en-CA" sz="1100" i="1" dirty="0"/>
              <a:t> </a:t>
            </a:r>
            <a:r>
              <a:rPr lang="en-CA" sz="1100" dirty="0">
                <a:latin typeface="Arial" pitchFamily="34" charset="0"/>
                <a:cs typeface="Arial" pitchFamily="34" charset="0"/>
              </a:rPr>
              <a:t>The PE Administrator must concur to this request before the new lessee can be added to the Title.</a:t>
            </a:r>
          </a:p>
        </p:txBody>
      </p:sp>
      <p:sp>
        <p:nvSpPr>
          <p:cNvPr id="3" name="Rectangle 2"/>
          <p:cNvSpPr>
            <a:spLocks/>
          </p:cNvSpPr>
          <p:nvPr/>
        </p:nvSpPr>
        <p:spPr>
          <a:xfrm>
            <a:off x="4632325" y="1670209"/>
            <a:ext cx="3825875" cy="2031325"/>
          </a:xfrm>
          <a:prstGeom prst="rect">
            <a:avLst/>
          </a:prstGeom>
        </p:spPr>
        <p:txBody>
          <a:bodyPr wrap="square" lIns="0" tIns="0" rIns="0" bIns="0">
            <a:spAutoFit/>
          </a:bodyPr>
          <a:lstStyle/>
          <a:p>
            <a:r>
              <a:rPr lang="en-CA" sz="1200" dirty="0">
                <a:latin typeface="Arial" pitchFamily="34" charset="0"/>
                <a:cs typeface="Arial" pitchFamily="34" charset="0"/>
              </a:rPr>
              <a:t>New lessees have the ability to add themselves to a Title.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If a new lessee does not have an existing interest in the Title being searched, a Disclaimer will be displayed, which </a:t>
            </a:r>
            <a:r>
              <a:rPr lang="en-CA" sz="1200" b="1" dirty="0">
                <a:latin typeface="Arial" pitchFamily="34" charset="0"/>
                <a:cs typeface="Arial" pitchFamily="34" charset="0"/>
              </a:rPr>
              <a:t>must</a:t>
            </a:r>
            <a:r>
              <a:rPr lang="en-CA" sz="1200" dirty="0">
                <a:latin typeface="Arial" pitchFamily="34" charset="0"/>
                <a:cs typeface="Arial" pitchFamily="34" charset="0"/>
              </a:rPr>
              <a:t> be accepted in order to initiate this process.</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Initial query requests made by the new lessee will not display the PE Administrator, Title Owner, </a:t>
            </a:r>
            <a:r>
              <a:rPr lang="en-CA" sz="1200" dirty="0" err="1">
                <a:latin typeface="Arial" pitchFamily="34" charset="0"/>
                <a:cs typeface="Arial" pitchFamily="34" charset="0"/>
              </a:rPr>
              <a:t>Payor</a:t>
            </a:r>
            <a:r>
              <a:rPr lang="en-CA" sz="1200" dirty="0">
                <a:latin typeface="Arial" pitchFamily="34" charset="0"/>
                <a:cs typeface="Arial" pitchFamily="34" charset="0"/>
              </a:rPr>
              <a:t> or Lessee information.</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4" name="Picture 5" descr="GAdd Lessee New Lessee Request"/>
          <p:cNvPicPr>
            <a:picLocks noChangeArrowheads="1"/>
          </p:cNvPicPr>
          <p:nvPr/>
        </p:nvPicPr>
        <p:blipFill>
          <a:blip r:embed="rId2" cstate="print"/>
          <a:srcRect/>
          <a:stretch>
            <a:fillRect/>
          </a:stretch>
        </p:blipFill>
        <p:spPr bwMode="auto">
          <a:xfrm>
            <a:off x="457200" y="1509296"/>
            <a:ext cx="3835400" cy="2073275"/>
          </a:xfrm>
          <a:prstGeom prst="rect">
            <a:avLst/>
          </a:prstGeom>
          <a:noFill/>
        </p:spPr>
      </p:pic>
      <p:sp>
        <p:nvSpPr>
          <p:cNvPr id="5" name="Rectangle 4"/>
          <p:cNvSpPr>
            <a:spLocks/>
          </p:cNvSpPr>
          <p:nvPr/>
        </p:nvSpPr>
        <p:spPr>
          <a:xfrm>
            <a:off x="647700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609600" y="487362"/>
            <a:ext cx="2514600" cy="884238"/>
          </a:xfrm>
        </p:spPr>
        <p:txBody>
          <a:bodyPr>
            <a:normAutofit/>
          </a:bodyPr>
          <a:lstStyle/>
          <a:p>
            <a:pPr algn="l"/>
            <a:r>
              <a:rPr lang="en-CA" sz="1600" b="1" dirty="0" smtClean="0">
                <a:latin typeface="Arial" pitchFamily="34" charset="0"/>
                <a:cs typeface="Arial" pitchFamily="34" charset="0"/>
              </a:rPr>
              <a:t>New Lessee</a:t>
            </a:r>
            <a:r>
              <a:rPr lang="en-CA" sz="1600" b="1" baseline="0" dirty="0" smtClean="0">
                <a:latin typeface="Arial" pitchFamily="34" charset="0"/>
                <a:cs typeface="Arial" pitchFamily="34" charset="0"/>
              </a:rPr>
              <a:t> Adds Self</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324351" y="1412081"/>
            <a:ext cx="4210049" cy="3693319"/>
          </a:xfrm>
          <a:prstGeom prst="rect">
            <a:avLst/>
          </a:prstGeom>
        </p:spPr>
        <p:txBody>
          <a:bodyPr wrap="square" lIns="0" tIns="0" rIns="0" bIns="0">
            <a:spAutoFit/>
          </a:bodyPr>
          <a:lstStyle/>
          <a:p>
            <a:r>
              <a:rPr lang="en-CA" sz="1200" dirty="0">
                <a:latin typeface="Arial" pitchFamily="34" charset="0"/>
                <a:cs typeface="Arial" pitchFamily="34" charset="0"/>
              </a:rPr>
              <a:t>A new lessee must select the title(s) to which he wants to be added.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Saving the Search Query allocates a Request number and triggers a prompt to enter the new lessee. The signed on user will be defaulted to the client search screen when the client search button is used.</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Effective Date of the new lessee must be entered; the Term Date may be left blank.</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created ADD LESSEE document is not available to the new lessee for review while the request is in the Work-In-Progress (WIP) status.</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Submit button must be selected to change the request status from WIP to ‘Concurrence’. The Submit process also triggers an email notification to the PE Administrator for concurrence.</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3" name="Picture 6" descr="GAdd Lessee – New Lessee Process"/>
          <p:cNvPicPr>
            <a:picLocks noChangeArrowheads="1"/>
          </p:cNvPicPr>
          <p:nvPr/>
        </p:nvPicPr>
        <p:blipFill>
          <a:blip r:embed="rId2" cstate="print"/>
          <a:srcRect/>
          <a:stretch>
            <a:fillRect/>
          </a:stretch>
        </p:blipFill>
        <p:spPr bwMode="auto">
          <a:xfrm>
            <a:off x="323850" y="1412080"/>
            <a:ext cx="3844925" cy="32258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552449" y="563562"/>
            <a:ext cx="3638551" cy="884238"/>
          </a:xfrm>
        </p:spPr>
        <p:txBody>
          <a:bodyPr>
            <a:normAutofit/>
          </a:bodyPr>
          <a:lstStyle/>
          <a:p>
            <a:pPr algn="l"/>
            <a:r>
              <a:rPr lang="en-CA" sz="1600" b="1" dirty="0" smtClean="0">
                <a:latin typeface="Arial" pitchFamily="34" charset="0"/>
                <a:cs typeface="Arial" pitchFamily="34" charset="0"/>
              </a:rPr>
              <a:t>New Lessee</a:t>
            </a:r>
            <a:r>
              <a:rPr lang="en-CA" sz="1600" b="1" baseline="0" dirty="0" smtClean="0">
                <a:latin typeface="Arial" pitchFamily="34" charset="0"/>
                <a:cs typeface="Arial" pitchFamily="34" charset="0"/>
              </a:rPr>
              <a:t> Adds Self (Continued)</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57200" y="3861137"/>
            <a:ext cx="3835400" cy="1015663"/>
          </a:xfrm>
          <a:prstGeom prst="rect">
            <a:avLst/>
          </a:prstGeom>
        </p:spPr>
        <p:txBody>
          <a:bodyPr wrap="square" lIns="0" tIns="0" rIns="0" bIns="0">
            <a:spAutoFit/>
          </a:bodyPr>
          <a:lstStyle/>
          <a:p>
            <a:r>
              <a:rPr lang="en-CA" sz="1100" b="1" i="1" dirty="0"/>
              <a:t>TIP:</a:t>
            </a:r>
            <a:r>
              <a:rPr lang="en-CA" sz="1100" i="1" dirty="0"/>
              <a:t> </a:t>
            </a:r>
            <a:r>
              <a:rPr lang="en-CA" sz="1100" dirty="0">
                <a:latin typeface="Arial" pitchFamily="34" charset="0"/>
                <a:cs typeface="Arial" pitchFamily="34" charset="0"/>
              </a:rPr>
              <a:t>A maximum of 5 lessees are allowed per title. </a:t>
            </a:r>
            <a:br>
              <a:rPr lang="en-CA" sz="1100" dirty="0">
                <a:latin typeface="Arial" pitchFamily="34" charset="0"/>
                <a:cs typeface="Arial" pitchFamily="34" charset="0"/>
              </a:rPr>
            </a:br>
            <a:r>
              <a:rPr lang="en-CA" sz="1100" i="1" dirty="0"/>
              <a:t/>
            </a:r>
            <a:br>
              <a:rPr lang="en-CA" sz="1100" i="1" dirty="0"/>
            </a:br>
            <a:r>
              <a:rPr lang="en-CA" sz="1100" b="1" i="1" dirty="0"/>
              <a:t>TIP:</a:t>
            </a:r>
            <a:r>
              <a:rPr lang="en-CA" sz="1100" i="1" dirty="0"/>
              <a:t> </a:t>
            </a:r>
            <a:r>
              <a:rPr lang="en-CA" sz="1100" dirty="0">
                <a:latin typeface="Arial" pitchFamily="34" charset="0"/>
                <a:cs typeface="Arial" pitchFamily="34" charset="0"/>
              </a:rPr>
              <a:t>A new Effective Date cannot be less than current production year or more than the current date + 60 days.</a:t>
            </a:r>
            <a:br>
              <a:rPr lang="en-CA" sz="1100" dirty="0">
                <a:latin typeface="Arial" pitchFamily="34" charset="0"/>
                <a:cs typeface="Arial" pitchFamily="34" charset="0"/>
              </a:rPr>
            </a:br>
            <a:r>
              <a:rPr lang="en-CA" sz="1100" i="1" dirty="0"/>
              <a:t/>
            </a:r>
            <a:br>
              <a:rPr lang="en-CA" sz="1100" i="1" dirty="0"/>
            </a:br>
            <a:endParaRPr lang="en-CA" sz="1100" i="1" dirty="0"/>
          </a:p>
        </p:txBody>
      </p:sp>
      <p:sp>
        <p:nvSpPr>
          <p:cNvPr id="3" name="Rectangle 2"/>
          <p:cNvSpPr>
            <a:spLocks/>
          </p:cNvSpPr>
          <p:nvPr/>
        </p:nvSpPr>
        <p:spPr>
          <a:xfrm>
            <a:off x="4533901" y="1453277"/>
            <a:ext cx="4152899" cy="2585323"/>
          </a:xfrm>
          <a:prstGeom prst="rect">
            <a:avLst/>
          </a:prstGeom>
        </p:spPr>
        <p:txBody>
          <a:bodyPr wrap="square" lIns="0" tIns="0" rIns="0" bIns="0">
            <a:spAutoFit/>
          </a:bodyPr>
          <a:lstStyle/>
          <a:p>
            <a:r>
              <a:rPr lang="en-CA" sz="1200" dirty="0">
                <a:latin typeface="Arial" pitchFamily="34" charset="0"/>
                <a:cs typeface="Arial" pitchFamily="34" charset="0"/>
              </a:rPr>
              <a:t>A PE Administrator has the ability to add a new lessee to any PE where he is listed as an </a:t>
            </a:r>
            <a:r>
              <a:rPr lang="en-CA" sz="1200" dirty="0" smtClean="0">
                <a:latin typeface="Arial" pitchFamily="34" charset="0"/>
                <a:cs typeface="Arial" pitchFamily="34" charset="0"/>
              </a:rPr>
              <a:t>administrator. The </a:t>
            </a:r>
            <a:r>
              <a:rPr lang="en-CA" sz="1200" dirty="0">
                <a:latin typeface="Arial" pitchFamily="34" charset="0"/>
                <a:cs typeface="Arial" pitchFamily="34" charset="0"/>
              </a:rPr>
              <a:t>added lessee must concur with his/her addition to the lessee role before the transaction can be finalized.</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Once the transaction has been sent for concurrence, refer to the WIP module for completing this transaction.</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When conducting a search of a PE, the PE Administrator is able to view all roles associated with that production entity. Narrowing the search criteria by adding search parameters allows the viewer to work with just what is needed. This concurrence process also eliminates the need to submit a paper form.</a:t>
            </a:r>
          </a:p>
        </p:txBody>
      </p:sp>
      <p:pic>
        <p:nvPicPr>
          <p:cNvPr id="4" name="Picture 7" descr="GAdd Lessee PE Administrator Request"/>
          <p:cNvPicPr>
            <a:picLocks noChangeArrowheads="1"/>
          </p:cNvPicPr>
          <p:nvPr/>
        </p:nvPicPr>
        <p:blipFill>
          <a:blip r:embed="rId2" cstate="print"/>
          <a:srcRect/>
          <a:stretch>
            <a:fillRect/>
          </a:stretch>
        </p:blipFill>
        <p:spPr bwMode="auto">
          <a:xfrm>
            <a:off x="457200" y="1441787"/>
            <a:ext cx="3835400" cy="2073275"/>
          </a:xfrm>
          <a:prstGeom prst="rect">
            <a:avLst/>
          </a:prstGeom>
          <a:noFill/>
        </p:spPr>
      </p:pic>
      <p:sp>
        <p:nvSpPr>
          <p:cNvPr id="7" name="Title 6"/>
          <p:cNvSpPr>
            <a:spLocks noGrp="1"/>
          </p:cNvSpPr>
          <p:nvPr>
            <p:ph type="title" idx="4294967295"/>
          </p:nvPr>
        </p:nvSpPr>
        <p:spPr>
          <a:xfrm>
            <a:off x="609600" y="609600"/>
            <a:ext cx="3473450" cy="762000"/>
          </a:xfrm>
        </p:spPr>
        <p:txBody>
          <a:bodyPr>
            <a:normAutofit/>
          </a:bodyPr>
          <a:lstStyle/>
          <a:p>
            <a:pPr algn="l"/>
            <a:r>
              <a:rPr lang="en-CA" sz="1600" b="1" dirty="0" smtClean="0">
                <a:latin typeface="Arial" pitchFamily="34" charset="0"/>
                <a:cs typeface="Arial" pitchFamily="34" charset="0"/>
              </a:rPr>
              <a:t>PE Administrator</a:t>
            </a:r>
            <a:r>
              <a:rPr lang="en-CA" sz="1600" b="1" baseline="0" dirty="0" smtClean="0">
                <a:latin typeface="Arial" pitchFamily="34" charset="0"/>
                <a:cs typeface="Arial" pitchFamily="34" charset="0"/>
              </a:rPr>
              <a:t> Initiate Request</a:t>
            </a:r>
            <a:endParaRPr lang="en-CA" sz="1600" b="1" dirty="0">
              <a:latin typeface="Arial" pitchFamily="34" charset="0"/>
              <a:cs typeface="Arial" pitchFamily="34" charset="0"/>
            </a:endParaRPr>
          </a:p>
        </p:txBody>
      </p:sp>
      <p:sp>
        <p:nvSpPr>
          <p:cNvPr id="8" name="Rectangle 7"/>
          <p:cNvSpPr>
            <a:spLocks/>
          </p:cNvSpPr>
          <p:nvPr/>
        </p:nvSpPr>
        <p:spPr>
          <a:xfrm>
            <a:off x="7776210" y="849868"/>
            <a:ext cx="129159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3" action="ppaction://hlinksldjump"/>
              </a:rPr>
              <a:t>More Information (Pages 8 to 23)</a:t>
            </a:r>
            <a:endParaRPr lang="en-CA" sz="1200" b="1" i="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76300"/>
            <a:ext cx="5029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095500"/>
            <a:ext cx="56388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PE Administrator Initiate </a:t>
            </a:r>
            <a:r>
              <a:rPr lang="en-CA" sz="1200" b="1" i="1" dirty="0">
                <a:latin typeface="Arial" pitchFamily="34" charset="0"/>
                <a:cs typeface="Arial" pitchFamily="34" charset="0"/>
                <a:hlinkClick r:id="rId4" action="ppaction://hlinksldjump"/>
              </a:rPr>
              <a:t>R</a:t>
            </a:r>
            <a:r>
              <a:rPr lang="en-CA" sz="1200" b="1" i="1" dirty="0" smtClean="0">
                <a:latin typeface="Arial" pitchFamily="34" charset="0"/>
                <a:cs typeface="Arial" pitchFamily="34" charset="0"/>
                <a:hlinkClick r:id="rId4" action="ppaction://hlinksldjump"/>
              </a:rPr>
              <a:t>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US" sz="100" dirty="0" smtClean="0">
                <a:solidFill>
                  <a:schemeClr val="bg1"/>
                </a:solidFill>
              </a:rPr>
              <a:t>PEA1</a:t>
            </a:r>
            <a:endParaRPr lang="en-CA" sz="100" dirty="0">
              <a:solidFill>
                <a:schemeClr val="bg1"/>
              </a:solidFill>
            </a:endParaRPr>
          </a:p>
        </p:txBody>
      </p:sp>
    </p:spTree>
    <p:extLst>
      <p:ext uri="{BB962C8B-B14F-4D97-AF65-F5344CB8AC3E}">
        <p14:creationId xmlns:p14="http://schemas.microsoft.com/office/powerpoint/2010/main" val="777857190"/>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C:\Users\khana\AppData\Local\Temp\SNAGHTML7b46cb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26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32410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PE Administrator Initiate </a:t>
            </a:r>
            <a:r>
              <a:rPr lang="en-CA" sz="1200" b="1" i="1" dirty="0">
                <a:latin typeface="Arial" pitchFamily="34" charset="0"/>
                <a:cs typeface="Arial" pitchFamily="34" charset="0"/>
                <a:hlinkClick r:id="rId4" action="ppaction://hlinksldjump"/>
              </a:rPr>
              <a:t>R</a:t>
            </a:r>
            <a:r>
              <a:rPr lang="en-CA" sz="1200" b="1" i="1" dirty="0" smtClean="0">
                <a:latin typeface="Arial" pitchFamily="34" charset="0"/>
                <a:cs typeface="Arial" pitchFamily="34" charset="0"/>
                <a:hlinkClick r:id="rId4" action="ppaction://hlinksldjump"/>
              </a:rPr>
              <a:t>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PEA2</a:t>
            </a:r>
            <a:endParaRPr lang="en-CA" sz="100" dirty="0">
              <a:solidFill>
                <a:schemeClr val="bg1"/>
              </a:solidFill>
            </a:endParaRPr>
          </a:p>
        </p:txBody>
      </p:sp>
    </p:spTree>
    <p:extLst>
      <p:ext uri="{BB962C8B-B14F-4D97-AF65-F5344CB8AC3E}">
        <p14:creationId xmlns:p14="http://schemas.microsoft.com/office/powerpoint/2010/main" val="121518231"/>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9" ma:contentTypeDescription="This is the base content type for all of the courses." ma:contentTypeScope="" ma:versionID="5e75130c2787cb4b878206f774c9f8d1">
  <xsd:schema xmlns:xsd="http://www.w3.org/2001/XMLSchema" xmlns:xs="http://www.w3.org/2001/XMLSchema" xmlns:p="http://schemas.microsoft.com/office/2006/metadata/properties" xmlns:ns2="d317fc56-cd2a-4fee-83bf-2acf5d88d7a0" xmlns:ns3="cd3b5d7d-85b8-485a-94e1-bd5df7614905" xmlns:ns4="e6d83808-03cb-4f3c-af89-207626cead88" targetNamespace="http://schemas.microsoft.com/office/2006/metadata/properties" ma:root="true" ma:fieldsID="a77d42b46df79df0acabc75b74fce705" ns2:_="" ns3:_="" ns4:_="">
    <xsd:import namespace="d317fc56-cd2a-4fee-83bf-2acf5d88d7a0"/>
    <xsd:import namespace="cd3b5d7d-85b8-485a-94e1-bd5df7614905"/>
    <xsd:import namespace="e6d83808-03cb-4f3c-af89-207626cead88"/>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8dedacd1-8ed8-4364-83a4-3ca25ad2d993"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04</Order1>
    <Course_x0020_Description xmlns="d317fc56-cd2a-4fee-83bf-2acf5d88d7a0">In this module, you will learn how to add a new Lessee to a title.</Course_x0020_Description>
    <Module xmlns="d317fc56-cd2a-4fee-83bf-2acf5d88d7a0">Module</Module>
    <Area xmlns="d317fc56-cd2a-4fee-83bf-2acf5d88d7a0">Freehold Mintax</Area>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F5A96E00079634E9FBDB7F795F7A9A5" ma:contentTypeVersion="5" ma:contentTypeDescription="Create a new document." ma:contentTypeScope="" ma:versionID="c1c6d873d8a9de405f41a3e3f5e4e09b">
  <xsd:schema xmlns:xsd="http://www.w3.org/2001/XMLSchema" xmlns:xs="http://www.w3.org/2001/XMLSchema" xmlns:p="http://schemas.microsoft.com/office/2006/metadata/properties" xmlns:ns2="d8c13b0c-e34e-4b28-bcb2-463731fd6865" xmlns:ns3="78edee72-e44d-46e9-a36a-d832258d0434" targetNamespace="http://schemas.microsoft.com/office/2006/metadata/properties" ma:root="true" ma:fieldsID="74e3656afbcef96187515b2d1554269e" ns2:_="" ns3:_="">
    <xsd:import namespace="d8c13b0c-e34e-4b28-bcb2-463731fd6865"/>
    <xsd:import namespace="78edee72-e44d-46e9-a36a-d832258d0434"/>
    <xsd:element name="properties">
      <xsd:complexType>
        <xsd:sequence>
          <xsd:element name="documentManagement">
            <xsd:complexType>
              <xsd:all>
                <xsd:element ref="ns2:DoE_x0020_Description" minOccurs="0"/>
                <xsd:element ref="ns2:DoE_x0020_Alternative_x0020_Title" minOccurs="0"/>
                <xsd:element ref="ns2:DoE_x0020_Effective_x0020_Date" minOccurs="0"/>
                <xsd:element ref="ns2:DOE_x0020_Document_x0020_Type" minOccurs="0"/>
                <xsd:element ref="ns2:DoE_x0020_Commodity" minOccurs="0"/>
                <xsd:element ref="ns2:DoE_x0020_Keywords" minOccurs="0"/>
                <xsd:element ref="ns2:DoE_x0020_Contributor" minOccurs="0"/>
                <xsd:element ref="ns2:DoE_x0020_Creator_x0020_Internal_x0020_Name" minOccurs="0"/>
                <xsd:element ref="ns2:DoE_x0020_Creator_x0020_Organizational_x0020_Unit" minOccurs="0"/>
                <xsd:element ref="ns2:DoE_x0020_Creator_x0020_External" minOccurs="0"/>
                <xsd:element ref="ns2:DoE_x0020_Language"/>
                <xsd:element ref="ns3:Business_x0020_Area"/>
                <xsd:element ref="ns3:Course_x0020_Category" minOccurs="0"/>
                <xsd:element ref="ns3:Internal_x002f_External"/>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c13b0c-e34e-4b28-bcb2-463731fd6865" elementFormDefault="qualified">
    <xsd:import namespace="http://schemas.microsoft.com/office/2006/documentManagement/types"/>
    <xsd:import namespace="http://schemas.microsoft.com/office/infopath/2007/PartnerControls"/>
    <xsd:element name="DoE_x0020_Description" ma:index="1" nillable="true" ma:displayName="DoE Description" ma:default="" ma:description="An account of the content of the resource." ma:internalName="DoE_x0020_Description">
      <xsd:simpleType>
        <xsd:restriction base="dms:Note">
          <xsd:maxLength value="255"/>
        </xsd:restriction>
      </xsd:simpleType>
    </xsd:element>
    <xsd:element name="DoE_x0020_Alternative_x0020_Title" ma:index="2" nillable="true" ma:displayName="DoE Alternative Title" ma:description="Any form of the title used as a substitute or alternative to the formal title of the resource." ma:internalName="DoE_x0020_Alternative_x0020_Title">
      <xsd:simpleType>
        <xsd:restriction base="dms:Text">
          <xsd:maxLength value="255"/>
        </xsd:restriction>
      </xsd:simpleType>
    </xsd:element>
    <xsd:element name="DoE_x0020_Effective_x0020_Date" ma:index="3" nillable="true" ma:displayName="DoE Effective Date" ma:default="[today]" ma:description="The first date on which the information becomes effective." ma:format="DateOnly" ma:internalName="DoE_x0020_Effective_x0020_Date">
      <xsd:simpleType>
        <xsd:restriction base="dms:DateTime"/>
      </xsd:simpleType>
    </xsd:element>
    <xsd:element name="DOE_x0020_Document_x0020_Type" ma:index="4" nillable="true" ma:displayName="DOE Document Type" ma:default="" ma:description="The nature or genre of the content of the resource." ma:format="Dropdown" ma:internalName="DOE_x0020_Document_x0020_Type">
      <xsd:simpleType>
        <xsd:restriction base="dms:Choice">
          <xsd:enumeration value="Abstract"/>
          <xsd:enumeration value="Agenda"/>
          <xsd:enumeration value="Agreement"/>
          <xsd:enumeration value="Authorization"/>
          <xsd:enumeration value="Budget"/>
          <xsd:enumeration value="Calendar"/>
          <xsd:enumeration value="Checklist"/>
          <xsd:enumeration value="Contractual Material"/>
          <xsd:enumeration value="Correspondence"/>
          <xsd:enumeration value="Decision"/>
          <xsd:enumeration value="Event"/>
          <xsd:enumeration value="Financial Report"/>
          <xsd:enumeration value="Form"/>
          <xsd:enumeration value="Frequently Asked Questions"/>
          <xsd:enumeration value="Geospatial Material"/>
          <xsd:enumeration value="Guide"/>
          <xsd:enumeration value="Issue"/>
          <xsd:enumeration value="Legislation and Regulations"/>
          <xsd:enumeration value="Licences and Permits"/>
          <xsd:enumeration value="Media Release"/>
          <xsd:enumeration value="Memorandum"/>
          <xsd:enumeration value="Minutes"/>
          <xsd:enumeration value="News Publication"/>
          <xsd:enumeration value="Plan"/>
          <xsd:enumeration value="Policy"/>
          <xsd:enumeration value="Presentation"/>
          <xsd:enumeration value="Procedure"/>
          <xsd:enumeration value="Reference Material"/>
          <xsd:enumeration value="Report"/>
          <xsd:enumeration value="Requirement"/>
          <xsd:enumeration value="Schedule"/>
          <xsd:enumeration value="Service"/>
          <xsd:enumeration value="Standard"/>
          <xsd:enumeration value="Statistics"/>
          <xsd:enumeration value="Status Report"/>
          <xsd:enumeration value="Survey"/>
          <xsd:enumeration value="Template"/>
          <xsd:enumeration value="Terminology"/>
          <xsd:enumeration value="Test Case"/>
          <xsd:enumeration value="Working Document"/>
        </xsd:restriction>
      </xsd:simpleType>
    </xsd:element>
    <xsd:element name="DoE_x0020_Commodity" ma:index="5" nillable="true" ma:displayName="DoE Commodity" ma:default="" ma:description="The energy or mineral resource or product for use or sale." ma:format="Dropdown" ma:internalName="DoE_x0020_Commodity">
      <xsd:simpleType>
        <xsd:restriction base="dms:Choice">
          <xsd:enumeration value="Ammonite Shell"/>
          <xsd:enumeration value="Coal"/>
          <xsd:enumeration value="Electricity"/>
          <xsd:enumeration value="Metallic &amp; Industrial Minerals"/>
          <xsd:enumeration value="Natural Gas"/>
          <xsd:enumeration value="Oil"/>
          <xsd:enumeration value="Oil Sands"/>
          <xsd:enumeration value="Petrochemicals"/>
          <xsd:enumeration value="Petroleum and Natural Gas (PNG)"/>
        </xsd:restriction>
      </xsd:simpleType>
    </xsd:element>
    <xsd:element name="DoE_x0020_Keywords" ma:index="6" nillable="true" ma:displayName="DoE Keywords" ma:default="" ma:description="A significant word or phrase in the title, subject, notes, abstract, or text of a record which can be used as a search term in a free-text search to retrieve all the records containing it." ma:internalName="DoE_x0020_Keywords">
      <xsd:simpleType>
        <xsd:restriction base="dms:Note">
          <xsd:maxLength value="255"/>
        </xsd:restriction>
      </xsd:simpleType>
    </xsd:element>
    <xsd:element name="DoE_x0020_Contributor" ma:index="7" nillable="true" ma:displayName="DoE Contributor" ma:description="One or more people or organizations that contributed to this resource" ma:internalName="DoE_x0020_Contributor">
      <xsd:simpleType>
        <xsd:restriction base="dms:Text">
          <xsd:maxLength value="255"/>
        </xsd:restriction>
      </xsd:simpleType>
    </xsd:element>
    <xsd:element name="DoE_x0020_Creator_x0020_Internal_x0020_Name" ma:index="8" nillable="true" ma:displayName="DoE Creator Internal Name" ma:description="An entity responsible for making the content of the resource." ma:list="UserInfo" ma:SharePointGroup="0" ma:internalName="DoE_x0020_Creator_x0020_Internal_x0020_Nam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E_x0020_Creator_x0020_Organizational_x0020_Unit" ma:index="9" nillable="true" ma:displayName="DoE Creator Organizational Unit" ma:description="An entity responsible for making the content of the resource." ma:format="Dropdown" ma:internalName="DoE_x0020_Creator_x0020_Organizational_x0020_Unit" ma:readOnly="false">
      <xsd:simpleType>
        <xsd:restriction base="dms:Choice">
          <xsd:enumeration value="Communications"/>
          <xsd:enumeration value="Corporate Services"/>
          <xsd:enumeration value="CS- FOIP and Records Management"/>
          <xsd:enumeration value="CS-Business and Facility Services"/>
          <xsd:enumeration value="CS-Corporate Advisory Services"/>
          <xsd:enumeration value="CS-Financial Services"/>
          <xsd:enumeration value="CS-Information Technology"/>
          <xsd:enumeration value="Deputy Minister Office"/>
          <xsd:enumeration value="DM-Correspondence"/>
          <xsd:enumeration value="Energy Future"/>
          <xsd:enumeration value="EF-Business Planning and Performance"/>
          <xsd:enumeration value="EF-Regulatory Enhancement Project"/>
          <xsd:enumeration value="EF-Strategic Energy Secretariat"/>
          <xsd:enumeration value="Electricity and Alternative Energy, and Carbon Capture and Storage"/>
          <xsd:enumeration value="EAE-Infrastructure and Alternative Energy"/>
          <xsd:enumeration value="Carbon CS and Energy Eff and Cons Branch"/>
          <xsd:enumeration value="CCSEE-Electricity and Markets"/>
          <xsd:enumeration value="Human Resources"/>
          <xsd:enumeration value="Legal"/>
          <xsd:enumeration value="Oil Sands Strategy and Operations"/>
          <xsd:enumeration value="OSS-Business Design and Evaluation"/>
          <xsd:enumeration value="OSS-External Relations and Advocacy"/>
          <xsd:enumeration value="OSS-Operations"/>
          <xsd:enumeration value="OSS-Strategic Integration and Development"/>
          <xsd:enumeration value="OSS-Value Added Development"/>
          <xsd:enumeration value="Resource Development Policy"/>
          <xsd:enumeration value="RDP-Aboriginal Affairs"/>
          <xsd:enumeration value="RDP-Economics and Markets"/>
          <xsd:enumeration value="RDP-Environment and Resource Services"/>
          <xsd:enumeration value="RDP-Regulatory Affairs"/>
          <xsd:enumeration value="RDP-Research and Technology"/>
          <xsd:enumeration value="RDP-Resource Development"/>
          <xsd:enumeration value="Resource Revenue and Operations"/>
          <xsd:enumeration value="RRO-Coal and Mineral Development"/>
          <xsd:enumeration value="RRO-Compliance and Assurance"/>
          <xsd:enumeration value="RRO-Petroleum Marketing and Valuation"/>
          <xsd:enumeration value="RRO-Petroleum Registry of Alberta"/>
          <xsd:enumeration value="RRO-Royalty Operations Edmonton"/>
          <xsd:enumeration value="RRO-Tenure"/>
          <xsd:enumeration value="Strategic Initiatives"/>
        </xsd:restriction>
      </xsd:simpleType>
    </xsd:element>
    <xsd:element name="DoE_x0020_Creator_x0020_External" ma:index="10" nillable="true" ma:displayName="DoE Creator External" ma:description="An entity responsible for making the content of the resource." ma:internalName="DoE_x0020_Creator_x0020_External">
      <xsd:simpleType>
        <xsd:restriction base="dms:Text">
          <xsd:maxLength value="255"/>
        </xsd:restriction>
      </xsd:simpleType>
    </xsd:element>
    <xsd:element name="DoE_x0020_Language" ma:index="11" ma:displayName="DoE Language" ma:default="English" ma:description="A language of the intellectual content of the resource." ma:format="Dropdown" ma:internalName="DoE_x0020_Language">
      <xsd:simpleType>
        <xsd:restriction base="dms:Choice">
          <xsd:enumeration value="Afrikaans"/>
          <xsd:enumeration value="Arabic"/>
          <xsd:enumeration value="Bulgarian"/>
          <xsd:enumeration value="Chinese"/>
          <xsd:enumeration value="Cree"/>
          <xsd:enumeration value="Croatian"/>
          <xsd:enumeration value="Czech"/>
          <xsd:enumeration value="Danish"/>
          <xsd:enumeration value="Dutch"/>
          <xsd:enumeration value="English"/>
          <xsd:enumeration value="French"/>
          <xsd:enumeration value="German"/>
          <xsd:enumeration value="Greek"/>
          <xsd:enumeration value="Hebrew"/>
          <xsd:enumeration value="Hindi"/>
          <xsd:enumeration value="Hungarian"/>
          <xsd:enumeration value="Italian"/>
          <xsd:enumeration value="Japanese"/>
          <xsd:enumeration value="Korean"/>
          <xsd:enumeration value="Norwegian"/>
          <xsd:enumeration value="Polish"/>
          <xsd:enumeration value="Portuguese"/>
          <xsd:enumeration value="Russian"/>
          <xsd:enumeration value="Spanish"/>
          <xsd:enumeration value="Swedish"/>
          <xsd:enumeration value="Ukrainian"/>
          <xsd:enumeration value="Vietnamese"/>
          <xsd:enumeration value="Yiddish"/>
        </xsd:restriction>
      </xsd:simpleType>
    </xsd:element>
  </xsd:schema>
  <xsd:schema xmlns:xsd="http://www.w3.org/2001/XMLSchema" xmlns:xs="http://www.w3.org/2001/XMLSchema" xmlns:dms="http://schemas.microsoft.com/office/2006/documentManagement/types" xmlns:pc="http://schemas.microsoft.com/office/infopath/2007/PartnerControls" targetNamespace="78edee72-e44d-46e9-a36a-d832258d0434" elementFormDefault="qualified">
    <xsd:import namespace="http://schemas.microsoft.com/office/2006/documentManagement/types"/>
    <xsd:import namespace="http://schemas.microsoft.com/office/infopath/2007/PartnerControls"/>
    <xsd:element name="Business_x0020_Area" ma:index="19" ma:displayName="Business Area" ma:format="Dropdown" ma:internalName="Business_x0020_Area">
      <xsd:simpleType>
        <xsd:restriction base="dms:Choice">
          <xsd:enumeration value="Information Technology"/>
          <xsd:enumeration value="Strategic Services"/>
          <xsd:enumeration value="Tenure - CLDS"/>
          <xsd:enumeration value="Tenure - Continuations"/>
          <xsd:enumeration value="Tenure - Freehold Mineral Tax"/>
          <xsd:enumeration value="Oil Sands"/>
          <xsd:enumeration value="Royalty - Oil Royalty"/>
          <xsd:enumeration value="Royalty - Gas Royalty"/>
          <xsd:enumeration value="Finance"/>
        </xsd:restriction>
      </xsd:simpleType>
    </xsd:element>
    <xsd:element name="Course_x0020_Category" ma:index="20" nillable="true" ma:displayName="Category" ma:format="Dropdown" ma:internalName="Course_x0020_Category">
      <xsd:simpleType>
        <xsd:restriction base="dms:Choice">
          <xsd:enumeration value="AMI"/>
          <xsd:enumeration value="CARS2"/>
          <xsd:enumeration value="Common"/>
          <xsd:enumeration value="ETS - Assignments"/>
          <xsd:enumeration value="ETS - Bidding"/>
          <xsd:enumeration value="ETS – General"/>
          <xsd:enumeration value="ETS - Postings"/>
          <xsd:enumeration value="ETS - Transfers"/>
          <xsd:enumeration value="FDN"/>
          <xsd:enumeration value="FMT - External"/>
          <xsd:enumeration value="FMT - Internal"/>
          <xsd:enumeration value="MRIS"/>
          <xsd:enumeration value="OASIS - CARE Reporting"/>
          <xsd:enumeration value="OASIS – External"/>
          <xsd:enumeration value="OASIS – Internal"/>
          <xsd:enumeration value="OASIS - Royalty Reporting"/>
          <xsd:enumeration value="OPAR – Operational Planning and Reporting"/>
          <xsd:enumeration value="RAM"/>
          <xsd:enumeration value="Switching Statistics"/>
          <xsd:enumeration value="Voltage"/>
          <xsd:enumeration value="ETS - Correspondence"/>
          <xsd:enumeration value="ETS - Land Searches"/>
          <xsd:enumeration value="Interactive Map"/>
          <xsd:enumeration value="Mobile Device"/>
          <xsd:enumeration value="IssueNet"/>
        </xsd:restriction>
      </xsd:simpleType>
    </xsd:element>
    <xsd:element name="Internal_x002f_External" ma:index="21" ma:displayName="Internal/External" ma:format="Dropdown" ma:internalName="Internal_x002F_External">
      <xsd:simpleType>
        <xsd:restriction base="dms:Choice">
          <xsd:enumeration value="Internal"/>
          <xsd:enumeration value="Exter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604C56-BC53-4DE0-BF5A-2B84287A8118}"/>
</file>

<file path=customXml/itemProps2.xml><?xml version="1.0" encoding="utf-8"?>
<ds:datastoreItem xmlns:ds="http://schemas.openxmlformats.org/officeDocument/2006/customXml" ds:itemID="{8E1C8D34-A1DE-4319-A588-ACCB9C9BF8F3}"/>
</file>

<file path=customXml/itemProps3.xml><?xml version="1.0" encoding="utf-8"?>
<ds:datastoreItem xmlns:ds="http://schemas.openxmlformats.org/officeDocument/2006/customXml" ds:itemID="{AE64A03C-9976-4E7E-BA11-CE5E79B0D1DC}"/>
</file>

<file path=customXml/itemProps4.xml><?xml version="1.0" encoding="utf-8"?>
<ds:datastoreItem xmlns:ds="http://schemas.openxmlformats.org/officeDocument/2006/customXml" ds:itemID="{31F4A36F-CEF0-4AA1-806A-DEAB5982A2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c13b0c-e34e-4b28-bcb2-463731fd6865"/>
    <ds:schemaRef ds:uri="78edee72-e44d-46e9-a36a-d832258d04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6E8A597-7238-4A1B-B7F9-552B23B903D6}"/>
</file>

<file path=docProps/app.xml><?xml version="1.0" encoding="utf-8"?>
<Properties xmlns="http://schemas.openxmlformats.org/officeDocument/2006/extended-properties" xmlns:vt="http://schemas.openxmlformats.org/officeDocument/2006/docPropsVTypes">
  <TotalTime>228</TotalTime>
  <Words>422</Words>
  <Application>Microsoft Office PowerPoint</Application>
  <PresentationFormat>On-screen Show (4:3)</PresentationFormat>
  <Paragraphs>91</Paragraphs>
  <Slides>24</Slides>
  <Notes>0</Notes>
  <HiddenSlides>16</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Welcome</vt:lpstr>
      <vt:lpstr>Revisions</vt:lpstr>
      <vt:lpstr>Introduction</vt:lpstr>
      <vt:lpstr>Search</vt:lpstr>
      <vt:lpstr>New Lessee Adds Self</vt:lpstr>
      <vt:lpstr>New Lessee Adds Self (Continued)</vt:lpstr>
      <vt:lpstr>PE Administrator Initiate Request</vt:lpstr>
      <vt:lpstr>PEA1</vt:lpstr>
      <vt:lpstr>PEA2</vt:lpstr>
      <vt:lpstr>PEA3</vt:lpstr>
      <vt:lpstr>PEA4</vt:lpstr>
      <vt:lpstr>PEA5</vt:lpstr>
      <vt:lpstr>PEA6</vt:lpstr>
      <vt:lpstr>PEA7</vt:lpstr>
      <vt:lpstr>PEA8</vt:lpstr>
      <vt:lpstr>PEA9</vt:lpstr>
      <vt:lpstr>PEA10</vt:lpstr>
      <vt:lpstr>PEA11</vt:lpstr>
      <vt:lpstr>PEA12</vt:lpstr>
      <vt:lpstr>PEA13</vt:lpstr>
      <vt:lpstr>PEA14</vt:lpstr>
      <vt:lpstr>PEA15</vt:lpstr>
      <vt:lpstr>PEA16</vt:lpstr>
      <vt:lpstr>Conclusion</vt:lpstr>
    </vt:vector>
  </TitlesOfParts>
  <Company>Government of Alberta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Lessee</dc:title>
  <dc:creator>Karen Chinnery</dc:creator>
  <cp:lastModifiedBy>ellen.guo</cp:lastModifiedBy>
  <cp:revision>38</cp:revision>
  <dcterms:created xsi:type="dcterms:W3CDTF">2012-06-06T20:52:18Z</dcterms:created>
  <dcterms:modified xsi:type="dcterms:W3CDTF">2017-08-10T21:46:56Z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_MarkAsFinal">
    <vt:bool>true</vt:bool>
  </property>
</Properties>
</file>