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2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slides/slide2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8" r:id="rId6"/>
    <p:sldId id="273" r:id="rId7"/>
    <p:sldId id="257" r:id="rId8"/>
    <p:sldId id="259" r:id="rId9"/>
    <p:sldId id="260" r:id="rId10"/>
    <p:sldId id="261" r:id="rId11"/>
    <p:sldId id="274" r:id="rId12"/>
    <p:sldId id="275" r:id="rId13"/>
    <p:sldId id="276" r:id="rId14"/>
    <p:sldId id="263" r:id="rId15"/>
    <p:sldId id="264" r:id="rId16"/>
    <p:sldId id="265" r:id="rId17"/>
    <p:sldId id="266" r:id="rId18"/>
    <p:sldId id="267" r:id="rId19"/>
    <p:sldId id="268" r:id="rId20"/>
    <p:sldId id="278" r:id="rId21"/>
    <p:sldId id="280" r:id="rId22"/>
    <p:sldId id="281" r:id="rId23"/>
    <p:sldId id="283" r:id="rId24"/>
    <p:sldId id="285" r:id="rId25"/>
    <p:sldId id="286" r:id="rId26"/>
    <p:sldId id="270" r:id="rId27"/>
    <p:sldId id="271" r:id="rId28"/>
    <p:sldId id="27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447" autoAdjust="0"/>
  </p:normalViewPr>
  <p:slideViewPr>
    <p:cSldViewPr>
      <p:cViewPr varScale="1">
        <p:scale>
          <a:sx n="69" d="100"/>
          <a:sy n="69" d="100"/>
        </p:scale>
        <p:origin x="-8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2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ustomXml" Target="../customXml/item5.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30" Type="http://schemas.openxmlformats.org/officeDocument/2006/relationships/presProps" Target="presProps.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6ADDD764-C340-426D-A8F4-CF9E1ECD2559}" type="datetimeFigureOut">
              <a:rPr lang="en-CA" smtClean="0"/>
              <a:t>2017/08/10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B541682-6D24-462D-BBAB-7B5F43FC818A}" type="slidenum">
              <a:rPr lang="en-CA" smtClean="0"/>
              <a:t>‹#›</a:t>
            </a:fld>
            <a:endParaRPr lang="en-CA"/>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ADDD764-C340-426D-A8F4-CF9E1ECD2559}" type="datetimeFigureOut">
              <a:rPr lang="en-CA" smtClean="0"/>
              <a:t>2017/08/10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B541682-6D24-462D-BBAB-7B5F43FC818A}" type="slidenum">
              <a:rPr lang="en-CA" smtClean="0"/>
              <a:t>‹#›</a:t>
            </a:fld>
            <a:endParaRPr lang="en-CA"/>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ADDD764-C340-426D-A8F4-CF9E1ECD2559}" type="datetimeFigureOut">
              <a:rPr lang="en-CA" smtClean="0"/>
              <a:t>2017/08/10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B541682-6D24-462D-BBAB-7B5F43FC818A}" type="slidenum">
              <a:rPr lang="en-CA" smtClean="0"/>
              <a:t>‹#›</a:t>
            </a:fld>
            <a:endParaRPr lang="en-CA"/>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ADDD764-C340-426D-A8F4-CF9E1ECD2559}" type="datetimeFigureOut">
              <a:rPr lang="en-CA" smtClean="0"/>
              <a:t>2017/08/10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B541682-6D24-462D-BBAB-7B5F43FC818A}" type="slidenum">
              <a:rPr lang="en-CA" smtClean="0"/>
              <a:t>‹#›</a:t>
            </a:fld>
            <a:endParaRPr lang="en-CA"/>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DDD764-C340-426D-A8F4-CF9E1ECD2559}" type="datetimeFigureOut">
              <a:rPr lang="en-CA" smtClean="0"/>
              <a:t>2017/08/10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B541682-6D24-462D-BBAB-7B5F43FC818A}" type="slidenum">
              <a:rPr lang="en-CA" smtClean="0"/>
              <a:t>‹#›</a:t>
            </a:fld>
            <a:endParaRPr lang="en-CA"/>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6ADDD764-C340-426D-A8F4-CF9E1ECD2559}" type="datetimeFigureOut">
              <a:rPr lang="en-CA" smtClean="0"/>
              <a:t>2017/08/10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B541682-6D24-462D-BBAB-7B5F43FC818A}" type="slidenum">
              <a:rPr lang="en-CA" smtClean="0"/>
              <a:t>‹#›</a:t>
            </a:fld>
            <a:endParaRPr lang="en-CA"/>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ADDD764-C340-426D-A8F4-CF9E1ECD2559}" type="datetimeFigureOut">
              <a:rPr lang="en-CA" smtClean="0"/>
              <a:t>2017/08/10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B541682-6D24-462D-BBAB-7B5F43FC818A}" type="slidenum">
              <a:rPr lang="en-CA" smtClean="0"/>
              <a:t>‹#›</a:t>
            </a:fld>
            <a:endParaRPr lang="en-CA"/>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6ADDD764-C340-426D-A8F4-CF9E1ECD2559}" type="datetimeFigureOut">
              <a:rPr lang="en-CA" smtClean="0"/>
              <a:t>2017/08/10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B541682-6D24-462D-BBAB-7B5F43FC818A}" type="slidenum">
              <a:rPr lang="en-CA" smtClean="0"/>
              <a:t>‹#›</a:t>
            </a:fld>
            <a:endParaRPr lang="en-CA"/>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DDD764-C340-426D-A8F4-CF9E1ECD2559}" type="datetimeFigureOut">
              <a:rPr lang="en-CA" smtClean="0"/>
              <a:t>2017/08/10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B541682-6D24-462D-BBAB-7B5F43FC818A}" type="slidenum">
              <a:rPr lang="en-CA" smtClean="0"/>
              <a:t>‹#›</a:t>
            </a:fld>
            <a:endParaRPr lang="en-CA"/>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DDD764-C340-426D-A8F4-CF9E1ECD2559}" type="datetimeFigureOut">
              <a:rPr lang="en-CA" smtClean="0"/>
              <a:t>2017/08/10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B541682-6D24-462D-BBAB-7B5F43FC818A}" type="slidenum">
              <a:rPr lang="en-CA" smtClean="0"/>
              <a:t>‹#›</a:t>
            </a:fld>
            <a:endParaRPr lang="en-CA"/>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DDD764-C340-426D-A8F4-CF9E1ECD2559}" type="datetimeFigureOut">
              <a:rPr lang="en-CA" smtClean="0"/>
              <a:t>2017/08/10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B541682-6D24-462D-BBAB-7B5F43FC818A}" type="slidenum">
              <a:rPr lang="en-CA" smtClean="0"/>
              <a:t>‹#›</a:t>
            </a:fld>
            <a:endParaRPr lang="en-CA"/>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DD764-C340-426D-A8F4-CF9E1ECD2559}" type="datetimeFigureOut">
              <a:rPr lang="en-CA" smtClean="0"/>
              <a:t>2017/08/10</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41682-6D24-462D-BBAB-7B5F43FC818A}" type="slidenum">
              <a:rPr lang="en-CA" smtClean="0"/>
              <a:t>‹#›</a:t>
            </a:fld>
            <a:endParaRPr lang="en-CA"/>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430962"/>
            <a:ext cx="9144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2400" y="0"/>
            <a:ext cx="8991600" cy="798576"/>
          </a:xfrm>
          <a:prstGeom prst="rect">
            <a:avLst/>
          </a:prstGeom>
        </p:spPr>
      </p:pic>
      <p:sp>
        <p:nvSpPr>
          <p:cNvPr id="10" name="TextBox 8"/>
          <p:cNvSpPr txBox="1"/>
          <p:nvPr userDrawn="1"/>
        </p:nvSpPr>
        <p:spPr>
          <a:xfrm>
            <a:off x="7924800" y="6577695"/>
            <a:ext cx="1219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Arial" pitchFamily="34" charset="0"/>
                <a:cs typeface="Arial" pitchFamily="34" charset="0"/>
              </a:rPr>
              <a:t>Page</a:t>
            </a:r>
            <a:r>
              <a:rPr lang="en-US" sz="1200" baseline="0" dirty="0" smtClean="0">
                <a:latin typeface="Arial" pitchFamily="34" charset="0"/>
                <a:cs typeface="Arial" pitchFamily="34" charset="0"/>
              </a:rPr>
              <a:t> </a:t>
            </a:r>
            <a:fld id="{7BBEA47B-5C20-4D24-B980-3D3FEDDF151E}" type="slidenum">
              <a:rPr lang="en-US" sz="1200" baseline="0" smtClean="0">
                <a:latin typeface="Arial" pitchFamily="34" charset="0"/>
                <a:cs typeface="Arial" pitchFamily="34" charset="0"/>
              </a:rPr>
              <a:pPr/>
              <a:t>‹#›</a:t>
            </a:fld>
            <a:r>
              <a:rPr lang="en-US" sz="1200" baseline="0" dirty="0" smtClean="0">
                <a:latin typeface="Arial" pitchFamily="34" charset="0"/>
                <a:cs typeface="Arial" pitchFamily="34" charset="0"/>
              </a:rPr>
              <a:t> of 24</a:t>
            </a:r>
            <a:endParaRPr lang="en-CA" sz="12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mailto:Mintax.Energy@gov.ab.ca"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slide" Target="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251325" y="1564481"/>
            <a:ext cx="4511675" cy="3693319"/>
          </a:xfrm>
          <a:prstGeom prst="rect">
            <a:avLst/>
          </a:prstGeom>
        </p:spPr>
        <p:txBody>
          <a:bodyPr wrap="square" lIns="0" tIns="0" rIns="0" bIns="0">
            <a:spAutoFit/>
          </a:bodyPr>
          <a:lstStyle/>
          <a:p>
            <a:r>
              <a:rPr lang="en-CA" sz="1200" dirty="0">
                <a:latin typeface="Arial" pitchFamily="34" charset="0"/>
                <a:cs typeface="Arial" pitchFamily="34" charset="0"/>
              </a:rPr>
              <a:t>All information gathering to perform the differing processes within this system may be initiated by using the Query FMT option. </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A logged in user will be able to search for and retrieve information ONLY for your company ID(s) (</a:t>
            </a:r>
            <a:r>
              <a:rPr lang="en-CA" sz="1200" dirty="0" err="1">
                <a:latin typeface="Arial" pitchFamily="34" charset="0"/>
                <a:cs typeface="Arial" pitchFamily="34" charset="0"/>
              </a:rPr>
              <a:t>Payor</a:t>
            </a:r>
            <a:r>
              <a:rPr lang="en-CA" sz="1200" dirty="0">
                <a:latin typeface="Arial" pitchFamily="34" charset="0"/>
                <a:cs typeface="Arial" pitchFamily="34" charset="0"/>
              </a:rPr>
              <a:t>, Owner, PE Administrator or Lessee) associated with the item being queried.</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The user will receive a message stating "No Records Found" when the users associated BA id's are not assigned as one or more of the roles for the criteria selected.</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All Query results will be assigned a Request Number for tracking and will be produced in both a PDF format, and an XML format. The files will be retrieved from the Request Status Menu option of the Navigation Tree.</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All Queries that exceed over 700 results will be processed over night. There will be a request number assigned to the query that you can check the next day.</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5" name="Title 4"/>
          <p:cNvSpPr>
            <a:spLocks noGrp="1"/>
          </p:cNvSpPr>
          <p:nvPr>
            <p:ph type="title" idx="4294967295"/>
          </p:nvPr>
        </p:nvSpPr>
        <p:spPr/>
        <p:txBody>
          <a:bodyPr>
            <a:normAutofit/>
          </a:bodyPr>
          <a:lstStyle/>
          <a:p>
            <a:r>
              <a:rPr lang="en-CA" sz="100" dirty="0" smtClean="0">
                <a:solidFill>
                  <a:schemeClr val="bg1"/>
                </a:solidFill>
              </a:rPr>
              <a:t>Welcome</a:t>
            </a:r>
            <a:endParaRPr lang="en-CA" sz="100" dirty="0">
              <a:solidFill>
                <a:schemeClr val="bg1"/>
              </a:solidFill>
            </a:endParaRPr>
          </a:p>
        </p:txBody>
      </p:sp>
      <p:sp>
        <p:nvSpPr>
          <p:cNvPr id="6" name="Text Box 5"/>
          <p:cNvSpPr txBox="1">
            <a:spLocks noChangeArrowheads="1"/>
          </p:cNvSpPr>
          <p:nvPr/>
        </p:nvSpPr>
        <p:spPr bwMode="auto">
          <a:xfrm>
            <a:off x="27711" y="1116360"/>
            <a:ext cx="4474165" cy="2160240"/>
          </a:xfrm>
          <a:prstGeom prst="rect">
            <a:avLst/>
          </a:prstGeom>
          <a:noFill/>
          <a:ln w="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cene3d>
              <a:camera prst="orthographicFront">
                <a:rot lat="0" lon="600000" rev="600000"/>
              </a:camera>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0" b="1" i="0" u="none" strike="noStrike" cap="none" normalizeH="0" dirty="0" smtClean="0">
                <a:ln>
                  <a:noFill/>
                </a:ln>
                <a:solidFill>
                  <a:srgbClr val="2160AD"/>
                </a:solidFill>
                <a:effectLst/>
                <a:latin typeface="Freestyle Script" pitchFamily="66" charset="0"/>
                <a:cs typeface="Arial" pitchFamily="34" charset="0"/>
              </a:rPr>
              <a:t>Welcome!</a:t>
            </a:r>
          </a:p>
        </p:txBody>
      </p:sp>
      <p:sp>
        <p:nvSpPr>
          <p:cNvPr id="7" name="Rectangle 6"/>
          <p:cNvSpPr/>
          <p:nvPr/>
        </p:nvSpPr>
        <p:spPr>
          <a:xfrm>
            <a:off x="152400" y="2895600"/>
            <a:ext cx="3962400" cy="646331"/>
          </a:xfrm>
          <a:prstGeom prst="rect">
            <a:avLst/>
          </a:prstGeom>
        </p:spPr>
        <p:txBody>
          <a:bodyPr wrap="square">
            <a:spAutoFit/>
          </a:bodyPr>
          <a:lstStyle/>
          <a:p>
            <a:pPr lvl="0" algn="ctr" fontAlgn="base">
              <a:spcBef>
                <a:spcPct val="0"/>
              </a:spcBef>
              <a:spcAft>
                <a:spcPct val="0"/>
              </a:spcAft>
            </a:pPr>
            <a:r>
              <a:rPr lang="en-US" b="1" dirty="0">
                <a:solidFill>
                  <a:srgbClr val="0070C0"/>
                </a:solidFill>
                <a:latin typeface="Arial" pitchFamily="34" charset="0"/>
                <a:cs typeface="Arial" pitchFamily="34" charset="0"/>
              </a:rPr>
              <a:t>To the </a:t>
            </a:r>
            <a:r>
              <a:rPr lang="en-US" b="1" dirty="0" smtClean="0">
                <a:solidFill>
                  <a:srgbClr val="0070C0"/>
                </a:solidFill>
                <a:latin typeface="Arial" pitchFamily="34" charset="0"/>
                <a:cs typeface="Arial" pitchFamily="34" charset="0"/>
              </a:rPr>
              <a:t>ETS – Query FMT</a:t>
            </a:r>
            <a:endParaRPr lang="en-US" b="1" dirty="0">
              <a:solidFill>
                <a:srgbClr val="0070C0"/>
              </a:solidFill>
              <a:latin typeface="Arial" pitchFamily="34" charset="0"/>
              <a:cs typeface="Arial" pitchFamily="34" charset="0"/>
            </a:endParaRPr>
          </a:p>
          <a:p>
            <a:pPr lvl="0" algn="ctr" fontAlgn="base">
              <a:spcBef>
                <a:spcPct val="0"/>
              </a:spcBef>
              <a:spcAft>
                <a:spcPct val="0"/>
              </a:spcAft>
            </a:pPr>
            <a:r>
              <a:rPr lang="en-US" b="1" dirty="0">
                <a:solidFill>
                  <a:srgbClr val="0070C0"/>
                </a:solidFill>
                <a:latin typeface="Arial" pitchFamily="34" charset="0"/>
                <a:cs typeface="Arial" pitchFamily="34" charset="0"/>
              </a:rPr>
              <a:t>Online Training Course</a:t>
            </a:r>
            <a:endParaRPr lang="en-US" dirty="0">
              <a:solidFill>
                <a:srgbClr val="0070C0"/>
              </a:solidFill>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228600" y="3810000"/>
            <a:ext cx="3835400" cy="677108"/>
          </a:xfrm>
          <a:prstGeom prst="rect">
            <a:avLst/>
          </a:prstGeom>
        </p:spPr>
        <p:txBody>
          <a:bodyPr wrap="square" lIns="0" tIns="0" rIns="0" bIns="0">
            <a:spAutoFit/>
          </a:bodyPr>
          <a:lstStyle/>
          <a:p>
            <a:r>
              <a:rPr lang="en-CA" sz="1100" b="1" i="1" dirty="0">
                <a:latin typeface="Arial" pitchFamily="34" charset="0"/>
                <a:cs typeface="Arial" pitchFamily="34" charset="0"/>
              </a:rPr>
              <a:t>Tip:</a:t>
            </a:r>
            <a:r>
              <a:rPr lang="en-CA" sz="1100" i="1" dirty="0">
                <a:latin typeface="Arial" pitchFamily="34" charset="0"/>
                <a:cs typeface="Arial" pitchFamily="34" charset="0"/>
              </a:rPr>
              <a:t> </a:t>
            </a:r>
            <a:r>
              <a:rPr lang="en-CA" sz="1100" dirty="0">
                <a:latin typeface="Arial" pitchFamily="34" charset="0"/>
                <a:cs typeface="Arial" pitchFamily="34" charset="0"/>
              </a:rPr>
              <a:t>Use this search to identify if you have an interest in an area. If you are not associated with the specified land keys as a </a:t>
            </a:r>
            <a:r>
              <a:rPr lang="en-CA" sz="1100" dirty="0" err="1">
                <a:latin typeface="Arial" pitchFamily="34" charset="0"/>
                <a:cs typeface="Arial" pitchFamily="34" charset="0"/>
              </a:rPr>
              <a:t>Payor</a:t>
            </a:r>
            <a:r>
              <a:rPr lang="en-CA" sz="1100" dirty="0">
                <a:latin typeface="Arial" pitchFamily="34" charset="0"/>
                <a:cs typeface="Arial" pitchFamily="34" charset="0"/>
              </a:rPr>
              <a:t>, Lessee, Owner or PE Administrator, the search will display "No Records Found".</a:t>
            </a:r>
          </a:p>
        </p:txBody>
      </p:sp>
      <p:sp>
        <p:nvSpPr>
          <p:cNvPr id="3" name="Rectangle 7"/>
          <p:cNvSpPr>
            <a:spLocks noChangeArrowheads="1"/>
          </p:cNvSpPr>
          <p:nvPr/>
        </p:nvSpPr>
        <p:spPr bwMode="auto">
          <a:xfrm>
            <a:off x="4648199" y="1047214"/>
            <a:ext cx="4267201" cy="406265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The Search by Land key searches from the North West coordinate to the South East coordinate of the land keys provided, and searches within the squared off boundaries of these land keys. This squared off boundary </a:t>
            </a:r>
            <a:r>
              <a:rPr kumimoji="0" lang="en-US" sz="1200" b="1" i="0" u="none" strike="noStrike" cap="none" normalizeH="0" baseline="0" dirty="0" smtClean="0">
                <a:ln>
                  <a:noFill/>
                </a:ln>
                <a:solidFill>
                  <a:srgbClr val="000000"/>
                </a:solidFill>
                <a:effectLst/>
                <a:latin typeface="Arial" pitchFamily="34" charset="0"/>
                <a:cs typeface="Arial" pitchFamily="34" charset="0"/>
              </a:rPr>
              <a:t>cannot</a:t>
            </a:r>
            <a:r>
              <a:rPr kumimoji="0" lang="en-US" sz="1200" b="0" i="0" u="none" strike="noStrike" cap="none" normalizeH="0" baseline="0" dirty="0" smtClean="0">
                <a:ln>
                  <a:noFill/>
                </a:ln>
                <a:solidFill>
                  <a:srgbClr val="000000"/>
                </a:solidFill>
                <a:effectLst/>
                <a:latin typeface="Arial" pitchFamily="34" charset="0"/>
                <a:cs typeface="Arial" pitchFamily="34" charset="0"/>
              </a:rPr>
              <a:t> exceed a 3X3 Township Grid.</a:t>
            </a:r>
            <a:br>
              <a:rPr kumimoji="0" lang="en-US" sz="1200" b="0" i="0" u="none" strike="noStrike" cap="none" normalizeH="0" baseline="0" dirty="0" smtClean="0">
                <a:ln>
                  <a:noFill/>
                </a:ln>
                <a:solidFill>
                  <a:srgbClr val="000000"/>
                </a:solidFill>
                <a:effectLst/>
                <a:latin typeface="Arial" pitchFamily="34" charset="0"/>
                <a:cs typeface="Arial" pitchFamily="34" charset="0"/>
              </a:rPr>
            </a:br>
            <a:r>
              <a:rPr kumimoji="0" lang="en-US" sz="1200" b="0" i="0" u="none" strike="noStrike" cap="none" normalizeH="0" baseline="0" dirty="0" smtClean="0">
                <a:ln>
                  <a:noFill/>
                </a:ln>
                <a:solidFill>
                  <a:srgbClr val="000000"/>
                </a:solidFill>
                <a:effectLst/>
                <a:latin typeface="Arial" pitchFamily="34" charset="0"/>
                <a:cs typeface="Arial" pitchFamily="34" charset="0"/>
              </a:rPr>
              <a:t/>
            </a:r>
            <a:br>
              <a:rPr kumimoji="0" lang="en-US" sz="1200" b="0" i="0" u="none" strike="noStrike" cap="none" normalizeH="0" baseline="0" dirty="0" smtClean="0">
                <a:ln>
                  <a:noFill/>
                </a:ln>
                <a:solidFill>
                  <a:srgbClr val="000000"/>
                </a:solidFill>
                <a:effectLst/>
                <a:latin typeface="Arial" pitchFamily="34" charset="0"/>
                <a:cs typeface="Arial" pitchFamily="34" charset="0"/>
              </a:rPr>
            </a:br>
            <a:r>
              <a:rPr kumimoji="0" lang="en-US" sz="1200" b="0" i="0" u="none" strike="noStrike" cap="none" normalizeH="0" baseline="0" dirty="0" smtClean="0">
                <a:ln>
                  <a:noFill/>
                </a:ln>
                <a:solidFill>
                  <a:srgbClr val="000000"/>
                </a:solidFill>
                <a:effectLst/>
                <a:latin typeface="Arial" pitchFamily="34" charset="0"/>
                <a:cs typeface="Arial" pitchFamily="34" charset="0"/>
              </a:rPr>
              <a:t>You may search across multiple ranges, multiple townships or multiple sections, but you may NOT search across multiple Meridians. </a:t>
            </a:r>
            <a:br>
              <a:rPr kumimoji="0" lang="en-US" sz="1200" b="0" i="0" u="none" strike="noStrike" cap="none" normalizeH="0" baseline="0" dirty="0" smtClean="0">
                <a:ln>
                  <a:noFill/>
                </a:ln>
                <a:solidFill>
                  <a:srgbClr val="000000"/>
                </a:solidFill>
                <a:effectLst/>
                <a:latin typeface="Arial" pitchFamily="34" charset="0"/>
                <a:cs typeface="Arial" pitchFamily="34" charset="0"/>
              </a:rPr>
            </a:br>
            <a:r>
              <a:rPr kumimoji="0" lang="en-US" sz="1200" b="0" i="0" u="none" strike="noStrike" cap="none" normalizeH="0" baseline="0" dirty="0" smtClean="0">
                <a:ln>
                  <a:noFill/>
                </a:ln>
                <a:solidFill>
                  <a:srgbClr val="000000"/>
                </a:solidFill>
                <a:effectLst/>
                <a:latin typeface="Arial" pitchFamily="34" charset="0"/>
                <a:cs typeface="Arial" pitchFamily="34" charset="0"/>
              </a:rPr>
              <a:t/>
            </a:r>
            <a:br>
              <a:rPr kumimoji="0" lang="en-US" sz="1200" b="0" i="0" u="none" strike="noStrike" cap="none" normalizeH="0" baseline="0" dirty="0" smtClean="0">
                <a:ln>
                  <a:noFill/>
                </a:ln>
                <a:solidFill>
                  <a:srgbClr val="000000"/>
                </a:solidFill>
                <a:effectLst/>
                <a:latin typeface="Arial" pitchFamily="34" charset="0"/>
                <a:cs typeface="Arial" pitchFamily="34" charset="0"/>
              </a:rPr>
            </a:br>
            <a:r>
              <a:rPr kumimoji="0" lang="en-US" sz="1200" b="0" i="0" u="none" strike="noStrike" cap="none" normalizeH="0" baseline="0" dirty="0" smtClean="0">
                <a:ln>
                  <a:noFill/>
                </a:ln>
                <a:solidFill>
                  <a:srgbClr val="000000"/>
                </a:solidFill>
                <a:effectLst/>
                <a:latin typeface="Arial" pitchFamily="34" charset="0"/>
                <a:cs typeface="Arial" pitchFamily="34" charset="0"/>
              </a:rPr>
              <a:t>All land description searches require you to enter the minimum of:</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Meridian</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Range</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Township</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Section for the "From" (NW Corner)</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Section for the "To" (SE Corner)</a:t>
            </a:r>
            <a:endParaRPr kumimoji="0" lang="en-US" sz="1200" b="0" i="0" u="none" strike="noStrike" cap="none" normalizeH="0" baseline="0" dirty="0" smtClean="0">
              <a:ln>
                <a:noFill/>
              </a:ln>
              <a:solidFill>
                <a:schemeClr val="tx1"/>
              </a:solidFill>
              <a:effectLst/>
              <a:latin typeface="Arial" pitchFamily="34" charset="0"/>
            </a:endParaRPr>
          </a:p>
        </p:txBody>
      </p:sp>
      <p:pic>
        <p:nvPicPr>
          <p:cNvPr id="4" name="Picture 8" descr="GQuery by Land ID"/>
          <p:cNvPicPr>
            <a:picLocks noChangeArrowheads="1"/>
          </p:cNvPicPr>
          <p:nvPr/>
        </p:nvPicPr>
        <p:blipFill>
          <a:blip r:embed="rId2" cstate="print"/>
          <a:srcRect/>
          <a:stretch>
            <a:fillRect/>
          </a:stretch>
        </p:blipFill>
        <p:spPr bwMode="auto">
          <a:xfrm>
            <a:off x="171450" y="1470402"/>
            <a:ext cx="4311650" cy="2073275"/>
          </a:xfrm>
          <a:prstGeom prst="rect">
            <a:avLst/>
          </a:prstGeom>
          <a:noFill/>
        </p:spPr>
      </p:pic>
      <p:sp>
        <p:nvSpPr>
          <p:cNvPr id="5" name="Rectangle 4"/>
          <p:cNvSpPr>
            <a:spLocks/>
          </p:cNvSpPr>
          <p:nvPr/>
        </p:nvSpPr>
        <p:spPr>
          <a:xfrm>
            <a:off x="6477000" y="952501"/>
            <a:ext cx="52900" cy="215444"/>
          </a:xfrm>
          <a:prstGeom prst="rect">
            <a:avLst/>
          </a:prstGeom>
        </p:spPr>
        <p:txBody>
          <a:bodyPr wrap="square" lIns="0" tIns="0" rIns="0" bIns="0">
            <a:spAutoFit/>
          </a:bodyPr>
          <a:lstStyle/>
          <a:p>
            <a:r>
              <a:rPr lang="en-CA" sz="1400" b="1" i="1"/>
              <a:t> </a:t>
            </a:r>
          </a:p>
        </p:txBody>
      </p:sp>
      <p:sp>
        <p:nvSpPr>
          <p:cNvPr id="7" name="Title 6"/>
          <p:cNvSpPr>
            <a:spLocks noGrp="1"/>
          </p:cNvSpPr>
          <p:nvPr>
            <p:ph type="title" idx="4294967295"/>
          </p:nvPr>
        </p:nvSpPr>
        <p:spPr>
          <a:xfrm>
            <a:off x="609600" y="533400"/>
            <a:ext cx="1905000" cy="808038"/>
          </a:xfrm>
        </p:spPr>
        <p:txBody>
          <a:bodyPr>
            <a:normAutofit/>
          </a:bodyPr>
          <a:lstStyle/>
          <a:p>
            <a:pPr algn="l"/>
            <a:r>
              <a:rPr lang="en-CA" sz="1600" b="1" dirty="0" smtClean="0">
                <a:latin typeface="Arial" pitchFamily="34" charset="0"/>
                <a:cs typeface="Arial" pitchFamily="34" charset="0"/>
              </a:rPr>
              <a:t>Query by Land ID</a:t>
            </a:r>
            <a:endParaRPr lang="en-CA" sz="1600" b="1" dirty="0">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479925" y="1497211"/>
            <a:ext cx="3368675" cy="2769989"/>
          </a:xfrm>
          <a:prstGeom prst="rect">
            <a:avLst/>
          </a:prstGeom>
        </p:spPr>
        <p:txBody>
          <a:bodyPr wrap="square" lIns="0" tIns="0" rIns="0" bIns="0">
            <a:spAutoFit/>
          </a:bodyPr>
          <a:lstStyle/>
          <a:p>
            <a:r>
              <a:rPr lang="en-CA" sz="1200" dirty="0">
                <a:latin typeface="Arial" pitchFamily="34" charset="0"/>
                <a:cs typeface="Arial" pitchFamily="34" charset="0"/>
              </a:rPr>
              <a:t>The search area is always defined from the northwest quadrant to the southeast quadrant.</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If you are searching within a township, the northwest quadrant is section 31 and the southeast quadrant is section 1.</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If you are searching within a section, the northwest quadrant is legal subdivision 13 and the south east quadrant is legal subdivision 1.</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The same rule applies to a search within a quarter section; the northwest and southeast quadrants will vary, depending on the quarter section being searched.</a:t>
            </a: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609600" y="533400"/>
            <a:ext cx="1295400" cy="808038"/>
          </a:xfrm>
        </p:spPr>
        <p:txBody>
          <a:bodyPr>
            <a:normAutofit/>
          </a:bodyPr>
          <a:lstStyle/>
          <a:p>
            <a:pPr algn="l"/>
            <a:r>
              <a:rPr lang="en-CA" sz="1600" b="1" dirty="0" smtClean="0">
                <a:latin typeface="Arial" pitchFamily="34" charset="0"/>
                <a:cs typeface="Arial" pitchFamily="34" charset="0"/>
              </a:rPr>
              <a:t>Land Grid</a:t>
            </a:r>
            <a:endParaRPr lang="en-CA" sz="1600" b="1" dirty="0">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38100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203200" y="3708737"/>
            <a:ext cx="3835400" cy="1015663"/>
          </a:xfrm>
          <a:prstGeom prst="rect">
            <a:avLst/>
          </a:prstGeom>
        </p:spPr>
        <p:txBody>
          <a:bodyPr wrap="square" lIns="0" tIns="0" rIns="0" bIns="0">
            <a:spAutoFit/>
          </a:bodyPr>
          <a:lstStyle/>
          <a:p>
            <a:r>
              <a:rPr lang="en-CA" sz="1100" b="1" i="1" dirty="0">
                <a:latin typeface="Arial" pitchFamily="34" charset="0"/>
                <a:cs typeface="Arial" pitchFamily="34" charset="0"/>
              </a:rPr>
              <a:t>Tip:</a:t>
            </a:r>
            <a:r>
              <a:rPr lang="en-CA" sz="1100" i="1" dirty="0">
                <a:latin typeface="Arial" pitchFamily="34" charset="0"/>
                <a:cs typeface="Arial" pitchFamily="34" charset="0"/>
              </a:rPr>
              <a:t> </a:t>
            </a:r>
            <a:r>
              <a:rPr lang="en-CA" sz="1100" dirty="0">
                <a:latin typeface="Arial" pitchFamily="34" charset="0"/>
                <a:cs typeface="Arial" pitchFamily="34" charset="0"/>
              </a:rPr>
              <a:t>This feature is similar to using the Search by PE option.</a:t>
            </a:r>
            <a:r>
              <a:rPr lang="en-CA" sz="1100" i="1" dirty="0">
                <a:latin typeface="Arial" pitchFamily="34" charset="0"/>
                <a:cs typeface="Arial" pitchFamily="34" charset="0"/>
              </a:rPr>
              <a:t/>
            </a:r>
            <a:br>
              <a:rPr lang="en-CA" sz="1100" i="1" dirty="0">
                <a:latin typeface="Arial" pitchFamily="34" charset="0"/>
                <a:cs typeface="Arial" pitchFamily="34" charset="0"/>
              </a:rPr>
            </a:br>
            <a:r>
              <a:rPr lang="en-CA" sz="1100" i="1" dirty="0">
                <a:latin typeface="Arial" pitchFamily="34" charset="0"/>
                <a:cs typeface="Arial" pitchFamily="34" charset="0"/>
              </a:rPr>
              <a:t/>
            </a:r>
            <a:br>
              <a:rPr lang="en-CA" sz="1100" i="1" dirty="0">
                <a:latin typeface="Arial" pitchFamily="34" charset="0"/>
                <a:cs typeface="Arial" pitchFamily="34" charset="0"/>
              </a:rPr>
            </a:br>
            <a:r>
              <a:rPr lang="en-CA" sz="1100" b="1" i="1" dirty="0">
                <a:latin typeface="Arial" pitchFamily="34" charset="0"/>
                <a:cs typeface="Arial" pitchFamily="34" charset="0"/>
              </a:rPr>
              <a:t>Tip:</a:t>
            </a:r>
            <a:r>
              <a:rPr lang="en-CA" sz="1100" i="1" dirty="0">
                <a:latin typeface="Arial" pitchFamily="34" charset="0"/>
                <a:cs typeface="Arial" pitchFamily="34" charset="0"/>
              </a:rPr>
              <a:t> </a:t>
            </a:r>
            <a:r>
              <a:rPr lang="en-CA" sz="1100" dirty="0">
                <a:latin typeface="Arial" pitchFamily="34" charset="0"/>
                <a:cs typeface="Arial" pitchFamily="34" charset="0"/>
              </a:rPr>
              <a:t>When searching by UWI, you do not need to enter in the first '1' in the Well Id number. This is auto-populated.</a:t>
            </a:r>
            <a:br>
              <a:rPr lang="en-CA" sz="1100" dirty="0">
                <a:latin typeface="Arial" pitchFamily="34" charset="0"/>
                <a:cs typeface="Arial" pitchFamily="34" charset="0"/>
              </a:rPr>
            </a:br>
            <a:r>
              <a:rPr lang="en-CA" sz="1100" i="1" dirty="0">
                <a:latin typeface="Arial" pitchFamily="34" charset="0"/>
                <a:cs typeface="Arial" pitchFamily="34" charset="0"/>
              </a:rPr>
              <a:t/>
            </a:r>
            <a:br>
              <a:rPr lang="en-CA" sz="1100" i="1" dirty="0">
                <a:latin typeface="Arial" pitchFamily="34" charset="0"/>
                <a:cs typeface="Arial" pitchFamily="34" charset="0"/>
              </a:rPr>
            </a:br>
            <a:endParaRPr lang="en-CA" sz="1100" i="1" dirty="0">
              <a:latin typeface="Arial" pitchFamily="34" charset="0"/>
              <a:cs typeface="Arial" pitchFamily="34" charset="0"/>
            </a:endParaRPr>
          </a:p>
        </p:txBody>
      </p:sp>
      <p:sp>
        <p:nvSpPr>
          <p:cNvPr id="3" name="Rectangle 2"/>
          <p:cNvSpPr>
            <a:spLocks/>
          </p:cNvSpPr>
          <p:nvPr/>
        </p:nvSpPr>
        <p:spPr>
          <a:xfrm>
            <a:off x="4937125" y="1444625"/>
            <a:ext cx="3368675" cy="1292662"/>
          </a:xfrm>
          <a:prstGeom prst="rect">
            <a:avLst/>
          </a:prstGeom>
        </p:spPr>
        <p:txBody>
          <a:bodyPr wrap="square" lIns="0" tIns="0" rIns="0" bIns="0">
            <a:spAutoFit/>
          </a:bodyPr>
          <a:lstStyle/>
          <a:p>
            <a:r>
              <a:rPr lang="en-CA" sz="1200" dirty="0">
                <a:latin typeface="Arial" pitchFamily="34" charset="0"/>
                <a:cs typeface="Arial" pitchFamily="34" charset="0"/>
              </a:rPr>
              <a:t>To search by the Well ID, enter the well Identifier (13 digit number).</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Note that the event sequence indicator in this query option only requires a single digit (the second digit of two digits in the well event field) entry, whereas the PE field requires 2 digits.</a:t>
            </a:r>
          </a:p>
        </p:txBody>
      </p:sp>
      <p:pic>
        <p:nvPicPr>
          <p:cNvPr id="4" name="Picture 10" descr="GSearch by Well ID"/>
          <p:cNvPicPr>
            <a:picLocks noChangeArrowheads="1"/>
          </p:cNvPicPr>
          <p:nvPr/>
        </p:nvPicPr>
        <p:blipFill>
          <a:blip r:embed="rId2" cstate="print"/>
          <a:srcRect/>
          <a:stretch>
            <a:fillRect/>
          </a:stretch>
        </p:blipFill>
        <p:spPr bwMode="auto">
          <a:xfrm>
            <a:off x="186813" y="1431925"/>
            <a:ext cx="4311650" cy="2073275"/>
          </a:xfrm>
          <a:prstGeom prst="rect">
            <a:avLst/>
          </a:prstGeom>
          <a:noFill/>
        </p:spPr>
      </p:pic>
      <p:sp>
        <p:nvSpPr>
          <p:cNvPr id="5" name="Rectangle 4"/>
          <p:cNvSpPr>
            <a:spLocks/>
          </p:cNvSpPr>
          <p:nvPr/>
        </p:nvSpPr>
        <p:spPr>
          <a:xfrm>
            <a:off x="6477000" y="952501"/>
            <a:ext cx="52900" cy="215444"/>
          </a:xfrm>
          <a:prstGeom prst="rect">
            <a:avLst/>
          </a:prstGeom>
        </p:spPr>
        <p:txBody>
          <a:bodyPr wrap="square" lIns="0" tIns="0" rIns="0" bIns="0">
            <a:spAutoFit/>
          </a:bodyPr>
          <a:lstStyle/>
          <a:p>
            <a:r>
              <a:rPr lang="en-CA" sz="1400" b="1" i="1"/>
              <a:t> </a:t>
            </a:r>
          </a:p>
        </p:txBody>
      </p:sp>
      <p:sp>
        <p:nvSpPr>
          <p:cNvPr id="7" name="Title 6"/>
          <p:cNvSpPr>
            <a:spLocks noGrp="1"/>
          </p:cNvSpPr>
          <p:nvPr>
            <p:ph type="title" idx="4294967295"/>
          </p:nvPr>
        </p:nvSpPr>
        <p:spPr>
          <a:xfrm>
            <a:off x="609600" y="609600"/>
            <a:ext cx="1905000" cy="731838"/>
          </a:xfrm>
        </p:spPr>
        <p:txBody>
          <a:bodyPr>
            <a:normAutofit/>
          </a:bodyPr>
          <a:lstStyle/>
          <a:p>
            <a:pPr algn="l"/>
            <a:r>
              <a:rPr lang="en-CA" sz="1600" b="1" dirty="0" smtClean="0">
                <a:latin typeface="Arial" pitchFamily="34" charset="0"/>
                <a:cs typeface="Arial" pitchFamily="34" charset="0"/>
              </a:rPr>
              <a:t>Search by Well ID</a:t>
            </a:r>
            <a:endParaRPr lang="en-CA" sz="1600" b="1" dirty="0">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81000" y="3657600"/>
            <a:ext cx="3835400" cy="677108"/>
          </a:xfrm>
          <a:prstGeom prst="rect">
            <a:avLst/>
          </a:prstGeom>
        </p:spPr>
        <p:txBody>
          <a:bodyPr wrap="square" lIns="0" tIns="0" rIns="0" bIns="0">
            <a:spAutoFit/>
          </a:bodyPr>
          <a:lstStyle/>
          <a:p>
            <a:r>
              <a:rPr lang="en-CA" sz="1100" b="1" i="1" dirty="0">
                <a:latin typeface="Arial" pitchFamily="34" charset="0"/>
                <a:cs typeface="Arial" pitchFamily="34" charset="0"/>
              </a:rPr>
              <a:t>Tip:</a:t>
            </a:r>
            <a:r>
              <a:rPr lang="en-CA" sz="1100" i="1" dirty="0">
                <a:latin typeface="Arial" pitchFamily="34" charset="0"/>
                <a:cs typeface="Arial" pitchFamily="34" charset="0"/>
              </a:rPr>
              <a:t> </a:t>
            </a:r>
            <a:r>
              <a:rPr lang="en-CA" sz="1100" dirty="0">
                <a:latin typeface="Arial" pitchFamily="34" charset="0"/>
                <a:cs typeface="Arial" pitchFamily="34" charset="0"/>
              </a:rPr>
              <a:t>When doing business and communicating with another business partner, the advantage of entering the partners id in the client id search criteria is that it will display only those items you have in common with that Client id.</a:t>
            </a:r>
          </a:p>
        </p:txBody>
      </p:sp>
      <p:sp>
        <p:nvSpPr>
          <p:cNvPr id="3" name="Rectangle 2"/>
          <p:cNvSpPr>
            <a:spLocks/>
          </p:cNvSpPr>
          <p:nvPr/>
        </p:nvSpPr>
        <p:spPr>
          <a:xfrm>
            <a:off x="5165725" y="1379815"/>
            <a:ext cx="3368675" cy="3877985"/>
          </a:xfrm>
          <a:prstGeom prst="rect">
            <a:avLst/>
          </a:prstGeom>
        </p:spPr>
        <p:txBody>
          <a:bodyPr wrap="square" lIns="0" tIns="0" rIns="0" bIns="0">
            <a:spAutoFit/>
          </a:bodyPr>
          <a:lstStyle/>
          <a:p>
            <a:r>
              <a:rPr lang="en-CA" sz="1200" dirty="0">
                <a:latin typeface="Arial" pitchFamily="34" charset="0"/>
                <a:cs typeface="Arial" pitchFamily="34" charset="0"/>
              </a:rPr>
              <a:t>A Client is a user in the </a:t>
            </a:r>
            <a:r>
              <a:rPr lang="en-CA" sz="1200" dirty="0" err="1">
                <a:latin typeface="Arial" pitchFamily="34" charset="0"/>
                <a:cs typeface="Arial" pitchFamily="34" charset="0"/>
              </a:rPr>
              <a:t>Payor</a:t>
            </a:r>
            <a:r>
              <a:rPr lang="en-CA" sz="1200" dirty="0">
                <a:latin typeface="Arial" pitchFamily="34" charset="0"/>
                <a:cs typeface="Arial" pitchFamily="34" charset="0"/>
              </a:rPr>
              <a:t>, Owner, Lessee or PE Administrator role. This field only accepts a 4 digit BA ID.</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When searching for PEs or Titles, a logged in user can be in any role. The logged in user can specify any other Client Id which is not associated with their ETS Account but must be either in a </a:t>
            </a:r>
            <a:r>
              <a:rPr lang="en-CA" sz="1200" dirty="0" err="1">
                <a:latin typeface="Arial" pitchFamily="34" charset="0"/>
                <a:cs typeface="Arial" pitchFamily="34" charset="0"/>
              </a:rPr>
              <a:t>Payor</a:t>
            </a:r>
            <a:r>
              <a:rPr lang="en-CA" sz="1200" dirty="0">
                <a:latin typeface="Arial" pitchFamily="34" charset="0"/>
                <a:cs typeface="Arial" pitchFamily="34" charset="0"/>
              </a:rPr>
              <a:t>, PE Admin, Lessee or Owner role.</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To find a Client BA Id, click on the square in the Client Id field. This allows you to enter all or a portion of the client's name, in order to access the BA Id associated with that name. The Client name being searched must contain at least 4 characters.</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An Effective date range must be used with search by a Client </a:t>
            </a:r>
            <a:r>
              <a:rPr lang="en-CA" sz="1200" dirty="0" err="1">
                <a:latin typeface="Arial" pitchFamily="34" charset="0"/>
                <a:cs typeface="Arial" pitchFamily="34" charset="0"/>
              </a:rPr>
              <a:t>Id.If</a:t>
            </a:r>
            <a:r>
              <a:rPr lang="en-CA" sz="1200" dirty="0">
                <a:latin typeface="Arial" pitchFamily="34" charset="0"/>
                <a:cs typeface="Arial" pitchFamily="34" charset="0"/>
              </a:rPr>
              <a:t> effective date range is unknown, set the range to "All non statute barred" (or 'Open') years.</a:t>
            </a:r>
          </a:p>
        </p:txBody>
      </p:sp>
      <p:pic>
        <p:nvPicPr>
          <p:cNvPr id="4" name="Picture 11" descr="GQuery by Client ID"/>
          <p:cNvPicPr>
            <a:picLocks noChangeArrowheads="1"/>
          </p:cNvPicPr>
          <p:nvPr/>
        </p:nvPicPr>
        <p:blipFill>
          <a:blip r:embed="rId2" cstate="print"/>
          <a:srcRect/>
          <a:stretch>
            <a:fillRect/>
          </a:stretch>
        </p:blipFill>
        <p:spPr bwMode="auto">
          <a:xfrm>
            <a:off x="307975" y="1376351"/>
            <a:ext cx="4311650" cy="2073275"/>
          </a:xfrm>
          <a:prstGeom prst="rect">
            <a:avLst/>
          </a:prstGeom>
          <a:noFill/>
        </p:spPr>
      </p:pic>
      <p:sp>
        <p:nvSpPr>
          <p:cNvPr id="5" name="Rectangle 4"/>
          <p:cNvSpPr>
            <a:spLocks/>
          </p:cNvSpPr>
          <p:nvPr/>
        </p:nvSpPr>
        <p:spPr>
          <a:xfrm>
            <a:off x="6477000" y="952501"/>
            <a:ext cx="52900" cy="215444"/>
          </a:xfrm>
          <a:prstGeom prst="rect">
            <a:avLst/>
          </a:prstGeom>
        </p:spPr>
        <p:txBody>
          <a:bodyPr wrap="square" lIns="0" tIns="0" rIns="0" bIns="0">
            <a:spAutoFit/>
          </a:bodyPr>
          <a:lstStyle/>
          <a:p>
            <a:r>
              <a:rPr lang="en-CA" sz="1400" b="1" i="1"/>
              <a:t> </a:t>
            </a:r>
          </a:p>
        </p:txBody>
      </p:sp>
      <p:sp>
        <p:nvSpPr>
          <p:cNvPr id="7" name="Title 6"/>
          <p:cNvSpPr>
            <a:spLocks noGrp="1"/>
          </p:cNvSpPr>
          <p:nvPr>
            <p:ph type="title" idx="4294967295"/>
          </p:nvPr>
        </p:nvSpPr>
        <p:spPr>
          <a:xfrm>
            <a:off x="609600" y="533400"/>
            <a:ext cx="2057400" cy="731838"/>
          </a:xfrm>
        </p:spPr>
        <p:txBody>
          <a:bodyPr>
            <a:normAutofit/>
          </a:bodyPr>
          <a:lstStyle/>
          <a:p>
            <a:pPr algn="l"/>
            <a:r>
              <a:rPr lang="en-CA" sz="1600" b="1" dirty="0" smtClean="0">
                <a:latin typeface="Arial" pitchFamily="34" charset="0"/>
                <a:cs typeface="Arial" pitchFamily="34" charset="0"/>
              </a:rPr>
              <a:t>Query by Client ID</a:t>
            </a:r>
            <a:endParaRPr lang="en-CA" sz="1600" b="1" dirty="0">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12750" y="1679138"/>
            <a:ext cx="7359650" cy="1292662"/>
          </a:xfrm>
          <a:prstGeom prst="rect">
            <a:avLst/>
          </a:prstGeom>
        </p:spPr>
        <p:txBody>
          <a:bodyPr wrap="square" lIns="0" tIns="0" rIns="0" bIns="0">
            <a:spAutoFit/>
          </a:bodyPr>
          <a:lstStyle/>
          <a:p>
            <a:r>
              <a:rPr lang="en-CA" sz="1200" dirty="0">
                <a:latin typeface="Arial" pitchFamily="34" charset="0"/>
                <a:cs typeface="Arial" pitchFamily="34" charset="0"/>
              </a:rPr>
              <a:t>A Client may also search their own client ID to obtain a report of all the properties they have a role for on the FMT system.</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Reports can be downloaded in either PDF or XML format.</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100" b="1" dirty="0">
                <a:latin typeface="Arial" pitchFamily="34" charset="0"/>
                <a:cs typeface="Arial" pitchFamily="34" charset="0"/>
              </a:rPr>
              <a:t>Tip:</a:t>
            </a:r>
            <a:r>
              <a:rPr lang="en-CA" sz="1100" dirty="0">
                <a:latin typeface="Arial" pitchFamily="34" charset="0"/>
                <a:cs typeface="Arial" pitchFamily="34" charset="0"/>
              </a:rPr>
              <a:t> If the client searched has less than 700 records then the results will be returned immediately. If there are more than 700 records the request will be processed over night and be available the following day.</a:t>
            </a:r>
          </a:p>
        </p:txBody>
      </p:sp>
      <p:sp>
        <p:nvSpPr>
          <p:cNvPr id="4" name="Title 3"/>
          <p:cNvSpPr>
            <a:spLocks noGrp="1"/>
          </p:cNvSpPr>
          <p:nvPr>
            <p:ph type="title" idx="4294967295"/>
          </p:nvPr>
        </p:nvSpPr>
        <p:spPr>
          <a:xfrm>
            <a:off x="568325" y="609600"/>
            <a:ext cx="3317875" cy="731838"/>
          </a:xfrm>
        </p:spPr>
        <p:txBody>
          <a:bodyPr>
            <a:normAutofit/>
          </a:bodyPr>
          <a:lstStyle/>
          <a:p>
            <a:pPr algn="l"/>
            <a:r>
              <a:rPr lang="en-CA" sz="1600" b="1" dirty="0" smtClean="0">
                <a:latin typeface="Arial" pitchFamily="34" charset="0"/>
                <a:cs typeface="Arial" pitchFamily="34" charset="0"/>
              </a:rPr>
              <a:t>Query by</a:t>
            </a:r>
            <a:r>
              <a:rPr lang="en-CA" sz="1600" b="1" baseline="0" dirty="0" smtClean="0">
                <a:latin typeface="Arial" pitchFamily="34" charset="0"/>
                <a:cs typeface="Arial" pitchFamily="34" charset="0"/>
              </a:rPr>
              <a:t> Client ID (Continued)</a:t>
            </a:r>
            <a:endParaRPr lang="en-CA" sz="1600" b="1" dirty="0">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55600" y="3852446"/>
            <a:ext cx="3835400" cy="338554"/>
          </a:xfrm>
          <a:prstGeom prst="rect">
            <a:avLst/>
          </a:prstGeom>
        </p:spPr>
        <p:txBody>
          <a:bodyPr wrap="square" lIns="0" tIns="0" rIns="0" bIns="0">
            <a:spAutoFit/>
          </a:bodyPr>
          <a:lstStyle/>
          <a:p>
            <a:r>
              <a:rPr lang="en-CA" sz="1100" b="1" i="1" dirty="0">
                <a:latin typeface="Arial" pitchFamily="34" charset="0"/>
                <a:cs typeface="Arial" pitchFamily="34" charset="0"/>
              </a:rPr>
              <a:t>Tip:</a:t>
            </a:r>
            <a:r>
              <a:rPr lang="en-CA" sz="1100" dirty="0">
                <a:latin typeface="Arial" pitchFamily="34" charset="0"/>
                <a:cs typeface="Arial" pitchFamily="34" charset="0"/>
              </a:rPr>
              <a:t> Searching using two or more criteria will result in more specific results.</a:t>
            </a:r>
          </a:p>
        </p:txBody>
      </p:sp>
      <p:sp>
        <p:nvSpPr>
          <p:cNvPr id="3" name="Rectangle 2"/>
          <p:cNvSpPr>
            <a:spLocks/>
          </p:cNvSpPr>
          <p:nvPr/>
        </p:nvSpPr>
        <p:spPr>
          <a:xfrm>
            <a:off x="5002213" y="1488281"/>
            <a:ext cx="3368675" cy="3693319"/>
          </a:xfrm>
          <a:prstGeom prst="rect">
            <a:avLst/>
          </a:prstGeom>
        </p:spPr>
        <p:txBody>
          <a:bodyPr wrap="square" lIns="0" tIns="0" rIns="0" bIns="0">
            <a:spAutoFit/>
          </a:bodyPr>
          <a:lstStyle/>
          <a:p>
            <a:r>
              <a:rPr lang="en-CA" sz="1200" dirty="0">
                <a:latin typeface="Arial" pitchFamily="34" charset="0"/>
                <a:cs typeface="Arial" pitchFamily="34" charset="0"/>
              </a:rPr>
              <a:t>Use this option if you know the fee simple Freehold Mineral Rights Certificate of Title number. </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The system will search all titles where you (the logged in user) are listed as a </a:t>
            </a:r>
            <a:r>
              <a:rPr lang="en-CA" sz="1200" dirty="0" err="1">
                <a:latin typeface="Arial" pitchFamily="34" charset="0"/>
                <a:cs typeface="Arial" pitchFamily="34" charset="0"/>
              </a:rPr>
              <a:t>Payor</a:t>
            </a:r>
            <a:r>
              <a:rPr lang="en-CA" sz="1200" dirty="0">
                <a:latin typeface="Arial" pitchFamily="34" charset="0"/>
                <a:cs typeface="Arial" pitchFamily="34" charset="0"/>
              </a:rPr>
              <a:t>, Owner, PE Administrator or a Lessee.</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If you know the UWI or PE, you may also choose a specific PE within a title to tie to.</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There are no restrictions on the length of this field.</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You </a:t>
            </a:r>
            <a:r>
              <a:rPr lang="en-CA" sz="1200" b="1" dirty="0">
                <a:latin typeface="Arial" pitchFamily="34" charset="0"/>
                <a:cs typeface="Arial" pitchFamily="34" charset="0"/>
              </a:rPr>
              <a:t>must</a:t>
            </a:r>
            <a:r>
              <a:rPr lang="en-CA" sz="1200" dirty="0">
                <a:latin typeface="Arial" pitchFamily="34" charset="0"/>
                <a:cs typeface="Arial" pitchFamily="34" charset="0"/>
              </a:rPr>
              <a:t> enter the effective date range of the title you are searching when using this search option.</a:t>
            </a:r>
            <a:br>
              <a:rPr lang="en-CA" sz="1200" dirty="0">
                <a:latin typeface="Arial" pitchFamily="34" charset="0"/>
                <a:cs typeface="Arial" pitchFamily="34" charset="0"/>
              </a:rPr>
            </a:br>
            <a:r>
              <a:rPr lang="en-CA" sz="1200" dirty="0">
                <a:latin typeface="Arial" pitchFamily="34" charset="0"/>
                <a:cs typeface="Arial" pitchFamily="34" charset="0"/>
              </a:rPr>
              <a:t>If the date is unknown, enter Jan 1 of the first non-statute barred year in From and leave today default in the To.</a:t>
            </a:r>
          </a:p>
        </p:txBody>
      </p:sp>
      <p:pic>
        <p:nvPicPr>
          <p:cNvPr id="4" name="Picture 12" descr="GQuery by Title ID"/>
          <p:cNvPicPr>
            <a:picLocks noChangeArrowheads="1"/>
          </p:cNvPicPr>
          <p:nvPr/>
        </p:nvPicPr>
        <p:blipFill>
          <a:blip r:embed="rId2" cstate="print"/>
          <a:srcRect/>
          <a:stretch>
            <a:fillRect/>
          </a:stretch>
        </p:blipFill>
        <p:spPr bwMode="auto">
          <a:xfrm>
            <a:off x="304800" y="1475581"/>
            <a:ext cx="4311650" cy="2073275"/>
          </a:xfrm>
          <a:prstGeom prst="rect">
            <a:avLst/>
          </a:prstGeom>
          <a:noFill/>
        </p:spPr>
      </p:pic>
      <p:sp>
        <p:nvSpPr>
          <p:cNvPr id="7" name="Title 6"/>
          <p:cNvSpPr>
            <a:spLocks noGrp="1"/>
          </p:cNvSpPr>
          <p:nvPr>
            <p:ph type="title" idx="4294967295"/>
          </p:nvPr>
        </p:nvSpPr>
        <p:spPr>
          <a:xfrm>
            <a:off x="609600" y="533400"/>
            <a:ext cx="2057400" cy="808038"/>
          </a:xfrm>
        </p:spPr>
        <p:txBody>
          <a:bodyPr>
            <a:normAutofit/>
          </a:bodyPr>
          <a:lstStyle/>
          <a:p>
            <a:pPr algn="l"/>
            <a:r>
              <a:rPr lang="en-CA" sz="1600" b="1" dirty="0" smtClean="0">
                <a:latin typeface="Arial" pitchFamily="34" charset="0"/>
                <a:cs typeface="Arial" pitchFamily="34" charset="0"/>
              </a:rPr>
              <a:t>Query by Title ID</a:t>
            </a:r>
            <a:endParaRPr lang="en-CA" sz="1600" b="1" dirty="0">
              <a:latin typeface="Arial" pitchFamily="34" charset="0"/>
              <a:cs typeface="Arial" pitchFamily="34" charset="0"/>
            </a:endParaRPr>
          </a:p>
        </p:txBody>
      </p:sp>
      <p:sp>
        <p:nvSpPr>
          <p:cNvPr id="8" name="Rectangle 7"/>
          <p:cNvSpPr>
            <a:spLocks/>
          </p:cNvSpPr>
          <p:nvPr/>
        </p:nvSpPr>
        <p:spPr>
          <a:xfrm>
            <a:off x="7776210" y="849868"/>
            <a:ext cx="129159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3" action="ppaction://hlinksldjump"/>
              </a:rPr>
              <a:t>More Information (Pages 16 to 21)</a:t>
            </a:r>
            <a:endParaRPr lang="en-CA" sz="1200" b="1" i="1" dirty="0">
              <a:latin typeface="Arial" pitchFamily="34" charset="0"/>
              <a:cs typeface="Arial" pitchFamily="34" charset="0"/>
            </a:endParaRPr>
          </a:p>
        </p:txBody>
      </p:sp>
      <p:sp>
        <p:nvSpPr>
          <p:cNvPr id="6" name="TextBox 5"/>
          <p:cNvSpPr txBox="1"/>
          <p:nvPr/>
        </p:nvSpPr>
        <p:spPr>
          <a:xfrm>
            <a:off x="5002213" y="5410200"/>
            <a:ext cx="3368675" cy="523220"/>
          </a:xfrm>
          <a:prstGeom prst="rect">
            <a:avLst/>
          </a:prstGeom>
          <a:noFill/>
        </p:spPr>
        <p:txBody>
          <a:bodyPr wrap="square" rtlCol="0">
            <a:spAutoFit/>
          </a:bodyPr>
          <a:lstStyle/>
          <a:p>
            <a:r>
              <a:rPr lang="en-US" sz="1400" dirty="0" smtClean="0">
                <a:latin typeface="Arial" pitchFamily="34" charset="0"/>
                <a:cs typeface="Arial" pitchFamily="34" charset="0"/>
              </a:rPr>
              <a:t>Following Slides will demonstrate a number of different query options  </a:t>
            </a:r>
            <a:endParaRPr lang="en-CA" sz="1400" dirty="0">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8200"/>
            <a:ext cx="44196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667000"/>
            <a:ext cx="495300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867400"/>
            <a:ext cx="160020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Query by Title ID</a:t>
            </a:r>
            <a:endParaRPr lang="en-CA" sz="1200" b="1" i="1" dirty="0">
              <a:latin typeface="Arial" pitchFamily="34" charset="0"/>
              <a:cs typeface="Arial" pitchFamily="34" charset="0"/>
            </a:endParaRPr>
          </a:p>
        </p:txBody>
      </p:sp>
      <p:sp>
        <p:nvSpPr>
          <p:cNvPr id="2" name="TextBox 1"/>
          <p:cNvSpPr txBox="1"/>
          <p:nvPr/>
        </p:nvSpPr>
        <p:spPr>
          <a:xfrm>
            <a:off x="5181600" y="1143000"/>
            <a:ext cx="2057400" cy="369332"/>
          </a:xfrm>
          <a:prstGeom prst="rect">
            <a:avLst/>
          </a:prstGeom>
          <a:noFill/>
        </p:spPr>
        <p:txBody>
          <a:bodyPr wrap="square" rtlCol="0">
            <a:spAutoFit/>
          </a:bodyPr>
          <a:lstStyle/>
          <a:p>
            <a:r>
              <a:rPr lang="en-US" dirty="0" smtClean="0">
                <a:latin typeface="Arial" pitchFamily="34" charset="0"/>
                <a:cs typeface="Arial" pitchFamily="34" charset="0"/>
              </a:rPr>
              <a:t>Query By Title ID</a:t>
            </a:r>
            <a:endParaRPr lang="en-CA" dirty="0">
              <a:latin typeface="Arial" pitchFamily="34" charset="0"/>
              <a:cs typeface="Arial" pitchFamily="34" charset="0"/>
            </a:endParaRPr>
          </a:p>
        </p:txBody>
      </p:sp>
      <p:sp>
        <p:nvSpPr>
          <p:cNvPr id="3" name="Title 2"/>
          <p:cNvSpPr>
            <a:spLocks noGrp="1"/>
          </p:cNvSpPr>
          <p:nvPr>
            <p:ph type="title" idx="4294967295"/>
          </p:nvPr>
        </p:nvSpPr>
        <p:spPr/>
        <p:txBody>
          <a:bodyPr>
            <a:normAutofit/>
          </a:bodyPr>
          <a:lstStyle/>
          <a:p>
            <a:r>
              <a:rPr lang="en-US" sz="100" dirty="0" smtClean="0">
                <a:solidFill>
                  <a:schemeClr val="bg1"/>
                </a:solidFill>
              </a:rPr>
              <a:t>More</a:t>
            </a:r>
            <a:r>
              <a:rPr lang="en-US" sz="100" baseline="0" dirty="0" smtClean="0">
                <a:solidFill>
                  <a:schemeClr val="bg1"/>
                </a:solidFill>
              </a:rPr>
              <a:t> Information1</a:t>
            </a:r>
            <a:endParaRPr lang="en-CA" sz="100" dirty="0">
              <a:solidFill>
                <a:schemeClr val="bg1"/>
              </a:solidFill>
            </a:endParaRPr>
          </a:p>
        </p:txBody>
      </p:sp>
    </p:spTree>
    <p:extLst>
      <p:ext uri="{BB962C8B-B14F-4D97-AF65-F5344CB8AC3E}">
        <p14:creationId xmlns:p14="http://schemas.microsoft.com/office/powerpoint/2010/main" val="4021256097"/>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7752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686050"/>
            <a:ext cx="495300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867400"/>
            <a:ext cx="160020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Query by Title ID</a:t>
            </a:r>
            <a:endParaRPr lang="en-CA" sz="1200" b="1" i="1" dirty="0">
              <a:latin typeface="Arial" pitchFamily="34" charset="0"/>
              <a:cs typeface="Arial" pitchFamily="34" charset="0"/>
            </a:endParaRPr>
          </a:p>
        </p:txBody>
      </p:sp>
      <p:sp>
        <p:nvSpPr>
          <p:cNvPr id="5" name="TextBox 4"/>
          <p:cNvSpPr txBox="1"/>
          <p:nvPr/>
        </p:nvSpPr>
        <p:spPr>
          <a:xfrm>
            <a:off x="5181600" y="1143000"/>
            <a:ext cx="2286000" cy="369332"/>
          </a:xfrm>
          <a:prstGeom prst="rect">
            <a:avLst/>
          </a:prstGeom>
          <a:noFill/>
        </p:spPr>
        <p:txBody>
          <a:bodyPr wrap="square" rtlCol="0">
            <a:spAutoFit/>
          </a:bodyPr>
          <a:lstStyle/>
          <a:p>
            <a:r>
              <a:rPr lang="en-US" dirty="0" smtClean="0">
                <a:latin typeface="Arial" pitchFamily="34" charset="0"/>
                <a:cs typeface="Arial" pitchFamily="34" charset="0"/>
              </a:rPr>
              <a:t>Query By Land Keys</a:t>
            </a:r>
            <a:endParaRPr lang="en-CA"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smtClean="0">
                <a:solidFill>
                  <a:schemeClr val="bg1"/>
                </a:solidFill>
              </a:rPr>
              <a:t>More Information2</a:t>
            </a:r>
            <a:endParaRPr lang="en-CA" sz="100" dirty="0">
              <a:solidFill>
                <a:schemeClr val="bg1"/>
              </a:solidFill>
            </a:endParaRPr>
          </a:p>
        </p:txBody>
      </p:sp>
    </p:spTree>
    <p:extLst>
      <p:ext uri="{BB962C8B-B14F-4D97-AF65-F5344CB8AC3E}">
        <p14:creationId xmlns:p14="http://schemas.microsoft.com/office/powerpoint/2010/main" val="3253284918"/>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4470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590800"/>
            <a:ext cx="50292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867400"/>
            <a:ext cx="160020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Query by Title ID</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smtClean="0">
                <a:solidFill>
                  <a:schemeClr val="bg1"/>
                </a:solidFill>
              </a:rPr>
              <a:t>More Information3</a:t>
            </a:r>
            <a:endParaRPr lang="en-CA" sz="100" dirty="0">
              <a:solidFill>
                <a:schemeClr val="bg1"/>
              </a:solidFill>
            </a:endParaRPr>
          </a:p>
        </p:txBody>
      </p:sp>
    </p:spTree>
    <p:extLst>
      <p:ext uri="{BB962C8B-B14F-4D97-AF65-F5344CB8AC3E}">
        <p14:creationId xmlns:p14="http://schemas.microsoft.com/office/powerpoint/2010/main" val="2623569306"/>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50292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552700"/>
            <a:ext cx="5105400"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867400"/>
            <a:ext cx="160020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Query by Title ID</a:t>
            </a:r>
            <a:endParaRPr lang="en-CA" sz="1200" b="1" i="1" dirty="0">
              <a:latin typeface="Arial" pitchFamily="34" charset="0"/>
              <a:cs typeface="Arial" pitchFamily="34" charset="0"/>
            </a:endParaRPr>
          </a:p>
        </p:txBody>
      </p:sp>
      <p:sp>
        <p:nvSpPr>
          <p:cNvPr id="5" name="TextBox 4"/>
          <p:cNvSpPr txBox="1"/>
          <p:nvPr/>
        </p:nvSpPr>
        <p:spPr>
          <a:xfrm>
            <a:off x="5410200" y="1143000"/>
            <a:ext cx="2057400" cy="369332"/>
          </a:xfrm>
          <a:prstGeom prst="rect">
            <a:avLst/>
          </a:prstGeom>
          <a:noFill/>
        </p:spPr>
        <p:txBody>
          <a:bodyPr wrap="square" rtlCol="0">
            <a:spAutoFit/>
          </a:bodyPr>
          <a:lstStyle/>
          <a:p>
            <a:r>
              <a:rPr lang="en-US" dirty="0" smtClean="0">
                <a:latin typeface="Arial" pitchFamily="34" charset="0"/>
                <a:cs typeface="Arial" pitchFamily="34" charset="0"/>
              </a:rPr>
              <a:t>Query By Well ID</a:t>
            </a:r>
            <a:endParaRPr lang="en-CA"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smtClean="0">
                <a:solidFill>
                  <a:schemeClr val="bg1"/>
                </a:solidFill>
              </a:rPr>
              <a:t>More Information4</a:t>
            </a:r>
            <a:endParaRPr lang="en-CA" sz="100" dirty="0">
              <a:solidFill>
                <a:schemeClr val="bg1"/>
              </a:solidFill>
            </a:endParaRPr>
          </a:p>
        </p:txBody>
      </p:sp>
    </p:spTree>
    <p:extLst>
      <p:ext uri="{BB962C8B-B14F-4D97-AF65-F5344CB8AC3E}">
        <p14:creationId xmlns:p14="http://schemas.microsoft.com/office/powerpoint/2010/main" val="1097852598"/>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609600"/>
            <a:ext cx="1295400" cy="731838"/>
          </a:xfrm>
        </p:spPr>
        <p:txBody>
          <a:bodyPr>
            <a:normAutofit/>
          </a:bodyPr>
          <a:lstStyle/>
          <a:p>
            <a:pPr algn="l"/>
            <a:r>
              <a:rPr lang="en-CA" sz="1600" b="1" dirty="0" smtClean="0">
                <a:latin typeface="Arial" pitchFamily="34" charset="0"/>
                <a:cs typeface="Arial" pitchFamily="34" charset="0"/>
              </a:rPr>
              <a:t>Revisions</a:t>
            </a:r>
            <a:endParaRPr lang="en-CA" sz="1600" b="1" dirty="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05036645"/>
              </p:ext>
            </p:extLst>
          </p:nvPr>
        </p:nvGraphicFramePr>
        <p:xfrm>
          <a:off x="1835696" y="2708920"/>
          <a:ext cx="6096000" cy="11125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Date</a:t>
                      </a:r>
                      <a:endParaRPr lang="en-CA" dirty="0"/>
                    </a:p>
                  </a:txBody>
                  <a:tcPr/>
                </a:tc>
                <a:tc>
                  <a:txBody>
                    <a:bodyPr/>
                    <a:lstStyle/>
                    <a:p>
                      <a:r>
                        <a:rPr lang="en-US" dirty="0" smtClean="0"/>
                        <a:t>Revisions Type</a:t>
                      </a:r>
                      <a:endParaRPr lang="en-CA" dirty="0"/>
                    </a:p>
                  </a:txBody>
                  <a:tcPr/>
                </a:tc>
                <a:tc>
                  <a:txBody>
                    <a:bodyPr/>
                    <a:lstStyle/>
                    <a:p>
                      <a:r>
                        <a:rPr lang="en-US" dirty="0" smtClean="0"/>
                        <a:t>Page Number</a:t>
                      </a:r>
                      <a:endParaRPr lang="en-CA" dirty="0"/>
                    </a:p>
                  </a:txBody>
                  <a:tcPr/>
                </a:tc>
              </a:tr>
              <a:tr h="370840">
                <a:tc>
                  <a:txBody>
                    <a:bodyPr/>
                    <a:lstStyle/>
                    <a:p>
                      <a:r>
                        <a:rPr lang="en-US" dirty="0" smtClean="0"/>
                        <a:t>August 31, 2012</a:t>
                      </a:r>
                      <a:endParaRPr lang="en-CA" dirty="0"/>
                    </a:p>
                  </a:txBody>
                  <a:tcPr/>
                </a:tc>
                <a:tc>
                  <a:txBody>
                    <a:bodyPr/>
                    <a:lstStyle/>
                    <a:p>
                      <a:r>
                        <a:rPr lang="en-US" dirty="0" smtClean="0"/>
                        <a:t>Conversion</a:t>
                      </a:r>
                      <a:endParaRPr lang="en-CA" dirty="0"/>
                    </a:p>
                  </a:txBody>
                  <a:tcPr/>
                </a:tc>
                <a:tc>
                  <a:txBody>
                    <a:bodyPr/>
                    <a:lstStyle/>
                    <a:p>
                      <a:r>
                        <a:rPr lang="en-US" dirty="0" smtClean="0"/>
                        <a:t>All</a:t>
                      </a:r>
                      <a:endParaRPr lang="en-CA" dirty="0"/>
                    </a:p>
                  </a:txBody>
                  <a:tcPr/>
                </a:tc>
              </a:tr>
              <a:tr h="370840">
                <a:tc>
                  <a:txBody>
                    <a:bodyPr/>
                    <a:lstStyle/>
                    <a:p>
                      <a:endParaRPr lang="en-CA" dirty="0"/>
                    </a:p>
                  </a:txBody>
                  <a:tcPr/>
                </a:tc>
                <a:tc>
                  <a:txBody>
                    <a:bodyPr/>
                    <a:lstStyle/>
                    <a:p>
                      <a:endParaRPr lang="en-CA"/>
                    </a:p>
                  </a:txBody>
                  <a:tcPr/>
                </a:tc>
                <a:tc>
                  <a:txBody>
                    <a:bodyPr/>
                    <a:lstStyle/>
                    <a:p>
                      <a:endParaRPr lang="en-CA" dirty="0"/>
                    </a:p>
                  </a:txBody>
                  <a:tcPr/>
                </a:tc>
              </a:tr>
            </a:tbl>
          </a:graphicData>
        </a:graphic>
      </p:graphicFrame>
    </p:spTree>
    <p:extLst>
      <p:ext uri="{BB962C8B-B14F-4D97-AF65-F5344CB8AC3E}">
        <p14:creationId xmlns:p14="http://schemas.microsoft.com/office/powerpoint/2010/main" val="969303084"/>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9535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495550"/>
            <a:ext cx="5181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867400"/>
            <a:ext cx="160020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Query by Title ID</a:t>
            </a:r>
            <a:endParaRPr lang="en-CA" sz="1200" b="1" i="1" dirty="0">
              <a:latin typeface="Arial" pitchFamily="34" charset="0"/>
              <a:cs typeface="Arial" pitchFamily="34" charset="0"/>
            </a:endParaRPr>
          </a:p>
        </p:txBody>
      </p:sp>
      <p:sp>
        <p:nvSpPr>
          <p:cNvPr id="5" name="TextBox 4"/>
          <p:cNvSpPr txBox="1"/>
          <p:nvPr/>
        </p:nvSpPr>
        <p:spPr>
          <a:xfrm>
            <a:off x="5181600" y="1143000"/>
            <a:ext cx="2286000" cy="369332"/>
          </a:xfrm>
          <a:prstGeom prst="rect">
            <a:avLst/>
          </a:prstGeom>
          <a:noFill/>
        </p:spPr>
        <p:txBody>
          <a:bodyPr wrap="square" rtlCol="0">
            <a:spAutoFit/>
          </a:bodyPr>
          <a:lstStyle/>
          <a:p>
            <a:r>
              <a:rPr lang="en-US" dirty="0" smtClean="0">
                <a:latin typeface="Arial" pitchFamily="34" charset="0"/>
                <a:cs typeface="Arial" pitchFamily="34" charset="0"/>
              </a:rPr>
              <a:t>Query By Client ID</a:t>
            </a:r>
            <a:endParaRPr lang="en-CA"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smtClean="0">
                <a:solidFill>
                  <a:schemeClr val="bg1"/>
                </a:solidFill>
              </a:rPr>
              <a:t>More Information5</a:t>
            </a:r>
            <a:endParaRPr lang="en-CA" sz="100" dirty="0">
              <a:solidFill>
                <a:schemeClr val="bg1"/>
              </a:solidFill>
            </a:endParaRPr>
          </a:p>
        </p:txBody>
      </p:sp>
    </p:spTree>
    <p:extLst>
      <p:ext uri="{BB962C8B-B14F-4D97-AF65-F5344CB8AC3E}">
        <p14:creationId xmlns:p14="http://schemas.microsoft.com/office/powerpoint/2010/main" val="2990538777"/>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449580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628900"/>
            <a:ext cx="50292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867400"/>
            <a:ext cx="160020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Query by Title ID</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smtClean="0">
                <a:solidFill>
                  <a:schemeClr val="bg1"/>
                </a:solidFill>
              </a:rPr>
              <a:t>More Information6</a:t>
            </a:r>
            <a:endParaRPr lang="en-CA" sz="100" dirty="0">
              <a:solidFill>
                <a:schemeClr val="bg1"/>
              </a:solidFill>
            </a:endParaRPr>
          </a:p>
        </p:txBody>
      </p:sp>
    </p:spTree>
    <p:extLst>
      <p:ext uri="{BB962C8B-B14F-4D97-AF65-F5344CB8AC3E}">
        <p14:creationId xmlns:p14="http://schemas.microsoft.com/office/powerpoint/2010/main" val="3694945878"/>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04800" y="3878014"/>
            <a:ext cx="3835400" cy="1015663"/>
          </a:xfrm>
          <a:prstGeom prst="rect">
            <a:avLst/>
          </a:prstGeom>
        </p:spPr>
        <p:txBody>
          <a:bodyPr wrap="square" lIns="0" tIns="0" rIns="0" bIns="0">
            <a:spAutoFit/>
          </a:bodyPr>
          <a:lstStyle/>
          <a:p>
            <a:r>
              <a:rPr lang="en-CA" sz="1100" b="1" i="1" dirty="0">
                <a:latin typeface="Arial" pitchFamily="34" charset="0"/>
                <a:cs typeface="Arial" pitchFamily="34" charset="0"/>
              </a:rPr>
              <a:t>Tip:</a:t>
            </a:r>
            <a:r>
              <a:rPr lang="en-CA" sz="1100" dirty="0">
                <a:latin typeface="Arial" pitchFamily="34" charset="0"/>
                <a:cs typeface="Arial" pitchFamily="34" charset="0"/>
              </a:rPr>
              <a:t> PEs, Titles and Clients that are active within any portion of the date range chosen (entered) will appear in results.</a:t>
            </a:r>
            <a:br>
              <a:rPr lang="en-CA" sz="1100" dirty="0">
                <a:latin typeface="Arial" pitchFamily="34" charset="0"/>
                <a:cs typeface="Arial" pitchFamily="34" charset="0"/>
              </a:rPr>
            </a:br>
            <a:r>
              <a:rPr lang="en-CA" sz="1100" dirty="0">
                <a:latin typeface="Arial" pitchFamily="34" charset="0"/>
                <a:cs typeface="Arial" pitchFamily="34" charset="0"/>
              </a:rPr>
              <a:t/>
            </a:r>
            <a:br>
              <a:rPr lang="en-CA" sz="1100" dirty="0">
                <a:latin typeface="Arial" pitchFamily="34" charset="0"/>
                <a:cs typeface="Arial" pitchFamily="34" charset="0"/>
              </a:rPr>
            </a:br>
            <a:r>
              <a:rPr lang="en-CA" sz="1100" b="1" i="1" dirty="0">
                <a:latin typeface="Arial" pitchFamily="34" charset="0"/>
                <a:cs typeface="Arial" pitchFamily="34" charset="0"/>
              </a:rPr>
              <a:t>Tip:</a:t>
            </a:r>
            <a:r>
              <a:rPr lang="en-CA" sz="1100" dirty="0">
                <a:latin typeface="Arial" pitchFamily="34" charset="0"/>
                <a:cs typeface="Arial" pitchFamily="34" charset="0"/>
              </a:rPr>
              <a:t> Most common reason for receiving the "No Records Found" message is that the incorrect "Effective Date" was used.</a:t>
            </a:r>
          </a:p>
        </p:txBody>
      </p:sp>
      <p:sp>
        <p:nvSpPr>
          <p:cNvPr id="3" name="Rectangle 2"/>
          <p:cNvSpPr>
            <a:spLocks/>
          </p:cNvSpPr>
          <p:nvPr/>
        </p:nvSpPr>
        <p:spPr>
          <a:xfrm>
            <a:off x="4781550" y="1520547"/>
            <a:ext cx="3368675" cy="3508653"/>
          </a:xfrm>
          <a:prstGeom prst="rect">
            <a:avLst/>
          </a:prstGeom>
        </p:spPr>
        <p:txBody>
          <a:bodyPr wrap="square" lIns="0" tIns="0" rIns="0" bIns="0">
            <a:spAutoFit/>
          </a:bodyPr>
          <a:lstStyle/>
          <a:p>
            <a:r>
              <a:rPr lang="en-CA" sz="1200" dirty="0">
                <a:latin typeface="Arial" pitchFamily="34" charset="0"/>
                <a:cs typeface="Arial" pitchFamily="34" charset="0"/>
              </a:rPr>
              <a:t>The Effective Date is added to the assigned roles, and is the date when that role becomes effective for that client.</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The “From Date” will be defaulted to Jan 1st of current year. </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The “From Date” can be changed to Jan 1st of the current year minus 4 years or any date in between.</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The “To Date” will be defaulted to Today’s date. This date may also be changed.</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The Effective date will be required and cannot be left blank when searching by Title Id, PE Id, and Client Id. </a:t>
            </a:r>
            <a:br>
              <a:rPr lang="en-CA" sz="1200" dirty="0">
                <a:latin typeface="Arial" pitchFamily="34" charset="0"/>
                <a:cs typeface="Arial" pitchFamily="34" charset="0"/>
              </a:rPr>
            </a:br>
            <a:r>
              <a:rPr lang="en-CA" sz="1200" dirty="0">
                <a:latin typeface="Arial" pitchFamily="34" charset="0"/>
                <a:cs typeface="Arial" pitchFamily="34" charset="0"/>
              </a:rPr>
              <a:t>The "To" date must always be equal or greater than the "From" date.</a:t>
            </a:r>
          </a:p>
        </p:txBody>
      </p:sp>
      <p:pic>
        <p:nvPicPr>
          <p:cNvPr id="4" name="Picture 13" descr="GQuery by Effective Date"/>
          <p:cNvPicPr>
            <a:picLocks noChangeArrowheads="1"/>
          </p:cNvPicPr>
          <p:nvPr/>
        </p:nvPicPr>
        <p:blipFill>
          <a:blip r:embed="rId2" cstate="print"/>
          <a:srcRect/>
          <a:stretch>
            <a:fillRect/>
          </a:stretch>
        </p:blipFill>
        <p:spPr bwMode="auto">
          <a:xfrm>
            <a:off x="228600" y="1489374"/>
            <a:ext cx="4311650" cy="2073275"/>
          </a:xfrm>
          <a:prstGeom prst="rect">
            <a:avLst/>
          </a:prstGeom>
          <a:noFill/>
        </p:spPr>
      </p:pic>
      <p:sp>
        <p:nvSpPr>
          <p:cNvPr id="5" name="Rectangle 4"/>
          <p:cNvSpPr>
            <a:spLocks/>
          </p:cNvSpPr>
          <p:nvPr/>
        </p:nvSpPr>
        <p:spPr>
          <a:xfrm>
            <a:off x="6477000" y="952501"/>
            <a:ext cx="52900" cy="215444"/>
          </a:xfrm>
          <a:prstGeom prst="rect">
            <a:avLst/>
          </a:prstGeom>
        </p:spPr>
        <p:txBody>
          <a:bodyPr wrap="square" lIns="0" tIns="0" rIns="0" bIns="0">
            <a:spAutoFit/>
          </a:bodyPr>
          <a:lstStyle/>
          <a:p>
            <a:r>
              <a:rPr lang="en-CA" sz="1400" b="1" i="1"/>
              <a:t> </a:t>
            </a:r>
          </a:p>
        </p:txBody>
      </p:sp>
      <p:sp>
        <p:nvSpPr>
          <p:cNvPr id="7" name="Title 6"/>
          <p:cNvSpPr>
            <a:spLocks noGrp="1"/>
          </p:cNvSpPr>
          <p:nvPr>
            <p:ph type="title" idx="4294967295"/>
          </p:nvPr>
        </p:nvSpPr>
        <p:spPr>
          <a:xfrm>
            <a:off x="609600" y="533400"/>
            <a:ext cx="2514600" cy="808038"/>
          </a:xfrm>
        </p:spPr>
        <p:txBody>
          <a:bodyPr>
            <a:normAutofit/>
          </a:bodyPr>
          <a:lstStyle/>
          <a:p>
            <a:pPr algn="l"/>
            <a:r>
              <a:rPr lang="en-CA" sz="1600" b="1" dirty="0" smtClean="0">
                <a:latin typeface="Arial" pitchFamily="34" charset="0"/>
                <a:cs typeface="Arial" pitchFamily="34" charset="0"/>
              </a:rPr>
              <a:t>Query by Effective Date</a:t>
            </a:r>
            <a:endParaRPr lang="en-CA" sz="1600" b="1" dirty="0">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584200" y="3776246"/>
            <a:ext cx="3835400" cy="338554"/>
          </a:xfrm>
          <a:prstGeom prst="rect">
            <a:avLst/>
          </a:prstGeom>
        </p:spPr>
        <p:txBody>
          <a:bodyPr wrap="square" lIns="0" tIns="0" rIns="0" bIns="0">
            <a:spAutoFit/>
          </a:bodyPr>
          <a:lstStyle/>
          <a:p>
            <a:r>
              <a:rPr lang="en-CA" sz="1100" b="1" i="1" dirty="0">
                <a:latin typeface="Arial" pitchFamily="34" charset="0"/>
                <a:cs typeface="Arial" pitchFamily="34" charset="0"/>
              </a:rPr>
              <a:t>Tip:</a:t>
            </a:r>
            <a:r>
              <a:rPr lang="en-CA" sz="1100" i="1" dirty="0">
                <a:latin typeface="Arial" pitchFamily="34" charset="0"/>
                <a:cs typeface="Arial" pitchFamily="34" charset="0"/>
              </a:rPr>
              <a:t> </a:t>
            </a:r>
            <a:r>
              <a:rPr lang="en-CA" sz="1100" dirty="0">
                <a:latin typeface="Arial" pitchFamily="34" charset="0"/>
                <a:cs typeface="Arial" pitchFamily="34" charset="0"/>
              </a:rPr>
              <a:t>Remember you have to be a specific role holder in order to see results related to that role.</a:t>
            </a:r>
          </a:p>
        </p:txBody>
      </p:sp>
      <p:sp>
        <p:nvSpPr>
          <p:cNvPr id="3" name="Rectangle 2"/>
          <p:cNvSpPr>
            <a:spLocks/>
          </p:cNvSpPr>
          <p:nvPr/>
        </p:nvSpPr>
        <p:spPr>
          <a:xfrm>
            <a:off x="5318125" y="1471196"/>
            <a:ext cx="3368675" cy="369332"/>
          </a:xfrm>
          <a:prstGeom prst="rect">
            <a:avLst/>
          </a:prstGeom>
        </p:spPr>
        <p:txBody>
          <a:bodyPr wrap="square" lIns="0" tIns="0" rIns="0" bIns="0">
            <a:spAutoFit/>
          </a:bodyPr>
          <a:lstStyle/>
          <a:p>
            <a:r>
              <a:rPr lang="en-CA" sz="1200" dirty="0">
                <a:latin typeface="Arial" pitchFamily="34" charset="0"/>
                <a:cs typeface="Arial" pitchFamily="34" charset="0"/>
              </a:rPr>
              <a:t>This option will determine how the results are grouped on the Search Results screen.</a:t>
            </a:r>
          </a:p>
        </p:txBody>
      </p:sp>
      <p:pic>
        <p:nvPicPr>
          <p:cNvPr id="4" name="Picture 14" descr="GResults Grouped By PE ID or Title ID"/>
          <p:cNvPicPr>
            <a:picLocks noChangeArrowheads="1"/>
          </p:cNvPicPr>
          <p:nvPr/>
        </p:nvPicPr>
        <p:blipFill>
          <a:blip r:embed="rId2" cstate="print"/>
          <a:srcRect/>
          <a:stretch>
            <a:fillRect/>
          </a:stretch>
        </p:blipFill>
        <p:spPr bwMode="auto">
          <a:xfrm>
            <a:off x="565150" y="1355725"/>
            <a:ext cx="4311650" cy="2073275"/>
          </a:xfrm>
          <a:prstGeom prst="rect">
            <a:avLst/>
          </a:prstGeom>
          <a:noFill/>
        </p:spPr>
      </p:pic>
      <p:sp>
        <p:nvSpPr>
          <p:cNvPr id="5" name="Rectangle 4"/>
          <p:cNvSpPr>
            <a:spLocks/>
          </p:cNvSpPr>
          <p:nvPr/>
        </p:nvSpPr>
        <p:spPr>
          <a:xfrm>
            <a:off x="6477000" y="952501"/>
            <a:ext cx="52900" cy="215444"/>
          </a:xfrm>
          <a:prstGeom prst="rect">
            <a:avLst/>
          </a:prstGeom>
        </p:spPr>
        <p:txBody>
          <a:bodyPr wrap="square" lIns="0" tIns="0" rIns="0" bIns="0">
            <a:spAutoFit/>
          </a:bodyPr>
          <a:lstStyle/>
          <a:p>
            <a:r>
              <a:rPr lang="en-CA" sz="1400" b="1" i="1"/>
              <a:t> </a:t>
            </a:r>
          </a:p>
        </p:txBody>
      </p:sp>
      <p:sp>
        <p:nvSpPr>
          <p:cNvPr id="7" name="Title 6"/>
          <p:cNvSpPr>
            <a:spLocks noGrp="1"/>
          </p:cNvSpPr>
          <p:nvPr>
            <p:ph type="title" idx="4294967295"/>
          </p:nvPr>
        </p:nvSpPr>
        <p:spPr>
          <a:xfrm>
            <a:off x="609600" y="487362"/>
            <a:ext cx="3810000" cy="960438"/>
          </a:xfrm>
        </p:spPr>
        <p:txBody>
          <a:bodyPr>
            <a:normAutofit/>
          </a:bodyPr>
          <a:lstStyle/>
          <a:p>
            <a:pPr algn="l"/>
            <a:r>
              <a:rPr lang="en-CA" sz="1600" b="1" dirty="0" smtClean="0">
                <a:latin typeface="Arial" pitchFamily="34" charset="0"/>
                <a:cs typeface="Arial" pitchFamily="34" charset="0"/>
              </a:rPr>
              <a:t>Results Grouped</a:t>
            </a:r>
            <a:r>
              <a:rPr lang="en-CA" sz="1600" b="1" baseline="0" dirty="0" smtClean="0">
                <a:latin typeface="Arial" pitchFamily="34" charset="0"/>
                <a:cs typeface="Arial" pitchFamily="34" charset="0"/>
              </a:rPr>
              <a:t> by PE ID or Title ID</a:t>
            </a:r>
            <a:endParaRPr lang="en-CA" sz="1600" b="1" dirty="0">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p:txBody>
          <a:bodyPr>
            <a:normAutofit/>
          </a:bodyPr>
          <a:lstStyle/>
          <a:p>
            <a:r>
              <a:rPr lang="en-CA" sz="100" dirty="0" smtClean="0">
                <a:solidFill>
                  <a:schemeClr val="bg1"/>
                </a:solidFill>
              </a:rPr>
              <a:t>Conclusion</a:t>
            </a:r>
            <a:endParaRPr lang="en-CA" sz="100" dirty="0">
              <a:solidFill>
                <a:schemeClr val="bg1"/>
              </a:solidFill>
            </a:endParaRPr>
          </a:p>
        </p:txBody>
      </p:sp>
      <p:sp>
        <p:nvSpPr>
          <p:cNvPr id="7" name="Text Box 5"/>
          <p:cNvSpPr txBox="1">
            <a:spLocks noChangeArrowheads="1"/>
          </p:cNvSpPr>
          <p:nvPr/>
        </p:nvSpPr>
        <p:spPr bwMode="auto">
          <a:xfrm>
            <a:off x="85725" y="1613248"/>
            <a:ext cx="5857875" cy="2044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smtClean="0">
                <a:ln>
                  <a:noFill/>
                </a:ln>
                <a:solidFill>
                  <a:srgbClr val="2160AD"/>
                </a:solidFill>
                <a:effectLst/>
                <a:latin typeface="Freestyle Script" pitchFamily="66" charset="0"/>
                <a:cs typeface="Arial" pitchFamily="34" charset="0"/>
              </a:rPr>
              <a:t>Congratulations!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2160AD"/>
                </a:solidFill>
                <a:effectLst/>
                <a:latin typeface="Arial" pitchFamily="34" charset="0"/>
                <a:cs typeface="Arial" pitchFamily="34" charset="0"/>
              </a:rPr>
              <a:t>You have completed the </a:t>
            </a:r>
            <a:r>
              <a:rPr lang="en-US" b="1" dirty="0" smtClean="0">
                <a:solidFill>
                  <a:srgbClr val="2160AD"/>
                </a:solidFill>
                <a:latin typeface="Arial" pitchFamily="34" charset="0"/>
                <a:cs typeface="Arial" pitchFamily="34" charset="0"/>
              </a:rPr>
              <a:t>ETS – Query FMT</a:t>
            </a:r>
            <a:endParaRPr kumimoji="0" lang="en-US" sz="1800" b="1" i="0" u="none" strike="noStrike" cap="none" normalizeH="0" baseline="0" dirty="0" smtClean="0">
              <a:ln>
                <a:noFill/>
              </a:ln>
              <a:solidFill>
                <a:srgbClr val="2160AD"/>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2160AD"/>
                </a:solidFill>
                <a:effectLst/>
                <a:latin typeface="Arial" pitchFamily="34" charset="0"/>
                <a:cs typeface="Arial" pitchFamily="34" charset="0"/>
              </a:rPr>
              <a:t>Online Training Course</a:t>
            </a:r>
            <a:endParaRPr kumimoji="0" lang="en-US" sz="1800" b="0" i="0" u="none" strike="noStrike" cap="none" normalizeH="0" baseline="0" dirty="0" smtClean="0">
              <a:ln>
                <a:noFill/>
              </a:ln>
              <a:solidFill>
                <a:srgbClr val="2160AD"/>
              </a:solidFill>
              <a:effectLst/>
              <a:latin typeface="Arial" pitchFamily="34" charset="0"/>
              <a:cs typeface="Arial" pitchFamily="34" charset="0"/>
            </a:endParaRPr>
          </a:p>
        </p:txBody>
      </p:sp>
      <p:sp>
        <p:nvSpPr>
          <p:cNvPr id="8" name="Text Box 3"/>
          <p:cNvSpPr txBox="1">
            <a:spLocks noChangeArrowheads="1"/>
          </p:cNvSpPr>
          <p:nvPr/>
        </p:nvSpPr>
        <p:spPr bwMode="auto">
          <a:xfrm>
            <a:off x="323528" y="3810000"/>
            <a:ext cx="5451475"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pitchFamily="34" charset="0"/>
              <a:cs typeface="Arial" pitchFamily="34" charset="0"/>
            </a:endParaRPr>
          </a:p>
          <a:p>
            <a:pPr lvl="0" algn="ctr" fontAlgn="base">
              <a:spcBef>
                <a:spcPct val="0"/>
              </a:spcBef>
              <a:spcAft>
                <a:spcPct val="0"/>
              </a:spcAft>
            </a:pPr>
            <a:r>
              <a:rPr lang="en-CA" sz="1400" dirty="0">
                <a:solidFill>
                  <a:srgbClr val="0070C0"/>
                </a:solidFill>
                <a:latin typeface="Arial" pitchFamily="34" charset="0"/>
                <a:cs typeface="Arial" pitchFamily="34" charset="0"/>
              </a:rPr>
              <a:t>Please proceed to the subsequent courses detailing other functionality of the Freehold Mineral Tax application.</a:t>
            </a:r>
            <a:br>
              <a:rPr lang="en-CA" sz="1400" dirty="0">
                <a:solidFill>
                  <a:srgbClr val="0070C0"/>
                </a:solidFill>
                <a:latin typeface="Arial" pitchFamily="34" charset="0"/>
                <a:cs typeface="Arial" pitchFamily="34" charset="0"/>
              </a:rPr>
            </a:br>
            <a:r>
              <a:rPr lang="en-CA" sz="1400" dirty="0">
                <a:solidFill>
                  <a:srgbClr val="0070C0"/>
                </a:solidFill>
                <a:latin typeface="Arial" pitchFamily="34" charset="0"/>
                <a:cs typeface="Arial" pitchFamily="34" charset="0"/>
              </a:rPr>
              <a:t/>
            </a:r>
            <a:br>
              <a:rPr lang="en-CA" sz="1400" dirty="0">
                <a:solidFill>
                  <a:srgbClr val="0070C0"/>
                </a:solidFill>
                <a:latin typeface="Arial" pitchFamily="34" charset="0"/>
                <a:cs typeface="Arial" pitchFamily="34" charset="0"/>
              </a:rPr>
            </a:br>
            <a:r>
              <a:rPr lang="en-CA" sz="1400" dirty="0">
                <a:solidFill>
                  <a:srgbClr val="0070C0"/>
                </a:solidFill>
                <a:latin typeface="Arial" pitchFamily="34" charset="0"/>
                <a:cs typeface="Arial" pitchFamily="34" charset="0"/>
              </a:rPr>
              <a:t>If you have any comments or questions on this module, please forward them to the following email address: </a:t>
            </a:r>
            <a:br>
              <a:rPr lang="en-CA" sz="1400" dirty="0">
                <a:solidFill>
                  <a:srgbClr val="0070C0"/>
                </a:solidFill>
                <a:latin typeface="Arial" pitchFamily="34" charset="0"/>
                <a:cs typeface="Arial" pitchFamily="34" charset="0"/>
              </a:rPr>
            </a:br>
            <a:r>
              <a:rPr lang="en-CA" sz="1400" dirty="0">
                <a:solidFill>
                  <a:srgbClr val="0070C0"/>
                </a:solidFill>
                <a:latin typeface="Arial" pitchFamily="34" charset="0"/>
                <a:cs typeface="Arial" pitchFamily="34" charset="0"/>
              </a:rPr>
              <a:t/>
            </a:r>
            <a:br>
              <a:rPr lang="en-CA" sz="1400" dirty="0">
                <a:solidFill>
                  <a:srgbClr val="0070C0"/>
                </a:solidFill>
                <a:latin typeface="Arial" pitchFamily="34" charset="0"/>
                <a:cs typeface="Arial" pitchFamily="34" charset="0"/>
              </a:rPr>
            </a:br>
            <a:r>
              <a:rPr lang="en-CA" sz="1400" dirty="0" smtClean="0">
                <a:solidFill>
                  <a:srgbClr val="0070C0"/>
                </a:solidFill>
                <a:latin typeface="Arial" pitchFamily="34" charset="0"/>
                <a:cs typeface="Arial" pitchFamily="34" charset="0"/>
                <a:hlinkClick r:id="rId2"/>
              </a:rPr>
              <a:t>Mintax.Energy@gov.ab.ca</a:t>
            </a:r>
            <a:r>
              <a:rPr lang="en-CA" sz="1400" dirty="0" smtClean="0">
                <a:solidFill>
                  <a:srgbClr val="0070C0"/>
                </a:solidFill>
                <a:latin typeface="Arial" pitchFamily="34" charset="0"/>
                <a:cs typeface="Arial" pitchFamily="34" charset="0"/>
              </a:rPr>
              <a:t> </a:t>
            </a:r>
            <a:r>
              <a:rPr lang="en-CA" sz="1400" dirty="0">
                <a:solidFill>
                  <a:srgbClr val="0070C0"/>
                </a:solidFill>
                <a:latin typeface="Arial" pitchFamily="34" charset="0"/>
                <a:cs typeface="Arial" pitchFamily="34" charset="0"/>
              </a:rPr>
              <a:t/>
            </a:r>
            <a:br>
              <a:rPr lang="en-CA" sz="1400" dirty="0">
                <a:solidFill>
                  <a:srgbClr val="0070C0"/>
                </a:solidFill>
                <a:latin typeface="Arial" pitchFamily="34" charset="0"/>
                <a:cs typeface="Arial" pitchFamily="34" charset="0"/>
              </a:rPr>
            </a:br>
            <a:endParaRPr lang="en-CA" sz="1400" dirty="0">
              <a:solidFill>
                <a:srgbClr val="0070C0"/>
              </a:solidFill>
              <a:latin typeface="Arial" pitchFamily="34" charset="0"/>
              <a:cs typeface="Arial" pitchFamily="34" charset="0"/>
            </a:endParaRPr>
          </a:p>
          <a:p>
            <a:pPr lvl="0" algn="ctr" fontAlgn="base">
              <a:spcBef>
                <a:spcPct val="0"/>
              </a:spcBef>
              <a:spcAft>
                <a:spcPct val="0"/>
              </a:spcAft>
            </a:pPr>
            <a:endParaRPr kumimoji="0" lang="en-US" sz="1400" b="0" i="0" u="none" strike="noStrike" cap="none" normalizeH="0" baseline="0" dirty="0" smtClean="0">
              <a:ln>
                <a:noFill/>
              </a:ln>
              <a:solidFill>
                <a:srgbClr val="0070C0"/>
              </a:solidFill>
              <a:effectLst/>
              <a:latin typeface="Arial" pitchFamily="34" charset="0"/>
              <a:cs typeface="Arial"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136" y="1307632"/>
            <a:ext cx="4219575" cy="47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733801" y="1504811"/>
            <a:ext cx="5314949" cy="350865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In this module, you will learn how to search for Production Entities and their related Title and role associations, by querying: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628650" lvl="1" indent="-171450" fontAlgn="base">
              <a:spcBef>
                <a:spcPct val="0"/>
              </a:spcBef>
              <a:spcAft>
                <a:spcPct val="0"/>
              </a:spcAft>
              <a:buFont typeface="Arial" pitchFamily="34" charset="0"/>
              <a:buChar char="•"/>
            </a:pPr>
            <a:r>
              <a:rPr kumimoji="0" lang="en-US" sz="1200" b="0" i="0" u="none" strike="noStrike" cap="none" normalizeH="0" baseline="0" dirty="0" smtClean="0">
                <a:ln>
                  <a:noFill/>
                </a:ln>
                <a:solidFill>
                  <a:srgbClr val="000000"/>
                </a:solidFill>
                <a:effectLst/>
                <a:latin typeface="Arial" pitchFamily="34" charset="0"/>
                <a:cs typeface="Arial" pitchFamily="34" charset="0"/>
              </a:rPr>
              <a:t>A Production Entity Id</a:t>
            </a:r>
          </a:p>
          <a:p>
            <a:pPr marL="628650" lvl="1" indent="-171450" fontAlgn="base">
              <a:spcBef>
                <a:spcPct val="0"/>
              </a:spcBef>
              <a:spcAft>
                <a:spcPct val="0"/>
              </a:spcAft>
              <a:buFont typeface="Arial" pitchFamily="34" charset="0"/>
              <a:buChar char="•"/>
            </a:pP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628650" lvl="1" indent="-171450" fontAlgn="base">
              <a:spcBef>
                <a:spcPct val="0"/>
              </a:spcBef>
              <a:spcAft>
                <a:spcPct val="0"/>
              </a:spcAft>
              <a:buFont typeface="Arial" pitchFamily="34" charset="0"/>
              <a:buChar char="•"/>
            </a:pPr>
            <a:r>
              <a:rPr kumimoji="0" lang="en-US" sz="1200" b="0" i="0" u="none" strike="noStrike" cap="none" normalizeH="0" baseline="0" dirty="0" smtClean="0">
                <a:ln>
                  <a:noFill/>
                </a:ln>
                <a:solidFill>
                  <a:srgbClr val="000000"/>
                </a:solidFill>
                <a:effectLst/>
                <a:latin typeface="Arial" pitchFamily="34" charset="0"/>
                <a:cs typeface="Arial" pitchFamily="34" charset="0"/>
              </a:rPr>
              <a:t>Land key</a:t>
            </a:r>
          </a:p>
          <a:p>
            <a:pPr marL="628650" lvl="1" indent="-171450" fontAlgn="base">
              <a:spcBef>
                <a:spcPct val="0"/>
              </a:spcBef>
              <a:spcAft>
                <a:spcPct val="0"/>
              </a:spcAft>
              <a:buFont typeface="Arial" pitchFamily="34" charset="0"/>
              <a:buChar char="•"/>
            </a:pP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628650" lvl="1" indent="-171450" fontAlgn="base">
              <a:spcBef>
                <a:spcPct val="0"/>
              </a:spcBef>
              <a:spcAft>
                <a:spcPct val="0"/>
              </a:spcAft>
              <a:buFont typeface="Arial" pitchFamily="34" charset="0"/>
              <a:buChar char="•"/>
            </a:pPr>
            <a:r>
              <a:rPr kumimoji="0" lang="en-US" sz="1200" b="0" i="0" u="none" strike="noStrike" cap="none" normalizeH="0" baseline="0" dirty="0" smtClean="0">
                <a:ln>
                  <a:noFill/>
                </a:ln>
                <a:solidFill>
                  <a:srgbClr val="000000"/>
                </a:solidFill>
                <a:effectLst/>
                <a:latin typeface="Arial" pitchFamily="34" charset="0"/>
                <a:cs typeface="Arial" pitchFamily="34" charset="0"/>
              </a:rPr>
              <a:t>Well Id</a:t>
            </a:r>
          </a:p>
          <a:p>
            <a:pPr marL="628650" lvl="1" indent="-171450" fontAlgn="base">
              <a:spcBef>
                <a:spcPct val="0"/>
              </a:spcBef>
              <a:spcAft>
                <a:spcPct val="0"/>
              </a:spcAft>
              <a:buFont typeface="Arial" pitchFamily="34" charset="0"/>
              <a:buChar char="•"/>
            </a:pP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628650" lvl="1" indent="-171450" fontAlgn="base">
              <a:spcBef>
                <a:spcPct val="0"/>
              </a:spcBef>
              <a:spcAft>
                <a:spcPct val="0"/>
              </a:spcAft>
              <a:buFont typeface="Arial" pitchFamily="34" charset="0"/>
              <a:buChar char="•"/>
            </a:pPr>
            <a:r>
              <a:rPr kumimoji="0" lang="en-US" sz="1200" b="0" i="0" u="none" strike="noStrike" cap="none" normalizeH="0" baseline="0" dirty="0" smtClean="0">
                <a:ln>
                  <a:noFill/>
                </a:ln>
                <a:solidFill>
                  <a:srgbClr val="000000"/>
                </a:solidFill>
                <a:effectLst/>
                <a:latin typeface="Arial" pitchFamily="34" charset="0"/>
                <a:cs typeface="Arial" pitchFamily="34" charset="0"/>
              </a:rPr>
              <a:t>Title Id</a:t>
            </a:r>
          </a:p>
          <a:p>
            <a:pPr marL="628650" lvl="1" indent="-171450" fontAlgn="base">
              <a:spcBef>
                <a:spcPct val="0"/>
              </a:spcBef>
              <a:spcAft>
                <a:spcPct val="0"/>
              </a:spcAft>
              <a:buFont typeface="Arial" pitchFamily="34" charset="0"/>
              <a:buChar char="•"/>
            </a:pP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628650" lvl="1" indent="-171450" fontAlgn="base">
              <a:spcBef>
                <a:spcPct val="0"/>
              </a:spcBef>
              <a:spcAft>
                <a:spcPct val="0"/>
              </a:spcAft>
              <a:buFont typeface="Arial" pitchFamily="34" charset="0"/>
              <a:buChar char="•"/>
            </a:pPr>
            <a:r>
              <a:rPr kumimoji="0" lang="en-US" sz="1200" b="0" i="0" u="none" strike="noStrike" cap="none" normalizeH="0" baseline="0" dirty="0" smtClean="0">
                <a:ln>
                  <a:noFill/>
                </a:ln>
                <a:solidFill>
                  <a:srgbClr val="000000"/>
                </a:solidFill>
                <a:effectLst/>
                <a:latin typeface="Arial" pitchFamily="34" charset="0"/>
                <a:cs typeface="Arial" pitchFamily="34" charset="0"/>
              </a:rPr>
              <a:t>A Client Id, or</a:t>
            </a:r>
          </a:p>
          <a:p>
            <a:pPr marL="628650" lvl="1" indent="-171450" fontAlgn="base">
              <a:spcBef>
                <a:spcPct val="0"/>
              </a:spcBef>
              <a:spcAft>
                <a:spcPct val="0"/>
              </a:spcAft>
              <a:buFont typeface="Arial" pitchFamily="34" charset="0"/>
              <a:buChar char="•"/>
            </a:pP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628650" lvl="1" indent="-171450" fontAlgn="base">
              <a:spcBef>
                <a:spcPct val="0"/>
              </a:spcBef>
              <a:spcAft>
                <a:spcPct val="0"/>
              </a:spcAft>
              <a:buFont typeface="Arial" pitchFamily="34" charset="0"/>
              <a:buChar char="•"/>
            </a:pPr>
            <a:r>
              <a:rPr kumimoji="0" lang="en-US" sz="1200" b="0" i="0" u="none" strike="noStrike" cap="none" normalizeH="0" baseline="0" dirty="0" smtClean="0">
                <a:ln>
                  <a:noFill/>
                </a:ln>
                <a:solidFill>
                  <a:srgbClr val="000000"/>
                </a:solidFill>
                <a:effectLst/>
                <a:latin typeface="Arial" pitchFamily="34" charset="0"/>
                <a:cs typeface="Arial" pitchFamily="34" charset="0"/>
              </a:rPr>
              <a:t>A combination of any of these ids</a:t>
            </a: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solidFill>
                <a:srgbClr val="00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The more criteria fields entered, the narrower your search will be, retrieving only the necessary information needed to work with. </a:t>
            </a:r>
            <a:br>
              <a:rPr kumimoji="0" lang="en-US" sz="1200" b="0" i="0" u="none" strike="noStrike" cap="none" normalizeH="0" baseline="0" dirty="0" smtClean="0">
                <a:ln>
                  <a:noFill/>
                </a:ln>
                <a:solidFill>
                  <a:srgbClr val="000000"/>
                </a:solidFill>
                <a:effectLst/>
                <a:latin typeface="Arial" pitchFamily="34" charset="0"/>
                <a:cs typeface="Arial" pitchFamily="34" charset="0"/>
              </a:rPr>
            </a:br>
            <a:r>
              <a:rPr kumimoji="0" lang="en-US" sz="1200" b="0" i="0" u="none" strike="noStrike" cap="none" normalizeH="0" baseline="0" dirty="0" smtClean="0">
                <a:ln>
                  <a:noFill/>
                </a:ln>
                <a:solidFill>
                  <a:srgbClr val="000000"/>
                </a:solidFill>
                <a:effectLst/>
                <a:latin typeface="Arial" pitchFamily="34" charset="0"/>
                <a:cs typeface="Arial" pitchFamily="34" charset="0"/>
              </a:rPr>
              <a:t/>
            </a:r>
            <a:br>
              <a:rPr kumimoji="0" lang="en-US" sz="1200" b="0" i="0" u="none" strike="noStrike" cap="none" normalizeH="0" baseline="0" dirty="0" smtClean="0">
                <a:ln>
                  <a:noFill/>
                </a:ln>
                <a:solidFill>
                  <a:srgbClr val="000000"/>
                </a:solidFill>
                <a:effectLst/>
                <a:latin typeface="Arial" pitchFamily="34" charset="0"/>
                <a:cs typeface="Arial" pitchFamily="34" charset="0"/>
              </a:rPr>
            </a:br>
            <a:r>
              <a:rPr kumimoji="0" lang="en-US" sz="1200" b="0" i="0" u="none" strike="noStrike" cap="none" normalizeH="0" baseline="0" dirty="0" smtClean="0">
                <a:ln>
                  <a:noFill/>
                </a:ln>
                <a:solidFill>
                  <a:srgbClr val="000000"/>
                </a:solidFill>
                <a:effectLst/>
                <a:latin typeface="Arial" pitchFamily="34" charset="0"/>
                <a:cs typeface="Arial" pitchFamily="34" charset="0"/>
              </a:rPr>
              <a:t>Date range will default to the current year.</a:t>
            </a:r>
            <a:endParaRPr kumimoji="0" lang="en-US" sz="1200" b="0" i="0" u="none" strike="noStrike" cap="none" normalizeH="0" baseline="0" dirty="0" smtClean="0">
              <a:ln>
                <a:noFill/>
              </a:ln>
              <a:solidFill>
                <a:schemeClr val="tx1"/>
              </a:solidFill>
              <a:effectLst/>
              <a:latin typeface="Arial" pitchFamily="34" charset="0"/>
            </a:endParaRPr>
          </a:p>
        </p:txBody>
      </p:sp>
      <p:pic>
        <p:nvPicPr>
          <p:cNvPr id="3" name="Picture 2" descr="GIntro_FMT"/>
          <p:cNvPicPr>
            <a:picLocks noChangeArrowheads="1"/>
          </p:cNvPicPr>
          <p:nvPr/>
        </p:nvPicPr>
        <p:blipFill>
          <a:blip r:embed="rId2" cstate="print"/>
          <a:srcRect/>
          <a:stretch>
            <a:fillRect/>
          </a:stretch>
        </p:blipFill>
        <p:spPr bwMode="auto">
          <a:xfrm>
            <a:off x="304800" y="1651000"/>
            <a:ext cx="3263900" cy="3302000"/>
          </a:xfrm>
          <a:prstGeom prst="rect">
            <a:avLst/>
          </a:prstGeom>
          <a:noFill/>
        </p:spPr>
      </p:pic>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609600" y="457200"/>
            <a:ext cx="1371600" cy="884238"/>
          </a:xfrm>
        </p:spPr>
        <p:txBody>
          <a:bodyPr>
            <a:normAutofit/>
          </a:bodyPr>
          <a:lstStyle/>
          <a:p>
            <a:pPr algn="l"/>
            <a:r>
              <a:rPr lang="en-CA" sz="1600" b="1" dirty="0" smtClean="0">
                <a:latin typeface="Arial" pitchFamily="34" charset="0"/>
                <a:cs typeface="Arial" pitchFamily="34" charset="0"/>
              </a:rPr>
              <a:t>Introduction</a:t>
            </a:r>
            <a:endParaRPr lang="en-CA" sz="1600" b="1" dirty="0">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784725" y="2060138"/>
            <a:ext cx="3368675" cy="1292662"/>
          </a:xfrm>
          <a:prstGeom prst="rect">
            <a:avLst/>
          </a:prstGeom>
        </p:spPr>
        <p:txBody>
          <a:bodyPr wrap="square" lIns="0" tIns="0" rIns="0" bIns="0">
            <a:spAutoFit/>
          </a:bodyPr>
          <a:lstStyle/>
          <a:p>
            <a:r>
              <a:rPr lang="en-CA" sz="1200" dirty="0">
                <a:latin typeface="Arial" pitchFamily="34" charset="0"/>
                <a:cs typeface="Arial" pitchFamily="34" charset="0"/>
              </a:rPr>
              <a:t>To access the QUERY FMT option, expand the tree node and click on Query FMT.</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Note that while the Query screen looks the same for each process node, its functionality may differ slightly depending on the business rules for that process.</a:t>
            </a:r>
          </a:p>
        </p:txBody>
      </p:sp>
      <p:pic>
        <p:nvPicPr>
          <p:cNvPr id="3" name="Picture 4" descr="GMenu"/>
          <p:cNvPicPr>
            <a:picLocks noChangeArrowheads="1"/>
          </p:cNvPicPr>
          <p:nvPr/>
        </p:nvPicPr>
        <p:blipFill>
          <a:blip r:embed="rId2" cstate="print"/>
          <a:srcRect/>
          <a:stretch>
            <a:fillRect/>
          </a:stretch>
        </p:blipFill>
        <p:spPr bwMode="auto">
          <a:xfrm>
            <a:off x="555624" y="1574800"/>
            <a:ext cx="3844925" cy="3225800"/>
          </a:xfrm>
          <a:prstGeom prst="rect">
            <a:avLst/>
          </a:prstGeom>
          <a:noFill/>
        </p:spPr>
      </p:pic>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685800" y="563562"/>
            <a:ext cx="838200" cy="731838"/>
          </a:xfrm>
        </p:spPr>
        <p:txBody>
          <a:bodyPr>
            <a:normAutofit/>
          </a:bodyPr>
          <a:lstStyle/>
          <a:p>
            <a:pPr algn="l"/>
            <a:r>
              <a:rPr lang="en-US" sz="1600" b="1" dirty="0" smtClean="0">
                <a:latin typeface="Arial" pitchFamily="34" charset="0"/>
                <a:cs typeface="Arial" pitchFamily="34" charset="0"/>
              </a:rPr>
              <a:t>Menu</a:t>
            </a:r>
            <a:endParaRPr lang="en-CA" sz="1600" b="1" dirty="0">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3810000"/>
            <a:ext cx="847725" cy="82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55600" y="3987969"/>
            <a:ext cx="3835400" cy="677108"/>
          </a:xfrm>
          <a:prstGeom prst="rect">
            <a:avLst/>
          </a:prstGeom>
        </p:spPr>
        <p:txBody>
          <a:bodyPr wrap="square" lIns="0" tIns="0" rIns="0" bIns="0">
            <a:spAutoFit/>
          </a:bodyPr>
          <a:lstStyle/>
          <a:p>
            <a:r>
              <a:rPr lang="en-CA" sz="1100" b="1" i="1" dirty="0">
                <a:latin typeface="Arial" pitchFamily="34" charset="0"/>
                <a:cs typeface="Arial" pitchFamily="34" charset="0"/>
              </a:rPr>
              <a:t>Tip:</a:t>
            </a:r>
            <a:r>
              <a:rPr lang="en-CA" sz="1100" i="1" dirty="0">
                <a:latin typeface="Arial" pitchFamily="34" charset="0"/>
                <a:cs typeface="Arial" pitchFamily="34" charset="0"/>
              </a:rPr>
              <a:t> </a:t>
            </a:r>
            <a:r>
              <a:rPr lang="en-CA" sz="1100" dirty="0">
                <a:latin typeface="Arial" pitchFamily="34" charset="0"/>
                <a:cs typeface="Arial" pitchFamily="34" charset="0"/>
              </a:rPr>
              <a:t>Make sure the PE you are Searching has at least a portion of FH Land associated. Only FH particulars will be available to search. Searching Crown PEs will result in "No Records Found"</a:t>
            </a:r>
          </a:p>
        </p:txBody>
      </p:sp>
      <p:sp>
        <p:nvSpPr>
          <p:cNvPr id="3" name="Rectangle 2"/>
          <p:cNvSpPr>
            <a:spLocks/>
          </p:cNvSpPr>
          <p:nvPr/>
        </p:nvSpPr>
        <p:spPr>
          <a:xfrm>
            <a:off x="5318125" y="1568620"/>
            <a:ext cx="3368675" cy="2215991"/>
          </a:xfrm>
          <a:prstGeom prst="rect">
            <a:avLst/>
          </a:prstGeom>
        </p:spPr>
        <p:txBody>
          <a:bodyPr wrap="square" lIns="0" tIns="0" rIns="0" bIns="0">
            <a:spAutoFit/>
          </a:bodyPr>
          <a:lstStyle/>
          <a:p>
            <a:r>
              <a:rPr lang="en-CA" sz="1200" dirty="0">
                <a:latin typeface="Arial" pitchFamily="34" charset="0"/>
                <a:cs typeface="Arial" pitchFamily="34" charset="0"/>
              </a:rPr>
              <a:t>Production Entities can be either a Multiple Well Production Entity (MWPE), or a Single Well Production Entity (SWPE).</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A </a:t>
            </a:r>
            <a:r>
              <a:rPr lang="en-CA" sz="1200" b="1" dirty="0">
                <a:latin typeface="Arial" pitchFamily="34" charset="0"/>
                <a:cs typeface="Arial" pitchFamily="34" charset="0"/>
              </a:rPr>
              <a:t>MWPE</a:t>
            </a:r>
            <a:r>
              <a:rPr lang="en-CA" sz="1200" dirty="0">
                <a:latin typeface="Arial" pitchFamily="34" charset="0"/>
                <a:cs typeface="Arial" pitchFamily="34" charset="0"/>
              </a:rPr>
              <a:t> is created to allow for the grouping of wells used in a common purpose (i.e. a unit or a production allocation agreement).</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A </a:t>
            </a:r>
            <a:r>
              <a:rPr lang="en-CA" sz="1200" b="1" dirty="0">
                <a:latin typeface="Arial" pitchFamily="34" charset="0"/>
                <a:cs typeface="Arial" pitchFamily="34" charset="0"/>
              </a:rPr>
              <a:t>SWPE</a:t>
            </a:r>
            <a:r>
              <a:rPr lang="en-CA" sz="1200" dirty="0">
                <a:latin typeface="Arial" pitchFamily="34" charset="0"/>
                <a:cs typeface="Arial" pitchFamily="34" charset="0"/>
              </a:rPr>
              <a:t> corresponds directly to an Active Well Event. A SWPE has one Well Event attached to it and has a Crown/Freehold percentage assigned to it.</a:t>
            </a:r>
          </a:p>
        </p:txBody>
      </p:sp>
      <p:pic>
        <p:nvPicPr>
          <p:cNvPr id="4" name="Picture 5" descr="GQuery by Production Entity"/>
          <p:cNvPicPr>
            <a:picLocks noChangeArrowheads="1"/>
          </p:cNvPicPr>
          <p:nvPr/>
        </p:nvPicPr>
        <p:blipFill>
          <a:blip r:embed="rId2" cstate="print"/>
          <a:srcRect/>
          <a:stretch>
            <a:fillRect/>
          </a:stretch>
        </p:blipFill>
        <p:spPr bwMode="auto">
          <a:xfrm>
            <a:off x="307975" y="1568619"/>
            <a:ext cx="4311650" cy="2073275"/>
          </a:xfrm>
          <a:prstGeom prst="rect">
            <a:avLst/>
          </a:prstGeom>
          <a:noFill/>
        </p:spPr>
      </p:pic>
      <p:sp>
        <p:nvSpPr>
          <p:cNvPr id="5" name="Rectangle 4"/>
          <p:cNvSpPr>
            <a:spLocks/>
          </p:cNvSpPr>
          <p:nvPr/>
        </p:nvSpPr>
        <p:spPr>
          <a:xfrm>
            <a:off x="6477000" y="952501"/>
            <a:ext cx="52900" cy="215444"/>
          </a:xfrm>
          <a:prstGeom prst="rect">
            <a:avLst/>
          </a:prstGeom>
        </p:spPr>
        <p:txBody>
          <a:bodyPr wrap="square" lIns="0" tIns="0" rIns="0" bIns="0">
            <a:spAutoFit/>
          </a:bodyPr>
          <a:lstStyle/>
          <a:p>
            <a:r>
              <a:rPr lang="en-CA" sz="1400" b="1" i="1"/>
              <a:t> </a:t>
            </a:r>
          </a:p>
        </p:txBody>
      </p:sp>
      <p:sp>
        <p:nvSpPr>
          <p:cNvPr id="7" name="Title 6"/>
          <p:cNvSpPr>
            <a:spLocks noGrp="1"/>
          </p:cNvSpPr>
          <p:nvPr>
            <p:ph type="title" idx="4294967295"/>
          </p:nvPr>
        </p:nvSpPr>
        <p:spPr>
          <a:xfrm>
            <a:off x="609600" y="609600"/>
            <a:ext cx="2895600" cy="731838"/>
          </a:xfrm>
        </p:spPr>
        <p:txBody>
          <a:bodyPr>
            <a:normAutofit/>
          </a:bodyPr>
          <a:lstStyle/>
          <a:p>
            <a:pPr algn="l"/>
            <a:r>
              <a:rPr lang="en-CA" sz="1600" b="1" dirty="0" smtClean="0">
                <a:latin typeface="Arial" pitchFamily="34" charset="0"/>
                <a:cs typeface="Arial" pitchFamily="34" charset="0"/>
              </a:rPr>
              <a:t>Query by Production Entity</a:t>
            </a:r>
            <a:endParaRPr lang="en-CA" sz="1600" b="1" dirty="0">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04800" y="3725614"/>
            <a:ext cx="3835400" cy="846386"/>
          </a:xfrm>
          <a:prstGeom prst="rect">
            <a:avLst/>
          </a:prstGeom>
        </p:spPr>
        <p:txBody>
          <a:bodyPr wrap="square" lIns="0" tIns="0" rIns="0" bIns="0">
            <a:spAutoFit/>
          </a:bodyPr>
          <a:lstStyle/>
          <a:p>
            <a:r>
              <a:rPr lang="en-CA" sz="1100" b="1" i="1" dirty="0">
                <a:latin typeface="Arial" pitchFamily="34" charset="0"/>
                <a:cs typeface="Arial" pitchFamily="34" charset="0"/>
              </a:rPr>
              <a:t>Tip</a:t>
            </a:r>
            <a:r>
              <a:rPr lang="en-CA" sz="1100" b="1" dirty="0">
                <a:latin typeface="Arial" pitchFamily="34" charset="0"/>
                <a:cs typeface="Arial" pitchFamily="34" charset="0"/>
              </a:rPr>
              <a:t>:</a:t>
            </a:r>
            <a:r>
              <a:rPr lang="en-CA" sz="1100" dirty="0">
                <a:latin typeface="Arial" pitchFamily="34" charset="0"/>
                <a:cs typeface="Arial" pitchFamily="34" charset="0"/>
              </a:rPr>
              <a:t> Using the Client ID Search criteria selection box to identify only those properties you may have in common with that corporate entity.</a:t>
            </a:r>
            <a:br>
              <a:rPr lang="en-CA" sz="1100" dirty="0">
                <a:latin typeface="Arial" pitchFamily="34" charset="0"/>
                <a:cs typeface="Arial" pitchFamily="34" charset="0"/>
              </a:rPr>
            </a:br>
            <a:r>
              <a:rPr lang="en-CA" sz="1100" i="1" dirty="0">
                <a:latin typeface="Arial" pitchFamily="34" charset="0"/>
                <a:cs typeface="Arial" pitchFamily="34" charset="0"/>
              </a:rPr>
              <a:t/>
            </a:r>
            <a:br>
              <a:rPr lang="en-CA" sz="1100" i="1" dirty="0">
                <a:latin typeface="Arial" pitchFamily="34" charset="0"/>
                <a:cs typeface="Arial" pitchFamily="34" charset="0"/>
              </a:rPr>
            </a:br>
            <a:r>
              <a:rPr lang="en-CA" sz="1100" b="1" i="1" dirty="0">
                <a:latin typeface="Arial" pitchFamily="34" charset="0"/>
                <a:cs typeface="Arial" pitchFamily="34" charset="0"/>
              </a:rPr>
              <a:t>Tip</a:t>
            </a:r>
            <a:r>
              <a:rPr lang="en-CA" sz="1100" b="1" i="1" dirty="0" smtClean="0">
                <a:latin typeface="Arial" pitchFamily="34" charset="0"/>
                <a:cs typeface="Arial" pitchFamily="34" charset="0"/>
              </a:rPr>
              <a:t>: </a:t>
            </a:r>
            <a:r>
              <a:rPr lang="en-CA" sz="1100" dirty="0" smtClean="0">
                <a:latin typeface="Arial" pitchFamily="34" charset="0"/>
                <a:cs typeface="Arial" pitchFamily="34" charset="0"/>
              </a:rPr>
              <a:t>You </a:t>
            </a:r>
            <a:r>
              <a:rPr lang="en-CA" sz="1100" b="1" dirty="0">
                <a:latin typeface="Arial" pitchFamily="34" charset="0"/>
                <a:cs typeface="Arial" pitchFamily="34" charset="0"/>
              </a:rPr>
              <a:t>must</a:t>
            </a:r>
            <a:r>
              <a:rPr lang="en-CA" sz="1100" dirty="0">
                <a:latin typeface="Arial" pitchFamily="34" charset="0"/>
                <a:cs typeface="Arial" pitchFamily="34" charset="0"/>
              </a:rPr>
              <a:t> enter the "W" in the SWPE</a:t>
            </a:r>
          </a:p>
        </p:txBody>
      </p:sp>
      <p:sp>
        <p:nvSpPr>
          <p:cNvPr id="3" name="Rectangle 2"/>
          <p:cNvSpPr>
            <a:spLocks/>
          </p:cNvSpPr>
          <p:nvPr/>
        </p:nvSpPr>
        <p:spPr>
          <a:xfrm>
            <a:off x="5013325" y="1524000"/>
            <a:ext cx="3368675" cy="2769989"/>
          </a:xfrm>
          <a:prstGeom prst="rect">
            <a:avLst/>
          </a:prstGeom>
        </p:spPr>
        <p:txBody>
          <a:bodyPr wrap="square" lIns="0" tIns="0" rIns="0" bIns="0">
            <a:spAutoFit/>
          </a:bodyPr>
          <a:lstStyle/>
          <a:p>
            <a:r>
              <a:rPr lang="en-CA" sz="1200" dirty="0">
                <a:latin typeface="Arial" pitchFamily="34" charset="0"/>
                <a:cs typeface="Arial" pitchFamily="34" charset="0"/>
              </a:rPr>
              <a:t>To search by the MWPE, enter the 2 digit type (UN for Unit) and the 5 digit identifier number.</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To search by the SWPE, enter the 2 digit Type (WI for Well Identifier, WG for Well Group and UN for Unit) and the well Identifier (16 digit number). You may also enter the UWI in the Well Id field.</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The “type” in the PE Id field is an optional entry for either the SWPE or the MWPE.</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An Effective date </a:t>
            </a:r>
            <a:r>
              <a:rPr lang="en-CA" sz="1200" b="1" dirty="0">
                <a:latin typeface="Arial" pitchFamily="34" charset="0"/>
                <a:cs typeface="Arial" pitchFamily="34" charset="0"/>
              </a:rPr>
              <a:t>must</a:t>
            </a:r>
            <a:r>
              <a:rPr lang="en-CA" sz="1200" dirty="0">
                <a:latin typeface="Arial" pitchFamily="34" charset="0"/>
                <a:cs typeface="Arial" pitchFamily="34" charset="0"/>
              </a:rPr>
              <a:t> be used for a PE Search. It's selection narrows your search results for a PE, Title and Client ID.</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pic>
        <p:nvPicPr>
          <p:cNvPr id="4" name="Picture 6" descr="GProduction Entity Parameters"/>
          <p:cNvPicPr>
            <a:picLocks noChangeArrowheads="1"/>
          </p:cNvPicPr>
          <p:nvPr/>
        </p:nvPicPr>
        <p:blipFill>
          <a:blip r:embed="rId2" cstate="print"/>
          <a:srcRect/>
          <a:stretch>
            <a:fillRect/>
          </a:stretch>
        </p:blipFill>
        <p:spPr bwMode="auto">
          <a:xfrm>
            <a:off x="381000" y="1333500"/>
            <a:ext cx="4311650" cy="2073275"/>
          </a:xfrm>
          <a:prstGeom prst="rect">
            <a:avLst/>
          </a:prstGeom>
          <a:noFill/>
        </p:spPr>
      </p:pic>
      <p:sp>
        <p:nvSpPr>
          <p:cNvPr id="7" name="Title 6"/>
          <p:cNvSpPr>
            <a:spLocks noGrp="1"/>
          </p:cNvSpPr>
          <p:nvPr>
            <p:ph type="title" idx="4294967295"/>
          </p:nvPr>
        </p:nvSpPr>
        <p:spPr>
          <a:xfrm>
            <a:off x="609600" y="533400"/>
            <a:ext cx="3124200" cy="808038"/>
          </a:xfrm>
        </p:spPr>
        <p:txBody>
          <a:bodyPr>
            <a:normAutofit/>
          </a:bodyPr>
          <a:lstStyle/>
          <a:p>
            <a:pPr algn="l"/>
            <a:r>
              <a:rPr lang="en-CA" sz="1600" b="1" dirty="0" smtClean="0">
                <a:latin typeface="Arial" pitchFamily="34" charset="0"/>
                <a:cs typeface="Arial" pitchFamily="34" charset="0"/>
              </a:rPr>
              <a:t>Production Entity Parameters</a:t>
            </a:r>
            <a:endParaRPr lang="en-CA" sz="1600" b="1" dirty="0">
              <a:latin typeface="Arial" pitchFamily="34" charset="0"/>
              <a:cs typeface="Arial" pitchFamily="34" charset="0"/>
            </a:endParaRPr>
          </a:p>
        </p:txBody>
      </p:sp>
      <p:sp>
        <p:nvSpPr>
          <p:cNvPr id="8" name="Rectangle 7"/>
          <p:cNvSpPr>
            <a:spLocks/>
          </p:cNvSpPr>
          <p:nvPr/>
        </p:nvSpPr>
        <p:spPr>
          <a:xfrm>
            <a:off x="7776210" y="849868"/>
            <a:ext cx="129159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3" action="ppaction://hlinksldjump"/>
              </a:rPr>
              <a:t>More Information (Pages 7 to 9)</a:t>
            </a:r>
            <a:endParaRPr lang="en-CA" sz="1200" b="1" i="1" dirty="0">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76300"/>
            <a:ext cx="41148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362200"/>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867400"/>
            <a:ext cx="160020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Production Entity Parameters</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smtClean="0">
                <a:solidFill>
                  <a:schemeClr val="bg1"/>
                </a:solidFill>
              </a:rPr>
              <a:t>PE1</a:t>
            </a:r>
            <a:endParaRPr lang="en-CA" sz="100" dirty="0">
              <a:solidFill>
                <a:schemeClr val="bg1"/>
              </a:solidFill>
            </a:endParaRPr>
          </a:p>
        </p:txBody>
      </p:sp>
    </p:spTree>
    <p:extLst>
      <p:ext uri="{BB962C8B-B14F-4D97-AF65-F5344CB8AC3E}">
        <p14:creationId xmlns:p14="http://schemas.microsoft.com/office/powerpoint/2010/main" val="2927988293"/>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4267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381250"/>
            <a:ext cx="52578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867400"/>
            <a:ext cx="160020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Production Entity Parameters</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smtClean="0">
                <a:solidFill>
                  <a:schemeClr val="bg1"/>
                </a:solidFill>
              </a:rPr>
              <a:t>PE2</a:t>
            </a:r>
            <a:endParaRPr lang="en-CA" sz="100" dirty="0">
              <a:solidFill>
                <a:schemeClr val="bg1"/>
              </a:solidFill>
            </a:endParaRPr>
          </a:p>
        </p:txBody>
      </p:sp>
    </p:spTree>
    <p:extLst>
      <p:ext uri="{BB962C8B-B14F-4D97-AF65-F5344CB8AC3E}">
        <p14:creationId xmlns:p14="http://schemas.microsoft.com/office/powerpoint/2010/main" val="3517519091"/>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165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438400"/>
            <a:ext cx="5181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867400"/>
            <a:ext cx="160020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Production Entity Parameters</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smtClean="0">
                <a:solidFill>
                  <a:schemeClr val="bg1"/>
                </a:solidFill>
              </a:rPr>
              <a:t>PE3</a:t>
            </a:r>
            <a:endParaRPr lang="en-CA" sz="100" dirty="0">
              <a:solidFill>
                <a:schemeClr val="bg1"/>
              </a:solidFill>
            </a:endParaRPr>
          </a:p>
        </p:txBody>
      </p:sp>
    </p:spTree>
    <p:extLst>
      <p:ext uri="{BB962C8B-B14F-4D97-AF65-F5344CB8AC3E}">
        <p14:creationId xmlns:p14="http://schemas.microsoft.com/office/powerpoint/2010/main" val="291024176"/>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9" ma:contentTypeDescription="This is the base content type for all of the courses." ma:contentTypeScope="" ma:versionID="5e75130c2787cb4b878206f774c9f8d1">
  <xsd:schema xmlns:xsd="http://www.w3.org/2001/XMLSchema" xmlns:xs="http://www.w3.org/2001/XMLSchema" xmlns:p="http://schemas.microsoft.com/office/2006/metadata/properties" xmlns:ns2="d317fc56-cd2a-4fee-83bf-2acf5d88d7a0" xmlns:ns3="cd3b5d7d-85b8-485a-94e1-bd5df7614905" xmlns:ns4="e6d83808-03cb-4f3c-af89-207626cead88" targetNamespace="http://schemas.microsoft.com/office/2006/metadata/properties" ma:root="true" ma:fieldsID="a77d42b46df79df0acabc75b74fce705" ns2:_="" ns3:_="" ns4:_="">
    <xsd:import namespace="d317fc56-cd2a-4fee-83bf-2acf5d88d7a0"/>
    <xsd:import namespace="cd3b5d7d-85b8-485a-94e1-bd5df7614905"/>
    <xsd:import namespace="e6d83808-03cb-4f3c-af89-207626cead88"/>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8dedacd1-8ed8-4364-83a4-3ca25ad2d993" ContentTypeId="0x0101" PreviousValue="false"/>
</file>

<file path=customXml/item3.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&lt;img alt="" src="/PublishingImages/Pages/Presenation.png" style="BORDER&amp;#58;0px solid;" /&gt;</EOL_x0020_Thumbnail>
    <Order1 xmlns="d317fc56-cd2a-4fee-83bf-2acf5d88d7a0">02</Order1>
    <Course_x0020_Description xmlns="d317fc56-cd2a-4fee-83bf-2acf5d88d7a0">This module provides information on how to search for Production Entities and their related Title and role associations</Course_x0020_Description>
    <Module xmlns="d317fc56-cd2a-4fee-83bf-2acf5d88d7a0">Module</Module>
    <Area xmlns="d317fc56-cd2a-4fee-83bf-2acf5d88d7a0">Freehold Mintax</Area>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6F5A96E00079634E9FBDB7F795F7A9A5" ma:contentTypeVersion="5" ma:contentTypeDescription="Create a new document." ma:contentTypeScope="" ma:versionID="c1c6d873d8a9de405f41a3e3f5e4e09b">
  <xsd:schema xmlns:xsd="http://www.w3.org/2001/XMLSchema" xmlns:xs="http://www.w3.org/2001/XMLSchema" xmlns:p="http://schemas.microsoft.com/office/2006/metadata/properties" xmlns:ns2="d8c13b0c-e34e-4b28-bcb2-463731fd6865" xmlns:ns3="78edee72-e44d-46e9-a36a-d832258d0434" targetNamespace="http://schemas.microsoft.com/office/2006/metadata/properties" ma:root="true" ma:fieldsID="74e3656afbcef96187515b2d1554269e" ns2:_="" ns3:_="">
    <xsd:import namespace="d8c13b0c-e34e-4b28-bcb2-463731fd6865"/>
    <xsd:import namespace="78edee72-e44d-46e9-a36a-d832258d0434"/>
    <xsd:element name="properties">
      <xsd:complexType>
        <xsd:sequence>
          <xsd:element name="documentManagement">
            <xsd:complexType>
              <xsd:all>
                <xsd:element ref="ns2:DoE_x0020_Description" minOccurs="0"/>
                <xsd:element ref="ns2:DoE_x0020_Alternative_x0020_Title" minOccurs="0"/>
                <xsd:element ref="ns2:DoE_x0020_Effective_x0020_Date" minOccurs="0"/>
                <xsd:element ref="ns2:DOE_x0020_Document_x0020_Type" minOccurs="0"/>
                <xsd:element ref="ns2:DoE_x0020_Commodity" minOccurs="0"/>
                <xsd:element ref="ns2:DoE_x0020_Keywords" minOccurs="0"/>
                <xsd:element ref="ns2:DoE_x0020_Contributor" minOccurs="0"/>
                <xsd:element ref="ns2:DoE_x0020_Creator_x0020_Internal_x0020_Name" minOccurs="0"/>
                <xsd:element ref="ns2:DoE_x0020_Creator_x0020_Organizational_x0020_Unit" minOccurs="0"/>
                <xsd:element ref="ns2:DoE_x0020_Creator_x0020_External" minOccurs="0"/>
                <xsd:element ref="ns2:DoE_x0020_Language"/>
                <xsd:element ref="ns3:Business_x0020_Area"/>
                <xsd:element ref="ns3:Course_x0020_Category" minOccurs="0"/>
                <xsd:element ref="ns3:Internal_x002f_External"/>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c13b0c-e34e-4b28-bcb2-463731fd6865" elementFormDefault="qualified">
    <xsd:import namespace="http://schemas.microsoft.com/office/2006/documentManagement/types"/>
    <xsd:import namespace="http://schemas.microsoft.com/office/infopath/2007/PartnerControls"/>
    <xsd:element name="DoE_x0020_Description" ma:index="1" nillable="true" ma:displayName="DoE Description" ma:default="" ma:description="An account of the content of the resource." ma:internalName="DoE_x0020_Description">
      <xsd:simpleType>
        <xsd:restriction base="dms:Note">
          <xsd:maxLength value="255"/>
        </xsd:restriction>
      </xsd:simpleType>
    </xsd:element>
    <xsd:element name="DoE_x0020_Alternative_x0020_Title" ma:index="2" nillable="true" ma:displayName="DoE Alternative Title" ma:description="Any form of the title used as a substitute or alternative to the formal title of the resource." ma:internalName="DoE_x0020_Alternative_x0020_Title">
      <xsd:simpleType>
        <xsd:restriction base="dms:Text">
          <xsd:maxLength value="255"/>
        </xsd:restriction>
      </xsd:simpleType>
    </xsd:element>
    <xsd:element name="DoE_x0020_Effective_x0020_Date" ma:index="3" nillable="true" ma:displayName="DoE Effective Date" ma:default="[today]" ma:description="The first date on which the information becomes effective." ma:format="DateOnly" ma:internalName="DoE_x0020_Effective_x0020_Date">
      <xsd:simpleType>
        <xsd:restriction base="dms:DateTime"/>
      </xsd:simpleType>
    </xsd:element>
    <xsd:element name="DOE_x0020_Document_x0020_Type" ma:index="4" nillable="true" ma:displayName="DOE Document Type" ma:default="" ma:description="The nature or genre of the content of the resource." ma:format="Dropdown" ma:internalName="DOE_x0020_Document_x0020_Type">
      <xsd:simpleType>
        <xsd:restriction base="dms:Choice">
          <xsd:enumeration value="Abstract"/>
          <xsd:enumeration value="Agenda"/>
          <xsd:enumeration value="Agreement"/>
          <xsd:enumeration value="Authorization"/>
          <xsd:enumeration value="Budget"/>
          <xsd:enumeration value="Calendar"/>
          <xsd:enumeration value="Checklist"/>
          <xsd:enumeration value="Contractual Material"/>
          <xsd:enumeration value="Correspondence"/>
          <xsd:enumeration value="Decision"/>
          <xsd:enumeration value="Event"/>
          <xsd:enumeration value="Financial Report"/>
          <xsd:enumeration value="Form"/>
          <xsd:enumeration value="Frequently Asked Questions"/>
          <xsd:enumeration value="Geospatial Material"/>
          <xsd:enumeration value="Guide"/>
          <xsd:enumeration value="Issue"/>
          <xsd:enumeration value="Legislation and Regulations"/>
          <xsd:enumeration value="Licences and Permits"/>
          <xsd:enumeration value="Media Release"/>
          <xsd:enumeration value="Memorandum"/>
          <xsd:enumeration value="Minutes"/>
          <xsd:enumeration value="News Publication"/>
          <xsd:enumeration value="Plan"/>
          <xsd:enumeration value="Policy"/>
          <xsd:enumeration value="Presentation"/>
          <xsd:enumeration value="Procedure"/>
          <xsd:enumeration value="Reference Material"/>
          <xsd:enumeration value="Report"/>
          <xsd:enumeration value="Requirement"/>
          <xsd:enumeration value="Schedule"/>
          <xsd:enumeration value="Service"/>
          <xsd:enumeration value="Standard"/>
          <xsd:enumeration value="Statistics"/>
          <xsd:enumeration value="Status Report"/>
          <xsd:enumeration value="Survey"/>
          <xsd:enumeration value="Template"/>
          <xsd:enumeration value="Terminology"/>
          <xsd:enumeration value="Test Case"/>
          <xsd:enumeration value="Working Document"/>
        </xsd:restriction>
      </xsd:simpleType>
    </xsd:element>
    <xsd:element name="DoE_x0020_Commodity" ma:index="5" nillable="true" ma:displayName="DoE Commodity" ma:default="" ma:description="The energy or mineral resource or product for use or sale." ma:format="Dropdown" ma:internalName="DoE_x0020_Commodity">
      <xsd:simpleType>
        <xsd:restriction base="dms:Choice">
          <xsd:enumeration value="Ammonite Shell"/>
          <xsd:enumeration value="Coal"/>
          <xsd:enumeration value="Electricity"/>
          <xsd:enumeration value="Metallic &amp; Industrial Minerals"/>
          <xsd:enumeration value="Natural Gas"/>
          <xsd:enumeration value="Oil"/>
          <xsd:enumeration value="Oil Sands"/>
          <xsd:enumeration value="Petrochemicals"/>
          <xsd:enumeration value="Petroleum and Natural Gas (PNG)"/>
        </xsd:restriction>
      </xsd:simpleType>
    </xsd:element>
    <xsd:element name="DoE_x0020_Keywords" ma:index="6" nillable="true" ma:displayName="DoE Keywords" ma:default="" ma:description="A significant word or phrase in the title, subject, notes, abstract, or text of a record which can be used as a search term in a free-text search to retrieve all the records containing it." ma:internalName="DoE_x0020_Keywords">
      <xsd:simpleType>
        <xsd:restriction base="dms:Note">
          <xsd:maxLength value="255"/>
        </xsd:restriction>
      </xsd:simpleType>
    </xsd:element>
    <xsd:element name="DoE_x0020_Contributor" ma:index="7" nillable="true" ma:displayName="DoE Contributor" ma:description="One or more people or organizations that contributed to this resource" ma:internalName="DoE_x0020_Contributor">
      <xsd:simpleType>
        <xsd:restriction base="dms:Text">
          <xsd:maxLength value="255"/>
        </xsd:restriction>
      </xsd:simpleType>
    </xsd:element>
    <xsd:element name="DoE_x0020_Creator_x0020_Internal_x0020_Name" ma:index="8" nillable="true" ma:displayName="DoE Creator Internal Name" ma:description="An entity responsible for making the content of the resource." ma:list="UserInfo" ma:SharePointGroup="0" ma:internalName="DoE_x0020_Creator_x0020_Internal_x0020_Nam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E_x0020_Creator_x0020_Organizational_x0020_Unit" ma:index="9" nillable="true" ma:displayName="DoE Creator Organizational Unit" ma:description="An entity responsible for making the content of the resource." ma:format="Dropdown" ma:internalName="DoE_x0020_Creator_x0020_Organizational_x0020_Unit" ma:readOnly="false">
      <xsd:simpleType>
        <xsd:restriction base="dms:Choice">
          <xsd:enumeration value="Communications"/>
          <xsd:enumeration value="Corporate Services"/>
          <xsd:enumeration value="CS- FOIP and Records Management"/>
          <xsd:enumeration value="CS-Business and Facility Services"/>
          <xsd:enumeration value="CS-Corporate Advisory Services"/>
          <xsd:enumeration value="CS-Financial Services"/>
          <xsd:enumeration value="CS-Information Technology"/>
          <xsd:enumeration value="Deputy Minister Office"/>
          <xsd:enumeration value="DM-Correspondence"/>
          <xsd:enumeration value="Energy Future"/>
          <xsd:enumeration value="EF-Business Planning and Performance"/>
          <xsd:enumeration value="EF-Regulatory Enhancement Project"/>
          <xsd:enumeration value="EF-Strategic Energy Secretariat"/>
          <xsd:enumeration value="Electricity and Alternative Energy, and Carbon Capture and Storage"/>
          <xsd:enumeration value="EAE-Infrastructure and Alternative Energy"/>
          <xsd:enumeration value="Carbon CS and Energy Eff and Cons Branch"/>
          <xsd:enumeration value="CCSEE-Electricity and Markets"/>
          <xsd:enumeration value="Human Resources"/>
          <xsd:enumeration value="Legal"/>
          <xsd:enumeration value="Oil Sands Strategy and Operations"/>
          <xsd:enumeration value="OSS-Business Design and Evaluation"/>
          <xsd:enumeration value="OSS-External Relations and Advocacy"/>
          <xsd:enumeration value="OSS-Operations"/>
          <xsd:enumeration value="OSS-Strategic Integration and Development"/>
          <xsd:enumeration value="OSS-Value Added Development"/>
          <xsd:enumeration value="Resource Development Policy"/>
          <xsd:enumeration value="RDP-Aboriginal Affairs"/>
          <xsd:enumeration value="RDP-Economics and Markets"/>
          <xsd:enumeration value="RDP-Environment and Resource Services"/>
          <xsd:enumeration value="RDP-Regulatory Affairs"/>
          <xsd:enumeration value="RDP-Research and Technology"/>
          <xsd:enumeration value="RDP-Resource Development"/>
          <xsd:enumeration value="Resource Revenue and Operations"/>
          <xsd:enumeration value="RRO-Coal and Mineral Development"/>
          <xsd:enumeration value="RRO-Compliance and Assurance"/>
          <xsd:enumeration value="RRO-Petroleum Marketing and Valuation"/>
          <xsd:enumeration value="RRO-Petroleum Registry of Alberta"/>
          <xsd:enumeration value="RRO-Royalty Operations Edmonton"/>
          <xsd:enumeration value="RRO-Tenure"/>
          <xsd:enumeration value="Strategic Initiatives"/>
        </xsd:restriction>
      </xsd:simpleType>
    </xsd:element>
    <xsd:element name="DoE_x0020_Creator_x0020_External" ma:index="10" nillable="true" ma:displayName="DoE Creator External" ma:description="An entity responsible for making the content of the resource." ma:internalName="DoE_x0020_Creator_x0020_External">
      <xsd:simpleType>
        <xsd:restriction base="dms:Text">
          <xsd:maxLength value="255"/>
        </xsd:restriction>
      </xsd:simpleType>
    </xsd:element>
    <xsd:element name="DoE_x0020_Language" ma:index="11" ma:displayName="DoE Language" ma:default="English" ma:description="A language of the intellectual content of the resource." ma:format="Dropdown" ma:internalName="DoE_x0020_Language">
      <xsd:simpleType>
        <xsd:restriction base="dms:Choice">
          <xsd:enumeration value="Afrikaans"/>
          <xsd:enumeration value="Arabic"/>
          <xsd:enumeration value="Bulgarian"/>
          <xsd:enumeration value="Chinese"/>
          <xsd:enumeration value="Cree"/>
          <xsd:enumeration value="Croatian"/>
          <xsd:enumeration value="Czech"/>
          <xsd:enumeration value="Danish"/>
          <xsd:enumeration value="Dutch"/>
          <xsd:enumeration value="English"/>
          <xsd:enumeration value="French"/>
          <xsd:enumeration value="German"/>
          <xsd:enumeration value="Greek"/>
          <xsd:enumeration value="Hebrew"/>
          <xsd:enumeration value="Hindi"/>
          <xsd:enumeration value="Hungarian"/>
          <xsd:enumeration value="Italian"/>
          <xsd:enumeration value="Japanese"/>
          <xsd:enumeration value="Korean"/>
          <xsd:enumeration value="Norwegian"/>
          <xsd:enumeration value="Polish"/>
          <xsd:enumeration value="Portuguese"/>
          <xsd:enumeration value="Russian"/>
          <xsd:enumeration value="Spanish"/>
          <xsd:enumeration value="Swedish"/>
          <xsd:enumeration value="Ukrainian"/>
          <xsd:enumeration value="Vietnamese"/>
          <xsd:enumeration value="Yiddish"/>
        </xsd:restriction>
      </xsd:simpleType>
    </xsd:element>
  </xsd:schema>
  <xsd:schema xmlns:xsd="http://www.w3.org/2001/XMLSchema" xmlns:xs="http://www.w3.org/2001/XMLSchema" xmlns:dms="http://schemas.microsoft.com/office/2006/documentManagement/types" xmlns:pc="http://schemas.microsoft.com/office/infopath/2007/PartnerControls" targetNamespace="78edee72-e44d-46e9-a36a-d832258d0434" elementFormDefault="qualified">
    <xsd:import namespace="http://schemas.microsoft.com/office/2006/documentManagement/types"/>
    <xsd:import namespace="http://schemas.microsoft.com/office/infopath/2007/PartnerControls"/>
    <xsd:element name="Business_x0020_Area" ma:index="19" ma:displayName="Business Area" ma:format="Dropdown" ma:internalName="Business_x0020_Area">
      <xsd:simpleType>
        <xsd:restriction base="dms:Choice">
          <xsd:enumeration value="Information Technology"/>
          <xsd:enumeration value="Strategic Services"/>
          <xsd:enumeration value="Tenure - CLDS"/>
          <xsd:enumeration value="Tenure - Continuations"/>
          <xsd:enumeration value="Tenure - Freehold Mineral Tax"/>
          <xsd:enumeration value="Oil Sands"/>
          <xsd:enumeration value="Royalty - Oil Royalty"/>
          <xsd:enumeration value="Royalty - Gas Royalty"/>
          <xsd:enumeration value="Finance"/>
        </xsd:restriction>
      </xsd:simpleType>
    </xsd:element>
    <xsd:element name="Course_x0020_Category" ma:index="20" nillable="true" ma:displayName="Category" ma:format="Dropdown" ma:internalName="Course_x0020_Category">
      <xsd:simpleType>
        <xsd:restriction base="dms:Choice">
          <xsd:enumeration value="AMI"/>
          <xsd:enumeration value="CARS2"/>
          <xsd:enumeration value="Common"/>
          <xsd:enumeration value="ETS - Assignments"/>
          <xsd:enumeration value="ETS - Bidding"/>
          <xsd:enumeration value="ETS – General"/>
          <xsd:enumeration value="ETS - Postings"/>
          <xsd:enumeration value="ETS - Transfers"/>
          <xsd:enumeration value="FDN"/>
          <xsd:enumeration value="FMT - External"/>
          <xsd:enumeration value="FMT - Internal"/>
          <xsd:enumeration value="MRIS"/>
          <xsd:enumeration value="OASIS - CARE Reporting"/>
          <xsd:enumeration value="OASIS – External"/>
          <xsd:enumeration value="OASIS – Internal"/>
          <xsd:enumeration value="OASIS - Royalty Reporting"/>
          <xsd:enumeration value="OPAR – Operational Planning and Reporting"/>
          <xsd:enumeration value="RAM"/>
          <xsd:enumeration value="Switching Statistics"/>
          <xsd:enumeration value="Voltage"/>
          <xsd:enumeration value="ETS - Correspondence"/>
          <xsd:enumeration value="ETS - Land Searches"/>
          <xsd:enumeration value="Interactive Map"/>
          <xsd:enumeration value="Mobile Device"/>
          <xsd:enumeration value="IssueNet"/>
        </xsd:restriction>
      </xsd:simpleType>
    </xsd:element>
    <xsd:element name="Internal_x002f_External" ma:index="21" ma:displayName="Internal/External" ma:format="Dropdown" ma:internalName="Internal_x002F_External">
      <xsd:simpleType>
        <xsd:restriction base="dms:Choice">
          <xsd:enumeration value="Internal"/>
          <xsd:enumeration value="Exter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B34AEE-0DFF-4BD8-9572-48349570EB0F}"/>
</file>

<file path=customXml/itemProps2.xml><?xml version="1.0" encoding="utf-8"?>
<ds:datastoreItem xmlns:ds="http://schemas.openxmlformats.org/officeDocument/2006/customXml" ds:itemID="{45003501-6A33-421E-A5C2-EE8453DA2FED}"/>
</file>

<file path=customXml/itemProps3.xml><?xml version="1.0" encoding="utf-8"?>
<ds:datastoreItem xmlns:ds="http://schemas.openxmlformats.org/officeDocument/2006/customXml" ds:itemID="{3F358083-FA51-45DE-8F5C-1A4722790911}"/>
</file>

<file path=customXml/itemProps4.xml><?xml version="1.0" encoding="utf-8"?>
<ds:datastoreItem xmlns:ds="http://schemas.openxmlformats.org/officeDocument/2006/customXml" ds:itemID="{2A8E6223-98C9-4AFA-A90E-DE15522463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c13b0c-e34e-4b28-bcb2-463731fd6865"/>
    <ds:schemaRef ds:uri="78edee72-e44d-46e9-a36a-d832258d04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4BFE8401-1099-4304-BF08-7F00F2B1AA6C}"/>
</file>

<file path=docProps/app.xml><?xml version="1.0" encoding="utf-8"?>
<Properties xmlns="http://schemas.openxmlformats.org/officeDocument/2006/extended-properties" xmlns:vt="http://schemas.openxmlformats.org/officeDocument/2006/docPropsVTypes">
  <TotalTime>1422</TotalTime>
  <Words>773</Words>
  <Application>Microsoft Office PowerPoint</Application>
  <PresentationFormat>On-screen Show (4:3)</PresentationFormat>
  <Paragraphs>109</Paragraphs>
  <Slides>24</Slides>
  <Notes>0</Notes>
  <HiddenSlides>9</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Welcome</vt:lpstr>
      <vt:lpstr>Revisions</vt:lpstr>
      <vt:lpstr>Introduction</vt:lpstr>
      <vt:lpstr>Menu</vt:lpstr>
      <vt:lpstr>Query by Production Entity</vt:lpstr>
      <vt:lpstr>Production Entity Parameters</vt:lpstr>
      <vt:lpstr>PE1</vt:lpstr>
      <vt:lpstr>PE2</vt:lpstr>
      <vt:lpstr>PE3</vt:lpstr>
      <vt:lpstr>Query by Land ID</vt:lpstr>
      <vt:lpstr>Land Grid</vt:lpstr>
      <vt:lpstr>Search by Well ID</vt:lpstr>
      <vt:lpstr>Query by Client ID</vt:lpstr>
      <vt:lpstr>Query by Client ID (Continued)</vt:lpstr>
      <vt:lpstr>Query by Title ID</vt:lpstr>
      <vt:lpstr>More Information1</vt:lpstr>
      <vt:lpstr>More Information2</vt:lpstr>
      <vt:lpstr>More Information3</vt:lpstr>
      <vt:lpstr>More Information4</vt:lpstr>
      <vt:lpstr>More Information5</vt:lpstr>
      <vt:lpstr>More Information6</vt:lpstr>
      <vt:lpstr>Query by Effective Date</vt:lpstr>
      <vt:lpstr>Results Grouped by PE ID or Title ID</vt:lpstr>
      <vt:lpstr>Conclusion</vt:lpstr>
    </vt:vector>
  </TitlesOfParts>
  <Company>Government of Alberta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Query FMT</dc:title>
  <dc:creator>Karen Chinnery</dc:creator>
  <cp:lastModifiedBy>ellen.guo</cp:lastModifiedBy>
  <cp:revision>35</cp:revision>
  <dcterms:created xsi:type="dcterms:W3CDTF">2012-06-06T20:50:49Z</dcterms:created>
  <dcterms:modified xsi:type="dcterms:W3CDTF">2017-08-10T21:46:16Z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0x0101004CF9B3243FA46A47A5D45CADF07EB49500869333630F2EE44D93EB5262DF3C44F2</vt:lpwstr>
  </property>
  <property fmtid="{D5CDD505-2E9C-101B-9397-08002B2CF9AE}" pid="3" name="_MarkAsFinal">
    <vt:bool>true</vt:bool>
  </property>
</Properties>
</file>