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slides/slide36.xml" ContentType="application/vnd.openxmlformats-officedocument.presentationml.slide+xml"/>
  <Override PartName="/ppt/slides/slide38.xml" ContentType="application/vnd.openxmlformats-officedocument.presentationml.slide+xml"/>
  <Override PartName="/ppt/slides/slide37.xml" ContentType="application/vnd.openxmlformats-officedocument.presentationml.slide+xml"/>
  <Override PartName="/ppt/presentation.xml" ContentType="application/vnd.openxmlformats-officedocument.presentationml.presentation.main+xml"/>
  <Override PartName="/ppt/slides/slide35.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2.xml" ContentType="application/vnd.openxmlformats-officedocument.presentationml.slide+xml"/>
  <Override PartName="/ppt/slides/slide11.xml" ContentType="application/vnd.openxmlformats-officedocument.presentationml.slide+xml"/>
  <Override PartName="/ppt/slides/slide10.xml" ContentType="application/vnd.openxmlformats-officedocument.presentationml.slide+xml"/>
  <Override PartName="/ppt/slides/slide5.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27.xml" ContentType="application/vnd.openxmlformats-officedocument.presentationml.slide+xml"/>
  <Override PartName="/ppt/slides/slide26.xml" ContentType="application/vnd.openxmlformats-officedocument.presentationml.slide+xml"/>
  <Override PartName="/ppt/slides/slide25.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4.xml" ContentType="application/vnd.openxmlformats-officedocument.presentationml.slide+xml"/>
  <Override PartName="/ppt/slides/slide6.xml" ContentType="application/vnd.openxmlformats-officedocument.presentationml.slide+xml"/>
  <Override PartName="/ppt/slides/slide2.xml" ContentType="application/vnd.openxmlformats-officedocument.presentationml.slide+xml"/>
  <Override PartName="/ppt/slides/slide34.xml" ContentType="application/vnd.openxmlformats-officedocument.presentationml.slide+xml"/>
  <Override PartName="/ppt/slides/slide33.xml" ContentType="application/vnd.openxmlformats-officedocument.presentationml.slide+xml"/>
  <Override PartName="/ppt/slides/slide3.xml" ContentType="application/vnd.openxmlformats-officedocument.presentationml.slide+xml"/>
  <Override PartName="/ppt/slides/slide1.xml" ContentType="application/vnd.openxmlformats-officedocument.presentationml.slide+xml"/>
  <Override PartName="/ppt/slideLayouts/slideLayout2.xml" ContentType="application/vnd.openxmlformats-officedocument.presentationml.slideLayout+xml"/>
  <Override PartName="/ppt/slideMasters/slideMaster1.xml" ContentType="application/vnd.openxmlformats-officedocument.presentationml.slideMaster+xml"/>
  <Override PartName="/ppt/slideLayouts/slideLayout1.xml" ContentType="application/vnd.openxmlformats-officedocument.presentationml.slideLayout+xml"/>
  <Override PartName="/ppt/slideLayouts/slideLayout3.xml" ContentType="application/vnd.openxmlformats-officedocument.presentationml.slideLayout+xml"/>
  <Override PartName="/ppt/slideLayouts/slideLayout5.xml" ContentType="application/vnd.openxmlformats-officedocument.presentationml.slideLayout+xml"/>
  <Override PartName="/ppt/slideLayouts/slideLayout4.xml" ContentType="application/vnd.openxmlformats-officedocument.presentationml.slideLayout+xml"/>
  <Override PartName="/ppt/slideLayouts/slideLayout7.xml" ContentType="application/vnd.openxmlformats-officedocument.presentationml.slideLayout+xml"/>
  <Override PartName="/ppt/slideLayouts/slideLayout6.xml" ContentType="application/vnd.openxmlformats-officedocument.presentationml.slideLayout+xml"/>
  <Override PartName="/ppt/slideLayouts/slideLayout11.xml" ContentType="application/vnd.openxmlformats-officedocument.presentationml.slideLayout+xml"/>
  <Override PartName="/ppt/slideLayouts/slideLayout8.xml" ContentType="application/vnd.openxmlformats-officedocument.presentationml.slideLayout+xml"/>
  <Override PartName="/ppt/slideLayouts/slideLayout10.xml" ContentType="application/vnd.openxmlformats-officedocument.presentationml.slideLayout+xml"/>
  <Override PartName="/ppt/slideLayouts/slideLayout9.xml" ContentType="application/vnd.openxmlformats-officedocument.presentationml.slideLayout+xml"/>
  <Override PartName="/ppt/theme/theme1.xml" ContentType="application/vnd.openxmlformats-officedocument.theme+xml"/>
  <Override PartName="/ppt/presProps.xml" ContentType="application/vnd.openxmlformats-officedocument.presentationml.presProps+xml"/>
  <Override PartName="/ppt/viewProps.xml" ContentType="application/vnd.openxmlformats-officedocument.presentationml.viewProps+xml"/>
  <Override PartName="/ppt/tableStyles.xml" ContentType="application/vnd.openxmlformats-officedocument.presentationml.tableStyles+xml"/>
  <Override PartName="/customXml/itemProps4.xml" ContentType="application/vnd.openxmlformats-officedocument.customXmlPropertie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customXml/itemProps3.xml" ContentType="application/vnd.openxmlformats-officedocument.customXml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5.xml" ContentType="application/vnd.openxmlformats-officedocument.customXml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5"/>
  </p:sldMasterIdLst>
  <p:sldIdLst>
    <p:sldId id="258" r:id="rId6"/>
    <p:sldId id="278" r:id="rId7"/>
    <p:sldId id="257" r:id="rId8"/>
    <p:sldId id="259" r:id="rId9"/>
    <p:sldId id="279" r:id="rId10"/>
    <p:sldId id="280" r:id="rId11"/>
    <p:sldId id="281" r:id="rId12"/>
    <p:sldId id="282" r:id="rId13"/>
    <p:sldId id="283" r:id="rId14"/>
    <p:sldId id="284" r:id="rId15"/>
    <p:sldId id="285" r:id="rId16"/>
    <p:sldId id="286" r:id="rId17"/>
    <p:sldId id="287" r:id="rId18"/>
    <p:sldId id="261" r:id="rId19"/>
    <p:sldId id="262" r:id="rId20"/>
    <p:sldId id="288" r:id="rId21"/>
    <p:sldId id="289" r:id="rId22"/>
    <p:sldId id="290" r:id="rId23"/>
    <p:sldId id="264" r:id="rId24"/>
    <p:sldId id="291" r:id="rId25"/>
    <p:sldId id="292" r:id="rId26"/>
    <p:sldId id="293" r:id="rId27"/>
    <p:sldId id="294" r:id="rId28"/>
    <p:sldId id="295" r:id="rId29"/>
    <p:sldId id="296" r:id="rId30"/>
    <p:sldId id="297" r:id="rId31"/>
    <p:sldId id="266" r:id="rId32"/>
    <p:sldId id="267" r:id="rId33"/>
    <p:sldId id="268" r:id="rId34"/>
    <p:sldId id="269" r:id="rId35"/>
    <p:sldId id="270" r:id="rId36"/>
    <p:sldId id="271" r:id="rId37"/>
    <p:sldId id="272" r:id="rId38"/>
    <p:sldId id="273" r:id="rId39"/>
    <p:sldId id="274" r:id="rId40"/>
    <p:sldId id="275" r:id="rId41"/>
    <p:sldId id="276" r:id="rId42"/>
    <p:sldId id="277" r:id="rId4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4615" autoAdjust="0"/>
    <p:restoredTop sz="86447" autoAdjust="0"/>
  </p:normalViewPr>
  <p:slideViewPr>
    <p:cSldViewPr>
      <p:cViewPr varScale="1">
        <p:scale>
          <a:sx n="69" d="100"/>
          <a:sy n="69" d="100"/>
        </p:scale>
        <p:origin x="-816" y="-10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792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tableStyles" Target="tableStyles.xml"/><Relationship Id="rId7" Type="http://schemas.openxmlformats.org/officeDocument/2006/relationships/slide" Target="slides/slide2.xml"/><Relationship Id="rId2" Type="http://schemas.openxmlformats.org/officeDocument/2006/relationships/customXml" Target="../customXml/item2.xml"/><Relationship Id="rId16" Type="http://schemas.openxmlformats.org/officeDocument/2006/relationships/slide" Target="slides/slide11.xml"/><Relationship Id="rId29" Type="http://schemas.openxmlformats.org/officeDocument/2006/relationships/slide" Target="slides/slide24.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viewProps" Target="viewProps.xml"/><Relationship Id="rId5" Type="http://schemas.openxmlformats.org/officeDocument/2006/relationships/slideMaster" Target="slideMasters/slideMaster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presProps" Target="presProps.xml"/><Relationship Id="rId4" Type="http://schemas.openxmlformats.org/officeDocument/2006/relationships/customXml" Target="../customXml/item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customXml" Target="../customXml/item5.xml"/><Relationship Id="rId8" Type="http://schemas.openxmlformats.org/officeDocument/2006/relationships/slide" Target="slides/slide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theme" Target="theme/theme1.xml"/><Relationship Id="rId20" Type="http://schemas.openxmlformats.org/officeDocument/2006/relationships/slide" Target="slides/slide15.xml"/><Relationship Id="rId41" Type="http://schemas.openxmlformats.org/officeDocument/2006/relationships/slide" Target="slides/slide36.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CA"/>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CA"/>
          </a:p>
        </p:txBody>
      </p:sp>
      <p:sp>
        <p:nvSpPr>
          <p:cNvPr id="4" name="Date Placeholder 3"/>
          <p:cNvSpPr>
            <a:spLocks noGrp="1"/>
          </p:cNvSpPr>
          <p:nvPr>
            <p:ph type="dt" sz="half" idx="10"/>
          </p:nvPr>
        </p:nvSpPr>
        <p:spPr/>
        <p:txBody>
          <a:bodyPr/>
          <a:lstStyle/>
          <a:p>
            <a:fld id="{41427A19-19E7-4B17-8029-12DE1C8555DF}" type="datetimeFigureOut">
              <a:rPr lang="en-CA" smtClean="0"/>
              <a:t>2017/08/10</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49646C58-127B-4CBF-B6BB-BC3ECB43116A}" type="slidenum">
              <a:rPr lang="en-CA" smtClean="0"/>
              <a:t>‹#›</a:t>
            </a:fld>
            <a:endParaRPr lang="en-CA"/>
          </a:p>
        </p:txBody>
      </p:sp>
    </p:spTree>
  </p:cSld>
  <p:clrMapOvr>
    <a:masterClrMapping/>
  </p:clrMapOvr>
  <p:transition spd="slow">
    <p:wipe dir="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p>
            <a:fld id="{41427A19-19E7-4B17-8029-12DE1C8555DF}" type="datetimeFigureOut">
              <a:rPr lang="en-CA" smtClean="0"/>
              <a:t>2017/08/10</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49646C58-127B-4CBF-B6BB-BC3ECB43116A}" type="slidenum">
              <a:rPr lang="en-CA" smtClean="0"/>
              <a:t>‹#›</a:t>
            </a:fld>
            <a:endParaRPr lang="en-CA"/>
          </a:p>
        </p:txBody>
      </p:sp>
    </p:spTree>
  </p:cSld>
  <p:clrMapOvr>
    <a:masterClrMapping/>
  </p:clrMapOvr>
  <p:transition spd="slow">
    <p:wipe dir="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CA"/>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p>
            <a:fld id="{41427A19-19E7-4B17-8029-12DE1C8555DF}" type="datetimeFigureOut">
              <a:rPr lang="en-CA" smtClean="0"/>
              <a:t>2017/08/10</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49646C58-127B-4CBF-B6BB-BC3ECB43116A}" type="slidenum">
              <a:rPr lang="en-CA" smtClean="0"/>
              <a:t>‹#›</a:t>
            </a:fld>
            <a:endParaRPr lang="en-CA"/>
          </a:p>
        </p:txBody>
      </p:sp>
    </p:spTree>
  </p:cSld>
  <p:clrMapOvr>
    <a:masterClrMapping/>
  </p:clrMapOvr>
  <p:transition spd="slow">
    <p:wipe dir="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p>
            <a:fld id="{41427A19-19E7-4B17-8029-12DE1C8555DF}" type="datetimeFigureOut">
              <a:rPr lang="en-CA" smtClean="0"/>
              <a:t>2017/08/10</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49646C58-127B-4CBF-B6BB-BC3ECB43116A}" type="slidenum">
              <a:rPr lang="en-CA" smtClean="0"/>
              <a:t>‹#›</a:t>
            </a:fld>
            <a:endParaRPr lang="en-CA"/>
          </a:p>
        </p:txBody>
      </p:sp>
    </p:spTree>
  </p:cSld>
  <p:clrMapOvr>
    <a:masterClrMapping/>
  </p:clrMapOvr>
  <p:transition spd="slow">
    <p:wipe dir="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CA"/>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1427A19-19E7-4B17-8029-12DE1C8555DF}" type="datetimeFigureOut">
              <a:rPr lang="en-CA" smtClean="0"/>
              <a:t>2017/08/10</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49646C58-127B-4CBF-B6BB-BC3ECB43116A}" type="slidenum">
              <a:rPr lang="en-CA" smtClean="0"/>
              <a:t>‹#›</a:t>
            </a:fld>
            <a:endParaRPr lang="en-CA"/>
          </a:p>
        </p:txBody>
      </p:sp>
    </p:spTree>
  </p:cSld>
  <p:clrMapOvr>
    <a:masterClrMapping/>
  </p:clrMapOvr>
  <p:transition spd="slow">
    <p:wipe dir="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Date Placeholder 4"/>
          <p:cNvSpPr>
            <a:spLocks noGrp="1"/>
          </p:cNvSpPr>
          <p:nvPr>
            <p:ph type="dt" sz="half" idx="10"/>
          </p:nvPr>
        </p:nvSpPr>
        <p:spPr/>
        <p:txBody>
          <a:bodyPr/>
          <a:lstStyle/>
          <a:p>
            <a:fld id="{41427A19-19E7-4B17-8029-12DE1C8555DF}" type="datetimeFigureOut">
              <a:rPr lang="en-CA" smtClean="0"/>
              <a:t>2017/08/10</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49646C58-127B-4CBF-B6BB-BC3ECB43116A}" type="slidenum">
              <a:rPr lang="en-CA" smtClean="0"/>
              <a:t>‹#›</a:t>
            </a:fld>
            <a:endParaRPr lang="en-CA"/>
          </a:p>
        </p:txBody>
      </p:sp>
    </p:spTree>
  </p:cSld>
  <p:clrMapOvr>
    <a:masterClrMapping/>
  </p:clrMapOvr>
  <p:transition spd="slow">
    <p:wipe dir="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CA"/>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7" name="Date Placeholder 6"/>
          <p:cNvSpPr>
            <a:spLocks noGrp="1"/>
          </p:cNvSpPr>
          <p:nvPr>
            <p:ph type="dt" sz="half" idx="10"/>
          </p:nvPr>
        </p:nvSpPr>
        <p:spPr/>
        <p:txBody>
          <a:bodyPr/>
          <a:lstStyle/>
          <a:p>
            <a:fld id="{41427A19-19E7-4B17-8029-12DE1C8555DF}" type="datetimeFigureOut">
              <a:rPr lang="en-CA" smtClean="0"/>
              <a:t>2017/08/10</a:t>
            </a:fld>
            <a:endParaRPr lang="en-CA"/>
          </a:p>
        </p:txBody>
      </p:sp>
      <p:sp>
        <p:nvSpPr>
          <p:cNvPr id="8" name="Footer Placeholder 7"/>
          <p:cNvSpPr>
            <a:spLocks noGrp="1"/>
          </p:cNvSpPr>
          <p:nvPr>
            <p:ph type="ftr" sz="quarter" idx="11"/>
          </p:nvPr>
        </p:nvSpPr>
        <p:spPr/>
        <p:txBody>
          <a:bodyPr/>
          <a:lstStyle/>
          <a:p>
            <a:endParaRPr lang="en-CA"/>
          </a:p>
        </p:txBody>
      </p:sp>
      <p:sp>
        <p:nvSpPr>
          <p:cNvPr id="9" name="Slide Number Placeholder 8"/>
          <p:cNvSpPr>
            <a:spLocks noGrp="1"/>
          </p:cNvSpPr>
          <p:nvPr>
            <p:ph type="sldNum" sz="quarter" idx="12"/>
          </p:nvPr>
        </p:nvSpPr>
        <p:spPr/>
        <p:txBody>
          <a:bodyPr/>
          <a:lstStyle/>
          <a:p>
            <a:fld id="{49646C58-127B-4CBF-B6BB-BC3ECB43116A}" type="slidenum">
              <a:rPr lang="en-CA" smtClean="0"/>
              <a:t>‹#›</a:t>
            </a:fld>
            <a:endParaRPr lang="en-CA"/>
          </a:p>
        </p:txBody>
      </p:sp>
    </p:spTree>
  </p:cSld>
  <p:clrMapOvr>
    <a:masterClrMapping/>
  </p:clrMapOvr>
  <p:transition spd="slow">
    <p:wipe dir="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Date Placeholder 2"/>
          <p:cNvSpPr>
            <a:spLocks noGrp="1"/>
          </p:cNvSpPr>
          <p:nvPr>
            <p:ph type="dt" sz="half" idx="10"/>
          </p:nvPr>
        </p:nvSpPr>
        <p:spPr/>
        <p:txBody>
          <a:bodyPr/>
          <a:lstStyle/>
          <a:p>
            <a:fld id="{41427A19-19E7-4B17-8029-12DE1C8555DF}" type="datetimeFigureOut">
              <a:rPr lang="en-CA" smtClean="0"/>
              <a:t>2017/08/10</a:t>
            </a:fld>
            <a:endParaRPr lang="en-CA"/>
          </a:p>
        </p:txBody>
      </p:sp>
      <p:sp>
        <p:nvSpPr>
          <p:cNvPr id="4" name="Footer Placeholder 3"/>
          <p:cNvSpPr>
            <a:spLocks noGrp="1"/>
          </p:cNvSpPr>
          <p:nvPr>
            <p:ph type="ftr" sz="quarter" idx="11"/>
          </p:nvPr>
        </p:nvSpPr>
        <p:spPr/>
        <p:txBody>
          <a:bodyPr/>
          <a:lstStyle/>
          <a:p>
            <a:endParaRPr lang="en-CA"/>
          </a:p>
        </p:txBody>
      </p:sp>
      <p:sp>
        <p:nvSpPr>
          <p:cNvPr id="5" name="Slide Number Placeholder 4"/>
          <p:cNvSpPr>
            <a:spLocks noGrp="1"/>
          </p:cNvSpPr>
          <p:nvPr>
            <p:ph type="sldNum" sz="quarter" idx="12"/>
          </p:nvPr>
        </p:nvSpPr>
        <p:spPr/>
        <p:txBody>
          <a:bodyPr/>
          <a:lstStyle/>
          <a:p>
            <a:fld id="{49646C58-127B-4CBF-B6BB-BC3ECB43116A}" type="slidenum">
              <a:rPr lang="en-CA" smtClean="0"/>
              <a:t>‹#›</a:t>
            </a:fld>
            <a:endParaRPr lang="en-CA"/>
          </a:p>
        </p:txBody>
      </p:sp>
    </p:spTree>
  </p:cSld>
  <p:clrMapOvr>
    <a:masterClrMapping/>
  </p:clrMapOvr>
  <p:transition spd="slow">
    <p:wipe dir="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1427A19-19E7-4B17-8029-12DE1C8555DF}" type="datetimeFigureOut">
              <a:rPr lang="en-CA" smtClean="0"/>
              <a:t>2017/08/10</a:t>
            </a:fld>
            <a:endParaRPr lang="en-CA"/>
          </a:p>
        </p:txBody>
      </p:sp>
      <p:sp>
        <p:nvSpPr>
          <p:cNvPr id="3" name="Footer Placeholder 2"/>
          <p:cNvSpPr>
            <a:spLocks noGrp="1"/>
          </p:cNvSpPr>
          <p:nvPr>
            <p:ph type="ftr" sz="quarter" idx="11"/>
          </p:nvPr>
        </p:nvSpPr>
        <p:spPr/>
        <p:txBody>
          <a:bodyPr/>
          <a:lstStyle/>
          <a:p>
            <a:endParaRPr lang="en-CA"/>
          </a:p>
        </p:txBody>
      </p:sp>
      <p:sp>
        <p:nvSpPr>
          <p:cNvPr id="4" name="Slide Number Placeholder 3"/>
          <p:cNvSpPr>
            <a:spLocks noGrp="1"/>
          </p:cNvSpPr>
          <p:nvPr>
            <p:ph type="sldNum" sz="quarter" idx="12"/>
          </p:nvPr>
        </p:nvSpPr>
        <p:spPr/>
        <p:txBody>
          <a:bodyPr/>
          <a:lstStyle/>
          <a:p>
            <a:fld id="{49646C58-127B-4CBF-B6BB-BC3ECB43116A}" type="slidenum">
              <a:rPr lang="en-CA" smtClean="0"/>
              <a:t>‹#›</a:t>
            </a:fld>
            <a:endParaRPr lang="en-CA"/>
          </a:p>
        </p:txBody>
      </p:sp>
    </p:spTree>
  </p:cSld>
  <p:clrMapOvr>
    <a:masterClrMapping/>
  </p:clrMapOvr>
  <p:transition spd="slow">
    <p:wipe dir="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CA"/>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1427A19-19E7-4B17-8029-12DE1C8555DF}" type="datetimeFigureOut">
              <a:rPr lang="en-CA" smtClean="0"/>
              <a:t>2017/08/10</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49646C58-127B-4CBF-B6BB-BC3ECB43116A}" type="slidenum">
              <a:rPr lang="en-CA" smtClean="0"/>
              <a:t>‹#›</a:t>
            </a:fld>
            <a:endParaRPr lang="en-CA"/>
          </a:p>
        </p:txBody>
      </p:sp>
    </p:spTree>
  </p:cSld>
  <p:clrMapOvr>
    <a:masterClrMapping/>
  </p:clrMapOvr>
  <p:transition spd="slow">
    <p:wipe dir="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CA"/>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CA"/>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1427A19-19E7-4B17-8029-12DE1C8555DF}" type="datetimeFigureOut">
              <a:rPr lang="en-CA" smtClean="0"/>
              <a:t>2017/08/10</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49646C58-127B-4CBF-B6BB-BC3ECB43116A}" type="slidenum">
              <a:rPr lang="en-CA" smtClean="0"/>
              <a:t>‹#›</a:t>
            </a:fld>
            <a:endParaRPr lang="en-CA"/>
          </a:p>
        </p:txBody>
      </p:sp>
    </p:spTree>
  </p:cSld>
  <p:clrMapOvr>
    <a:masterClrMapping/>
  </p:clrMapOvr>
  <p:transition spd="slow">
    <p:wipe dir="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CA"/>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1427A19-19E7-4B17-8029-12DE1C8555DF}" type="datetimeFigureOut">
              <a:rPr lang="en-CA" smtClean="0"/>
              <a:t>2017/08/10</a:t>
            </a:fld>
            <a:endParaRPr lang="en-CA"/>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CA"/>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9646C58-127B-4CBF-B6BB-BC3ECB43116A}" type="slidenum">
              <a:rPr lang="en-CA" smtClean="0"/>
              <a:t>‹#›</a:t>
            </a:fld>
            <a:endParaRPr lang="en-CA"/>
          </a:p>
        </p:txBody>
      </p:sp>
      <p:pic>
        <p:nvPicPr>
          <p:cNvPr id="7" name="Picture 2"/>
          <p:cNvPicPr>
            <a:picLocks noChangeAspect="1" noChangeArrowheads="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0" y="6430962"/>
            <a:ext cx="9144000" cy="4270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 name="Picture 8"/>
          <p:cNvPicPr>
            <a:picLocks noChangeAspect="1"/>
          </p:cNvPicPr>
          <p:nvPr userDrawn="1"/>
        </p:nvPicPr>
        <p:blipFill>
          <a:blip r:embed="rId14" cstate="print">
            <a:extLst>
              <a:ext uri="{28A0092B-C50C-407E-A947-70E740481C1C}">
                <a14:useLocalDpi xmlns:a14="http://schemas.microsoft.com/office/drawing/2010/main" val="0"/>
              </a:ext>
            </a:extLst>
          </a:blip>
          <a:stretch>
            <a:fillRect/>
          </a:stretch>
        </p:blipFill>
        <p:spPr>
          <a:xfrm>
            <a:off x="152400" y="0"/>
            <a:ext cx="8991600" cy="798576"/>
          </a:xfrm>
          <a:prstGeom prst="rect">
            <a:avLst/>
          </a:prstGeom>
        </p:spPr>
      </p:pic>
      <p:sp>
        <p:nvSpPr>
          <p:cNvPr id="10" name="TextBox 8"/>
          <p:cNvSpPr txBox="1"/>
          <p:nvPr userDrawn="1"/>
        </p:nvSpPr>
        <p:spPr>
          <a:xfrm>
            <a:off x="7924800" y="6577695"/>
            <a:ext cx="1219200" cy="276999"/>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200" dirty="0" smtClean="0">
                <a:latin typeface="Arial" pitchFamily="34" charset="0"/>
                <a:cs typeface="Arial" pitchFamily="34" charset="0"/>
              </a:rPr>
              <a:t>Page</a:t>
            </a:r>
            <a:r>
              <a:rPr lang="en-US" sz="1200" baseline="0" dirty="0" smtClean="0">
                <a:latin typeface="Arial" pitchFamily="34" charset="0"/>
                <a:cs typeface="Arial" pitchFamily="34" charset="0"/>
              </a:rPr>
              <a:t> </a:t>
            </a:r>
            <a:fld id="{7BBEA47B-5C20-4D24-B980-3D3FEDDF151E}" type="slidenum">
              <a:rPr lang="en-US" sz="1200" baseline="0" smtClean="0">
                <a:latin typeface="Arial" pitchFamily="34" charset="0"/>
                <a:cs typeface="Arial" pitchFamily="34" charset="0"/>
              </a:rPr>
              <a:pPr/>
              <a:t>‹#›</a:t>
            </a:fld>
            <a:r>
              <a:rPr lang="en-US" sz="1200" baseline="0" dirty="0" smtClean="0">
                <a:latin typeface="Arial" pitchFamily="34" charset="0"/>
                <a:cs typeface="Arial" pitchFamily="34" charset="0"/>
              </a:rPr>
              <a:t> of 38</a:t>
            </a:r>
            <a:endParaRPr lang="en-CA" sz="1200" dirty="0">
              <a:latin typeface="Arial" pitchFamily="34" charset="0"/>
              <a:cs typeface="Arial" pitchFamily="34" charset="0"/>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spd="slow">
    <p:wipe dir="r"/>
  </p:transition>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7.xml"/><Relationship Id="rId4" Type="http://schemas.openxmlformats.org/officeDocument/2006/relationships/slide" Target="slide4.xml"/></Relationships>
</file>

<file path=ppt/slides/_rels/slide1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7.xml"/><Relationship Id="rId4" Type="http://schemas.openxmlformats.org/officeDocument/2006/relationships/slide" Target="slide4.xml"/></Relationships>
</file>

<file path=ppt/slides/_rels/slide1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7.xml"/><Relationship Id="rId4" Type="http://schemas.openxmlformats.org/officeDocument/2006/relationships/slide" Target="slide4.xml"/></Relationships>
</file>

<file path=ppt/slides/_rels/slide1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7.xml"/><Relationship Id="rId4" Type="http://schemas.openxmlformats.org/officeDocument/2006/relationships/slide" Target="slide4.xml"/></Relationships>
</file>

<file path=ppt/slides/_rels/slide14.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slide" Target="slide16.xml"/><Relationship Id="rId2" Type="http://schemas.openxmlformats.org/officeDocument/2006/relationships/image" Target="../media/image24.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7.xml"/><Relationship Id="rId4" Type="http://schemas.openxmlformats.org/officeDocument/2006/relationships/slide" Target="slide15.xml"/></Relationships>
</file>

<file path=ppt/slides/_rels/slide17.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7.xml"/><Relationship Id="rId4" Type="http://schemas.openxmlformats.org/officeDocument/2006/relationships/slide" Target="slide15.xml"/></Relationships>
</file>

<file path=ppt/slides/_rels/slide18.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7.xml"/><Relationship Id="rId4" Type="http://schemas.openxmlformats.org/officeDocument/2006/relationships/slide" Target="slide15.xml"/></Relationships>
</file>

<file path=ppt/slides/_rels/slide19.xml.rels><?xml version="1.0" encoding="UTF-8" standalone="yes"?>
<Relationships xmlns="http://schemas.openxmlformats.org/package/2006/relationships"><Relationship Id="rId3" Type="http://schemas.openxmlformats.org/officeDocument/2006/relationships/slide" Target="slide20.xml"/><Relationship Id="rId2" Type="http://schemas.openxmlformats.org/officeDocument/2006/relationships/image" Target="../media/image31.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7.xml"/><Relationship Id="rId4" Type="http://schemas.openxmlformats.org/officeDocument/2006/relationships/slide" Target="slide19.xml"/></Relationships>
</file>

<file path=ppt/slides/_rels/slide21.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7.xml"/><Relationship Id="rId4" Type="http://schemas.openxmlformats.org/officeDocument/2006/relationships/slide" Target="slide19.xml"/></Relationships>
</file>

<file path=ppt/slides/_rels/slide22.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png"/><Relationship Id="rId1" Type="http://schemas.openxmlformats.org/officeDocument/2006/relationships/slideLayout" Target="../slideLayouts/slideLayout7.xml"/><Relationship Id="rId4" Type="http://schemas.openxmlformats.org/officeDocument/2006/relationships/slide" Target="slide19.xml"/></Relationships>
</file>

<file path=ppt/slides/_rels/slide23.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png"/><Relationship Id="rId1" Type="http://schemas.openxmlformats.org/officeDocument/2006/relationships/slideLayout" Target="../slideLayouts/slideLayout7.xml"/><Relationship Id="rId4" Type="http://schemas.openxmlformats.org/officeDocument/2006/relationships/slide" Target="slide19.xml"/></Relationships>
</file>

<file path=ppt/slides/_rels/slide24.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40.png"/><Relationship Id="rId1" Type="http://schemas.openxmlformats.org/officeDocument/2006/relationships/slideLayout" Target="../slideLayouts/slideLayout7.xml"/><Relationship Id="rId4" Type="http://schemas.openxmlformats.org/officeDocument/2006/relationships/slide" Target="slide19.xml"/></Relationships>
</file>

<file path=ppt/slides/_rels/slide25.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42.png"/><Relationship Id="rId1" Type="http://schemas.openxmlformats.org/officeDocument/2006/relationships/slideLayout" Target="../slideLayouts/slideLayout7.xml"/><Relationship Id="rId4" Type="http://schemas.openxmlformats.org/officeDocument/2006/relationships/slide" Target="slide19.xml"/></Relationships>
</file>

<file path=ppt/slides/_rels/slide26.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44.png"/><Relationship Id="rId1" Type="http://schemas.openxmlformats.org/officeDocument/2006/relationships/slideLayout" Target="../slideLayouts/slideLayout7.xml"/><Relationship Id="rId4" Type="http://schemas.openxmlformats.org/officeDocument/2006/relationships/slide" Target="slide19.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46.jpe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47.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image" Target="../media/image49.jpe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image" Target="../media/image50.jpe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3" Type="http://schemas.openxmlformats.org/officeDocument/2006/relationships/hyperlink" Target="mailto:Mintax.Energy@gov.ab.ca" TargetMode="External"/><Relationship Id="rId2" Type="http://schemas.openxmlformats.org/officeDocument/2006/relationships/image" Target="../media/image51.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slide" Target="slide5.xml"/><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7.xml"/><Relationship Id="rId4" Type="http://schemas.openxmlformats.org/officeDocument/2006/relationships/slide" Target="slide4.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7.xml"/><Relationship Id="rId4" Type="http://schemas.openxmlformats.org/officeDocument/2006/relationships/slide" Target="slide4.xml"/></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7.xml"/><Relationship Id="rId4" Type="http://schemas.openxmlformats.org/officeDocument/2006/relationships/slide" Target="slide4.xml"/></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7.xml"/><Relationship Id="rId4" Type="http://schemas.openxmlformats.org/officeDocument/2006/relationships/slide" Target="slide4.xml"/></Relationships>
</file>

<file path=ppt/slides/_rels/slide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7.xml"/><Relationship Id="rId4" Type="http://schemas.openxmlformats.org/officeDocument/2006/relationships/slide" Target="slide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p:cNvSpPr>
          <p:nvPr/>
        </p:nvSpPr>
        <p:spPr>
          <a:xfrm>
            <a:off x="4327525" y="2681407"/>
            <a:ext cx="4283075" cy="1477328"/>
          </a:xfrm>
          <a:prstGeom prst="rect">
            <a:avLst/>
          </a:prstGeom>
        </p:spPr>
        <p:txBody>
          <a:bodyPr wrap="square" lIns="0" tIns="0" rIns="0" bIns="0">
            <a:spAutoFit/>
          </a:bodyPr>
          <a:lstStyle/>
          <a:p>
            <a:r>
              <a:rPr lang="en-CA" sz="1200" dirty="0">
                <a:latin typeface="Arial" pitchFamily="34" charset="0"/>
                <a:cs typeface="Arial" pitchFamily="34" charset="0"/>
              </a:rPr>
              <a:t>The Request Status function is used to retrieve any documents or reports generated either through the user's request, or generated by the Department and made available to the users via the ETS interface. The Request Status node is </a:t>
            </a:r>
            <a:r>
              <a:rPr lang="en-CA" sz="1200" b="1" dirty="0">
                <a:latin typeface="Arial" pitchFamily="34" charset="0"/>
                <a:cs typeface="Arial" pitchFamily="34" charset="0"/>
              </a:rPr>
              <a:t>not</a:t>
            </a:r>
            <a:r>
              <a:rPr lang="en-CA" sz="1200" dirty="0">
                <a:latin typeface="Arial" pitchFamily="34" charset="0"/>
                <a:cs typeface="Arial" pitchFamily="34" charset="0"/>
              </a:rPr>
              <a:t> tied to any specific application. It is used as a conveyance tool by all applications that the user has access to. </a:t>
            </a:r>
            <a:br>
              <a:rPr lang="en-CA" sz="1200" dirty="0">
                <a:latin typeface="Arial" pitchFamily="34" charset="0"/>
                <a:cs typeface="Arial" pitchFamily="34" charset="0"/>
              </a:rPr>
            </a:br>
            <a:r>
              <a:rPr lang="en-CA" sz="1200" dirty="0">
                <a:latin typeface="Arial" pitchFamily="34" charset="0"/>
                <a:cs typeface="Arial" pitchFamily="34" charset="0"/>
              </a:rPr>
              <a:t/>
            </a:r>
            <a:br>
              <a:rPr lang="en-CA" sz="1200" dirty="0">
                <a:latin typeface="Arial" pitchFamily="34" charset="0"/>
                <a:cs typeface="Arial" pitchFamily="34" charset="0"/>
              </a:rPr>
            </a:br>
            <a:endParaRPr lang="en-CA" sz="1200" dirty="0">
              <a:latin typeface="Arial" pitchFamily="34" charset="0"/>
              <a:cs typeface="Arial" pitchFamily="34" charset="0"/>
            </a:endParaRPr>
          </a:p>
        </p:txBody>
      </p:sp>
      <p:sp>
        <p:nvSpPr>
          <p:cNvPr id="5" name="Title 4"/>
          <p:cNvSpPr>
            <a:spLocks noGrp="1"/>
          </p:cNvSpPr>
          <p:nvPr>
            <p:ph type="title" idx="4294967295"/>
          </p:nvPr>
        </p:nvSpPr>
        <p:spPr/>
        <p:txBody>
          <a:bodyPr>
            <a:normAutofit/>
          </a:bodyPr>
          <a:lstStyle/>
          <a:p>
            <a:r>
              <a:rPr lang="en-CA" sz="100" dirty="0" smtClean="0">
                <a:solidFill>
                  <a:schemeClr val="bg1"/>
                </a:solidFill>
              </a:rPr>
              <a:t>Welcome</a:t>
            </a:r>
            <a:endParaRPr lang="en-CA" sz="100" dirty="0">
              <a:solidFill>
                <a:schemeClr val="bg1"/>
              </a:solidFill>
            </a:endParaRPr>
          </a:p>
        </p:txBody>
      </p:sp>
      <p:sp>
        <p:nvSpPr>
          <p:cNvPr id="6" name="Text Box 5"/>
          <p:cNvSpPr txBox="1">
            <a:spLocks noChangeArrowheads="1"/>
          </p:cNvSpPr>
          <p:nvPr/>
        </p:nvSpPr>
        <p:spPr bwMode="auto">
          <a:xfrm>
            <a:off x="97835" y="1573560"/>
            <a:ext cx="4474165" cy="2160240"/>
          </a:xfrm>
          <a:prstGeom prst="rect">
            <a:avLst/>
          </a:prstGeom>
          <a:noFill/>
          <a:ln w="0" algn="in">
            <a:no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DBF5F9"/>
                  </a:outerShdw>
                </a:effectLst>
              </a14:hiddenEffects>
            </a:ext>
          </a:extLst>
        </p:spPr>
        <p:txBody>
          <a:bodyPr vert="horz" wrap="square" lIns="36195" tIns="36195" rIns="36195" bIns="36195" numCol="1" anchor="t" anchorCtr="0" compatLnSpc="1">
            <a:prstTxWarp prst="textNoShape">
              <a:avLst/>
            </a:prstTxWarp>
            <a:scene3d>
              <a:camera prst="orthographicFront">
                <a:rot lat="0" lon="600000" rev="600000"/>
              </a:camera>
              <a:lightRig rig="threePt" dir="t"/>
            </a:scene3d>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0000" b="1" i="0" u="none" strike="noStrike" cap="none" normalizeH="0" dirty="0" smtClean="0">
                <a:ln>
                  <a:noFill/>
                </a:ln>
                <a:solidFill>
                  <a:srgbClr val="2160AD"/>
                </a:solidFill>
                <a:effectLst/>
                <a:latin typeface="Freestyle Script" pitchFamily="66" charset="0"/>
                <a:cs typeface="Arial" pitchFamily="34" charset="0"/>
              </a:rPr>
              <a:t>Welcome!</a:t>
            </a:r>
          </a:p>
        </p:txBody>
      </p:sp>
      <p:sp>
        <p:nvSpPr>
          <p:cNvPr id="7" name="Rectangle 6"/>
          <p:cNvSpPr/>
          <p:nvPr/>
        </p:nvSpPr>
        <p:spPr>
          <a:xfrm>
            <a:off x="70124" y="3239869"/>
            <a:ext cx="4197076" cy="923330"/>
          </a:xfrm>
          <a:prstGeom prst="rect">
            <a:avLst/>
          </a:prstGeom>
        </p:spPr>
        <p:txBody>
          <a:bodyPr wrap="square">
            <a:spAutoFit/>
          </a:bodyPr>
          <a:lstStyle/>
          <a:p>
            <a:pPr lvl="0" algn="ctr" fontAlgn="base">
              <a:spcBef>
                <a:spcPct val="0"/>
              </a:spcBef>
              <a:spcAft>
                <a:spcPct val="0"/>
              </a:spcAft>
            </a:pPr>
            <a:r>
              <a:rPr lang="en-US" b="1" dirty="0">
                <a:solidFill>
                  <a:srgbClr val="0070C0"/>
                </a:solidFill>
                <a:latin typeface="Arial" pitchFamily="34" charset="0"/>
                <a:cs typeface="Arial" pitchFamily="34" charset="0"/>
              </a:rPr>
              <a:t>To the </a:t>
            </a:r>
            <a:r>
              <a:rPr lang="en-US" b="1" dirty="0" smtClean="0">
                <a:solidFill>
                  <a:srgbClr val="0070C0"/>
                </a:solidFill>
                <a:latin typeface="Arial" pitchFamily="34" charset="0"/>
                <a:cs typeface="Arial" pitchFamily="34" charset="0"/>
              </a:rPr>
              <a:t>ETS – Request Status &amp; Tax Statement Retrieval</a:t>
            </a:r>
            <a:endParaRPr lang="en-US" b="1" dirty="0">
              <a:solidFill>
                <a:srgbClr val="0070C0"/>
              </a:solidFill>
              <a:latin typeface="Arial" pitchFamily="34" charset="0"/>
              <a:cs typeface="Arial" pitchFamily="34" charset="0"/>
            </a:endParaRPr>
          </a:p>
          <a:p>
            <a:pPr lvl="0" algn="ctr" fontAlgn="base">
              <a:spcBef>
                <a:spcPct val="0"/>
              </a:spcBef>
              <a:spcAft>
                <a:spcPct val="0"/>
              </a:spcAft>
            </a:pPr>
            <a:r>
              <a:rPr lang="en-US" b="1" dirty="0">
                <a:solidFill>
                  <a:srgbClr val="0070C0"/>
                </a:solidFill>
                <a:latin typeface="Arial" pitchFamily="34" charset="0"/>
                <a:cs typeface="Arial" pitchFamily="34" charset="0"/>
              </a:rPr>
              <a:t>Online Training Course</a:t>
            </a:r>
            <a:endParaRPr lang="en-US" dirty="0">
              <a:solidFill>
                <a:srgbClr val="0070C0"/>
              </a:solidFill>
              <a:latin typeface="Arial" pitchFamily="34" charset="0"/>
              <a:cs typeface="Arial" pitchFamily="34" charset="0"/>
            </a:endParaRPr>
          </a:p>
        </p:txBody>
      </p:sp>
    </p:spTree>
  </p:cSld>
  <p:clrMapOvr>
    <a:masterClrMapping/>
  </p:clrMapOvr>
  <p:transition spd="slow">
    <p:wipe dir="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 y="838200"/>
            <a:ext cx="4724400" cy="3543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14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81400" y="2286000"/>
            <a:ext cx="5486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tangle 3"/>
          <p:cNvSpPr>
            <a:spLocks/>
          </p:cNvSpPr>
          <p:nvPr/>
        </p:nvSpPr>
        <p:spPr>
          <a:xfrm>
            <a:off x="76200" y="6031468"/>
            <a:ext cx="1291590" cy="369332"/>
          </a:xfrm>
          <a:prstGeom prst="rect">
            <a:avLst/>
          </a:prstGeom>
        </p:spPr>
        <p:txBody>
          <a:bodyPr wrap="square" lIns="0" tIns="0" rIns="0" bIns="0">
            <a:spAutoFit/>
          </a:bodyPr>
          <a:lstStyle/>
          <a:p>
            <a:r>
              <a:rPr lang="en-CA" sz="1200" b="1" i="1" dirty="0" smtClean="0">
                <a:latin typeface="Arial" pitchFamily="34" charset="0"/>
                <a:cs typeface="Arial" pitchFamily="34" charset="0"/>
                <a:hlinkClick r:id="rId4" action="ppaction://hlinksldjump"/>
              </a:rPr>
              <a:t>Back to Request Status</a:t>
            </a:r>
            <a:endParaRPr lang="en-CA" sz="1200" b="1" i="1" dirty="0">
              <a:latin typeface="Arial" pitchFamily="34" charset="0"/>
              <a:cs typeface="Arial" pitchFamily="34" charset="0"/>
            </a:endParaRPr>
          </a:p>
        </p:txBody>
      </p:sp>
      <p:sp>
        <p:nvSpPr>
          <p:cNvPr id="2" name="Title 1"/>
          <p:cNvSpPr>
            <a:spLocks noGrp="1"/>
          </p:cNvSpPr>
          <p:nvPr>
            <p:ph type="title" idx="4294967295"/>
          </p:nvPr>
        </p:nvSpPr>
        <p:spPr/>
        <p:txBody>
          <a:bodyPr/>
          <a:lstStyle/>
          <a:p>
            <a:r>
              <a:rPr lang="en-CA" sz="100" dirty="0" smtClean="0">
                <a:solidFill>
                  <a:schemeClr val="bg1"/>
                </a:solidFill>
              </a:rPr>
              <a:t>RS6</a:t>
            </a:r>
            <a:endParaRPr lang="en-CA" dirty="0">
              <a:solidFill>
                <a:schemeClr val="bg1"/>
              </a:solidFill>
            </a:endParaRPr>
          </a:p>
        </p:txBody>
      </p:sp>
    </p:spTree>
    <p:extLst>
      <p:ext uri="{BB962C8B-B14F-4D97-AF65-F5344CB8AC3E}">
        <p14:creationId xmlns:p14="http://schemas.microsoft.com/office/powerpoint/2010/main" val="991144314"/>
      </p:ext>
    </p:extLst>
  </p:cSld>
  <p:clrMapOvr>
    <a:masterClrMapping/>
  </p:clrMapOvr>
  <p:transition spd="slow">
    <p:wipe dir="r"/>
  </p:transition>
</p:sld>
</file>

<file path=ppt/slides/slide1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7173"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 y="838200"/>
            <a:ext cx="4343400" cy="3257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174"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0000" y="2381250"/>
            <a:ext cx="5257800" cy="3943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tangle 3"/>
          <p:cNvSpPr>
            <a:spLocks/>
          </p:cNvSpPr>
          <p:nvPr/>
        </p:nvSpPr>
        <p:spPr>
          <a:xfrm>
            <a:off x="76200" y="6031468"/>
            <a:ext cx="1291590" cy="369332"/>
          </a:xfrm>
          <a:prstGeom prst="rect">
            <a:avLst/>
          </a:prstGeom>
        </p:spPr>
        <p:txBody>
          <a:bodyPr wrap="square" lIns="0" tIns="0" rIns="0" bIns="0">
            <a:spAutoFit/>
          </a:bodyPr>
          <a:lstStyle/>
          <a:p>
            <a:r>
              <a:rPr lang="en-CA" sz="1200" b="1" i="1" dirty="0" smtClean="0">
                <a:latin typeface="Arial" pitchFamily="34" charset="0"/>
                <a:cs typeface="Arial" pitchFamily="34" charset="0"/>
                <a:hlinkClick r:id="rId4" action="ppaction://hlinksldjump"/>
              </a:rPr>
              <a:t>Back to Request Status</a:t>
            </a:r>
            <a:endParaRPr lang="en-CA" sz="1200" b="1" i="1" dirty="0">
              <a:latin typeface="Arial" pitchFamily="34" charset="0"/>
              <a:cs typeface="Arial" pitchFamily="34" charset="0"/>
            </a:endParaRPr>
          </a:p>
        </p:txBody>
      </p:sp>
      <p:sp>
        <p:nvSpPr>
          <p:cNvPr id="2" name="Title 1"/>
          <p:cNvSpPr>
            <a:spLocks noGrp="1"/>
          </p:cNvSpPr>
          <p:nvPr>
            <p:ph type="title" idx="4294967295"/>
          </p:nvPr>
        </p:nvSpPr>
        <p:spPr/>
        <p:txBody>
          <a:bodyPr/>
          <a:lstStyle/>
          <a:p>
            <a:r>
              <a:rPr lang="en-CA" sz="100" dirty="0" smtClean="0">
                <a:solidFill>
                  <a:schemeClr val="bg1"/>
                </a:solidFill>
              </a:rPr>
              <a:t>RS7</a:t>
            </a:r>
            <a:endParaRPr lang="en-CA" dirty="0">
              <a:solidFill>
                <a:schemeClr val="bg1"/>
              </a:solidFill>
            </a:endParaRPr>
          </a:p>
        </p:txBody>
      </p:sp>
    </p:spTree>
    <p:extLst>
      <p:ext uri="{BB962C8B-B14F-4D97-AF65-F5344CB8AC3E}">
        <p14:creationId xmlns:p14="http://schemas.microsoft.com/office/powerpoint/2010/main" val="590717919"/>
      </p:ext>
    </p:extLst>
  </p:cSld>
  <p:clrMapOvr>
    <a:masterClrMapping/>
  </p:clrMapOvr>
  <p:transition spd="slow">
    <p:wipe dir="r"/>
  </p:transition>
</p:sld>
</file>

<file path=ppt/slides/slide1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 y="838200"/>
            <a:ext cx="4953000" cy="3714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19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14800" y="2686050"/>
            <a:ext cx="4953000" cy="3714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tangle 3"/>
          <p:cNvSpPr>
            <a:spLocks/>
          </p:cNvSpPr>
          <p:nvPr/>
        </p:nvSpPr>
        <p:spPr>
          <a:xfrm>
            <a:off x="76200" y="6031468"/>
            <a:ext cx="1291590" cy="369332"/>
          </a:xfrm>
          <a:prstGeom prst="rect">
            <a:avLst/>
          </a:prstGeom>
        </p:spPr>
        <p:txBody>
          <a:bodyPr wrap="square" lIns="0" tIns="0" rIns="0" bIns="0">
            <a:spAutoFit/>
          </a:bodyPr>
          <a:lstStyle/>
          <a:p>
            <a:r>
              <a:rPr lang="en-CA" sz="1200" b="1" i="1" dirty="0" smtClean="0">
                <a:latin typeface="Arial" pitchFamily="34" charset="0"/>
                <a:cs typeface="Arial" pitchFamily="34" charset="0"/>
                <a:hlinkClick r:id="rId4" action="ppaction://hlinksldjump"/>
              </a:rPr>
              <a:t>Back to Request Status</a:t>
            </a:r>
            <a:endParaRPr lang="en-CA" sz="1200" b="1" i="1" dirty="0">
              <a:latin typeface="Arial" pitchFamily="34" charset="0"/>
              <a:cs typeface="Arial" pitchFamily="34" charset="0"/>
            </a:endParaRPr>
          </a:p>
        </p:txBody>
      </p:sp>
      <p:sp>
        <p:nvSpPr>
          <p:cNvPr id="2" name="Title 1"/>
          <p:cNvSpPr>
            <a:spLocks noGrp="1"/>
          </p:cNvSpPr>
          <p:nvPr>
            <p:ph type="title" idx="4294967295"/>
          </p:nvPr>
        </p:nvSpPr>
        <p:spPr/>
        <p:txBody>
          <a:bodyPr/>
          <a:lstStyle/>
          <a:p>
            <a:r>
              <a:rPr lang="en-CA" sz="100" dirty="0" smtClean="0">
                <a:solidFill>
                  <a:schemeClr val="bg1"/>
                </a:solidFill>
              </a:rPr>
              <a:t>RS8</a:t>
            </a:r>
            <a:endParaRPr lang="en-CA" dirty="0">
              <a:solidFill>
                <a:schemeClr val="bg1"/>
              </a:solidFill>
            </a:endParaRPr>
          </a:p>
        </p:txBody>
      </p:sp>
    </p:spTree>
    <p:extLst>
      <p:ext uri="{BB962C8B-B14F-4D97-AF65-F5344CB8AC3E}">
        <p14:creationId xmlns:p14="http://schemas.microsoft.com/office/powerpoint/2010/main" val="3990359449"/>
      </p:ext>
    </p:extLst>
  </p:cSld>
  <p:clrMapOvr>
    <a:masterClrMapping/>
  </p:clrMapOvr>
  <p:transition spd="slow">
    <p:wipe dir="r"/>
  </p:transition>
</p:sld>
</file>

<file path=ppt/slides/slide1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92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 y="838200"/>
            <a:ext cx="4165600" cy="3124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21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38600" y="2552700"/>
            <a:ext cx="5029200" cy="3771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tangle 3"/>
          <p:cNvSpPr>
            <a:spLocks/>
          </p:cNvSpPr>
          <p:nvPr/>
        </p:nvSpPr>
        <p:spPr>
          <a:xfrm>
            <a:off x="76200" y="6031468"/>
            <a:ext cx="1291590" cy="369332"/>
          </a:xfrm>
          <a:prstGeom prst="rect">
            <a:avLst/>
          </a:prstGeom>
        </p:spPr>
        <p:txBody>
          <a:bodyPr wrap="square" lIns="0" tIns="0" rIns="0" bIns="0">
            <a:spAutoFit/>
          </a:bodyPr>
          <a:lstStyle/>
          <a:p>
            <a:r>
              <a:rPr lang="en-CA" sz="1200" b="1" i="1" dirty="0" smtClean="0">
                <a:latin typeface="Arial" pitchFamily="34" charset="0"/>
                <a:cs typeface="Arial" pitchFamily="34" charset="0"/>
                <a:hlinkClick r:id="rId4" action="ppaction://hlinksldjump"/>
              </a:rPr>
              <a:t>Back to Request Status</a:t>
            </a:r>
            <a:endParaRPr lang="en-CA" sz="1200" b="1" i="1" dirty="0">
              <a:latin typeface="Arial" pitchFamily="34" charset="0"/>
              <a:cs typeface="Arial" pitchFamily="34" charset="0"/>
            </a:endParaRPr>
          </a:p>
        </p:txBody>
      </p:sp>
      <p:sp>
        <p:nvSpPr>
          <p:cNvPr id="2" name="Title 1"/>
          <p:cNvSpPr>
            <a:spLocks noGrp="1"/>
          </p:cNvSpPr>
          <p:nvPr>
            <p:ph type="title" idx="4294967295"/>
          </p:nvPr>
        </p:nvSpPr>
        <p:spPr/>
        <p:txBody>
          <a:bodyPr/>
          <a:lstStyle/>
          <a:p>
            <a:r>
              <a:rPr lang="en-CA" sz="100" dirty="0" smtClean="0">
                <a:solidFill>
                  <a:schemeClr val="bg1"/>
                </a:solidFill>
              </a:rPr>
              <a:t>RS9</a:t>
            </a:r>
            <a:endParaRPr lang="en-CA" dirty="0">
              <a:solidFill>
                <a:schemeClr val="bg1"/>
              </a:solidFill>
            </a:endParaRPr>
          </a:p>
        </p:txBody>
      </p:sp>
    </p:spTree>
    <p:extLst>
      <p:ext uri="{BB962C8B-B14F-4D97-AF65-F5344CB8AC3E}">
        <p14:creationId xmlns:p14="http://schemas.microsoft.com/office/powerpoint/2010/main" val="68337617"/>
      </p:ext>
    </p:extLst>
  </p:cSld>
  <p:clrMapOvr>
    <a:masterClrMapping/>
  </p:clrMapOvr>
  <p:transition spd="slow">
    <p:wipe dir="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p:cNvSpPr>
          <p:nvPr/>
        </p:nvSpPr>
        <p:spPr>
          <a:xfrm>
            <a:off x="4327525" y="1746409"/>
            <a:ext cx="4130675" cy="1661993"/>
          </a:xfrm>
          <a:prstGeom prst="rect">
            <a:avLst/>
          </a:prstGeom>
        </p:spPr>
        <p:txBody>
          <a:bodyPr wrap="square" lIns="0" tIns="0" rIns="0" bIns="0">
            <a:spAutoFit/>
          </a:bodyPr>
          <a:lstStyle/>
          <a:p>
            <a:r>
              <a:rPr lang="en-CA" sz="1200" dirty="0">
                <a:latin typeface="Arial" pitchFamily="34" charset="0"/>
                <a:cs typeface="Arial" pitchFamily="34" charset="0"/>
              </a:rPr>
              <a:t>Any queries generated through the Query FMT node of the Freehold Mineral Tax application will provide the user with a Request Number and create an output file which can be retrieved through the Request Status node.</a:t>
            </a:r>
            <a:br>
              <a:rPr lang="en-CA" sz="1200" dirty="0">
                <a:latin typeface="Arial" pitchFamily="34" charset="0"/>
                <a:cs typeface="Arial" pitchFamily="34" charset="0"/>
              </a:rPr>
            </a:br>
            <a:r>
              <a:rPr lang="en-CA" sz="1200" dirty="0">
                <a:latin typeface="Arial" pitchFamily="34" charset="0"/>
                <a:cs typeface="Arial" pitchFamily="34" charset="0"/>
              </a:rPr>
              <a:t/>
            </a:r>
            <a:br>
              <a:rPr lang="en-CA" sz="1200" dirty="0">
                <a:latin typeface="Arial" pitchFamily="34" charset="0"/>
                <a:cs typeface="Arial" pitchFamily="34" charset="0"/>
              </a:rPr>
            </a:br>
            <a:r>
              <a:rPr lang="en-CA" sz="1200" dirty="0">
                <a:latin typeface="Arial" pitchFamily="34" charset="0"/>
                <a:cs typeface="Arial" pitchFamily="34" charset="0"/>
              </a:rPr>
              <a:t>These output files are available in XML and PDF formats. </a:t>
            </a:r>
            <a:br>
              <a:rPr lang="en-CA" sz="1200" dirty="0">
                <a:latin typeface="Arial" pitchFamily="34" charset="0"/>
                <a:cs typeface="Arial" pitchFamily="34" charset="0"/>
              </a:rPr>
            </a:br>
            <a:r>
              <a:rPr lang="en-CA" sz="1200" dirty="0">
                <a:latin typeface="Arial" pitchFamily="34" charset="0"/>
                <a:cs typeface="Arial" pitchFamily="34" charset="0"/>
              </a:rPr>
              <a:t/>
            </a:r>
            <a:br>
              <a:rPr lang="en-CA" sz="1200" dirty="0">
                <a:latin typeface="Arial" pitchFamily="34" charset="0"/>
                <a:cs typeface="Arial" pitchFamily="34" charset="0"/>
              </a:rPr>
            </a:br>
            <a:r>
              <a:rPr lang="en-CA" sz="1200" dirty="0">
                <a:latin typeface="Arial" pitchFamily="34" charset="0"/>
                <a:cs typeface="Arial" pitchFamily="34" charset="0"/>
              </a:rPr>
              <a:t>These files can be picked up or deleted by selecting the form type 'Query FMT' in the Request Status screen.</a:t>
            </a:r>
          </a:p>
        </p:txBody>
      </p:sp>
      <p:pic>
        <p:nvPicPr>
          <p:cNvPr id="3" name="Picture 5" descr="GFMT Request Status - Query FMT"/>
          <p:cNvPicPr>
            <a:picLocks noChangeArrowheads="1"/>
          </p:cNvPicPr>
          <p:nvPr/>
        </p:nvPicPr>
        <p:blipFill>
          <a:blip r:embed="rId2" cstate="print"/>
          <a:srcRect/>
          <a:stretch>
            <a:fillRect/>
          </a:stretch>
        </p:blipFill>
        <p:spPr bwMode="auto">
          <a:xfrm>
            <a:off x="228600" y="1422400"/>
            <a:ext cx="3844925" cy="3225800"/>
          </a:xfrm>
          <a:prstGeom prst="rect">
            <a:avLst/>
          </a:prstGeom>
          <a:noFill/>
        </p:spPr>
      </p:pic>
      <p:sp>
        <p:nvSpPr>
          <p:cNvPr id="4" name="Rectangle 3"/>
          <p:cNvSpPr>
            <a:spLocks/>
          </p:cNvSpPr>
          <p:nvPr/>
        </p:nvSpPr>
        <p:spPr>
          <a:xfrm>
            <a:off x="6572250" y="952501"/>
            <a:ext cx="52900" cy="215444"/>
          </a:xfrm>
          <a:prstGeom prst="rect">
            <a:avLst/>
          </a:prstGeom>
        </p:spPr>
        <p:txBody>
          <a:bodyPr wrap="square" lIns="0" tIns="0" rIns="0" bIns="0">
            <a:spAutoFit/>
          </a:bodyPr>
          <a:lstStyle/>
          <a:p>
            <a:r>
              <a:rPr lang="en-CA" sz="1400" b="1" i="1"/>
              <a:t> </a:t>
            </a:r>
          </a:p>
        </p:txBody>
      </p:sp>
      <p:sp>
        <p:nvSpPr>
          <p:cNvPr id="6" name="Title 5"/>
          <p:cNvSpPr>
            <a:spLocks noGrp="1"/>
          </p:cNvSpPr>
          <p:nvPr>
            <p:ph type="title" idx="4294967295"/>
          </p:nvPr>
        </p:nvSpPr>
        <p:spPr>
          <a:xfrm>
            <a:off x="609600" y="533400"/>
            <a:ext cx="1905000" cy="808038"/>
          </a:xfrm>
        </p:spPr>
        <p:txBody>
          <a:bodyPr>
            <a:normAutofit/>
          </a:bodyPr>
          <a:lstStyle/>
          <a:p>
            <a:pPr algn="l"/>
            <a:r>
              <a:rPr lang="en-CA" sz="1600" b="1" dirty="0" smtClean="0">
                <a:latin typeface="Arial" pitchFamily="34" charset="0"/>
                <a:cs typeface="Arial" pitchFamily="34" charset="0"/>
              </a:rPr>
              <a:t>Query Form Type</a:t>
            </a:r>
            <a:endParaRPr lang="en-CA" sz="1600" b="1" dirty="0">
              <a:latin typeface="Arial" pitchFamily="34" charset="0"/>
              <a:cs typeface="Arial" pitchFamily="34" charset="0"/>
            </a:endParaRPr>
          </a:p>
        </p:txBody>
      </p:sp>
    </p:spTree>
  </p:cSld>
  <p:clrMapOvr>
    <a:masterClrMapping/>
  </p:clrMapOvr>
  <p:transition spd="slow">
    <p:wipe dir="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p:cNvSpPr>
          <p:nvPr/>
        </p:nvSpPr>
        <p:spPr>
          <a:xfrm>
            <a:off x="4248151" y="1617345"/>
            <a:ext cx="4438649" cy="2954655"/>
          </a:xfrm>
          <a:prstGeom prst="rect">
            <a:avLst/>
          </a:prstGeom>
        </p:spPr>
        <p:txBody>
          <a:bodyPr wrap="square" lIns="0" tIns="0" rIns="0" bIns="0">
            <a:spAutoFit/>
          </a:bodyPr>
          <a:lstStyle/>
          <a:p>
            <a:r>
              <a:rPr lang="en-CA" sz="1200" dirty="0">
                <a:latin typeface="Arial" pitchFamily="34" charset="0"/>
                <a:cs typeface="Arial" pitchFamily="34" charset="0"/>
              </a:rPr>
              <a:t>The Download Unit Values report will be delivered as a </a:t>
            </a:r>
            <a:r>
              <a:rPr lang="en-CA" sz="1200" dirty="0" err="1">
                <a:latin typeface="Arial" pitchFamily="34" charset="0"/>
                <a:cs typeface="Arial" pitchFamily="34" charset="0"/>
              </a:rPr>
              <a:t>csv</a:t>
            </a:r>
            <a:r>
              <a:rPr lang="en-CA" sz="1200" dirty="0">
                <a:latin typeface="Arial" pitchFamily="34" charset="0"/>
                <a:cs typeface="Arial" pitchFamily="34" charset="0"/>
              </a:rPr>
              <a:t> file from the parameters selected on that node search screen. </a:t>
            </a:r>
            <a:br>
              <a:rPr lang="en-CA" sz="1200" dirty="0">
                <a:latin typeface="Arial" pitchFamily="34" charset="0"/>
                <a:cs typeface="Arial" pitchFamily="34" charset="0"/>
              </a:rPr>
            </a:br>
            <a:r>
              <a:rPr lang="en-CA" sz="1200" dirty="0">
                <a:latin typeface="Arial" pitchFamily="34" charset="0"/>
                <a:cs typeface="Arial" pitchFamily="34" charset="0"/>
              </a:rPr>
              <a:t/>
            </a:r>
            <a:br>
              <a:rPr lang="en-CA" sz="1200" dirty="0">
                <a:latin typeface="Arial" pitchFamily="34" charset="0"/>
                <a:cs typeface="Arial" pitchFamily="34" charset="0"/>
              </a:rPr>
            </a:br>
            <a:r>
              <a:rPr lang="en-CA" sz="1200" dirty="0">
                <a:latin typeface="Arial" pitchFamily="34" charset="0"/>
                <a:cs typeface="Arial" pitchFamily="34" charset="0"/>
              </a:rPr>
              <a:t>The Download Unit Values report will display the existing PE's and Titles that you are a lessee on. You will calculate and insert your own values and upload to the Department if you choose not to accept the default value.</a:t>
            </a:r>
            <a:br>
              <a:rPr lang="en-CA" sz="1200" dirty="0">
                <a:latin typeface="Arial" pitchFamily="34" charset="0"/>
                <a:cs typeface="Arial" pitchFamily="34" charset="0"/>
              </a:rPr>
            </a:br>
            <a:r>
              <a:rPr lang="en-CA" sz="1200" dirty="0">
                <a:latin typeface="Arial" pitchFamily="34" charset="0"/>
                <a:cs typeface="Arial" pitchFamily="34" charset="0"/>
              </a:rPr>
              <a:t/>
            </a:r>
            <a:br>
              <a:rPr lang="en-CA" sz="1200" dirty="0">
                <a:latin typeface="Arial" pitchFamily="34" charset="0"/>
                <a:cs typeface="Arial" pitchFamily="34" charset="0"/>
              </a:rPr>
            </a:br>
            <a:r>
              <a:rPr lang="en-CA" sz="1200" dirty="0">
                <a:latin typeface="Arial" pitchFamily="34" charset="0"/>
                <a:cs typeface="Arial" pitchFamily="34" charset="0"/>
              </a:rPr>
              <a:t>You may retrieve the results at anytime through the Request Status screen. The search results will not be displayed on screen.</a:t>
            </a:r>
            <a:br>
              <a:rPr lang="en-CA" sz="1200" dirty="0">
                <a:latin typeface="Arial" pitchFamily="34" charset="0"/>
                <a:cs typeface="Arial" pitchFamily="34" charset="0"/>
              </a:rPr>
            </a:br>
            <a:r>
              <a:rPr lang="en-CA" sz="1200" dirty="0">
                <a:latin typeface="Arial" pitchFamily="34" charset="0"/>
                <a:cs typeface="Arial" pitchFamily="34" charset="0"/>
              </a:rPr>
              <a:t/>
            </a:r>
            <a:br>
              <a:rPr lang="en-CA" sz="1200" dirty="0">
                <a:latin typeface="Arial" pitchFamily="34" charset="0"/>
                <a:cs typeface="Arial" pitchFamily="34" charset="0"/>
              </a:rPr>
            </a:br>
            <a:r>
              <a:rPr lang="en-CA" sz="1200" dirty="0">
                <a:latin typeface="Arial" pitchFamily="34" charset="0"/>
                <a:cs typeface="Arial" pitchFamily="34" charset="0"/>
              </a:rPr>
              <a:t>You will download this file to your chosen network drive for the purpose of submitting Unit Values.</a:t>
            </a:r>
            <a:br>
              <a:rPr lang="en-CA" sz="1200" dirty="0">
                <a:latin typeface="Arial" pitchFamily="34" charset="0"/>
                <a:cs typeface="Arial" pitchFamily="34" charset="0"/>
              </a:rPr>
            </a:br>
            <a:r>
              <a:rPr lang="en-CA" sz="1200" dirty="0">
                <a:latin typeface="Arial" pitchFamily="34" charset="0"/>
                <a:cs typeface="Arial" pitchFamily="34" charset="0"/>
              </a:rPr>
              <a:t/>
            </a:r>
            <a:br>
              <a:rPr lang="en-CA" sz="1200" dirty="0">
                <a:latin typeface="Arial" pitchFamily="34" charset="0"/>
                <a:cs typeface="Arial" pitchFamily="34" charset="0"/>
              </a:rPr>
            </a:br>
            <a:r>
              <a:rPr lang="en-CA" sz="1200" dirty="0">
                <a:latin typeface="Arial" pitchFamily="34" charset="0"/>
                <a:cs typeface="Arial" pitchFamily="34" charset="0"/>
              </a:rPr>
              <a:t>See the training Module - FMT Download Unit Values for more detailed information.</a:t>
            </a:r>
          </a:p>
        </p:txBody>
      </p:sp>
      <p:pic>
        <p:nvPicPr>
          <p:cNvPr id="3" name="Picture 6" descr="GFMT Request Status - Download Unit Values"/>
          <p:cNvPicPr>
            <a:picLocks noChangeArrowheads="1"/>
          </p:cNvPicPr>
          <p:nvPr/>
        </p:nvPicPr>
        <p:blipFill>
          <a:blip r:embed="rId2" cstate="print"/>
          <a:srcRect/>
          <a:stretch>
            <a:fillRect/>
          </a:stretch>
        </p:blipFill>
        <p:spPr bwMode="auto">
          <a:xfrm>
            <a:off x="117475" y="1422400"/>
            <a:ext cx="3844925" cy="3225800"/>
          </a:xfrm>
          <a:prstGeom prst="rect">
            <a:avLst/>
          </a:prstGeom>
          <a:noFill/>
        </p:spPr>
      </p:pic>
      <p:sp>
        <p:nvSpPr>
          <p:cNvPr id="6" name="Title 5"/>
          <p:cNvSpPr>
            <a:spLocks noGrp="1"/>
          </p:cNvSpPr>
          <p:nvPr>
            <p:ph type="title" idx="4294967295"/>
          </p:nvPr>
        </p:nvSpPr>
        <p:spPr>
          <a:xfrm>
            <a:off x="533400" y="563562"/>
            <a:ext cx="3429000" cy="808038"/>
          </a:xfrm>
        </p:spPr>
        <p:txBody>
          <a:bodyPr>
            <a:normAutofit/>
          </a:bodyPr>
          <a:lstStyle/>
          <a:p>
            <a:pPr algn="l"/>
            <a:r>
              <a:rPr lang="en-US" sz="1600" b="1" dirty="0" smtClean="0">
                <a:latin typeface="Arial" pitchFamily="34" charset="0"/>
                <a:cs typeface="Arial" pitchFamily="34" charset="0"/>
              </a:rPr>
              <a:t>Download Unit Values Form Type</a:t>
            </a:r>
            <a:endParaRPr lang="en-CA" sz="1600" b="1" dirty="0">
              <a:latin typeface="Arial" pitchFamily="34" charset="0"/>
              <a:cs typeface="Arial" pitchFamily="34" charset="0"/>
            </a:endParaRPr>
          </a:p>
        </p:txBody>
      </p:sp>
      <p:sp>
        <p:nvSpPr>
          <p:cNvPr id="7" name="Rectangle 6"/>
          <p:cNvSpPr>
            <a:spLocks/>
          </p:cNvSpPr>
          <p:nvPr/>
        </p:nvSpPr>
        <p:spPr>
          <a:xfrm>
            <a:off x="7776210" y="849868"/>
            <a:ext cx="1291590" cy="369332"/>
          </a:xfrm>
          <a:prstGeom prst="rect">
            <a:avLst/>
          </a:prstGeom>
        </p:spPr>
        <p:txBody>
          <a:bodyPr wrap="square" lIns="0" tIns="0" rIns="0" bIns="0">
            <a:spAutoFit/>
          </a:bodyPr>
          <a:lstStyle/>
          <a:p>
            <a:r>
              <a:rPr lang="en-CA" sz="1200" b="1" i="1" dirty="0" smtClean="0">
                <a:latin typeface="Arial" pitchFamily="34" charset="0"/>
                <a:cs typeface="Arial" pitchFamily="34" charset="0"/>
                <a:hlinkClick r:id="rId3" action="ppaction://hlinksldjump"/>
              </a:rPr>
              <a:t>More Information (Pages 16 to 18)</a:t>
            </a:r>
            <a:endParaRPr lang="en-CA" sz="1200" b="1" i="1" dirty="0">
              <a:latin typeface="Arial" pitchFamily="34" charset="0"/>
              <a:cs typeface="Arial" pitchFamily="34" charset="0"/>
            </a:endParaRPr>
          </a:p>
        </p:txBody>
      </p:sp>
    </p:spTree>
  </p:cSld>
  <p:clrMapOvr>
    <a:masterClrMapping/>
  </p:clrMapOvr>
  <p:transition spd="slow">
    <p:wipe dir="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1024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 y="838200"/>
            <a:ext cx="5283200" cy="3962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4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0000" y="2438400"/>
            <a:ext cx="5257800" cy="3943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tangle 3"/>
          <p:cNvSpPr>
            <a:spLocks/>
          </p:cNvSpPr>
          <p:nvPr/>
        </p:nvSpPr>
        <p:spPr>
          <a:xfrm>
            <a:off x="76200" y="6031468"/>
            <a:ext cx="1676400" cy="369332"/>
          </a:xfrm>
          <a:prstGeom prst="rect">
            <a:avLst/>
          </a:prstGeom>
        </p:spPr>
        <p:txBody>
          <a:bodyPr wrap="square" lIns="0" tIns="0" rIns="0" bIns="0">
            <a:spAutoFit/>
          </a:bodyPr>
          <a:lstStyle/>
          <a:p>
            <a:r>
              <a:rPr lang="en-CA" sz="1200" b="1" i="1" dirty="0" smtClean="0">
                <a:latin typeface="Arial" pitchFamily="34" charset="0"/>
                <a:cs typeface="Arial" pitchFamily="34" charset="0"/>
                <a:hlinkClick r:id="rId4" action="ppaction://hlinksldjump"/>
              </a:rPr>
              <a:t>Back to Download Unit Values Form Type</a:t>
            </a:r>
            <a:endParaRPr lang="en-CA" sz="1200" b="1" i="1" dirty="0">
              <a:latin typeface="Arial" pitchFamily="34" charset="0"/>
              <a:cs typeface="Arial" pitchFamily="34" charset="0"/>
            </a:endParaRPr>
          </a:p>
        </p:txBody>
      </p:sp>
      <p:sp>
        <p:nvSpPr>
          <p:cNvPr id="2" name="Title 1"/>
          <p:cNvSpPr>
            <a:spLocks noGrp="1"/>
          </p:cNvSpPr>
          <p:nvPr>
            <p:ph type="title" idx="4294967295"/>
          </p:nvPr>
        </p:nvSpPr>
        <p:spPr/>
        <p:txBody>
          <a:bodyPr/>
          <a:lstStyle/>
          <a:p>
            <a:r>
              <a:rPr lang="en-US" sz="100" dirty="0" smtClean="0">
                <a:solidFill>
                  <a:schemeClr val="bg1"/>
                </a:solidFill>
              </a:rPr>
              <a:t>DU1</a:t>
            </a:r>
            <a:endParaRPr lang="en-CA" dirty="0">
              <a:solidFill>
                <a:schemeClr val="bg1"/>
              </a:solidFill>
            </a:endParaRPr>
          </a:p>
        </p:txBody>
      </p:sp>
    </p:spTree>
    <p:extLst>
      <p:ext uri="{BB962C8B-B14F-4D97-AF65-F5344CB8AC3E}">
        <p14:creationId xmlns:p14="http://schemas.microsoft.com/office/powerpoint/2010/main" val="2410318179"/>
      </p:ext>
    </p:extLst>
  </p:cSld>
  <p:clrMapOvr>
    <a:masterClrMapping/>
  </p:clrMapOvr>
  <p:transition spd="slow">
    <p:wipe dir="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1126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 y="838200"/>
            <a:ext cx="4648200" cy="3486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26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33800" y="2362200"/>
            <a:ext cx="5384800" cy="403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tangle 3"/>
          <p:cNvSpPr>
            <a:spLocks/>
          </p:cNvSpPr>
          <p:nvPr/>
        </p:nvSpPr>
        <p:spPr>
          <a:xfrm>
            <a:off x="76200" y="6031468"/>
            <a:ext cx="1676400" cy="369332"/>
          </a:xfrm>
          <a:prstGeom prst="rect">
            <a:avLst/>
          </a:prstGeom>
        </p:spPr>
        <p:txBody>
          <a:bodyPr wrap="square" lIns="0" tIns="0" rIns="0" bIns="0">
            <a:spAutoFit/>
          </a:bodyPr>
          <a:lstStyle/>
          <a:p>
            <a:r>
              <a:rPr lang="en-CA" sz="1200" b="1" i="1" dirty="0" smtClean="0">
                <a:latin typeface="Arial" pitchFamily="34" charset="0"/>
                <a:cs typeface="Arial" pitchFamily="34" charset="0"/>
                <a:hlinkClick r:id="rId4" action="ppaction://hlinksldjump"/>
              </a:rPr>
              <a:t>Back to Download Unit Values Form Type</a:t>
            </a:r>
            <a:endParaRPr lang="en-CA" sz="1200" b="1" i="1" dirty="0">
              <a:latin typeface="Arial" pitchFamily="34" charset="0"/>
              <a:cs typeface="Arial" pitchFamily="34" charset="0"/>
            </a:endParaRPr>
          </a:p>
        </p:txBody>
      </p:sp>
      <p:sp>
        <p:nvSpPr>
          <p:cNvPr id="2" name="Title 1"/>
          <p:cNvSpPr>
            <a:spLocks noGrp="1"/>
          </p:cNvSpPr>
          <p:nvPr>
            <p:ph type="title" idx="4294967295"/>
          </p:nvPr>
        </p:nvSpPr>
        <p:spPr/>
        <p:txBody>
          <a:bodyPr>
            <a:normAutofit/>
          </a:bodyPr>
          <a:lstStyle/>
          <a:p>
            <a:r>
              <a:rPr lang="en-CA" sz="100" dirty="0" smtClean="0">
                <a:solidFill>
                  <a:schemeClr val="bg1"/>
                </a:solidFill>
              </a:rPr>
              <a:t>DU2</a:t>
            </a:r>
            <a:endParaRPr lang="en-CA" sz="100" dirty="0">
              <a:solidFill>
                <a:schemeClr val="bg1"/>
              </a:solidFill>
            </a:endParaRPr>
          </a:p>
        </p:txBody>
      </p:sp>
    </p:spTree>
    <p:extLst>
      <p:ext uri="{BB962C8B-B14F-4D97-AF65-F5344CB8AC3E}">
        <p14:creationId xmlns:p14="http://schemas.microsoft.com/office/powerpoint/2010/main" val="1734949748"/>
      </p:ext>
    </p:extLst>
  </p:cSld>
  <p:clrMapOvr>
    <a:masterClrMapping/>
  </p:clrMapOvr>
  <p:transition spd="slow">
    <p:wipe dir="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1229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 y="838200"/>
            <a:ext cx="4572000" cy="3429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29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86200" y="2514600"/>
            <a:ext cx="5181600" cy="3886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tangle 3"/>
          <p:cNvSpPr>
            <a:spLocks/>
          </p:cNvSpPr>
          <p:nvPr/>
        </p:nvSpPr>
        <p:spPr>
          <a:xfrm>
            <a:off x="76200" y="6031468"/>
            <a:ext cx="1676400" cy="369332"/>
          </a:xfrm>
          <a:prstGeom prst="rect">
            <a:avLst/>
          </a:prstGeom>
        </p:spPr>
        <p:txBody>
          <a:bodyPr wrap="square" lIns="0" tIns="0" rIns="0" bIns="0">
            <a:spAutoFit/>
          </a:bodyPr>
          <a:lstStyle/>
          <a:p>
            <a:r>
              <a:rPr lang="en-CA" sz="1200" b="1" i="1" dirty="0" smtClean="0">
                <a:latin typeface="Arial" pitchFamily="34" charset="0"/>
                <a:cs typeface="Arial" pitchFamily="34" charset="0"/>
                <a:hlinkClick r:id="rId4" action="ppaction://hlinksldjump"/>
              </a:rPr>
              <a:t>Back to Download Unit Values Form Type</a:t>
            </a:r>
            <a:endParaRPr lang="en-CA" sz="1200" b="1" i="1" dirty="0">
              <a:latin typeface="Arial" pitchFamily="34" charset="0"/>
              <a:cs typeface="Arial" pitchFamily="34" charset="0"/>
            </a:endParaRPr>
          </a:p>
        </p:txBody>
      </p:sp>
      <p:sp>
        <p:nvSpPr>
          <p:cNvPr id="2" name="Title 1"/>
          <p:cNvSpPr>
            <a:spLocks noGrp="1"/>
          </p:cNvSpPr>
          <p:nvPr>
            <p:ph type="title" idx="4294967295"/>
          </p:nvPr>
        </p:nvSpPr>
        <p:spPr/>
        <p:txBody>
          <a:bodyPr/>
          <a:lstStyle/>
          <a:p>
            <a:r>
              <a:rPr lang="en-CA" sz="100" dirty="0" smtClean="0">
                <a:solidFill>
                  <a:schemeClr val="bg1"/>
                </a:solidFill>
              </a:rPr>
              <a:t>DU3</a:t>
            </a:r>
            <a:endParaRPr lang="en-CA" dirty="0">
              <a:solidFill>
                <a:schemeClr val="bg1"/>
              </a:solidFill>
            </a:endParaRPr>
          </a:p>
        </p:txBody>
      </p:sp>
    </p:spTree>
    <p:extLst>
      <p:ext uri="{BB962C8B-B14F-4D97-AF65-F5344CB8AC3E}">
        <p14:creationId xmlns:p14="http://schemas.microsoft.com/office/powerpoint/2010/main" val="3980819046"/>
      </p:ext>
    </p:extLst>
  </p:cSld>
  <p:clrMapOvr>
    <a:masterClrMapping/>
  </p:clrMapOvr>
  <p:transition spd="slow">
    <p:wipe dir="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p:cNvSpPr>
          <p:nvPr/>
        </p:nvSpPr>
        <p:spPr>
          <a:xfrm>
            <a:off x="3829051" y="1637943"/>
            <a:ext cx="4781549" cy="2400657"/>
          </a:xfrm>
          <a:prstGeom prst="rect">
            <a:avLst/>
          </a:prstGeom>
        </p:spPr>
        <p:txBody>
          <a:bodyPr wrap="square" lIns="0" tIns="0" rIns="0" bIns="0">
            <a:spAutoFit/>
          </a:bodyPr>
          <a:lstStyle/>
          <a:p>
            <a:r>
              <a:rPr lang="en-CA" sz="1200" dirty="0">
                <a:latin typeface="Arial" pitchFamily="34" charset="0"/>
                <a:cs typeface="Arial" pitchFamily="34" charset="0"/>
              </a:rPr>
              <a:t>Tax statements are generated annually, and an amended calculation may also occur on the last day of each month. Statements are produced for the </a:t>
            </a:r>
            <a:r>
              <a:rPr lang="en-CA" sz="1200" dirty="0" err="1">
                <a:latin typeface="Arial" pitchFamily="34" charset="0"/>
                <a:cs typeface="Arial" pitchFamily="34" charset="0"/>
              </a:rPr>
              <a:t>Payor</a:t>
            </a:r>
            <a:r>
              <a:rPr lang="en-CA" sz="1200" dirty="0">
                <a:latin typeface="Arial" pitchFamily="34" charset="0"/>
                <a:cs typeface="Arial" pitchFamily="34" charset="0"/>
              </a:rPr>
              <a:t>, Lessee, and Owner, as well as a </a:t>
            </a:r>
            <a:r>
              <a:rPr lang="en-CA" sz="1200" dirty="0" err="1">
                <a:latin typeface="Arial" pitchFamily="34" charset="0"/>
                <a:cs typeface="Arial" pitchFamily="34" charset="0"/>
              </a:rPr>
              <a:t>Payor</a:t>
            </a:r>
            <a:r>
              <a:rPr lang="en-CA" sz="1200" dirty="0">
                <a:latin typeface="Arial" pitchFamily="34" charset="0"/>
                <a:cs typeface="Arial" pitchFamily="34" charset="0"/>
              </a:rPr>
              <a:t> Summary for the annual </a:t>
            </a:r>
            <a:r>
              <a:rPr lang="en-CA" sz="1200" dirty="0" smtClean="0">
                <a:latin typeface="Arial" pitchFamily="34" charset="0"/>
                <a:cs typeface="Arial" pitchFamily="34" charset="0"/>
              </a:rPr>
              <a:t>assessment </a:t>
            </a:r>
            <a:r>
              <a:rPr lang="en-CA" sz="1200" dirty="0">
                <a:latin typeface="Arial" pitchFamily="34" charset="0"/>
                <a:cs typeface="Arial" pitchFamily="34" charset="0"/>
              </a:rPr>
              <a:t>and Statement of Account report. The Statement of Account is produced on the 2nd or 3rd working day of each month.</a:t>
            </a:r>
            <a:br>
              <a:rPr lang="en-CA" sz="1200" dirty="0">
                <a:latin typeface="Arial" pitchFamily="34" charset="0"/>
                <a:cs typeface="Arial" pitchFamily="34" charset="0"/>
              </a:rPr>
            </a:br>
            <a:r>
              <a:rPr lang="en-CA" sz="1200" dirty="0">
                <a:latin typeface="Arial" pitchFamily="34" charset="0"/>
                <a:cs typeface="Arial" pitchFamily="34" charset="0"/>
              </a:rPr>
              <a:t/>
            </a:r>
            <a:br>
              <a:rPr lang="en-CA" sz="1200" dirty="0">
                <a:latin typeface="Arial" pitchFamily="34" charset="0"/>
                <a:cs typeface="Arial" pitchFamily="34" charset="0"/>
              </a:rPr>
            </a:br>
            <a:r>
              <a:rPr lang="en-CA" sz="1200" dirty="0">
                <a:latin typeface="Arial" pitchFamily="34" charset="0"/>
                <a:cs typeface="Arial" pitchFamily="34" charset="0"/>
              </a:rPr>
              <a:t>Retrieving a Tax Statement follows the same process as looking up any other request that has been submitted through the Request Status node.</a:t>
            </a:r>
            <a:br>
              <a:rPr lang="en-CA" sz="1200" dirty="0">
                <a:latin typeface="Arial" pitchFamily="34" charset="0"/>
                <a:cs typeface="Arial" pitchFamily="34" charset="0"/>
              </a:rPr>
            </a:br>
            <a:r>
              <a:rPr lang="en-CA" sz="1200" dirty="0">
                <a:latin typeface="Arial" pitchFamily="34" charset="0"/>
                <a:cs typeface="Arial" pitchFamily="34" charset="0"/>
              </a:rPr>
              <a:t/>
            </a:r>
            <a:br>
              <a:rPr lang="en-CA" sz="1200" dirty="0">
                <a:latin typeface="Arial" pitchFamily="34" charset="0"/>
                <a:cs typeface="Arial" pitchFamily="34" charset="0"/>
              </a:rPr>
            </a:br>
            <a:r>
              <a:rPr lang="en-CA" sz="1200" dirty="0">
                <a:latin typeface="Arial" pitchFamily="34" charset="0"/>
                <a:cs typeface="Arial" pitchFamily="34" charset="0"/>
              </a:rPr>
              <a:t>It is also highly recommended to save your documents locally as they will only be displayed by the system for up to 90 days.</a:t>
            </a:r>
          </a:p>
        </p:txBody>
      </p:sp>
      <p:pic>
        <p:nvPicPr>
          <p:cNvPr id="3" name="Picture 7" descr="Statement Retrieval - graphic"/>
          <p:cNvPicPr>
            <a:picLocks noChangeArrowheads="1"/>
          </p:cNvPicPr>
          <p:nvPr/>
        </p:nvPicPr>
        <p:blipFill rotWithShape="1">
          <a:blip r:embed="rId2" cstate="print"/>
          <a:srcRect t="1" b="17145"/>
          <a:stretch/>
        </p:blipFill>
        <p:spPr bwMode="auto">
          <a:xfrm>
            <a:off x="241300" y="1333500"/>
            <a:ext cx="3263900" cy="2736000"/>
          </a:xfrm>
          <a:prstGeom prst="rect">
            <a:avLst/>
          </a:prstGeom>
          <a:noFill/>
        </p:spPr>
      </p:pic>
      <p:sp>
        <p:nvSpPr>
          <p:cNvPr id="6" name="Title 5"/>
          <p:cNvSpPr>
            <a:spLocks noGrp="1"/>
          </p:cNvSpPr>
          <p:nvPr>
            <p:ph type="title" idx="4294967295"/>
          </p:nvPr>
        </p:nvSpPr>
        <p:spPr>
          <a:xfrm>
            <a:off x="609600" y="487362"/>
            <a:ext cx="2590800" cy="884238"/>
          </a:xfrm>
        </p:spPr>
        <p:txBody>
          <a:bodyPr>
            <a:normAutofit/>
          </a:bodyPr>
          <a:lstStyle/>
          <a:p>
            <a:pPr algn="l"/>
            <a:r>
              <a:rPr lang="en-US" sz="1600" b="1" dirty="0" smtClean="0">
                <a:latin typeface="Arial" pitchFamily="34" charset="0"/>
                <a:cs typeface="Arial" pitchFamily="34" charset="0"/>
              </a:rPr>
              <a:t>Tax Statement Retrieval</a:t>
            </a:r>
            <a:endParaRPr lang="en-CA" sz="1600" b="1" dirty="0">
              <a:latin typeface="Arial" pitchFamily="34" charset="0"/>
              <a:cs typeface="Arial" pitchFamily="34" charset="0"/>
            </a:endParaRPr>
          </a:p>
        </p:txBody>
      </p:sp>
      <p:sp>
        <p:nvSpPr>
          <p:cNvPr id="7" name="Rectangle 6"/>
          <p:cNvSpPr>
            <a:spLocks/>
          </p:cNvSpPr>
          <p:nvPr/>
        </p:nvSpPr>
        <p:spPr>
          <a:xfrm>
            <a:off x="7776210" y="849868"/>
            <a:ext cx="1291590" cy="369332"/>
          </a:xfrm>
          <a:prstGeom prst="rect">
            <a:avLst/>
          </a:prstGeom>
        </p:spPr>
        <p:txBody>
          <a:bodyPr wrap="square" lIns="0" tIns="0" rIns="0" bIns="0">
            <a:spAutoFit/>
          </a:bodyPr>
          <a:lstStyle/>
          <a:p>
            <a:r>
              <a:rPr lang="en-CA" sz="1200" b="1" i="1" dirty="0" smtClean="0">
                <a:latin typeface="Arial" pitchFamily="34" charset="0"/>
                <a:cs typeface="Arial" pitchFamily="34" charset="0"/>
                <a:hlinkClick r:id="rId3" action="ppaction://hlinksldjump"/>
              </a:rPr>
              <a:t>More Information (Pages 20 to 26)</a:t>
            </a:r>
            <a:endParaRPr lang="en-CA" sz="1200" b="1" i="1" dirty="0">
              <a:latin typeface="Arial" pitchFamily="34" charset="0"/>
              <a:cs typeface="Arial" pitchFamily="34" charset="0"/>
            </a:endParaRPr>
          </a:p>
        </p:txBody>
      </p:sp>
    </p:spTree>
  </p:cSld>
  <p:clrMapOvr>
    <a:masterClrMapping/>
  </p:clrMapOvr>
  <p:transition spd="slow">
    <p:wipe dir="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609600" y="487362"/>
            <a:ext cx="1219200" cy="884238"/>
          </a:xfrm>
        </p:spPr>
        <p:txBody>
          <a:bodyPr>
            <a:normAutofit/>
          </a:bodyPr>
          <a:lstStyle/>
          <a:p>
            <a:pPr algn="l"/>
            <a:r>
              <a:rPr lang="en-CA" sz="1600" b="1" dirty="0" smtClean="0">
                <a:latin typeface="Arial" pitchFamily="34" charset="0"/>
                <a:cs typeface="Arial" pitchFamily="34" charset="0"/>
              </a:rPr>
              <a:t>Revisions</a:t>
            </a:r>
            <a:endParaRPr lang="en-CA" sz="1600" b="1" dirty="0">
              <a:latin typeface="Arial" pitchFamily="34" charset="0"/>
              <a:cs typeface="Arial" pitchFamily="34" charset="0"/>
            </a:endParaRPr>
          </a:p>
        </p:txBody>
      </p:sp>
      <p:graphicFrame>
        <p:nvGraphicFramePr>
          <p:cNvPr id="3" name="Table 2"/>
          <p:cNvGraphicFramePr>
            <a:graphicFrameLocks noGrp="1"/>
          </p:cNvGraphicFramePr>
          <p:nvPr>
            <p:extLst>
              <p:ext uri="{D42A27DB-BD31-4B8C-83A1-F6EECF244321}">
                <p14:modId xmlns:p14="http://schemas.microsoft.com/office/powerpoint/2010/main" val="2515034979"/>
              </p:ext>
            </p:extLst>
          </p:nvPr>
        </p:nvGraphicFramePr>
        <p:xfrm>
          <a:off x="1835696" y="2708920"/>
          <a:ext cx="6096000" cy="1112520"/>
        </p:xfrm>
        <a:graphic>
          <a:graphicData uri="http://schemas.openxmlformats.org/drawingml/2006/table">
            <a:tbl>
              <a:tblPr firstRow="1" bandRow="1">
                <a:tableStyleId>{5C22544A-7EE6-4342-B048-85BDC9FD1C3A}</a:tableStyleId>
              </a:tblPr>
              <a:tblGrid>
                <a:gridCol w="2032000"/>
                <a:gridCol w="2032000"/>
                <a:gridCol w="2032000"/>
              </a:tblGrid>
              <a:tr h="370840">
                <a:tc>
                  <a:txBody>
                    <a:bodyPr/>
                    <a:lstStyle/>
                    <a:p>
                      <a:r>
                        <a:rPr lang="en-US" dirty="0" smtClean="0"/>
                        <a:t>Date</a:t>
                      </a:r>
                      <a:endParaRPr lang="en-CA" dirty="0"/>
                    </a:p>
                  </a:txBody>
                  <a:tcPr/>
                </a:tc>
                <a:tc>
                  <a:txBody>
                    <a:bodyPr/>
                    <a:lstStyle/>
                    <a:p>
                      <a:r>
                        <a:rPr lang="en-US" dirty="0" smtClean="0"/>
                        <a:t>Revisions Type</a:t>
                      </a:r>
                      <a:endParaRPr lang="en-CA" dirty="0"/>
                    </a:p>
                  </a:txBody>
                  <a:tcPr/>
                </a:tc>
                <a:tc>
                  <a:txBody>
                    <a:bodyPr/>
                    <a:lstStyle/>
                    <a:p>
                      <a:r>
                        <a:rPr lang="en-US" dirty="0" smtClean="0"/>
                        <a:t>Page Number</a:t>
                      </a:r>
                      <a:endParaRPr lang="en-CA" dirty="0"/>
                    </a:p>
                  </a:txBody>
                  <a:tcPr/>
                </a:tc>
              </a:tr>
              <a:tr h="370840">
                <a:tc>
                  <a:txBody>
                    <a:bodyPr/>
                    <a:lstStyle/>
                    <a:p>
                      <a:r>
                        <a:rPr lang="en-US" dirty="0" smtClean="0"/>
                        <a:t>August 31, 2012</a:t>
                      </a:r>
                      <a:endParaRPr lang="en-CA" dirty="0"/>
                    </a:p>
                  </a:txBody>
                  <a:tcPr/>
                </a:tc>
                <a:tc>
                  <a:txBody>
                    <a:bodyPr/>
                    <a:lstStyle/>
                    <a:p>
                      <a:r>
                        <a:rPr lang="en-US" dirty="0" smtClean="0"/>
                        <a:t>Conversion</a:t>
                      </a:r>
                      <a:endParaRPr lang="en-CA" dirty="0"/>
                    </a:p>
                  </a:txBody>
                  <a:tcPr/>
                </a:tc>
                <a:tc>
                  <a:txBody>
                    <a:bodyPr/>
                    <a:lstStyle/>
                    <a:p>
                      <a:r>
                        <a:rPr lang="en-US" dirty="0" smtClean="0"/>
                        <a:t>All</a:t>
                      </a:r>
                      <a:endParaRPr lang="en-CA" dirty="0"/>
                    </a:p>
                  </a:txBody>
                  <a:tcPr/>
                </a:tc>
              </a:tr>
              <a:tr h="370840">
                <a:tc>
                  <a:txBody>
                    <a:bodyPr/>
                    <a:lstStyle/>
                    <a:p>
                      <a:endParaRPr lang="en-CA" dirty="0"/>
                    </a:p>
                  </a:txBody>
                  <a:tcPr/>
                </a:tc>
                <a:tc>
                  <a:txBody>
                    <a:bodyPr/>
                    <a:lstStyle/>
                    <a:p>
                      <a:endParaRPr lang="en-CA" dirty="0"/>
                    </a:p>
                  </a:txBody>
                  <a:tcPr/>
                </a:tc>
                <a:tc>
                  <a:txBody>
                    <a:bodyPr/>
                    <a:lstStyle/>
                    <a:p>
                      <a:endParaRPr lang="en-CA" dirty="0"/>
                    </a:p>
                  </a:txBody>
                  <a:tcPr/>
                </a:tc>
              </a:tr>
            </a:tbl>
          </a:graphicData>
        </a:graphic>
      </p:graphicFrame>
    </p:spTree>
    <p:extLst>
      <p:ext uri="{BB962C8B-B14F-4D97-AF65-F5344CB8AC3E}">
        <p14:creationId xmlns:p14="http://schemas.microsoft.com/office/powerpoint/2010/main" val="3390748530"/>
      </p:ext>
    </p:extLst>
  </p:cSld>
  <p:clrMapOvr>
    <a:masterClrMapping/>
  </p:clrMapOvr>
  <p:transition spd="slow">
    <p:wipe dir="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914400"/>
            <a:ext cx="4165600" cy="3124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14800" y="2686050"/>
            <a:ext cx="4953000" cy="3714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tangle 3"/>
          <p:cNvSpPr>
            <a:spLocks/>
          </p:cNvSpPr>
          <p:nvPr/>
        </p:nvSpPr>
        <p:spPr>
          <a:xfrm>
            <a:off x="76200" y="6031468"/>
            <a:ext cx="1676400" cy="369332"/>
          </a:xfrm>
          <a:prstGeom prst="rect">
            <a:avLst/>
          </a:prstGeom>
        </p:spPr>
        <p:txBody>
          <a:bodyPr wrap="square" lIns="0" tIns="0" rIns="0" bIns="0">
            <a:spAutoFit/>
          </a:bodyPr>
          <a:lstStyle/>
          <a:p>
            <a:r>
              <a:rPr lang="en-CA" sz="1200" b="1" i="1" dirty="0" smtClean="0">
                <a:latin typeface="Arial" pitchFamily="34" charset="0"/>
                <a:cs typeface="Arial" pitchFamily="34" charset="0"/>
                <a:hlinkClick r:id="rId4" action="ppaction://hlinksldjump"/>
              </a:rPr>
              <a:t>Back to Tax Statement Retrieval</a:t>
            </a:r>
            <a:endParaRPr lang="en-CA" sz="1200" b="1" i="1" dirty="0">
              <a:latin typeface="Arial" pitchFamily="34" charset="0"/>
              <a:cs typeface="Arial" pitchFamily="34" charset="0"/>
            </a:endParaRPr>
          </a:p>
        </p:txBody>
      </p:sp>
      <p:sp>
        <p:nvSpPr>
          <p:cNvPr id="2" name="Title 1"/>
          <p:cNvSpPr>
            <a:spLocks noGrp="1"/>
          </p:cNvSpPr>
          <p:nvPr>
            <p:ph type="title" idx="4294967295"/>
          </p:nvPr>
        </p:nvSpPr>
        <p:spPr/>
        <p:txBody>
          <a:bodyPr/>
          <a:lstStyle/>
          <a:p>
            <a:r>
              <a:rPr lang="en-CA" sz="100" dirty="0" smtClean="0">
                <a:solidFill>
                  <a:schemeClr val="bg1"/>
                </a:solidFill>
              </a:rPr>
              <a:t>TSR1</a:t>
            </a:r>
            <a:endParaRPr lang="en-CA" dirty="0">
              <a:solidFill>
                <a:schemeClr val="bg1"/>
              </a:solidFill>
            </a:endParaRPr>
          </a:p>
        </p:txBody>
      </p:sp>
    </p:spTree>
    <p:extLst>
      <p:ext uri="{BB962C8B-B14F-4D97-AF65-F5344CB8AC3E}">
        <p14:creationId xmlns:p14="http://schemas.microsoft.com/office/powerpoint/2010/main" val="3840265541"/>
      </p:ext>
    </p:extLst>
  </p:cSld>
  <p:clrMapOvr>
    <a:masterClrMapping/>
  </p:clrMapOvr>
  <p:transition spd="slow">
    <p:wipe dir="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205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 y="838200"/>
            <a:ext cx="4572000" cy="3429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3"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86200" y="2514600"/>
            <a:ext cx="5181600" cy="3886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tangle 3"/>
          <p:cNvSpPr>
            <a:spLocks/>
          </p:cNvSpPr>
          <p:nvPr/>
        </p:nvSpPr>
        <p:spPr>
          <a:xfrm>
            <a:off x="76200" y="6031468"/>
            <a:ext cx="1676400" cy="369332"/>
          </a:xfrm>
          <a:prstGeom prst="rect">
            <a:avLst/>
          </a:prstGeom>
        </p:spPr>
        <p:txBody>
          <a:bodyPr wrap="square" lIns="0" tIns="0" rIns="0" bIns="0">
            <a:spAutoFit/>
          </a:bodyPr>
          <a:lstStyle/>
          <a:p>
            <a:r>
              <a:rPr lang="en-CA" sz="1200" b="1" i="1" dirty="0" smtClean="0">
                <a:latin typeface="Arial" pitchFamily="34" charset="0"/>
                <a:cs typeface="Arial" pitchFamily="34" charset="0"/>
                <a:hlinkClick r:id="rId4" action="ppaction://hlinksldjump"/>
              </a:rPr>
              <a:t>Back to Tax Statement Retrieval</a:t>
            </a:r>
            <a:endParaRPr lang="en-CA" sz="1200" b="1" i="1" dirty="0">
              <a:latin typeface="Arial" pitchFamily="34" charset="0"/>
              <a:cs typeface="Arial" pitchFamily="34" charset="0"/>
            </a:endParaRPr>
          </a:p>
        </p:txBody>
      </p:sp>
      <p:sp>
        <p:nvSpPr>
          <p:cNvPr id="2" name="Title 1"/>
          <p:cNvSpPr>
            <a:spLocks noGrp="1"/>
          </p:cNvSpPr>
          <p:nvPr>
            <p:ph type="title" idx="4294967295"/>
          </p:nvPr>
        </p:nvSpPr>
        <p:spPr/>
        <p:txBody>
          <a:bodyPr/>
          <a:lstStyle/>
          <a:p>
            <a:r>
              <a:rPr lang="en-CA" sz="100" dirty="0" smtClean="0">
                <a:solidFill>
                  <a:schemeClr val="bg1"/>
                </a:solidFill>
              </a:rPr>
              <a:t>TSR2</a:t>
            </a:r>
            <a:endParaRPr lang="en-CA" dirty="0">
              <a:solidFill>
                <a:schemeClr val="bg1"/>
              </a:solidFill>
            </a:endParaRPr>
          </a:p>
        </p:txBody>
      </p:sp>
    </p:spTree>
    <p:extLst>
      <p:ext uri="{BB962C8B-B14F-4D97-AF65-F5344CB8AC3E}">
        <p14:creationId xmlns:p14="http://schemas.microsoft.com/office/powerpoint/2010/main" val="2114239614"/>
      </p:ext>
    </p:extLst>
  </p:cSld>
  <p:clrMapOvr>
    <a:masterClrMapping/>
  </p:clrMapOvr>
  <p:transition spd="slow">
    <p:wipe dir="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 y="838200"/>
            <a:ext cx="4978400" cy="3733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86200" y="2514600"/>
            <a:ext cx="5181600" cy="3886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tangle 3"/>
          <p:cNvSpPr>
            <a:spLocks/>
          </p:cNvSpPr>
          <p:nvPr/>
        </p:nvSpPr>
        <p:spPr>
          <a:xfrm>
            <a:off x="76200" y="6031468"/>
            <a:ext cx="1676400" cy="369332"/>
          </a:xfrm>
          <a:prstGeom prst="rect">
            <a:avLst/>
          </a:prstGeom>
        </p:spPr>
        <p:txBody>
          <a:bodyPr wrap="square" lIns="0" tIns="0" rIns="0" bIns="0">
            <a:spAutoFit/>
          </a:bodyPr>
          <a:lstStyle/>
          <a:p>
            <a:r>
              <a:rPr lang="en-CA" sz="1200" b="1" i="1" dirty="0" smtClean="0">
                <a:latin typeface="Arial" pitchFamily="34" charset="0"/>
                <a:cs typeface="Arial" pitchFamily="34" charset="0"/>
                <a:hlinkClick r:id="rId4" action="ppaction://hlinksldjump"/>
              </a:rPr>
              <a:t>Back to Tax Statement Retrieval</a:t>
            </a:r>
            <a:endParaRPr lang="en-CA" sz="1200" b="1" i="1" dirty="0">
              <a:latin typeface="Arial" pitchFamily="34" charset="0"/>
              <a:cs typeface="Arial" pitchFamily="34" charset="0"/>
            </a:endParaRPr>
          </a:p>
        </p:txBody>
      </p:sp>
      <p:sp>
        <p:nvSpPr>
          <p:cNvPr id="2" name="Title 1"/>
          <p:cNvSpPr>
            <a:spLocks noGrp="1"/>
          </p:cNvSpPr>
          <p:nvPr>
            <p:ph type="title" idx="4294967295"/>
          </p:nvPr>
        </p:nvSpPr>
        <p:spPr/>
        <p:txBody>
          <a:bodyPr>
            <a:normAutofit/>
          </a:bodyPr>
          <a:lstStyle/>
          <a:p>
            <a:r>
              <a:rPr lang="en-CA" sz="100" dirty="0" smtClean="0">
                <a:solidFill>
                  <a:schemeClr val="bg1"/>
                </a:solidFill>
              </a:rPr>
              <a:t>TSR3</a:t>
            </a:r>
            <a:endParaRPr lang="en-CA" sz="100" dirty="0">
              <a:solidFill>
                <a:schemeClr val="bg1"/>
              </a:solidFill>
            </a:endParaRPr>
          </a:p>
        </p:txBody>
      </p:sp>
    </p:spTree>
    <p:extLst>
      <p:ext uri="{BB962C8B-B14F-4D97-AF65-F5344CB8AC3E}">
        <p14:creationId xmlns:p14="http://schemas.microsoft.com/office/powerpoint/2010/main" val="1592331930"/>
      </p:ext>
    </p:extLst>
  </p:cSld>
  <p:clrMapOvr>
    <a:masterClrMapping/>
  </p:clrMapOvr>
  <p:transition spd="slow">
    <p:wipe dir="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883921"/>
            <a:ext cx="4343400" cy="3257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00" name="Picture 4" descr="C:\Users\khana\AppData\Local\Temp\SNAGHTML13dba56a.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62400" y="2514600"/>
            <a:ext cx="5105400" cy="3829050"/>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a:spLocks/>
          </p:cNvSpPr>
          <p:nvPr/>
        </p:nvSpPr>
        <p:spPr>
          <a:xfrm>
            <a:off x="76200" y="6031468"/>
            <a:ext cx="1676400" cy="369332"/>
          </a:xfrm>
          <a:prstGeom prst="rect">
            <a:avLst/>
          </a:prstGeom>
        </p:spPr>
        <p:txBody>
          <a:bodyPr wrap="square" lIns="0" tIns="0" rIns="0" bIns="0">
            <a:spAutoFit/>
          </a:bodyPr>
          <a:lstStyle/>
          <a:p>
            <a:r>
              <a:rPr lang="en-CA" sz="1200" b="1" i="1" dirty="0" smtClean="0">
                <a:latin typeface="Arial" pitchFamily="34" charset="0"/>
                <a:cs typeface="Arial" pitchFamily="34" charset="0"/>
                <a:hlinkClick r:id="rId4" action="ppaction://hlinksldjump"/>
              </a:rPr>
              <a:t>Back to Tax Statement Retrieval</a:t>
            </a:r>
            <a:endParaRPr lang="en-CA" sz="1200" b="1" i="1" dirty="0">
              <a:latin typeface="Arial" pitchFamily="34" charset="0"/>
              <a:cs typeface="Arial" pitchFamily="34" charset="0"/>
            </a:endParaRPr>
          </a:p>
        </p:txBody>
      </p:sp>
      <p:sp>
        <p:nvSpPr>
          <p:cNvPr id="2" name="Title 1"/>
          <p:cNvSpPr>
            <a:spLocks noGrp="1"/>
          </p:cNvSpPr>
          <p:nvPr>
            <p:ph type="title" idx="4294967295"/>
          </p:nvPr>
        </p:nvSpPr>
        <p:spPr/>
        <p:txBody>
          <a:bodyPr/>
          <a:lstStyle/>
          <a:p>
            <a:r>
              <a:rPr lang="en-CA" sz="100" dirty="0" smtClean="0">
                <a:solidFill>
                  <a:schemeClr val="bg1"/>
                </a:solidFill>
              </a:rPr>
              <a:t>TSR4</a:t>
            </a:r>
            <a:endParaRPr lang="en-CA" dirty="0">
              <a:solidFill>
                <a:schemeClr val="bg1"/>
              </a:solidFill>
            </a:endParaRPr>
          </a:p>
        </p:txBody>
      </p:sp>
    </p:spTree>
    <p:extLst>
      <p:ext uri="{BB962C8B-B14F-4D97-AF65-F5344CB8AC3E}">
        <p14:creationId xmlns:p14="http://schemas.microsoft.com/office/powerpoint/2010/main" val="1822207298"/>
      </p:ext>
    </p:extLst>
  </p:cSld>
  <p:clrMapOvr>
    <a:masterClrMapping/>
  </p:clrMapOvr>
  <p:transition spd="slow">
    <p:wipe dir="r"/>
  </p:transition>
</p:sld>
</file>

<file path=ppt/slides/slide2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 y="838200"/>
            <a:ext cx="4648200" cy="3486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81400" y="2209800"/>
            <a:ext cx="5486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tangle 3"/>
          <p:cNvSpPr>
            <a:spLocks/>
          </p:cNvSpPr>
          <p:nvPr/>
        </p:nvSpPr>
        <p:spPr>
          <a:xfrm>
            <a:off x="76200" y="6031468"/>
            <a:ext cx="1676400" cy="369332"/>
          </a:xfrm>
          <a:prstGeom prst="rect">
            <a:avLst/>
          </a:prstGeom>
        </p:spPr>
        <p:txBody>
          <a:bodyPr wrap="square" lIns="0" tIns="0" rIns="0" bIns="0">
            <a:spAutoFit/>
          </a:bodyPr>
          <a:lstStyle/>
          <a:p>
            <a:r>
              <a:rPr lang="en-CA" sz="1200" b="1" i="1" dirty="0" smtClean="0">
                <a:latin typeface="Arial" pitchFamily="34" charset="0"/>
                <a:cs typeface="Arial" pitchFamily="34" charset="0"/>
                <a:hlinkClick r:id="rId4" action="ppaction://hlinksldjump"/>
              </a:rPr>
              <a:t>Back to Tax Statement Retrieval</a:t>
            </a:r>
            <a:endParaRPr lang="en-CA" sz="1200" b="1" i="1" dirty="0">
              <a:latin typeface="Arial" pitchFamily="34" charset="0"/>
              <a:cs typeface="Arial" pitchFamily="34" charset="0"/>
            </a:endParaRPr>
          </a:p>
        </p:txBody>
      </p:sp>
      <p:sp>
        <p:nvSpPr>
          <p:cNvPr id="2" name="Title 1"/>
          <p:cNvSpPr>
            <a:spLocks noGrp="1"/>
          </p:cNvSpPr>
          <p:nvPr>
            <p:ph type="title" idx="4294967295"/>
          </p:nvPr>
        </p:nvSpPr>
        <p:spPr/>
        <p:txBody>
          <a:bodyPr/>
          <a:lstStyle/>
          <a:p>
            <a:r>
              <a:rPr lang="en-CA" sz="100" dirty="0" smtClean="0">
                <a:solidFill>
                  <a:schemeClr val="bg1"/>
                </a:solidFill>
              </a:rPr>
              <a:t>TSR5</a:t>
            </a:r>
            <a:endParaRPr lang="en-CA" dirty="0">
              <a:solidFill>
                <a:schemeClr val="bg1"/>
              </a:solidFill>
            </a:endParaRPr>
          </a:p>
        </p:txBody>
      </p:sp>
    </p:spTree>
    <p:extLst>
      <p:ext uri="{BB962C8B-B14F-4D97-AF65-F5344CB8AC3E}">
        <p14:creationId xmlns:p14="http://schemas.microsoft.com/office/powerpoint/2010/main" val="264452274"/>
      </p:ext>
    </p:extLst>
  </p:cSld>
  <p:clrMapOvr>
    <a:masterClrMapping/>
  </p:clrMapOvr>
  <p:transition spd="slow">
    <p:wipe dir="r"/>
  </p:transition>
</p:sld>
</file>

<file path=ppt/slides/slide2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 y="838200"/>
            <a:ext cx="4648200" cy="3486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14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38600" y="2628900"/>
            <a:ext cx="5029200" cy="3771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tangle 3"/>
          <p:cNvSpPr>
            <a:spLocks/>
          </p:cNvSpPr>
          <p:nvPr/>
        </p:nvSpPr>
        <p:spPr>
          <a:xfrm>
            <a:off x="76200" y="6031468"/>
            <a:ext cx="1676400" cy="369332"/>
          </a:xfrm>
          <a:prstGeom prst="rect">
            <a:avLst/>
          </a:prstGeom>
        </p:spPr>
        <p:txBody>
          <a:bodyPr wrap="square" lIns="0" tIns="0" rIns="0" bIns="0">
            <a:spAutoFit/>
          </a:bodyPr>
          <a:lstStyle/>
          <a:p>
            <a:r>
              <a:rPr lang="en-CA" sz="1200" b="1" i="1" dirty="0" smtClean="0">
                <a:latin typeface="Arial" pitchFamily="34" charset="0"/>
                <a:cs typeface="Arial" pitchFamily="34" charset="0"/>
                <a:hlinkClick r:id="rId4" action="ppaction://hlinksldjump"/>
              </a:rPr>
              <a:t>Back to Tax Statement Retrieval</a:t>
            </a:r>
            <a:endParaRPr lang="en-CA" sz="1200" b="1" i="1" dirty="0">
              <a:latin typeface="Arial" pitchFamily="34" charset="0"/>
              <a:cs typeface="Arial" pitchFamily="34" charset="0"/>
            </a:endParaRPr>
          </a:p>
        </p:txBody>
      </p:sp>
      <p:sp>
        <p:nvSpPr>
          <p:cNvPr id="2" name="Title 1"/>
          <p:cNvSpPr>
            <a:spLocks noGrp="1"/>
          </p:cNvSpPr>
          <p:nvPr>
            <p:ph type="title" idx="4294967295"/>
          </p:nvPr>
        </p:nvSpPr>
        <p:spPr/>
        <p:txBody>
          <a:bodyPr/>
          <a:lstStyle/>
          <a:p>
            <a:r>
              <a:rPr lang="en-CA" sz="100" dirty="0" smtClean="0">
                <a:solidFill>
                  <a:schemeClr val="bg1"/>
                </a:solidFill>
              </a:rPr>
              <a:t>TSR6</a:t>
            </a:r>
            <a:endParaRPr lang="en-CA" dirty="0">
              <a:solidFill>
                <a:schemeClr val="bg1"/>
              </a:solidFill>
            </a:endParaRPr>
          </a:p>
        </p:txBody>
      </p:sp>
    </p:spTree>
    <p:extLst>
      <p:ext uri="{BB962C8B-B14F-4D97-AF65-F5344CB8AC3E}">
        <p14:creationId xmlns:p14="http://schemas.microsoft.com/office/powerpoint/2010/main" val="1415477031"/>
      </p:ext>
    </p:extLst>
  </p:cSld>
  <p:clrMapOvr>
    <a:masterClrMapping/>
  </p:clrMapOvr>
  <p:transition spd="slow">
    <p:wipe dir="r"/>
  </p:transition>
</p:sld>
</file>

<file path=ppt/slides/slide2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 y="838200"/>
            <a:ext cx="4912360" cy="36842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17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86200" y="2472690"/>
            <a:ext cx="5237480" cy="3928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tangle 3"/>
          <p:cNvSpPr>
            <a:spLocks/>
          </p:cNvSpPr>
          <p:nvPr/>
        </p:nvSpPr>
        <p:spPr>
          <a:xfrm>
            <a:off x="76200" y="6031468"/>
            <a:ext cx="1676400" cy="369332"/>
          </a:xfrm>
          <a:prstGeom prst="rect">
            <a:avLst/>
          </a:prstGeom>
        </p:spPr>
        <p:txBody>
          <a:bodyPr wrap="square" lIns="0" tIns="0" rIns="0" bIns="0">
            <a:spAutoFit/>
          </a:bodyPr>
          <a:lstStyle/>
          <a:p>
            <a:r>
              <a:rPr lang="en-CA" sz="1200" b="1" i="1" dirty="0" smtClean="0">
                <a:latin typeface="Arial" pitchFamily="34" charset="0"/>
                <a:cs typeface="Arial" pitchFamily="34" charset="0"/>
                <a:hlinkClick r:id="rId4" action="ppaction://hlinksldjump"/>
              </a:rPr>
              <a:t>Back to Tax Statement Retrieval</a:t>
            </a:r>
            <a:endParaRPr lang="en-CA" sz="1200" b="1" i="1" dirty="0">
              <a:latin typeface="Arial" pitchFamily="34" charset="0"/>
              <a:cs typeface="Arial" pitchFamily="34" charset="0"/>
            </a:endParaRPr>
          </a:p>
        </p:txBody>
      </p:sp>
      <p:sp>
        <p:nvSpPr>
          <p:cNvPr id="2" name="Title 1"/>
          <p:cNvSpPr>
            <a:spLocks noGrp="1"/>
          </p:cNvSpPr>
          <p:nvPr>
            <p:ph type="title" idx="4294967295"/>
          </p:nvPr>
        </p:nvSpPr>
        <p:spPr/>
        <p:txBody>
          <a:bodyPr/>
          <a:lstStyle/>
          <a:p>
            <a:r>
              <a:rPr lang="en-CA" sz="100" dirty="0" smtClean="0">
                <a:solidFill>
                  <a:schemeClr val="bg1"/>
                </a:solidFill>
              </a:rPr>
              <a:t>TSR7</a:t>
            </a:r>
            <a:endParaRPr lang="en-CA" dirty="0">
              <a:solidFill>
                <a:schemeClr val="bg1"/>
              </a:solidFill>
            </a:endParaRPr>
          </a:p>
        </p:txBody>
      </p:sp>
    </p:spTree>
    <p:extLst>
      <p:ext uri="{BB962C8B-B14F-4D97-AF65-F5344CB8AC3E}">
        <p14:creationId xmlns:p14="http://schemas.microsoft.com/office/powerpoint/2010/main" val="3941517662"/>
      </p:ext>
    </p:extLst>
  </p:cSld>
  <p:clrMapOvr>
    <a:masterClrMapping/>
  </p:clrMapOvr>
  <p:transition spd="slow">
    <p:wipe dir="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p:cNvSpPr>
          <p:nvPr/>
        </p:nvSpPr>
        <p:spPr>
          <a:xfrm>
            <a:off x="533400" y="1626275"/>
            <a:ext cx="7359650" cy="2031325"/>
          </a:xfrm>
          <a:prstGeom prst="rect">
            <a:avLst/>
          </a:prstGeom>
        </p:spPr>
        <p:txBody>
          <a:bodyPr wrap="square" lIns="0" tIns="0" rIns="0" bIns="0">
            <a:spAutoFit/>
          </a:bodyPr>
          <a:lstStyle/>
          <a:p>
            <a:r>
              <a:rPr lang="en-CA" sz="1200" dirty="0">
                <a:latin typeface="Arial" pitchFamily="34" charset="0"/>
                <a:cs typeface="Arial" pitchFamily="34" charset="0"/>
              </a:rPr>
              <a:t>This is a statement to the owner of the Freehold Mineral Rights Tax assessed on the mineral rights on the title. Copies of this statement are also produced for the </a:t>
            </a:r>
            <a:r>
              <a:rPr lang="en-CA" sz="1200" dirty="0" err="1">
                <a:latin typeface="Arial" pitchFamily="34" charset="0"/>
                <a:cs typeface="Arial" pitchFamily="34" charset="0"/>
              </a:rPr>
              <a:t>Payor</a:t>
            </a:r>
            <a:r>
              <a:rPr lang="en-CA" sz="1200" dirty="0">
                <a:latin typeface="Arial" pitchFamily="34" charset="0"/>
                <a:cs typeface="Arial" pitchFamily="34" charset="0"/>
              </a:rPr>
              <a:t> and the Lessees who have declared an interest in the production from these mineral rights.</a:t>
            </a:r>
            <a:br>
              <a:rPr lang="en-CA" sz="1200" dirty="0">
                <a:latin typeface="Arial" pitchFamily="34" charset="0"/>
                <a:cs typeface="Arial" pitchFamily="34" charset="0"/>
              </a:rPr>
            </a:br>
            <a:r>
              <a:rPr lang="en-CA" sz="1200" dirty="0">
                <a:latin typeface="Arial" pitchFamily="34" charset="0"/>
                <a:cs typeface="Arial" pitchFamily="34" charset="0"/>
              </a:rPr>
              <a:t/>
            </a:r>
            <a:br>
              <a:rPr lang="en-CA" sz="1200" dirty="0">
                <a:latin typeface="Arial" pitchFamily="34" charset="0"/>
                <a:cs typeface="Arial" pitchFamily="34" charset="0"/>
              </a:rPr>
            </a:br>
            <a:r>
              <a:rPr lang="en-CA" sz="1200" dirty="0">
                <a:latin typeface="Arial" pitchFamily="34" charset="0"/>
                <a:cs typeface="Arial" pitchFamily="34" charset="0"/>
              </a:rPr>
              <a:t>The </a:t>
            </a:r>
            <a:r>
              <a:rPr lang="en-CA" sz="1200" dirty="0" err="1">
                <a:latin typeface="Arial" pitchFamily="34" charset="0"/>
                <a:cs typeface="Arial" pitchFamily="34" charset="0"/>
              </a:rPr>
              <a:t>Payor</a:t>
            </a:r>
            <a:r>
              <a:rPr lang="en-CA" sz="1200" dirty="0">
                <a:latin typeface="Arial" pitchFamily="34" charset="0"/>
                <a:cs typeface="Arial" pitchFamily="34" charset="0"/>
              </a:rPr>
              <a:t> shown on this statement is designated to remit the tax payment.</a:t>
            </a:r>
            <a:br>
              <a:rPr lang="en-CA" sz="1200" dirty="0">
                <a:latin typeface="Arial" pitchFamily="34" charset="0"/>
                <a:cs typeface="Arial" pitchFamily="34" charset="0"/>
              </a:rPr>
            </a:br>
            <a:r>
              <a:rPr lang="en-CA" sz="1200" dirty="0">
                <a:latin typeface="Arial" pitchFamily="34" charset="0"/>
                <a:cs typeface="Arial" pitchFamily="34" charset="0"/>
              </a:rPr>
              <a:t/>
            </a:r>
            <a:br>
              <a:rPr lang="en-CA" sz="1200" dirty="0">
                <a:latin typeface="Arial" pitchFamily="34" charset="0"/>
                <a:cs typeface="Arial" pitchFamily="34" charset="0"/>
              </a:rPr>
            </a:br>
            <a:r>
              <a:rPr lang="en-CA" sz="1200" dirty="0">
                <a:latin typeface="Arial" pitchFamily="34" charset="0"/>
                <a:cs typeface="Arial" pitchFamily="34" charset="0"/>
              </a:rPr>
              <a:t>The Owner of the mineral rights, remains responsible to ensure the tax is remitted. Contact the </a:t>
            </a:r>
            <a:r>
              <a:rPr lang="en-CA" sz="1200" dirty="0" err="1">
                <a:latin typeface="Arial" pitchFamily="34" charset="0"/>
                <a:cs typeface="Arial" pitchFamily="34" charset="0"/>
              </a:rPr>
              <a:t>Payor</a:t>
            </a:r>
            <a:r>
              <a:rPr lang="en-CA" sz="1200" dirty="0">
                <a:latin typeface="Arial" pitchFamily="34" charset="0"/>
                <a:cs typeface="Arial" pitchFamily="34" charset="0"/>
              </a:rPr>
              <a:t> or the Lessee to clarify any alternate tax sharing agreements.</a:t>
            </a:r>
            <a:br>
              <a:rPr lang="en-CA" sz="1200" dirty="0">
                <a:latin typeface="Arial" pitchFamily="34" charset="0"/>
                <a:cs typeface="Arial" pitchFamily="34" charset="0"/>
              </a:rPr>
            </a:br>
            <a:r>
              <a:rPr lang="en-CA" sz="1200" dirty="0">
                <a:latin typeface="Arial" pitchFamily="34" charset="0"/>
                <a:cs typeface="Arial" pitchFamily="34" charset="0"/>
              </a:rPr>
              <a:t/>
            </a:r>
            <a:br>
              <a:rPr lang="en-CA" sz="1200" dirty="0">
                <a:latin typeface="Arial" pitchFamily="34" charset="0"/>
                <a:cs typeface="Arial" pitchFamily="34" charset="0"/>
              </a:rPr>
            </a:br>
            <a:r>
              <a:rPr lang="en-CA" sz="1200" dirty="0">
                <a:latin typeface="Arial" pitchFamily="34" charset="0"/>
                <a:cs typeface="Arial" pitchFamily="34" charset="0"/>
              </a:rPr>
              <a:t>These statements are available in both PDF and XML formats. The following pages are an example of a Tax Statement.</a:t>
            </a:r>
          </a:p>
        </p:txBody>
      </p:sp>
      <p:sp>
        <p:nvSpPr>
          <p:cNvPr id="4" name="Title 3"/>
          <p:cNvSpPr>
            <a:spLocks noGrp="1"/>
          </p:cNvSpPr>
          <p:nvPr>
            <p:ph type="title" idx="4294967295"/>
          </p:nvPr>
        </p:nvSpPr>
        <p:spPr>
          <a:xfrm>
            <a:off x="609600" y="533400"/>
            <a:ext cx="1752600" cy="808038"/>
          </a:xfrm>
        </p:spPr>
        <p:txBody>
          <a:bodyPr>
            <a:normAutofit/>
          </a:bodyPr>
          <a:lstStyle/>
          <a:p>
            <a:pPr algn="l"/>
            <a:r>
              <a:rPr lang="en-CA" sz="1600" b="1" dirty="0" smtClean="0">
                <a:latin typeface="Arial" pitchFamily="34" charset="0"/>
                <a:cs typeface="Arial" pitchFamily="34" charset="0"/>
              </a:rPr>
              <a:t>Tax Statements</a:t>
            </a:r>
            <a:endParaRPr lang="en-CA" sz="1600" b="1" dirty="0">
              <a:latin typeface="Arial" pitchFamily="34" charset="0"/>
              <a:cs typeface="Arial" pitchFamily="34" charset="0"/>
            </a:endParaRPr>
          </a:p>
        </p:txBody>
      </p:sp>
    </p:spTree>
  </p:cSld>
  <p:clrMapOvr>
    <a:masterClrMapping/>
  </p:clrMapOvr>
  <p:transition spd="slow">
    <p:wipe dir="r"/>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8" descr="Tax Statement1a"/>
          <p:cNvPicPr>
            <a:picLocks noChangeArrowheads="1"/>
          </p:cNvPicPr>
          <p:nvPr/>
        </p:nvPicPr>
        <p:blipFill>
          <a:blip r:embed="rId2" cstate="print"/>
          <a:srcRect/>
          <a:stretch>
            <a:fillRect/>
          </a:stretch>
        </p:blipFill>
        <p:spPr bwMode="auto">
          <a:xfrm>
            <a:off x="565150" y="1222375"/>
            <a:ext cx="7512050" cy="3883025"/>
          </a:xfrm>
          <a:prstGeom prst="rect">
            <a:avLst/>
          </a:prstGeom>
          <a:noFill/>
        </p:spPr>
      </p:pic>
      <p:sp>
        <p:nvSpPr>
          <p:cNvPr id="3" name="Title 2"/>
          <p:cNvSpPr>
            <a:spLocks noGrp="1"/>
          </p:cNvSpPr>
          <p:nvPr>
            <p:ph type="title" idx="4294967295"/>
          </p:nvPr>
        </p:nvSpPr>
        <p:spPr>
          <a:xfrm>
            <a:off x="609600" y="487362"/>
            <a:ext cx="2743200" cy="884238"/>
          </a:xfrm>
        </p:spPr>
        <p:txBody>
          <a:bodyPr>
            <a:normAutofit/>
          </a:bodyPr>
          <a:lstStyle/>
          <a:p>
            <a:pPr algn="l"/>
            <a:r>
              <a:rPr lang="en-CA" sz="1600" b="1" dirty="0" smtClean="0">
                <a:latin typeface="Arial" pitchFamily="34" charset="0"/>
                <a:cs typeface="Arial" pitchFamily="34" charset="0"/>
              </a:rPr>
              <a:t>Tax Statement (Example)</a:t>
            </a:r>
            <a:endParaRPr lang="en-CA" sz="1600" b="1" dirty="0">
              <a:latin typeface="Arial" pitchFamily="34" charset="0"/>
              <a:cs typeface="Arial" pitchFamily="34" charset="0"/>
            </a:endParaRPr>
          </a:p>
        </p:txBody>
      </p:sp>
    </p:spTree>
  </p:cSld>
  <p:clrMapOvr>
    <a:masterClrMapping/>
  </p:clrMapOvr>
  <p:transition spd="slow">
    <p:wipe dir="r"/>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9" descr="Tax Statement 2"/>
          <p:cNvPicPr>
            <a:picLocks noChangeArrowheads="1"/>
          </p:cNvPicPr>
          <p:nvPr/>
        </p:nvPicPr>
        <p:blipFill>
          <a:blip r:embed="rId2" cstate="print"/>
          <a:srcRect/>
          <a:stretch>
            <a:fillRect/>
          </a:stretch>
        </p:blipFill>
        <p:spPr bwMode="auto">
          <a:xfrm>
            <a:off x="336550" y="1069975"/>
            <a:ext cx="7512050" cy="3883025"/>
          </a:xfrm>
          <a:prstGeom prst="rect">
            <a:avLst/>
          </a:prstGeom>
          <a:noFill/>
        </p:spPr>
      </p:pic>
      <p:sp>
        <p:nvSpPr>
          <p:cNvPr id="3" name="Title 2"/>
          <p:cNvSpPr>
            <a:spLocks noGrp="1"/>
          </p:cNvSpPr>
          <p:nvPr>
            <p:ph type="title" idx="4294967295"/>
          </p:nvPr>
        </p:nvSpPr>
        <p:spPr>
          <a:xfrm>
            <a:off x="609600" y="487362"/>
            <a:ext cx="2743200" cy="960438"/>
          </a:xfrm>
        </p:spPr>
        <p:txBody>
          <a:bodyPr>
            <a:normAutofit/>
          </a:bodyPr>
          <a:lstStyle/>
          <a:p>
            <a:pPr algn="l"/>
            <a:r>
              <a:rPr lang="en-CA" sz="1600" b="1" dirty="0" smtClean="0">
                <a:latin typeface="Arial" pitchFamily="34" charset="0"/>
                <a:cs typeface="Arial" pitchFamily="34" charset="0"/>
              </a:rPr>
              <a:t>Tax Statement (Example)</a:t>
            </a:r>
            <a:endParaRPr lang="en-CA" sz="1600" b="1" dirty="0">
              <a:latin typeface="Arial" pitchFamily="34" charset="0"/>
              <a:cs typeface="Arial" pitchFamily="34" charset="0"/>
            </a:endParaRPr>
          </a:p>
        </p:txBody>
      </p:sp>
    </p:spTree>
  </p:cSld>
  <p:clrMapOvr>
    <a:masterClrMapping/>
  </p:clrMapOvr>
  <p:transition spd="slow">
    <p:wipe dir="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ChangeArrowheads="1"/>
          </p:cNvSpPr>
          <p:nvPr/>
        </p:nvSpPr>
        <p:spPr bwMode="auto">
          <a:xfrm>
            <a:off x="3181351" y="2018943"/>
            <a:ext cx="5886449" cy="2031325"/>
          </a:xfrm>
          <a:prstGeom prst="rect">
            <a:avLst/>
          </a:prstGeom>
          <a:noFill/>
          <a:ln w="9525">
            <a:noFill/>
            <a:miter lim="800000"/>
            <a:headEnd/>
            <a:tailEnd/>
          </a:ln>
          <a:effectLst/>
        </p:spPr>
        <p:txBody>
          <a:bodyPr vert="horz" wrap="square" lIns="0" tIns="0" rIns="0" bIns="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dirty="0" smtClean="0">
                <a:ln>
                  <a:noFill/>
                </a:ln>
                <a:solidFill>
                  <a:srgbClr val="000000"/>
                </a:solidFill>
                <a:effectLst/>
                <a:latin typeface="Arial" pitchFamily="34" charset="0"/>
                <a:cs typeface="Arial" pitchFamily="34" charset="0"/>
              </a:rPr>
              <a:t>In this module you will learn:</a:t>
            </a:r>
          </a:p>
          <a:p>
            <a:pPr marL="0" marR="0" lvl="0" indent="0" algn="l" defTabSz="914400" rtl="0" eaLnBrk="1" fontAlgn="base" latinLnBrk="0" hangingPunct="1">
              <a:lnSpc>
                <a:spcPct val="100000"/>
              </a:lnSpc>
              <a:spcBef>
                <a:spcPct val="0"/>
              </a:spcBef>
              <a:spcAft>
                <a:spcPct val="0"/>
              </a:spcAft>
              <a:buClrTx/>
              <a:buSzTx/>
              <a:buFontTx/>
              <a:buNone/>
              <a:tabLst/>
            </a:pPr>
            <a:endParaRPr lang="en-US" sz="1200" b="1" dirty="0">
              <a:solidFill>
                <a:srgbClr val="000000"/>
              </a:solidFill>
              <a:latin typeface="Arial" pitchFamily="34" charset="0"/>
              <a:cs typeface="Arial" pitchFamily="34" charset="0"/>
            </a:endParaRPr>
          </a:p>
          <a:p>
            <a:pPr marL="171450" marR="0" lvl="0" indent="-171450" algn="l" defTabSz="914400" rtl="0" eaLnBrk="1" fontAlgn="base" latinLnBrk="0" hangingPunct="1">
              <a:lnSpc>
                <a:spcPct val="100000"/>
              </a:lnSpc>
              <a:spcBef>
                <a:spcPct val="0"/>
              </a:spcBef>
              <a:spcAft>
                <a:spcPct val="0"/>
              </a:spcAft>
              <a:buClrTx/>
              <a:buSzTx/>
              <a:buFont typeface="Arial" pitchFamily="34" charset="0"/>
              <a:buChar char="•"/>
              <a:tabLst/>
            </a:pPr>
            <a:r>
              <a:rPr kumimoji="0" lang="en-US" sz="1200" b="0" i="0" u="none" strike="noStrike" cap="none" normalizeH="0" baseline="0" dirty="0" smtClean="0">
                <a:ln>
                  <a:noFill/>
                </a:ln>
                <a:solidFill>
                  <a:srgbClr val="000000"/>
                </a:solidFill>
                <a:effectLst/>
                <a:latin typeface="Arial" pitchFamily="34" charset="0"/>
                <a:cs typeface="Arial" pitchFamily="34" charset="0"/>
              </a:rPr>
              <a:t>How to retrieve Query FMT requests</a:t>
            </a:r>
          </a:p>
          <a:p>
            <a:pPr marL="171450" marR="0" lvl="0" indent="-171450" algn="l" defTabSz="914400" rtl="0" eaLnBrk="1" fontAlgn="base" latinLnBrk="0" hangingPunct="1">
              <a:lnSpc>
                <a:spcPct val="100000"/>
              </a:lnSpc>
              <a:spcBef>
                <a:spcPct val="0"/>
              </a:spcBef>
              <a:spcAft>
                <a:spcPct val="0"/>
              </a:spcAft>
              <a:buClrTx/>
              <a:buSzTx/>
              <a:buFont typeface="Arial" pitchFamily="34" charset="0"/>
              <a:buChar char="•"/>
              <a:tabLst/>
            </a:pPr>
            <a:endParaRPr lang="en-US" sz="1200" dirty="0">
              <a:solidFill>
                <a:srgbClr val="000000"/>
              </a:solidFill>
              <a:latin typeface="Arial" pitchFamily="34" charset="0"/>
              <a:cs typeface="Arial" pitchFamily="34" charset="0"/>
            </a:endParaRPr>
          </a:p>
          <a:p>
            <a:pPr marL="171450" marR="0" lvl="0" indent="-171450" algn="l" defTabSz="914400" rtl="0" eaLnBrk="1" fontAlgn="base" latinLnBrk="0" hangingPunct="1">
              <a:lnSpc>
                <a:spcPct val="100000"/>
              </a:lnSpc>
              <a:spcBef>
                <a:spcPct val="0"/>
              </a:spcBef>
              <a:spcAft>
                <a:spcPct val="0"/>
              </a:spcAft>
              <a:buClrTx/>
              <a:buSzTx/>
              <a:buFont typeface="Arial" pitchFamily="34" charset="0"/>
              <a:buChar char="•"/>
              <a:tabLst/>
            </a:pPr>
            <a:r>
              <a:rPr kumimoji="0" lang="en-US" sz="1200" b="0" i="0" u="none" strike="noStrike" cap="none" normalizeH="0" baseline="0" dirty="0" smtClean="0">
                <a:ln>
                  <a:noFill/>
                </a:ln>
                <a:solidFill>
                  <a:srgbClr val="000000"/>
                </a:solidFill>
                <a:effectLst/>
                <a:latin typeface="Arial" pitchFamily="34" charset="0"/>
                <a:cs typeface="Arial" pitchFamily="34" charset="0"/>
              </a:rPr>
              <a:t>How to retrieve Download Unit Values requests</a:t>
            </a:r>
          </a:p>
          <a:p>
            <a:pPr marL="171450" marR="0" lvl="0" indent="-171450" algn="l" defTabSz="914400" rtl="0" eaLnBrk="1" fontAlgn="base" latinLnBrk="0" hangingPunct="1">
              <a:lnSpc>
                <a:spcPct val="100000"/>
              </a:lnSpc>
              <a:spcBef>
                <a:spcPct val="0"/>
              </a:spcBef>
              <a:spcAft>
                <a:spcPct val="0"/>
              </a:spcAft>
              <a:buClrTx/>
              <a:buSzTx/>
              <a:buFont typeface="Arial" pitchFamily="34" charset="0"/>
              <a:buChar char="•"/>
              <a:tabLst/>
            </a:pPr>
            <a:endParaRPr lang="en-US" sz="1200" dirty="0">
              <a:solidFill>
                <a:srgbClr val="000000"/>
              </a:solidFill>
              <a:latin typeface="Arial" pitchFamily="34" charset="0"/>
              <a:cs typeface="Arial" pitchFamily="34" charset="0"/>
            </a:endParaRPr>
          </a:p>
          <a:p>
            <a:pPr marL="171450" marR="0" lvl="0" indent="-171450" algn="l" defTabSz="914400" rtl="0" eaLnBrk="1" fontAlgn="base" latinLnBrk="0" hangingPunct="1">
              <a:lnSpc>
                <a:spcPct val="100000"/>
              </a:lnSpc>
              <a:spcBef>
                <a:spcPct val="0"/>
              </a:spcBef>
              <a:spcAft>
                <a:spcPct val="0"/>
              </a:spcAft>
              <a:buClrTx/>
              <a:buSzTx/>
              <a:buFont typeface="Arial" pitchFamily="34" charset="0"/>
              <a:buChar char="•"/>
              <a:tabLst/>
            </a:pPr>
            <a:r>
              <a:rPr kumimoji="0" lang="en-US" sz="1200" b="0" i="0" u="none" strike="noStrike" cap="none" normalizeH="0" baseline="0" dirty="0" smtClean="0">
                <a:ln>
                  <a:noFill/>
                </a:ln>
                <a:solidFill>
                  <a:srgbClr val="000000"/>
                </a:solidFill>
                <a:effectLst/>
                <a:latin typeface="Arial" pitchFamily="34" charset="0"/>
                <a:cs typeface="Arial" pitchFamily="34" charset="0"/>
              </a:rPr>
              <a:t>How to search for requests generated through FMT</a:t>
            </a:r>
          </a:p>
          <a:p>
            <a:pPr marL="171450" marR="0" lvl="0" indent="-171450" algn="l" defTabSz="914400" rtl="0" eaLnBrk="1" fontAlgn="base" latinLnBrk="0" hangingPunct="1">
              <a:lnSpc>
                <a:spcPct val="100000"/>
              </a:lnSpc>
              <a:spcBef>
                <a:spcPct val="0"/>
              </a:spcBef>
              <a:spcAft>
                <a:spcPct val="0"/>
              </a:spcAft>
              <a:buClrTx/>
              <a:buSzTx/>
              <a:buFont typeface="Arial" pitchFamily="34" charset="0"/>
              <a:buChar char="•"/>
              <a:tabLst/>
            </a:pPr>
            <a:endParaRPr lang="en-US" sz="1200" dirty="0">
              <a:solidFill>
                <a:srgbClr val="000000"/>
              </a:solidFill>
              <a:latin typeface="Arial" pitchFamily="34" charset="0"/>
              <a:cs typeface="Arial" pitchFamily="34" charset="0"/>
            </a:endParaRPr>
          </a:p>
          <a:p>
            <a:pPr marL="171450" marR="0" lvl="0" indent="-171450" algn="l" defTabSz="914400" rtl="0" eaLnBrk="1" fontAlgn="base" latinLnBrk="0" hangingPunct="1">
              <a:lnSpc>
                <a:spcPct val="100000"/>
              </a:lnSpc>
              <a:spcBef>
                <a:spcPct val="0"/>
              </a:spcBef>
              <a:spcAft>
                <a:spcPct val="0"/>
              </a:spcAft>
              <a:buClrTx/>
              <a:buSzTx/>
              <a:buFont typeface="Arial" pitchFamily="34" charset="0"/>
              <a:buChar char="•"/>
              <a:tabLst/>
            </a:pPr>
            <a:r>
              <a:rPr kumimoji="0" lang="en-US" sz="1200" b="0" i="0" u="none" strike="noStrike" cap="none" normalizeH="0" baseline="0" dirty="0" smtClean="0">
                <a:ln>
                  <a:noFill/>
                </a:ln>
                <a:solidFill>
                  <a:srgbClr val="000000"/>
                </a:solidFill>
                <a:effectLst/>
                <a:latin typeface="Arial" pitchFamily="34" charset="0"/>
                <a:cs typeface="Arial" pitchFamily="34" charset="0"/>
              </a:rPr>
              <a:t>How to retrieve your annual and revised Tax Statements, Annual </a:t>
            </a:r>
            <a:r>
              <a:rPr kumimoji="0" lang="en-US" sz="1200" b="0" i="0" u="none" strike="noStrike" cap="none" normalizeH="0" baseline="0" dirty="0" err="1" smtClean="0">
                <a:ln>
                  <a:noFill/>
                </a:ln>
                <a:solidFill>
                  <a:srgbClr val="000000"/>
                </a:solidFill>
                <a:effectLst/>
                <a:latin typeface="Arial" pitchFamily="34" charset="0"/>
                <a:cs typeface="Arial" pitchFamily="34" charset="0"/>
              </a:rPr>
              <a:t>Payor</a:t>
            </a:r>
            <a:r>
              <a:rPr kumimoji="0" lang="en-US" sz="1200" b="0" i="0" u="none" strike="noStrike" cap="none" normalizeH="0" baseline="0" dirty="0" smtClean="0">
                <a:ln>
                  <a:noFill/>
                </a:ln>
                <a:solidFill>
                  <a:srgbClr val="000000"/>
                </a:solidFill>
                <a:effectLst/>
                <a:latin typeface="Arial" pitchFamily="34" charset="0"/>
                <a:cs typeface="Arial" pitchFamily="34" charset="0"/>
              </a:rPr>
              <a:t> Summaries and Statement of Accounts.</a:t>
            </a:r>
            <a:br>
              <a:rPr kumimoji="0" lang="en-US" sz="1200" b="0" i="0" u="none" strike="noStrike" cap="none" normalizeH="0" baseline="0" dirty="0" smtClean="0">
                <a:ln>
                  <a:noFill/>
                </a:ln>
                <a:solidFill>
                  <a:srgbClr val="000000"/>
                </a:solidFill>
                <a:effectLst/>
                <a:latin typeface="Arial" pitchFamily="34" charset="0"/>
                <a:cs typeface="Arial" pitchFamily="34" charset="0"/>
              </a:rPr>
            </a:br>
            <a:endParaRPr kumimoji="0" lang="en-US" sz="1200" b="0" i="0" u="none" strike="noStrike" cap="none" normalizeH="0" baseline="0" dirty="0" smtClean="0">
              <a:ln>
                <a:noFill/>
              </a:ln>
              <a:solidFill>
                <a:schemeClr val="tx1"/>
              </a:solidFill>
              <a:effectLst/>
              <a:latin typeface="Arial" pitchFamily="34" charset="0"/>
            </a:endParaRPr>
          </a:p>
        </p:txBody>
      </p:sp>
      <p:pic>
        <p:nvPicPr>
          <p:cNvPr id="3" name="Picture 2" descr="GIntroduction"/>
          <p:cNvPicPr>
            <a:picLocks noChangeArrowheads="1"/>
          </p:cNvPicPr>
          <p:nvPr/>
        </p:nvPicPr>
        <p:blipFill>
          <a:blip r:embed="rId2" cstate="print"/>
          <a:srcRect/>
          <a:stretch>
            <a:fillRect/>
          </a:stretch>
        </p:blipFill>
        <p:spPr bwMode="auto">
          <a:xfrm>
            <a:off x="247650" y="1431231"/>
            <a:ext cx="2692400" cy="2730500"/>
          </a:xfrm>
          <a:prstGeom prst="rect">
            <a:avLst/>
          </a:prstGeom>
          <a:noFill/>
        </p:spPr>
      </p:pic>
      <p:sp>
        <p:nvSpPr>
          <p:cNvPr id="5" name="Title 4"/>
          <p:cNvSpPr>
            <a:spLocks noGrp="1"/>
          </p:cNvSpPr>
          <p:nvPr>
            <p:ph type="title" idx="4294967295"/>
          </p:nvPr>
        </p:nvSpPr>
        <p:spPr>
          <a:xfrm>
            <a:off x="609600" y="411162"/>
            <a:ext cx="1447800" cy="960438"/>
          </a:xfrm>
        </p:spPr>
        <p:txBody>
          <a:bodyPr>
            <a:normAutofit/>
          </a:bodyPr>
          <a:lstStyle/>
          <a:p>
            <a:pPr algn="l"/>
            <a:r>
              <a:rPr lang="en-CA" sz="1600" b="1" dirty="0" smtClean="0">
                <a:latin typeface="Arial" pitchFamily="34" charset="0"/>
                <a:cs typeface="Arial" pitchFamily="34" charset="0"/>
              </a:rPr>
              <a:t>Introduction</a:t>
            </a:r>
            <a:endParaRPr lang="en-CA" sz="1600" b="1" dirty="0">
              <a:latin typeface="Arial" pitchFamily="34" charset="0"/>
              <a:cs typeface="Arial" pitchFamily="34" charset="0"/>
            </a:endParaRPr>
          </a:p>
        </p:txBody>
      </p:sp>
    </p:spTree>
  </p:cSld>
  <p:clrMapOvr>
    <a:masterClrMapping/>
  </p:clrMapOvr>
  <p:transition spd="slow">
    <p:wipe dir="r"/>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p:cNvSpPr>
          <p:nvPr/>
        </p:nvSpPr>
        <p:spPr>
          <a:xfrm>
            <a:off x="488950" y="1370886"/>
            <a:ext cx="7664450" cy="4616648"/>
          </a:xfrm>
          <a:prstGeom prst="rect">
            <a:avLst/>
          </a:prstGeom>
        </p:spPr>
        <p:txBody>
          <a:bodyPr wrap="square" lIns="0" tIns="0" rIns="0" bIns="0">
            <a:spAutoFit/>
          </a:bodyPr>
          <a:lstStyle/>
          <a:p>
            <a:pPr marL="228600" indent="-228600">
              <a:buFont typeface="+mj-lt"/>
              <a:buAutoNum type="arabicPeriod"/>
            </a:pPr>
            <a:r>
              <a:rPr lang="en-CA" sz="1200" dirty="0" smtClean="0">
                <a:latin typeface="Arial" pitchFamily="34" charset="0"/>
                <a:cs typeface="Arial" pitchFamily="34" charset="0"/>
              </a:rPr>
              <a:t>The </a:t>
            </a:r>
            <a:r>
              <a:rPr lang="en-CA" sz="1200" dirty="0">
                <a:latin typeface="Arial" pitchFamily="34" charset="0"/>
                <a:cs typeface="Arial" pitchFamily="34" charset="0"/>
              </a:rPr>
              <a:t>layout of the Lessee/</a:t>
            </a:r>
            <a:r>
              <a:rPr lang="en-CA" sz="1200" dirty="0" err="1">
                <a:latin typeface="Arial" pitchFamily="34" charset="0"/>
                <a:cs typeface="Arial" pitchFamily="34" charset="0"/>
              </a:rPr>
              <a:t>Payor</a:t>
            </a:r>
            <a:r>
              <a:rPr lang="en-CA" sz="1200" dirty="0">
                <a:latin typeface="Arial" pitchFamily="34" charset="0"/>
                <a:cs typeface="Arial" pitchFamily="34" charset="0"/>
              </a:rPr>
              <a:t> Statement is identical to the Owner Statement </a:t>
            </a:r>
            <a:r>
              <a:rPr lang="en-CA" sz="1200" dirty="0" smtClean="0">
                <a:latin typeface="Arial" pitchFamily="34" charset="0"/>
                <a:cs typeface="Arial" pitchFamily="34" charset="0"/>
              </a:rPr>
              <a:t>except:</a:t>
            </a:r>
          </a:p>
          <a:p>
            <a:pPr marL="228600" indent="-228600">
              <a:buFont typeface="+mj-lt"/>
              <a:buAutoNum type="arabicPeriod"/>
            </a:pPr>
            <a:endParaRPr lang="en-CA" sz="1200" dirty="0">
              <a:latin typeface="Arial" pitchFamily="34" charset="0"/>
              <a:cs typeface="Arial" pitchFamily="34" charset="0"/>
            </a:endParaRPr>
          </a:p>
          <a:p>
            <a:pPr marL="685800" lvl="1" indent="-228600">
              <a:buFont typeface="Courier New" pitchFamily="49" charset="0"/>
              <a:buChar char="o"/>
            </a:pPr>
            <a:r>
              <a:rPr lang="en-CA" sz="1200" dirty="0" smtClean="0">
                <a:latin typeface="Arial" pitchFamily="34" charset="0"/>
                <a:cs typeface="Arial" pitchFamily="34" charset="0"/>
              </a:rPr>
              <a:t>List </a:t>
            </a:r>
            <a:r>
              <a:rPr lang="en-CA" sz="1200" dirty="0">
                <a:latin typeface="Arial" pitchFamily="34" charset="0"/>
                <a:cs typeface="Arial" pitchFamily="34" charset="0"/>
              </a:rPr>
              <a:t>of lessees will be printed only on Owner </a:t>
            </a:r>
            <a:r>
              <a:rPr lang="en-CA" sz="1200" dirty="0" smtClean="0">
                <a:latin typeface="Arial" pitchFamily="34" charset="0"/>
                <a:cs typeface="Arial" pitchFamily="34" charset="0"/>
              </a:rPr>
              <a:t>statement.</a:t>
            </a:r>
          </a:p>
          <a:p>
            <a:pPr marL="685800" lvl="1" indent="-228600">
              <a:buFont typeface="Courier New" pitchFamily="49" charset="0"/>
              <a:buChar char="o"/>
            </a:pPr>
            <a:endParaRPr lang="en-CA" sz="1200" dirty="0">
              <a:latin typeface="Arial" pitchFamily="34" charset="0"/>
              <a:cs typeface="Arial" pitchFamily="34" charset="0"/>
            </a:endParaRPr>
          </a:p>
          <a:p>
            <a:pPr marL="685800" lvl="1" indent="-228600">
              <a:buFont typeface="Courier New" pitchFamily="49" charset="0"/>
              <a:buChar char="o"/>
            </a:pPr>
            <a:r>
              <a:rPr lang="en-CA" sz="1200" dirty="0" smtClean="0">
                <a:latin typeface="Arial" pitchFamily="34" charset="0"/>
                <a:cs typeface="Arial" pitchFamily="34" charset="0"/>
              </a:rPr>
              <a:t>Statement </a:t>
            </a:r>
            <a:r>
              <a:rPr lang="en-CA" sz="1200" dirty="0">
                <a:latin typeface="Arial" pitchFamily="34" charset="0"/>
                <a:cs typeface="Arial" pitchFamily="34" charset="0"/>
              </a:rPr>
              <a:t>header for the </a:t>
            </a:r>
            <a:r>
              <a:rPr lang="en-CA" sz="1200" dirty="0" err="1">
                <a:latin typeface="Arial" pitchFamily="34" charset="0"/>
                <a:cs typeface="Arial" pitchFamily="34" charset="0"/>
              </a:rPr>
              <a:t>Payor</a:t>
            </a:r>
            <a:r>
              <a:rPr lang="en-CA" sz="1200" dirty="0">
                <a:latin typeface="Arial" pitchFamily="34" charset="0"/>
                <a:cs typeface="Arial" pitchFamily="34" charset="0"/>
              </a:rPr>
              <a:t> and Lessee will be “COPY OF TAX STATEMENT FOR THE YEAR YYYY” and the Statement header for the Owner will be “TAX STATEMENT FOR THE YEAR YYYY” for the </a:t>
            </a:r>
            <a:r>
              <a:rPr lang="en-CA" sz="1200" dirty="0" smtClean="0">
                <a:latin typeface="Arial" pitchFamily="34" charset="0"/>
                <a:cs typeface="Arial" pitchFamily="34" charset="0"/>
              </a:rPr>
              <a:t>Owner.</a:t>
            </a:r>
          </a:p>
          <a:p>
            <a:pPr marL="228600" indent="-228600">
              <a:buFont typeface="+mj-lt"/>
              <a:buAutoNum type="arabicPeriod"/>
            </a:pPr>
            <a:endParaRPr lang="en-CA" sz="1200" dirty="0">
              <a:latin typeface="Arial" pitchFamily="34" charset="0"/>
              <a:cs typeface="Arial" pitchFamily="34" charset="0"/>
            </a:endParaRPr>
          </a:p>
          <a:p>
            <a:pPr marL="228600" indent="-228600">
              <a:buFont typeface="+mj-lt"/>
              <a:buAutoNum type="arabicPeriod"/>
            </a:pPr>
            <a:r>
              <a:rPr lang="en-CA" sz="1200" dirty="0" smtClean="0">
                <a:latin typeface="Arial" pitchFamily="34" charset="0"/>
                <a:cs typeface="Arial" pitchFamily="34" charset="0"/>
              </a:rPr>
              <a:t>The </a:t>
            </a:r>
            <a:r>
              <a:rPr lang="en-CA" sz="1200" dirty="0">
                <a:latin typeface="Arial" pitchFamily="34" charset="0"/>
                <a:cs typeface="Arial" pitchFamily="34" charset="0"/>
              </a:rPr>
              <a:t>exemption is grouped for SOL, CON and GAS. OIL has its own </a:t>
            </a:r>
            <a:r>
              <a:rPr lang="en-CA" sz="1200" dirty="0" smtClean="0">
                <a:latin typeface="Arial" pitchFamily="34" charset="0"/>
                <a:cs typeface="Arial" pitchFamily="34" charset="0"/>
              </a:rPr>
              <a:t>exemption.</a:t>
            </a:r>
          </a:p>
          <a:p>
            <a:pPr marL="228600" indent="-228600">
              <a:buFont typeface="+mj-lt"/>
              <a:buAutoNum type="arabicPeriod"/>
            </a:pPr>
            <a:endParaRPr lang="en-CA" sz="1200" dirty="0">
              <a:latin typeface="Arial" pitchFamily="34" charset="0"/>
              <a:cs typeface="Arial" pitchFamily="34" charset="0"/>
            </a:endParaRPr>
          </a:p>
          <a:p>
            <a:pPr marL="228600" indent="-228600">
              <a:buFont typeface="+mj-lt"/>
              <a:buAutoNum type="arabicPeriod"/>
            </a:pPr>
            <a:r>
              <a:rPr lang="en-CA" sz="1200" dirty="0" smtClean="0">
                <a:latin typeface="Arial" pitchFamily="34" charset="0"/>
                <a:cs typeface="Arial" pitchFamily="34" charset="0"/>
              </a:rPr>
              <a:t>Credit </a:t>
            </a:r>
            <a:r>
              <a:rPr lang="en-CA" sz="1200" dirty="0">
                <a:latin typeface="Arial" pitchFamily="34" charset="0"/>
                <a:cs typeface="Arial" pitchFamily="34" charset="0"/>
              </a:rPr>
              <a:t>amounts are indicated in </a:t>
            </a:r>
            <a:r>
              <a:rPr lang="en-CA" sz="1200" dirty="0" smtClean="0">
                <a:latin typeface="Arial" pitchFamily="34" charset="0"/>
                <a:cs typeface="Arial" pitchFamily="34" charset="0"/>
              </a:rPr>
              <a:t>brackets.</a:t>
            </a:r>
          </a:p>
          <a:p>
            <a:pPr marL="228600" indent="-228600">
              <a:buFont typeface="+mj-lt"/>
              <a:buAutoNum type="arabicPeriod"/>
            </a:pPr>
            <a:endParaRPr lang="en-CA" sz="1200" dirty="0">
              <a:latin typeface="Arial" pitchFamily="34" charset="0"/>
              <a:cs typeface="Arial" pitchFamily="34" charset="0"/>
            </a:endParaRPr>
          </a:p>
          <a:p>
            <a:pPr marL="228600" indent="-228600">
              <a:buFont typeface="+mj-lt"/>
              <a:buAutoNum type="arabicPeriod"/>
            </a:pPr>
            <a:r>
              <a:rPr lang="en-CA" sz="1200" dirty="0" smtClean="0">
                <a:latin typeface="Arial" pitchFamily="34" charset="0"/>
                <a:cs typeface="Arial" pitchFamily="34" charset="0"/>
              </a:rPr>
              <a:t>If </a:t>
            </a:r>
            <a:r>
              <a:rPr lang="en-CA" sz="1200" dirty="0">
                <a:latin typeface="Arial" pitchFamily="34" charset="0"/>
                <a:cs typeface="Arial" pitchFamily="34" charset="0"/>
              </a:rPr>
              <a:t>the statement contains amendment data, the following information will be </a:t>
            </a:r>
            <a:r>
              <a:rPr lang="en-CA" sz="1200" dirty="0" smtClean="0">
                <a:latin typeface="Arial" pitchFamily="34" charset="0"/>
                <a:cs typeface="Arial" pitchFamily="34" charset="0"/>
              </a:rPr>
              <a:t>displayed:</a:t>
            </a:r>
          </a:p>
          <a:p>
            <a:pPr marL="228600" indent="-228600">
              <a:buFont typeface="+mj-lt"/>
              <a:buAutoNum type="arabicPeriod"/>
            </a:pPr>
            <a:endParaRPr lang="en-CA" sz="1200" dirty="0">
              <a:latin typeface="Arial" pitchFamily="34" charset="0"/>
              <a:cs typeface="Arial" pitchFamily="34" charset="0"/>
            </a:endParaRPr>
          </a:p>
          <a:p>
            <a:pPr marL="685800" lvl="1" indent="-228600">
              <a:buFont typeface="Courier New" pitchFamily="49" charset="0"/>
              <a:buChar char="o"/>
            </a:pPr>
            <a:r>
              <a:rPr lang="en-CA" sz="1200" dirty="0" smtClean="0">
                <a:latin typeface="Arial" pitchFamily="34" charset="0"/>
                <a:cs typeface="Arial" pitchFamily="34" charset="0"/>
              </a:rPr>
              <a:t>Previous </a:t>
            </a:r>
            <a:r>
              <a:rPr lang="en-CA" sz="1200" dirty="0">
                <a:latin typeface="Arial" pitchFamily="34" charset="0"/>
                <a:cs typeface="Arial" pitchFamily="34" charset="0"/>
              </a:rPr>
              <a:t>Tax </a:t>
            </a:r>
            <a:r>
              <a:rPr lang="en-CA" sz="1200" dirty="0" smtClean="0">
                <a:latin typeface="Arial" pitchFamily="34" charset="0"/>
                <a:cs typeface="Arial" pitchFamily="34" charset="0"/>
              </a:rPr>
              <a:t>Payable</a:t>
            </a:r>
          </a:p>
          <a:p>
            <a:pPr marL="685800" lvl="1" indent="-228600">
              <a:buFont typeface="Courier New" pitchFamily="49" charset="0"/>
              <a:buChar char="o"/>
            </a:pPr>
            <a:endParaRPr lang="en-CA" sz="1200" dirty="0">
              <a:latin typeface="Arial" pitchFamily="34" charset="0"/>
              <a:cs typeface="Arial" pitchFamily="34" charset="0"/>
            </a:endParaRPr>
          </a:p>
          <a:p>
            <a:pPr marL="685800" lvl="1" indent="-228600">
              <a:buFont typeface="Courier New" pitchFamily="49" charset="0"/>
              <a:buChar char="o"/>
            </a:pPr>
            <a:r>
              <a:rPr lang="en-CA" sz="1200" dirty="0" smtClean="0">
                <a:latin typeface="Arial" pitchFamily="34" charset="0"/>
                <a:cs typeface="Arial" pitchFamily="34" charset="0"/>
              </a:rPr>
              <a:t>Revised </a:t>
            </a:r>
            <a:r>
              <a:rPr lang="en-CA" sz="1200" dirty="0">
                <a:latin typeface="Arial" pitchFamily="34" charset="0"/>
                <a:cs typeface="Arial" pitchFamily="34" charset="0"/>
              </a:rPr>
              <a:t>Tax </a:t>
            </a:r>
            <a:r>
              <a:rPr lang="en-CA" sz="1200" dirty="0" smtClean="0">
                <a:latin typeface="Arial" pitchFamily="34" charset="0"/>
                <a:cs typeface="Arial" pitchFamily="34" charset="0"/>
              </a:rPr>
              <a:t>Payable</a:t>
            </a:r>
          </a:p>
          <a:p>
            <a:pPr marL="685800" lvl="1" indent="-228600">
              <a:buFont typeface="Courier New" pitchFamily="49" charset="0"/>
              <a:buChar char="o"/>
            </a:pPr>
            <a:endParaRPr lang="en-CA" sz="1200" dirty="0">
              <a:latin typeface="Arial" pitchFamily="34" charset="0"/>
              <a:cs typeface="Arial" pitchFamily="34" charset="0"/>
            </a:endParaRPr>
          </a:p>
          <a:p>
            <a:pPr marL="685800" lvl="1" indent="-228600">
              <a:buFont typeface="Courier New" pitchFamily="49" charset="0"/>
              <a:buChar char="o"/>
            </a:pPr>
            <a:r>
              <a:rPr lang="en-CA" sz="1200" dirty="0" smtClean="0">
                <a:latin typeface="Arial" pitchFamily="34" charset="0"/>
                <a:cs typeface="Arial" pitchFamily="34" charset="0"/>
              </a:rPr>
              <a:t>Difference</a:t>
            </a:r>
          </a:p>
          <a:p>
            <a:pPr marL="685800" lvl="1" indent="-228600">
              <a:buFont typeface="Courier New" pitchFamily="49" charset="0"/>
              <a:buChar char="o"/>
            </a:pPr>
            <a:endParaRPr lang="en-CA" sz="1200" dirty="0">
              <a:latin typeface="Arial" pitchFamily="34" charset="0"/>
              <a:cs typeface="Arial" pitchFamily="34" charset="0"/>
            </a:endParaRPr>
          </a:p>
          <a:p>
            <a:pPr marL="685800" lvl="1" indent="-228600">
              <a:buFont typeface="Courier New" pitchFamily="49" charset="0"/>
              <a:buChar char="o"/>
            </a:pPr>
            <a:r>
              <a:rPr lang="en-CA" sz="1200" dirty="0" smtClean="0">
                <a:latin typeface="Arial" pitchFamily="34" charset="0"/>
                <a:cs typeface="Arial" pitchFamily="34" charset="0"/>
              </a:rPr>
              <a:t>Prior </a:t>
            </a:r>
            <a:r>
              <a:rPr lang="en-CA" sz="1200" dirty="0">
                <a:latin typeface="Arial" pitchFamily="34" charset="0"/>
                <a:cs typeface="Arial" pitchFamily="34" charset="0"/>
              </a:rPr>
              <a:t>Period </a:t>
            </a:r>
            <a:r>
              <a:rPr lang="en-CA" sz="1200" dirty="0" smtClean="0">
                <a:latin typeface="Arial" pitchFamily="34" charset="0"/>
                <a:cs typeface="Arial" pitchFamily="34" charset="0"/>
              </a:rPr>
              <a:t>Interest</a:t>
            </a:r>
          </a:p>
          <a:p>
            <a:pPr marL="685800" lvl="1" indent="-228600">
              <a:buFont typeface="Courier New" pitchFamily="49" charset="0"/>
              <a:buChar char="o"/>
            </a:pPr>
            <a:endParaRPr lang="en-CA" sz="1200" dirty="0">
              <a:latin typeface="Arial" pitchFamily="34" charset="0"/>
              <a:cs typeface="Arial" pitchFamily="34" charset="0"/>
            </a:endParaRPr>
          </a:p>
          <a:p>
            <a:pPr marL="685800" lvl="1" indent="-228600">
              <a:buFont typeface="Courier New" pitchFamily="49" charset="0"/>
              <a:buChar char="o"/>
            </a:pPr>
            <a:r>
              <a:rPr lang="en-CA" sz="1200" dirty="0" smtClean="0">
                <a:latin typeface="Arial" pitchFamily="34" charset="0"/>
                <a:cs typeface="Arial" pitchFamily="34" charset="0"/>
              </a:rPr>
              <a:t>Total </a:t>
            </a:r>
            <a:r>
              <a:rPr lang="en-CA" sz="1200" dirty="0">
                <a:latin typeface="Arial" pitchFamily="34" charset="0"/>
                <a:cs typeface="Arial" pitchFamily="34" charset="0"/>
              </a:rPr>
              <a:t>Difference and Prior Period </a:t>
            </a:r>
            <a:r>
              <a:rPr lang="en-CA" sz="1200" dirty="0" smtClean="0">
                <a:latin typeface="Arial" pitchFamily="34" charset="0"/>
                <a:cs typeface="Arial" pitchFamily="34" charset="0"/>
              </a:rPr>
              <a:t>Interest</a:t>
            </a:r>
          </a:p>
          <a:p>
            <a:pPr marL="228600" indent="-228600">
              <a:buFont typeface="+mj-lt"/>
              <a:buAutoNum type="arabicPeriod"/>
            </a:pPr>
            <a:endParaRPr lang="en-CA" sz="1200" dirty="0">
              <a:latin typeface="Arial" pitchFamily="34" charset="0"/>
              <a:cs typeface="Arial" pitchFamily="34" charset="0"/>
            </a:endParaRPr>
          </a:p>
          <a:p>
            <a:pPr marL="228600" indent="-228600">
              <a:buFont typeface="+mj-lt"/>
              <a:buAutoNum type="arabicPeriod"/>
            </a:pPr>
            <a:r>
              <a:rPr lang="en-CA" sz="1200" dirty="0" smtClean="0">
                <a:latin typeface="Arial" pitchFamily="34" charset="0"/>
                <a:cs typeface="Arial" pitchFamily="34" charset="0"/>
              </a:rPr>
              <a:t>If </a:t>
            </a:r>
            <a:r>
              <a:rPr lang="en-CA" sz="1200" dirty="0">
                <a:latin typeface="Arial" pitchFamily="34" charset="0"/>
                <a:cs typeface="Arial" pitchFamily="34" charset="0"/>
              </a:rPr>
              <a:t>an adjustment (Tax Amendment) occurred, a new line will be printed with the word “Revised” to the right of it.</a:t>
            </a:r>
          </a:p>
        </p:txBody>
      </p:sp>
      <p:sp>
        <p:nvSpPr>
          <p:cNvPr id="4" name="Title 3"/>
          <p:cNvSpPr>
            <a:spLocks noGrp="1"/>
          </p:cNvSpPr>
          <p:nvPr>
            <p:ph type="title" idx="4294967295"/>
          </p:nvPr>
        </p:nvSpPr>
        <p:spPr>
          <a:xfrm>
            <a:off x="609600" y="487362"/>
            <a:ext cx="2438400" cy="884238"/>
          </a:xfrm>
        </p:spPr>
        <p:txBody>
          <a:bodyPr>
            <a:normAutofit/>
          </a:bodyPr>
          <a:lstStyle/>
          <a:p>
            <a:pPr algn="l"/>
            <a:r>
              <a:rPr lang="en-CA" sz="1600" b="1" dirty="0" smtClean="0">
                <a:latin typeface="Arial" pitchFamily="34" charset="0"/>
                <a:cs typeface="Arial" pitchFamily="34" charset="0"/>
              </a:rPr>
              <a:t>Tax Statements</a:t>
            </a:r>
            <a:r>
              <a:rPr lang="en-CA" sz="1600" b="1" baseline="0" dirty="0" smtClean="0">
                <a:latin typeface="Arial" pitchFamily="34" charset="0"/>
                <a:cs typeface="Arial" pitchFamily="34" charset="0"/>
              </a:rPr>
              <a:t> Rules</a:t>
            </a:r>
            <a:endParaRPr lang="en-CA" sz="1600" b="1" dirty="0">
              <a:latin typeface="Arial" pitchFamily="34" charset="0"/>
              <a:cs typeface="Arial" pitchFamily="34" charset="0"/>
            </a:endParaRPr>
          </a:p>
        </p:txBody>
      </p:sp>
    </p:spTree>
  </p:cSld>
  <p:clrMapOvr>
    <a:masterClrMapping/>
  </p:clrMapOvr>
  <p:transition spd="slow">
    <p:wipe dir="r"/>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p:cNvSpPr>
          <p:nvPr/>
        </p:nvSpPr>
        <p:spPr>
          <a:xfrm>
            <a:off x="488950" y="1670209"/>
            <a:ext cx="7359650" cy="2215991"/>
          </a:xfrm>
          <a:prstGeom prst="rect">
            <a:avLst/>
          </a:prstGeom>
        </p:spPr>
        <p:txBody>
          <a:bodyPr wrap="square" lIns="0" tIns="0" rIns="0" bIns="0">
            <a:spAutoFit/>
          </a:bodyPr>
          <a:lstStyle/>
          <a:p>
            <a:r>
              <a:rPr lang="en-CA" sz="1200" dirty="0">
                <a:latin typeface="Arial" pitchFamily="34" charset="0"/>
                <a:cs typeface="Arial" pitchFamily="34" charset="0"/>
              </a:rPr>
              <a:t>The </a:t>
            </a:r>
            <a:r>
              <a:rPr lang="en-CA" sz="1200" dirty="0" err="1">
                <a:latin typeface="Arial" pitchFamily="34" charset="0"/>
                <a:cs typeface="Arial" pitchFamily="34" charset="0"/>
              </a:rPr>
              <a:t>Payor</a:t>
            </a:r>
            <a:r>
              <a:rPr lang="en-CA" sz="1200" dirty="0">
                <a:latin typeface="Arial" pitchFamily="34" charset="0"/>
                <a:cs typeface="Arial" pitchFamily="34" charset="0"/>
              </a:rPr>
              <a:t> Summary Statement displays all the titles where you are the designated </a:t>
            </a:r>
            <a:r>
              <a:rPr lang="en-CA" sz="1200" dirty="0" err="1">
                <a:latin typeface="Arial" pitchFamily="34" charset="0"/>
                <a:cs typeface="Arial" pitchFamily="34" charset="0"/>
              </a:rPr>
              <a:t>Payor</a:t>
            </a:r>
            <a:r>
              <a:rPr lang="en-CA" sz="1200" dirty="0">
                <a:latin typeface="Arial" pitchFamily="34" charset="0"/>
                <a:cs typeface="Arial" pitchFamily="34" charset="0"/>
              </a:rPr>
              <a:t>. This summary also displays the titles where there is no tax owing. The </a:t>
            </a:r>
            <a:r>
              <a:rPr lang="en-CA" sz="1200" dirty="0" err="1">
                <a:latin typeface="Arial" pitchFamily="34" charset="0"/>
                <a:cs typeface="Arial" pitchFamily="34" charset="0"/>
              </a:rPr>
              <a:t>Payor</a:t>
            </a:r>
            <a:r>
              <a:rPr lang="en-CA" sz="1200" dirty="0">
                <a:latin typeface="Arial" pitchFamily="34" charset="0"/>
                <a:cs typeface="Arial" pitchFamily="34" charset="0"/>
              </a:rPr>
              <a:t> Summary is available to the </a:t>
            </a:r>
            <a:r>
              <a:rPr lang="en-CA" sz="1200" dirty="0" err="1">
                <a:latin typeface="Arial" pitchFamily="34" charset="0"/>
                <a:cs typeface="Arial" pitchFamily="34" charset="0"/>
              </a:rPr>
              <a:t>Payor</a:t>
            </a:r>
            <a:r>
              <a:rPr lang="en-CA" sz="1200" dirty="0">
                <a:latin typeface="Arial" pitchFamily="34" charset="0"/>
                <a:cs typeface="Arial" pitchFamily="34" charset="0"/>
              </a:rPr>
              <a:t> only, and is available in XML and PDF format. </a:t>
            </a:r>
            <a:br>
              <a:rPr lang="en-CA" sz="1200" dirty="0">
                <a:latin typeface="Arial" pitchFamily="34" charset="0"/>
                <a:cs typeface="Arial" pitchFamily="34" charset="0"/>
              </a:rPr>
            </a:br>
            <a:r>
              <a:rPr lang="en-CA" sz="1200" dirty="0">
                <a:latin typeface="Arial" pitchFamily="34" charset="0"/>
                <a:cs typeface="Arial" pitchFamily="34" charset="0"/>
              </a:rPr>
              <a:t/>
            </a:r>
            <a:br>
              <a:rPr lang="en-CA" sz="1200" dirty="0">
                <a:latin typeface="Arial" pitchFamily="34" charset="0"/>
                <a:cs typeface="Arial" pitchFamily="34" charset="0"/>
              </a:rPr>
            </a:br>
            <a:r>
              <a:rPr lang="en-CA" sz="1200" dirty="0">
                <a:latin typeface="Arial" pitchFamily="34" charset="0"/>
                <a:cs typeface="Arial" pitchFamily="34" charset="0"/>
              </a:rPr>
              <a:t>If you determine that you are no longer the </a:t>
            </a:r>
            <a:r>
              <a:rPr lang="en-CA" sz="1200" dirty="0" err="1">
                <a:latin typeface="Arial" pitchFamily="34" charset="0"/>
                <a:cs typeface="Arial" pitchFamily="34" charset="0"/>
              </a:rPr>
              <a:t>Payor</a:t>
            </a:r>
            <a:r>
              <a:rPr lang="en-CA" sz="1200" dirty="0">
                <a:latin typeface="Arial" pitchFamily="34" charset="0"/>
                <a:cs typeface="Arial" pitchFamily="34" charset="0"/>
              </a:rPr>
              <a:t> for a title, it is your responsibility to transfer the </a:t>
            </a:r>
            <a:r>
              <a:rPr lang="en-CA" sz="1200" dirty="0" err="1">
                <a:latin typeface="Arial" pitchFamily="34" charset="0"/>
                <a:cs typeface="Arial" pitchFamily="34" charset="0"/>
              </a:rPr>
              <a:t>Payor</a:t>
            </a:r>
            <a:r>
              <a:rPr lang="en-CA" sz="1200" dirty="0">
                <a:latin typeface="Arial" pitchFamily="34" charset="0"/>
                <a:cs typeface="Arial" pitchFamily="34" charset="0"/>
              </a:rPr>
              <a:t> Role to the new </a:t>
            </a:r>
            <a:r>
              <a:rPr lang="en-CA" sz="1200" dirty="0" err="1">
                <a:latin typeface="Arial" pitchFamily="34" charset="0"/>
                <a:cs typeface="Arial" pitchFamily="34" charset="0"/>
              </a:rPr>
              <a:t>Payor</a:t>
            </a:r>
            <a:r>
              <a:rPr lang="en-CA" sz="1200" dirty="0">
                <a:latin typeface="Arial" pitchFamily="34" charset="0"/>
                <a:cs typeface="Arial" pitchFamily="34" charset="0"/>
              </a:rPr>
              <a:t>. (See Module Freehold Mineral Tax - FMT Transfer Role). You MUST provide the new </a:t>
            </a:r>
            <a:r>
              <a:rPr lang="en-CA" sz="1200" dirty="0" err="1">
                <a:latin typeface="Arial" pitchFamily="34" charset="0"/>
                <a:cs typeface="Arial" pitchFamily="34" charset="0"/>
              </a:rPr>
              <a:t>Payor</a:t>
            </a:r>
            <a:r>
              <a:rPr lang="en-CA" sz="1200" dirty="0">
                <a:latin typeface="Arial" pitchFamily="34" charset="0"/>
                <a:cs typeface="Arial" pitchFamily="34" charset="0"/>
              </a:rPr>
              <a:t> with a copy of the current Tax Statement.</a:t>
            </a:r>
            <a:br>
              <a:rPr lang="en-CA" sz="1200" dirty="0">
                <a:latin typeface="Arial" pitchFamily="34" charset="0"/>
                <a:cs typeface="Arial" pitchFamily="34" charset="0"/>
              </a:rPr>
            </a:br>
            <a:r>
              <a:rPr lang="en-CA" sz="1200" dirty="0">
                <a:latin typeface="Arial" pitchFamily="34" charset="0"/>
                <a:cs typeface="Arial" pitchFamily="34" charset="0"/>
              </a:rPr>
              <a:t/>
            </a:r>
            <a:br>
              <a:rPr lang="en-CA" sz="1200" dirty="0">
                <a:latin typeface="Arial" pitchFamily="34" charset="0"/>
                <a:cs typeface="Arial" pitchFamily="34" charset="0"/>
              </a:rPr>
            </a:br>
            <a:r>
              <a:rPr lang="en-CA" sz="1200" dirty="0">
                <a:latin typeface="Arial" pitchFamily="34" charset="0"/>
                <a:cs typeface="Arial" pitchFamily="34" charset="0"/>
              </a:rPr>
              <a:t>When remitting the Tax Payable, refer to the Statement of Account to submit the cover page with your payment.</a:t>
            </a:r>
            <a:br>
              <a:rPr lang="en-CA" sz="1200" dirty="0">
                <a:latin typeface="Arial" pitchFamily="34" charset="0"/>
                <a:cs typeface="Arial" pitchFamily="34" charset="0"/>
              </a:rPr>
            </a:br>
            <a:r>
              <a:rPr lang="en-CA" sz="1200" dirty="0">
                <a:latin typeface="Arial" pitchFamily="34" charset="0"/>
                <a:cs typeface="Arial" pitchFamily="34" charset="0"/>
              </a:rPr>
              <a:t/>
            </a:r>
            <a:br>
              <a:rPr lang="en-CA" sz="1200" dirty="0">
                <a:latin typeface="Arial" pitchFamily="34" charset="0"/>
                <a:cs typeface="Arial" pitchFamily="34" charset="0"/>
              </a:rPr>
            </a:br>
            <a:r>
              <a:rPr lang="en-CA" sz="1200" dirty="0">
                <a:latin typeface="Arial" pitchFamily="34" charset="0"/>
                <a:cs typeface="Arial" pitchFamily="34" charset="0"/>
              </a:rPr>
              <a:t>The following page is an example for a </a:t>
            </a:r>
            <a:r>
              <a:rPr lang="en-CA" sz="1200" dirty="0" err="1">
                <a:latin typeface="Arial" pitchFamily="34" charset="0"/>
                <a:cs typeface="Arial" pitchFamily="34" charset="0"/>
              </a:rPr>
              <a:t>Payor</a:t>
            </a:r>
            <a:r>
              <a:rPr lang="en-CA" sz="1200" dirty="0">
                <a:latin typeface="Arial" pitchFamily="34" charset="0"/>
                <a:cs typeface="Arial" pitchFamily="34" charset="0"/>
              </a:rPr>
              <a:t> Summary.</a:t>
            </a:r>
          </a:p>
        </p:txBody>
      </p:sp>
      <p:sp>
        <p:nvSpPr>
          <p:cNvPr id="4" name="Title 3"/>
          <p:cNvSpPr>
            <a:spLocks noGrp="1"/>
          </p:cNvSpPr>
          <p:nvPr>
            <p:ph type="title" idx="4294967295"/>
          </p:nvPr>
        </p:nvSpPr>
        <p:spPr>
          <a:xfrm>
            <a:off x="685800" y="563562"/>
            <a:ext cx="1828800" cy="808038"/>
          </a:xfrm>
        </p:spPr>
        <p:txBody>
          <a:bodyPr>
            <a:normAutofit/>
          </a:bodyPr>
          <a:lstStyle/>
          <a:p>
            <a:pPr algn="l"/>
            <a:r>
              <a:rPr lang="en-CA" sz="1600" b="1" dirty="0" err="1" smtClean="0">
                <a:latin typeface="Arial" pitchFamily="34" charset="0"/>
                <a:cs typeface="Arial" pitchFamily="34" charset="0"/>
              </a:rPr>
              <a:t>Payor</a:t>
            </a:r>
            <a:r>
              <a:rPr lang="en-CA" sz="1600" b="1" dirty="0" smtClean="0">
                <a:latin typeface="Arial" pitchFamily="34" charset="0"/>
                <a:cs typeface="Arial" pitchFamily="34" charset="0"/>
              </a:rPr>
              <a:t> Summary</a:t>
            </a:r>
            <a:endParaRPr lang="en-CA" sz="1600" b="1" dirty="0">
              <a:latin typeface="Arial" pitchFamily="34" charset="0"/>
              <a:cs typeface="Arial" pitchFamily="34" charset="0"/>
            </a:endParaRPr>
          </a:p>
        </p:txBody>
      </p:sp>
    </p:spTree>
  </p:cSld>
  <p:clrMapOvr>
    <a:masterClrMapping/>
  </p:clrMapOvr>
  <p:transition spd="slow">
    <p:wipe dir="r"/>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idx="4294967295"/>
          </p:nvPr>
        </p:nvSpPr>
        <p:spPr>
          <a:xfrm>
            <a:off x="609600" y="563562"/>
            <a:ext cx="2819400" cy="884238"/>
          </a:xfrm>
        </p:spPr>
        <p:txBody>
          <a:bodyPr>
            <a:normAutofit/>
          </a:bodyPr>
          <a:lstStyle/>
          <a:p>
            <a:pPr algn="l"/>
            <a:r>
              <a:rPr lang="en-CA" sz="1600" b="1" dirty="0" err="1" smtClean="0">
                <a:latin typeface="Arial" pitchFamily="34" charset="0"/>
                <a:cs typeface="Arial" pitchFamily="34" charset="0"/>
              </a:rPr>
              <a:t>Payor</a:t>
            </a:r>
            <a:r>
              <a:rPr lang="en-CA" sz="1600" b="1" dirty="0" smtClean="0">
                <a:latin typeface="Arial" pitchFamily="34" charset="0"/>
                <a:cs typeface="Arial" pitchFamily="34" charset="0"/>
              </a:rPr>
              <a:t> Summary (Example)</a:t>
            </a:r>
            <a:endParaRPr lang="en-CA" sz="1600" b="1" dirty="0">
              <a:latin typeface="Arial" pitchFamily="34" charset="0"/>
              <a:cs typeface="Arial" pitchFamily="34" charset="0"/>
            </a:endParaRP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5013" y="1482725"/>
            <a:ext cx="7673975" cy="3890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spd="slow">
    <p:wipe dir="r"/>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p:cNvSpPr>
          <p:nvPr/>
        </p:nvSpPr>
        <p:spPr>
          <a:xfrm>
            <a:off x="793750" y="1676400"/>
            <a:ext cx="7359650" cy="2215991"/>
          </a:xfrm>
          <a:prstGeom prst="rect">
            <a:avLst/>
          </a:prstGeom>
        </p:spPr>
        <p:txBody>
          <a:bodyPr wrap="square" lIns="0" tIns="0" rIns="0" bIns="0">
            <a:spAutoFit/>
          </a:bodyPr>
          <a:lstStyle/>
          <a:p>
            <a:r>
              <a:rPr lang="en-CA" sz="1200" dirty="0">
                <a:latin typeface="Arial" pitchFamily="34" charset="0"/>
                <a:cs typeface="Arial" pitchFamily="34" charset="0"/>
              </a:rPr>
              <a:t>Annual Tax Statements will be delivered in PDF and XML. The </a:t>
            </a:r>
            <a:r>
              <a:rPr lang="en-CA" sz="1200" dirty="0" err="1">
                <a:latin typeface="Arial" pitchFamily="34" charset="0"/>
                <a:cs typeface="Arial" pitchFamily="34" charset="0"/>
              </a:rPr>
              <a:t>Payor</a:t>
            </a:r>
            <a:r>
              <a:rPr lang="en-CA" sz="1200" dirty="0">
                <a:latin typeface="Arial" pitchFamily="34" charset="0"/>
                <a:cs typeface="Arial" pitchFamily="34" charset="0"/>
              </a:rPr>
              <a:t> Summary will report all zero tax calculated.</a:t>
            </a:r>
            <a:br>
              <a:rPr lang="en-CA" sz="1200" dirty="0">
                <a:latin typeface="Arial" pitchFamily="34" charset="0"/>
                <a:cs typeface="Arial" pitchFamily="34" charset="0"/>
              </a:rPr>
            </a:br>
            <a:r>
              <a:rPr lang="en-CA" sz="1200" dirty="0">
                <a:latin typeface="Arial" pitchFamily="34" charset="0"/>
                <a:cs typeface="Arial" pitchFamily="34" charset="0"/>
              </a:rPr>
              <a:t/>
            </a:r>
            <a:br>
              <a:rPr lang="en-CA" sz="1200" dirty="0">
                <a:latin typeface="Arial" pitchFamily="34" charset="0"/>
                <a:cs typeface="Arial" pitchFamily="34" charset="0"/>
              </a:rPr>
            </a:br>
            <a:r>
              <a:rPr lang="en-CA" sz="1200" b="1" dirty="0">
                <a:latin typeface="Arial" pitchFamily="34" charset="0"/>
                <a:cs typeface="Arial" pitchFamily="34" charset="0"/>
              </a:rPr>
              <a:t>Note:</a:t>
            </a:r>
            <a:r>
              <a:rPr lang="en-CA" sz="1200" dirty="0">
                <a:latin typeface="Arial" pitchFamily="34" charset="0"/>
                <a:cs typeface="Arial" pitchFamily="34" charset="0"/>
              </a:rPr>
              <a:t> Net Tax Payable amount = “Amount Payable” on the statement.</a:t>
            </a:r>
            <a:br>
              <a:rPr lang="en-CA" sz="1200" dirty="0">
                <a:latin typeface="Arial" pitchFamily="34" charset="0"/>
                <a:cs typeface="Arial" pitchFamily="34" charset="0"/>
              </a:rPr>
            </a:br>
            <a:r>
              <a:rPr lang="en-CA" sz="1200" dirty="0">
                <a:latin typeface="Arial" pitchFamily="34" charset="0"/>
                <a:cs typeface="Arial" pitchFamily="34" charset="0"/>
              </a:rPr>
              <a:t/>
            </a:r>
            <a:br>
              <a:rPr lang="en-CA" sz="1200" dirty="0">
                <a:latin typeface="Arial" pitchFamily="34" charset="0"/>
                <a:cs typeface="Arial" pitchFamily="34" charset="0"/>
              </a:rPr>
            </a:br>
            <a:r>
              <a:rPr lang="en-CA" sz="1200" dirty="0">
                <a:latin typeface="Arial" pitchFamily="34" charset="0"/>
                <a:cs typeface="Arial" pitchFamily="34" charset="0"/>
              </a:rPr>
              <a:t>If a Client has Owner, </a:t>
            </a:r>
            <a:r>
              <a:rPr lang="en-CA" sz="1200" dirty="0" err="1">
                <a:latin typeface="Arial" pitchFamily="34" charset="0"/>
                <a:cs typeface="Arial" pitchFamily="34" charset="0"/>
              </a:rPr>
              <a:t>Payor</a:t>
            </a:r>
            <a:r>
              <a:rPr lang="en-CA" sz="1200" dirty="0">
                <a:latin typeface="Arial" pitchFamily="34" charset="0"/>
                <a:cs typeface="Arial" pitchFamily="34" charset="0"/>
              </a:rPr>
              <a:t> and Lessee roles, only the Owner Statement for that client will be generated.</a:t>
            </a:r>
            <a:br>
              <a:rPr lang="en-CA" sz="1200" dirty="0">
                <a:latin typeface="Arial" pitchFamily="34" charset="0"/>
                <a:cs typeface="Arial" pitchFamily="34" charset="0"/>
              </a:rPr>
            </a:br>
            <a:r>
              <a:rPr lang="en-CA" sz="1200" dirty="0">
                <a:latin typeface="Arial" pitchFamily="34" charset="0"/>
                <a:cs typeface="Arial" pitchFamily="34" charset="0"/>
              </a:rPr>
              <a:t/>
            </a:r>
            <a:br>
              <a:rPr lang="en-CA" sz="1200" dirty="0">
                <a:latin typeface="Arial" pitchFamily="34" charset="0"/>
                <a:cs typeface="Arial" pitchFamily="34" charset="0"/>
              </a:rPr>
            </a:br>
            <a:r>
              <a:rPr lang="en-CA" sz="1200" dirty="0">
                <a:latin typeface="Arial" pitchFamily="34" charset="0"/>
                <a:cs typeface="Arial" pitchFamily="34" charset="0"/>
              </a:rPr>
              <a:t>If a Client has </a:t>
            </a:r>
            <a:r>
              <a:rPr lang="en-CA" sz="1200" dirty="0" err="1">
                <a:latin typeface="Arial" pitchFamily="34" charset="0"/>
                <a:cs typeface="Arial" pitchFamily="34" charset="0"/>
              </a:rPr>
              <a:t>Payor</a:t>
            </a:r>
            <a:r>
              <a:rPr lang="en-CA" sz="1200" dirty="0">
                <a:latin typeface="Arial" pitchFamily="34" charset="0"/>
                <a:cs typeface="Arial" pitchFamily="34" charset="0"/>
              </a:rPr>
              <a:t> and Lessee roles, only the </a:t>
            </a:r>
            <a:r>
              <a:rPr lang="en-CA" sz="1200" dirty="0" err="1">
                <a:latin typeface="Arial" pitchFamily="34" charset="0"/>
                <a:cs typeface="Arial" pitchFamily="34" charset="0"/>
              </a:rPr>
              <a:t>Payor</a:t>
            </a:r>
            <a:r>
              <a:rPr lang="en-CA" sz="1200" dirty="0">
                <a:latin typeface="Arial" pitchFamily="34" charset="0"/>
                <a:cs typeface="Arial" pitchFamily="34" charset="0"/>
              </a:rPr>
              <a:t> Statement for that client will be generated.</a:t>
            </a:r>
            <a:br>
              <a:rPr lang="en-CA" sz="1200" dirty="0">
                <a:latin typeface="Arial" pitchFamily="34" charset="0"/>
                <a:cs typeface="Arial" pitchFamily="34" charset="0"/>
              </a:rPr>
            </a:br>
            <a:r>
              <a:rPr lang="en-CA" sz="1200" dirty="0">
                <a:latin typeface="Arial" pitchFamily="34" charset="0"/>
                <a:cs typeface="Arial" pitchFamily="34" charset="0"/>
              </a:rPr>
              <a:t/>
            </a:r>
            <a:br>
              <a:rPr lang="en-CA" sz="1200" dirty="0">
                <a:latin typeface="Arial" pitchFamily="34" charset="0"/>
                <a:cs typeface="Arial" pitchFamily="34" charset="0"/>
              </a:rPr>
            </a:br>
            <a:r>
              <a:rPr lang="en-CA" sz="1200" dirty="0">
                <a:latin typeface="Arial" pitchFamily="34" charset="0"/>
                <a:cs typeface="Arial" pitchFamily="34" charset="0"/>
              </a:rPr>
              <a:t>Clients with only Lessee roles will get Lessee statements.</a:t>
            </a:r>
            <a:br>
              <a:rPr lang="en-CA" sz="1200" dirty="0">
                <a:latin typeface="Arial" pitchFamily="34" charset="0"/>
                <a:cs typeface="Arial" pitchFamily="34" charset="0"/>
              </a:rPr>
            </a:br>
            <a:r>
              <a:rPr lang="en-CA" sz="1200" dirty="0">
                <a:latin typeface="Arial" pitchFamily="34" charset="0"/>
                <a:cs typeface="Arial" pitchFamily="34" charset="0"/>
              </a:rPr>
              <a:t/>
            </a:r>
            <a:br>
              <a:rPr lang="en-CA" sz="1200" dirty="0">
                <a:latin typeface="Arial" pitchFamily="34" charset="0"/>
                <a:cs typeface="Arial" pitchFamily="34" charset="0"/>
              </a:rPr>
            </a:br>
            <a:r>
              <a:rPr lang="en-CA" sz="1200" dirty="0">
                <a:latin typeface="Arial" pitchFamily="34" charset="0"/>
                <a:cs typeface="Arial" pitchFamily="34" charset="0"/>
              </a:rPr>
              <a:t>Duplicate statements will not be generated.</a:t>
            </a:r>
          </a:p>
        </p:txBody>
      </p:sp>
      <p:sp>
        <p:nvSpPr>
          <p:cNvPr id="4" name="Title 3"/>
          <p:cNvSpPr>
            <a:spLocks noGrp="1"/>
          </p:cNvSpPr>
          <p:nvPr>
            <p:ph type="title" idx="4294967295"/>
          </p:nvPr>
        </p:nvSpPr>
        <p:spPr>
          <a:xfrm>
            <a:off x="609600" y="609600"/>
            <a:ext cx="3886200" cy="808038"/>
          </a:xfrm>
        </p:spPr>
        <p:txBody>
          <a:bodyPr>
            <a:normAutofit/>
          </a:bodyPr>
          <a:lstStyle/>
          <a:p>
            <a:pPr algn="l"/>
            <a:r>
              <a:rPr lang="en-CA" sz="1600" b="1" dirty="0" smtClean="0">
                <a:latin typeface="Arial" pitchFamily="34" charset="0"/>
                <a:cs typeface="Arial" pitchFamily="34" charset="0"/>
              </a:rPr>
              <a:t>Rules for </a:t>
            </a:r>
            <a:r>
              <a:rPr lang="en-CA" sz="1600" b="1" dirty="0" err="1" smtClean="0">
                <a:latin typeface="Arial" pitchFamily="34" charset="0"/>
                <a:cs typeface="Arial" pitchFamily="34" charset="0"/>
              </a:rPr>
              <a:t>Payor</a:t>
            </a:r>
            <a:r>
              <a:rPr lang="en-CA" sz="1600" b="1" baseline="0" dirty="0" smtClean="0">
                <a:latin typeface="Arial" pitchFamily="34" charset="0"/>
                <a:cs typeface="Arial" pitchFamily="34" charset="0"/>
              </a:rPr>
              <a:t> Summary Statements</a:t>
            </a:r>
            <a:endParaRPr lang="en-CA" sz="1600" b="1" dirty="0">
              <a:latin typeface="Arial" pitchFamily="34" charset="0"/>
              <a:cs typeface="Arial" pitchFamily="34" charset="0"/>
            </a:endParaRPr>
          </a:p>
        </p:txBody>
      </p:sp>
    </p:spTree>
  </p:cSld>
  <p:clrMapOvr>
    <a:masterClrMapping/>
  </p:clrMapOvr>
  <p:transition spd="slow">
    <p:wipe dir="r"/>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1"/>
          <p:cNvSpPr>
            <a:spLocks noChangeArrowheads="1"/>
          </p:cNvSpPr>
          <p:nvPr/>
        </p:nvSpPr>
        <p:spPr bwMode="auto">
          <a:xfrm>
            <a:off x="609599" y="1612880"/>
            <a:ext cx="8229601" cy="3139321"/>
          </a:xfrm>
          <a:prstGeom prst="rect">
            <a:avLst/>
          </a:prstGeom>
          <a:noFill/>
          <a:ln w="9525">
            <a:noFill/>
            <a:miter lim="800000"/>
            <a:headEnd/>
            <a:tailEnd/>
          </a:ln>
          <a:effectLst/>
        </p:spPr>
        <p:txBody>
          <a:bodyPr vert="horz" wrap="square" lIns="0" tIns="0" rIns="0" bIns="0" numCol="1" anchor="ctr" anchorCtr="0" compatLnSpc="1">
            <a:prstTxWarp prst="textNoShape">
              <a:avLst/>
            </a:prstTxWarp>
            <a:spAutoFit/>
          </a:bodyPr>
          <a:lstStyle/>
          <a:p>
            <a:pPr marL="171450" marR="0" lvl="0" indent="-171450" algn="l" defTabSz="914400" rtl="0" eaLnBrk="1" fontAlgn="base" latinLnBrk="0" hangingPunct="1">
              <a:lnSpc>
                <a:spcPct val="100000"/>
              </a:lnSpc>
              <a:spcBef>
                <a:spcPct val="0"/>
              </a:spcBef>
              <a:spcAft>
                <a:spcPct val="0"/>
              </a:spcAft>
              <a:buClrTx/>
              <a:buSzTx/>
              <a:buFont typeface="Arial" pitchFamily="34" charset="0"/>
              <a:buChar char="•"/>
              <a:tabLst/>
            </a:pPr>
            <a:r>
              <a:rPr kumimoji="0" lang="en-US" sz="1200" b="1" i="0" u="none" strike="noStrike" cap="none" normalizeH="0" baseline="0" dirty="0" smtClean="0">
                <a:ln>
                  <a:noFill/>
                </a:ln>
                <a:solidFill>
                  <a:srgbClr val="000000"/>
                </a:solidFill>
                <a:effectLst/>
                <a:latin typeface="Arial" pitchFamily="34" charset="0"/>
                <a:cs typeface="Arial" pitchFamily="34" charset="0"/>
              </a:rPr>
              <a:t>For newly associated titles:</a:t>
            </a:r>
            <a:r>
              <a:rPr kumimoji="0" lang="en-US" sz="1200" b="0" i="0" u="none" strike="noStrike" cap="none" normalizeH="0" baseline="0" dirty="0" smtClean="0">
                <a:ln>
                  <a:noFill/>
                </a:ln>
                <a:solidFill>
                  <a:srgbClr val="000000"/>
                </a:solidFill>
                <a:effectLst/>
                <a:latin typeface="Arial" pitchFamily="34" charset="0"/>
                <a:cs typeface="Arial" pitchFamily="34" charset="0"/>
              </a:rPr>
              <a:t> If a new FMT PE is linked to a Title where another FMT PE exists, the </a:t>
            </a:r>
            <a:r>
              <a:rPr kumimoji="0" lang="en-US" sz="1200" b="0" i="0" u="none" strike="noStrike" cap="none" normalizeH="0" baseline="0" dirty="0" err="1" smtClean="0">
                <a:ln>
                  <a:noFill/>
                </a:ln>
                <a:solidFill>
                  <a:srgbClr val="000000"/>
                </a:solidFill>
                <a:effectLst/>
                <a:latin typeface="Arial" pitchFamily="34" charset="0"/>
                <a:cs typeface="Arial" pitchFamily="34" charset="0"/>
              </a:rPr>
              <a:t>Payor</a:t>
            </a:r>
            <a:r>
              <a:rPr kumimoji="0" lang="en-US" sz="1200" b="0" i="0" u="none" strike="noStrike" cap="none" normalizeH="0" baseline="0" dirty="0" smtClean="0">
                <a:ln>
                  <a:noFill/>
                </a:ln>
                <a:solidFill>
                  <a:srgbClr val="000000"/>
                </a:solidFill>
                <a:effectLst/>
                <a:latin typeface="Arial" pitchFamily="34" charset="0"/>
                <a:cs typeface="Arial" pitchFamily="34" charset="0"/>
              </a:rPr>
              <a:t> will be carried forward from that FMT PE. For already active Freehold Titles, the </a:t>
            </a:r>
            <a:r>
              <a:rPr kumimoji="0" lang="en-US" sz="1200" b="0" i="0" u="none" strike="noStrike" cap="none" normalizeH="0" baseline="0" dirty="0" err="1" smtClean="0">
                <a:ln>
                  <a:noFill/>
                </a:ln>
                <a:solidFill>
                  <a:srgbClr val="000000"/>
                </a:solidFill>
                <a:effectLst/>
                <a:latin typeface="Arial" pitchFamily="34" charset="0"/>
                <a:cs typeface="Arial" pitchFamily="34" charset="0"/>
              </a:rPr>
              <a:t>Payor</a:t>
            </a:r>
            <a:r>
              <a:rPr kumimoji="0" lang="en-US" sz="1200" b="0" i="0" u="none" strike="noStrike" cap="none" normalizeH="0" baseline="0" dirty="0" smtClean="0">
                <a:ln>
                  <a:noFill/>
                </a:ln>
                <a:solidFill>
                  <a:srgbClr val="000000"/>
                </a:solidFill>
                <a:effectLst/>
                <a:latin typeface="Arial" pitchFamily="34" charset="0"/>
                <a:cs typeface="Arial" pitchFamily="34" charset="0"/>
              </a:rPr>
              <a:t> assigned remains assigned.</a:t>
            </a:r>
          </a:p>
          <a:p>
            <a:pPr marL="171450" marR="0" lvl="0" indent="-171450" algn="l" defTabSz="914400" rtl="0" eaLnBrk="1" fontAlgn="base" latinLnBrk="0" hangingPunct="1">
              <a:lnSpc>
                <a:spcPct val="100000"/>
              </a:lnSpc>
              <a:spcBef>
                <a:spcPct val="0"/>
              </a:spcBef>
              <a:spcAft>
                <a:spcPct val="0"/>
              </a:spcAft>
              <a:buClrTx/>
              <a:buSzTx/>
              <a:buFont typeface="Arial" pitchFamily="34" charset="0"/>
              <a:buChar char="•"/>
              <a:tabLst/>
            </a:pPr>
            <a:endParaRPr lang="en-US" sz="1200" dirty="0">
              <a:solidFill>
                <a:srgbClr val="000000"/>
              </a:solidFill>
              <a:latin typeface="Arial" pitchFamily="34" charset="0"/>
              <a:cs typeface="Arial" pitchFamily="34" charset="0"/>
            </a:endParaRPr>
          </a:p>
          <a:p>
            <a:pPr marL="171450" marR="0" lvl="0" indent="-171450" algn="l" defTabSz="914400" rtl="0" eaLnBrk="1" fontAlgn="base" latinLnBrk="0" hangingPunct="1">
              <a:lnSpc>
                <a:spcPct val="100000"/>
              </a:lnSpc>
              <a:spcBef>
                <a:spcPct val="0"/>
              </a:spcBef>
              <a:spcAft>
                <a:spcPct val="0"/>
              </a:spcAft>
              <a:buClrTx/>
              <a:buSzTx/>
              <a:buFont typeface="Arial" pitchFamily="34" charset="0"/>
              <a:buChar char="•"/>
              <a:tabLst/>
            </a:pPr>
            <a:r>
              <a:rPr kumimoji="0" lang="en-US" sz="1200" b="0" i="0" u="none" strike="noStrike" cap="none" normalizeH="0" baseline="0" dirty="0" smtClean="0">
                <a:ln>
                  <a:noFill/>
                </a:ln>
                <a:solidFill>
                  <a:srgbClr val="000000"/>
                </a:solidFill>
                <a:effectLst/>
                <a:latin typeface="Arial" pitchFamily="34" charset="0"/>
                <a:cs typeface="Arial" pitchFamily="34" charset="0"/>
              </a:rPr>
              <a:t>For corporate owned titles, that corporate entity's BA ID is assigned as </a:t>
            </a:r>
            <a:r>
              <a:rPr kumimoji="0" lang="en-US" sz="1200" b="0" i="0" u="none" strike="noStrike" cap="none" normalizeH="0" baseline="0" dirty="0" err="1" smtClean="0">
                <a:ln>
                  <a:noFill/>
                </a:ln>
                <a:solidFill>
                  <a:srgbClr val="000000"/>
                </a:solidFill>
                <a:effectLst/>
                <a:latin typeface="Arial" pitchFamily="34" charset="0"/>
                <a:cs typeface="Arial" pitchFamily="34" charset="0"/>
              </a:rPr>
              <a:t>Payor</a:t>
            </a:r>
            <a:r>
              <a:rPr kumimoji="0" lang="en-US" sz="1200" b="0" i="0" u="none" strike="noStrike" cap="none" normalizeH="0" baseline="0" dirty="0" smtClean="0">
                <a:ln>
                  <a:noFill/>
                </a:ln>
                <a:solidFill>
                  <a:srgbClr val="000000"/>
                </a:solidFill>
                <a:effectLst/>
                <a:latin typeface="Arial" pitchFamily="34" charset="0"/>
                <a:cs typeface="Arial" pitchFamily="34" charset="0"/>
              </a:rPr>
              <a:t>.</a:t>
            </a:r>
          </a:p>
          <a:p>
            <a:pPr marL="171450" marR="0" lvl="0" indent="-171450" algn="l" defTabSz="914400" rtl="0" eaLnBrk="1" fontAlgn="base" latinLnBrk="0" hangingPunct="1">
              <a:lnSpc>
                <a:spcPct val="100000"/>
              </a:lnSpc>
              <a:spcBef>
                <a:spcPct val="0"/>
              </a:spcBef>
              <a:spcAft>
                <a:spcPct val="0"/>
              </a:spcAft>
              <a:buClrTx/>
              <a:buSzTx/>
              <a:buFont typeface="Arial" pitchFamily="34" charset="0"/>
              <a:buChar char="•"/>
              <a:tabLst/>
            </a:pPr>
            <a:endParaRPr lang="en-US" sz="1200" dirty="0">
              <a:solidFill>
                <a:srgbClr val="000000"/>
              </a:solidFill>
              <a:latin typeface="Arial" pitchFamily="34" charset="0"/>
              <a:cs typeface="Arial" pitchFamily="34" charset="0"/>
            </a:endParaRPr>
          </a:p>
          <a:p>
            <a:pPr marL="171450" marR="0" lvl="0" indent="-171450" algn="l" defTabSz="914400" rtl="0" eaLnBrk="1" fontAlgn="base" latinLnBrk="0" hangingPunct="1">
              <a:lnSpc>
                <a:spcPct val="100000"/>
              </a:lnSpc>
              <a:spcBef>
                <a:spcPct val="0"/>
              </a:spcBef>
              <a:spcAft>
                <a:spcPct val="0"/>
              </a:spcAft>
              <a:buClrTx/>
              <a:buSzTx/>
              <a:buFont typeface="Arial" pitchFamily="34" charset="0"/>
              <a:buChar char="•"/>
              <a:tabLst/>
            </a:pPr>
            <a:r>
              <a:rPr kumimoji="0" lang="en-US" sz="1200" b="0" i="0" u="none" strike="noStrike" cap="none" normalizeH="0" baseline="0" dirty="0" smtClean="0">
                <a:ln>
                  <a:noFill/>
                </a:ln>
                <a:solidFill>
                  <a:srgbClr val="000000"/>
                </a:solidFill>
                <a:effectLst/>
                <a:latin typeface="Arial" pitchFamily="34" charset="0"/>
                <a:cs typeface="Arial" pitchFamily="34" charset="0"/>
              </a:rPr>
              <a:t>For Titles with more than one Corporate client as owner, the company with the greater percentage of ownership will be the defaulted </a:t>
            </a:r>
            <a:r>
              <a:rPr kumimoji="0" lang="en-US" sz="1200" b="0" i="0" u="none" strike="noStrike" cap="none" normalizeH="0" baseline="0" dirty="0" err="1" smtClean="0">
                <a:ln>
                  <a:noFill/>
                </a:ln>
                <a:solidFill>
                  <a:srgbClr val="000000"/>
                </a:solidFill>
                <a:effectLst/>
                <a:latin typeface="Arial" pitchFamily="34" charset="0"/>
                <a:cs typeface="Arial" pitchFamily="34" charset="0"/>
              </a:rPr>
              <a:t>Payor</a:t>
            </a:r>
            <a:r>
              <a:rPr kumimoji="0" lang="en-US" sz="1200" b="0" i="0" u="none" strike="noStrike" cap="none" normalizeH="0" baseline="0" dirty="0" smtClean="0">
                <a:ln>
                  <a:noFill/>
                </a:ln>
                <a:solidFill>
                  <a:srgbClr val="000000"/>
                </a:solidFill>
                <a:effectLst/>
                <a:latin typeface="Arial" pitchFamily="34" charset="0"/>
                <a:cs typeface="Arial" pitchFamily="34" charset="0"/>
              </a:rPr>
              <a:t>.</a:t>
            </a:r>
          </a:p>
          <a:p>
            <a:pPr marL="171450" marR="0" lvl="0" indent="-171450" algn="l" defTabSz="914400" rtl="0" eaLnBrk="1" fontAlgn="base" latinLnBrk="0" hangingPunct="1">
              <a:lnSpc>
                <a:spcPct val="100000"/>
              </a:lnSpc>
              <a:spcBef>
                <a:spcPct val="0"/>
              </a:spcBef>
              <a:spcAft>
                <a:spcPct val="0"/>
              </a:spcAft>
              <a:buClrTx/>
              <a:buSzTx/>
              <a:buFont typeface="Arial" pitchFamily="34" charset="0"/>
              <a:buChar char="•"/>
              <a:tabLst/>
            </a:pPr>
            <a:endParaRPr lang="en-US" sz="1200" dirty="0">
              <a:solidFill>
                <a:srgbClr val="000000"/>
              </a:solidFill>
              <a:latin typeface="Arial" pitchFamily="34" charset="0"/>
              <a:cs typeface="Arial" pitchFamily="34" charset="0"/>
            </a:endParaRPr>
          </a:p>
          <a:p>
            <a:pPr marL="171450" marR="0" lvl="0" indent="-171450" algn="l" defTabSz="914400" rtl="0" eaLnBrk="1" fontAlgn="base" latinLnBrk="0" hangingPunct="1">
              <a:lnSpc>
                <a:spcPct val="100000"/>
              </a:lnSpc>
              <a:spcBef>
                <a:spcPct val="0"/>
              </a:spcBef>
              <a:spcAft>
                <a:spcPct val="0"/>
              </a:spcAft>
              <a:buClrTx/>
              <a:buSzTx/>
              <a:buFont typeface="Arial" pitchFamily="34" charset="0"/>
              <a:buChar char="•"/>
              <a:tabLst/>
            </a:pPr>
            <a:r>
              <a:rPr kumimoji="0" lang="en-US" sz="1200" b="0" i="0" u="none" strike="noStrike" cap="none" normalizeH="0" baseline="0" dirty="0" smtClean="0">
                <a:ln>
                  <a:noFill/>
                </a:ln>
                <a:solidFill>
                  <a:srgbClr val="000000"/>
                </a:solidFill>
                <a:effectLst/>
                <a:latin typeface="Arial" pitchFamily="34" charset="0"/>
                <a:cs typeface="Arial" pitchFamily="34" charset="0"/>
              </a:rPr>
              <a:t>If there is more than one Corporate Owner and all have equal percentage of ownership, the FMT system will chose the </a:t>
            </a:r>
            <a:r>
              <a:rPr kumimoji="0" lang="en-US" sz="1200" b="0" i="0" u="none" strike="noStrike" cap="none" normalizeH="0" baseline="0" dirty="0" err="1" smtClean="0">
                <a:ln>
                  <a:noFill/>
                </a:ln>
                <a:solidFill>
                  <a:srgbClr val="000000"/>
                </a:solidFill>
                <a:effectLst/>
                <a:latin typeface="Arial" pitchFamily="34" charset="0"/>
                <a:cs typeface="Arial" pitchFamily="34" charset="0"/>
              </a:rPr>
              <a:t>payor</a:t>
            </a:r>
            <a:r>
              <a:rPr kumimoji="0" lang="en-US" sz="1200" b="0" i="0" u="none" strike="noStrike" cap="none" normalizeH="0" baseline="0" dirty="0" smtClean="0">
                <a:ln>
                  <a:noFill/>
                </a:ln>
                <a:solidFill>
                  <a:srgbClr val="000000"/>
                </a:solidFill>
                <a:effectLst/>
                <a:latin typeface="Arial" pitchFamily="34" charset="0"/>
                <a:cs typeface="Arial" pitchFamily="34" charset="0"/>
              </a:rPr>
              <a:t>.</a:t>
            </a:r>
          </a:p>
          <a:p>
            <a:pPr marL="171450" marR="0" lvl="0" indent="-171450" algn="l" defTabSz="914400" rtl="0" eaLnBrk="1" fontAlgn="base" latinLnBrk="0" hangingPunct="1">
              <a:lnSpc>
                <a:spcPct val="100000"/>
              </a:lnSpc>
              <a:spcBef>
                <a:spcPct val="0"/>
              </a:spcBef>
              <a:spcAft>
                <a:spcPct val="0"/>
              </a:spcAft>
              <a:buClrTx/>
              <a:buSzTx/>
              <a:buFont typeface="Arial" pitchFamily="34" charset="0"/>
              <a:buChar char="•"/>
              <a:tabLst/>
            </a:pPr>
            <a:endParaRPr lang="en-US" sz="1200" dirty="0">
              <a:solidFill>
                <a:srgbClr val="000000"/>
              </a:solidFill>
              <a:latin typeface="Arial" pitchFamily="34" charset="0"/>
              <a:cs typeface="Arial" pitchFamily="34" charset="0"/>
            </a:endParaRPr>
          </a:p>
          <a:p>
            <a:pPr marL="171450" marR="0" lvl="0" indent="-171450" algn="l" defTabSz="914400" rtl="0" eaLnBrk="1" fontAlgn="base" latinLnBrk="0" hangingPunct="1">
              <a:lnSpc>
                <a:spcPct val="100000"/>
              </a:lnSpc>
              <a:spcBef>
                <a:spcPct val="0"/>
              </a:spcBef>
              <a:spcAft>
                <a:spcPct val="0"/>
              </a:spcAft>
              <a:buClrTx/>
              <a:buSzTx/>
              <a:buFont typeface="Arial" pitchFamily="34" charset="0"/>
              <a:buChar char="•"/>
              <a:tabLst/>
            </a:pPr>
            <a:r>
              <a:rPr kumimoji="0" lang="en-US" sz="1200" b="0" i="0" u="none" strike="noStrike" cap="none" normalizeH="0" baseline="0" dirty="0" smtClean="0">
                <a:ln>
                  <a:noFill/>
                </a:ln>
                <a:solidFill>
                  <a:srgbClr val="000000"/>
                </a:solidFill>
                <a:effectLst/>
                <a:latin typeface="Arial" pitchFamily="34" charset="0"/>
                <a:cs typeface="Arial" pitchFamily="34" charset="0"/>
              </a:rPr>
              <a:t>If there are two Owners on a Title, one corporate and one non-corporate, then the corporate owner will be the </a:t>
            </a:r>
            <a:r>
              <a:rPr kumimoji="0" lang="en-US" sz="1200" b="0" i="0" u="none" strike="noStrike" cap="none" normalizeH="0" baseline="0" dirty="0" err="1" smtClean="0">
                <a:ln>
                  <a:noFill/>
                </a:ln>
                <a:solidFill>
                  <a:srgbClr val="000000"/>
                </a:solidFill>
                <a:effectLst/>
                <a:latin typeface="Arial" pitchFamily="34" charset="0"/>
                <a:cs typeface="Arial" pitchFamily="34" charset="0"/>
              </a:rPr>
              <a:t>Payor</a:t>
            </a:r>
            <a:r>
              <a:rPr kumimoji="0" lang="en-US" sz="1200" b="0" i="0" u="none" strike="noStrike" cap="none" normalizeH="0" baseline="0" dirty="0" smtClean="0">
                <a:ln>
                  <a:noFill/>
                </a:ln>
                <a:solidFill>
                  <a:srgbClr val="000000"/>
                </a:solidFill>
                <a:effectLst/>
                <a:latin typeface="Arial" pitchFamily="34" charset="0"/>
                <a:cs typeface="Arial" pitchFamily="34" charset="0"/>
              </a:rPr>
              <a:t>.</a:t>
            </a:r>
          </a:p>
          <a:p>
            <a:pPr marL="171450" marR="0" lvl="0" indent="-171450" algn="l" defTabSz="914400" rtl="0" eaLnBrk="1" fontAlgn="base" latinLnBrk="0" hangingPunct="1">
              <a:lnSpc>
                <a:spcPct val="100000"/>
              </a:lnSpc>
              <a:spcBef>
                <a:spcPct val="0"/>
              </a:spcBef>
              <a:spcAft>
                <a:spcPct val="0"/>
              </a:spcAft>
              <a:buClrTx/>
              <a:buSzTx/>
              <a:buFont typeface="Arial" pitchFamily="34" charset="0"/>
              <a:buChar char="•"/>
              <a:tabLst/>
            </a:pPr>
            <a:endParaRPr lang="en-US" sz="1200" dirty="0">
              <a:solidFill>
                <a:srgbClr val="000000"/>
              </a:solidFill>
              <a:latin typeface="Arial" pitchFamily="34" charset="0"/>
              <a:cs typeface="Arial" pitchFamily="34" charset="0"/>
            </a:endParaRPr>
          </a:p>
          <a:p>
            <a:pPr marL="171450" marR="0" lvl="0" indent="-171450" algn="l" defTabSz="914400" rtl="0" eaLnBrk="1" fontAlgn="base" latinLnBrk="0" hangingPunct="1">
              <a:lnSpc>
                <a:spcPct val="100000"/>
              </a:lnSpc>
              <a:spcBef>
                <a:spcPct val="0"/>
              </a:spcBef>
              <a:spcAft>
                <a:spcPct val="0"/>
              </a:spcAft>
              <a:buClrTx/>
              <a:buSzTx/>
              <a:buFont typeface="Arial" pitchFamily="34" charset="0"/>
              <a:buChar char="•"/>
              <a:tabLst/>
            </a:pPr>
            <a:r>
              <a:rPr kumimoji="0" lang="en-US" sz="1200" b="0" i="0" u="none" strike="noStrike" cap="none" normalizeH="0" baseline="0" dirty="0" smtClean="0">
                <a:ln>
                  <a:noFill/>
                </a:ln>
                <a:solidFill>
                  <a:srgbClr val="000000"/>
                </a:solidFill>
                <a:effectLst/>
                <a:latin typeface="Arial" pitchFamily="34" charset="0"/>
                <a:cs typeface="Arial" pitchFamily="34" charset="0"/>
              </a:rPr>
              <a:t>The PE Administrator will be the default </a:t>
            </a:r>
            <a:r>
              <a:rPr kumimoji="0" lang="en-US" sz="1200" b="0" i="0" u="none" strike="noStrike" cap="none" normalizeH="0" baseline="0" dirty="0" err="1" smtClean="0">
                <a:ln>
                  <a:noFill/>
                </a:ln>
                <a:solidFill>
                  <a:srgbClr val="000000"/>
                </a:solidFill>
                <a:effectLst/>
                <a:latin typeface="Arial" pitchFamily="34" charset="0"/>
                <a:cs typeface="Arial" pitchFamily="34" charset="0"/>
              </a:rPr>
              <a:t>Payor</a:t>
            </a:r>
            <a:r>
              <a:rPr kumimoji="0" lang="en-US" sz="1200" b="0" i="0" u="none" strike="noStrike" cap="none" normalizeH="0" baseline="0" dirty="0" smtClean="0">
                <a:ln>
                  <a:noFill/>
                </a:ln>
                <a:solidFill>
                  <a:srgbClr val="000000"/>
                </a:solidFill>
                <a:effectLst/>
                <a:latin typeface="Arial" pitchFamily="34" charset="0"/>
                <a:cs typeface="Arial" pitchFamily="34" charset="0"/>
              </a:rPr>
              <a:t> for all non-corporate-owned titles that do not already have a </a:t>
            </a:r>
            <a:r>
              <a:rPr kumimoji="0" lang="en-US" sz="1200" b="0" i="0" u="none" strike="noStrike" cap="none" normalizeH="0" baseline="0" dirty="0" err="1" smtClean="0">
                <a:ln>
                  <a:noFill/>
                </a:ln>
                <a:solidFill>
                  <a:srgbClr val="000000"/>
                </a:solidFill>
                <a:effectLst/>
                <a:latin typeface="Arial" pitchFamily="34" charset="0"/>
                <a:cs typeface="Arial" pitchFamily="34" charset="0"/>
              </a:rPr>
              <a:t>Payor</a:t>
            </a:r>
            <a:r>
              <a:rPr kumimoji="0" lang="en-US" sz="1200" b="0" i="0" u="none" strike="noStrike" cap="none" normalizeH="0" baseline="0" dirty="0" smtClean="0">
                <a:ln>
                  <a:noFill/>
                </a:ln>
                <a:solidFill>
                  <a:srgbClr val="000000"/>
                </a:solidFill>
                <a:effectLst/>
                <a:latin typeface="Arial" pitchFamily="34" charset="0"/>
                <a:cs typeface="Arial" pitchFamily="34" charset="0"/>
              </a:rPr>
              <a:t> assigned.</a:t>
            </a:r>
          </a:p>
          <a:p>
            <a:pPr marL="171450" marR="0" lvl="0" indent="-171450" algn="l" defTabSz="914400" rtl="0" eaLnBrk="1" fontAlgn="base" latinLnBrk="0" hangingPunct="1">
              <a:lnSpc>
                <a:spcPct val="100000"/>
              </a:lnSpc>
              <a:spcBef>
                <a:spcPct val="0"/>
              </a:spcBef>
              <a:spcAft>
                <a:spcPct val="0"/>
              </a:spcAft>
              <a:buClrTx/>
              <a:buSzTx/>
              <a:buFont typeface="Arial" pitchFamily="34" charset="0"/>
              <a:buChar char="•"/>
              <a:tabLst/>
            </a:pPr>
            <a:endParaRPr lang="en-US" sz="1200" dirty="0">
              <a:solidFill>
                <a:srgbClr val="000000"/>
              </a:solidFill>
              <a:latin typeface="Arial" pitchFamily="34" charset="0"/>
              <a:cs typeface="Arial" pitchFamily="34" charset="0"/>
            </a:endParaRPr>
          </a:p>
          <a:p>
            <a:pPr marL="171450" marR="0" lvl="0" indent="-171450" algn="l" defTabSz="914400" rtl="0" eaLnBrk="1" fontAlgn="base" latinLnBrk="0" hangingPunct="1">
              <a:lnSpc>
                <a:spcPct val="100000"/>
              </a:lnSpc>
              <a:spcBef>
                <a:spcPct val="0"/>
              </a:spcBef>
              <a:spcAft>
                <a:spcPct val="0"/>
              </a:spcAft>
              <a:buClrTx/>
              <a:buSzTx/>
              <a:buFont typeface="Arial" pitchFamily="34" charset="0"/>
              <a:buChar char="•"/>
              <a:tabLst/>
            </a:pPr>
            <a:r>
              <a:rPr kumimoji="0" lang="en-US" sz="1200" b="0" i="0" u="none" strike="noStrike" cap="none" normalizeH="0" baseline="0" dirty="0" smtClean="0">
                <a:ln>
                  <a:noFill/>
                </a:ln>
                <a:solidFill>
                  <a:srgbClr val="000000"/>
                </a:solidFill>
                <a:effectLst/>
                <a:latin typeface="Arial" pitchFamily="34" charset="0"/>
                <a:cs typeface="Arial" pitchFamily="34" charset="0"/>
              </a:rPr>
              <a:t>The </a:t>
            </a:r>
            <a:r>
              <a:rPr kumimoji="0" lang="en-US" sz="1200" b="0" i="0" u="none" strike="noStrike" cap="none" normalizeH="0" baseline="0" dirty="0" err="1" smtClean="0">
                <a:ln>
                  <a:noFill/>
                </a:ln>
                <a:solidFill>
                  <a:srgbClr val="000000"/>
                </a:solidFill>
                <a:effectLst/>
                <a:latin typeface="Arial" pitchFamily="34" charset="0"/>
                <a:cs typeface="Arial" pitchFamily="34" charset="0"/>
              </a:rPr>
              <a:t>Payor</a:t>
            </a:r>
            <a:r>
              <a:rPr kumimoji="0" lang="en-US" sz="1200" b="0" i="0" u="none" strike="noStrike" cap="none" normalizeH="0" baseline="0" dirty="0" smtClean="0">
                <a:ln>
                  <a:noFill/>
                </a:ln>
                <a:solidFill>
                  <a:srgbClr val="000000"/>
                </a:solidFill>
                <a:effectLst/>
                <a:latin typeface="Arial" pitchFamily="34" charset="0"/>
                <a:cs typeface="Arial" pitchFamily="34" charset="0"/>
              </a:rPr>
              <a:t> role may be transferred to a new </a:t>
            </a:r>
            <a:r>
              <a:rPr kumimoji="0" lang="en-US" sz="1200" b="0" i="0" u="none" strike="noStrike" cap="none" normalizeH="0" baseline="0" dirty="0" err="1" smtClean="0">
                <a:ln>
                  <a:noFill/>
                </a:ln>
                <a:solidFill>
                  <a:srgbClr val="000000"/>
                </a:solidFill>
                <a:effectLst/>
                <a:latin typeface="Arial" pitchFamily="34" charset="0"/>
                <a:cs typeface="Arial" pitchFamily="34" charset="0"/>
              </a:rPr>
              <a:t>Payor</a:t>
            </a:r>
            <a:r>
              <a:rPr kumimoji="0" lang="en-US" sz="1200" b="0" i="0" u="none" strike="noStrike" cap="none" normalizeH="0" baseline="0" dirty="0" smtClean="0">
                <a:ln>
                  <a:noFill/>
                </a:ln>
                <a:solidFill>
                  <a:srgbClr val="000000"/>
                </a:solidFill>
                <a:effectLst/>
                <a:latin typeface="Arial" pitchFamily="34" charset="0"/>
                <a:cs typeface="Arial" pitchFamily="34" charset="0"/>
              </a:rPr>
              <a:t> using the Transfer Role functionality and rules.</a:t>
            </a:r>
            <a:endParaRPr kumimoji="0" lang="en-US" sz="1200" b="0" i="0" u="none" strike="noStrike" cap="none" normalizeH="0" baseline="0" dirty="0" smtClean="0">
              <a:ln>
                <a:noFill/>
              </a:ln>
              <a:solidFill>
                <a:schemeClr val="tx1"/>
              </a:solidFill>
              <a:effectLst/>
              <a:latin typeface="Arial" pitchFamily="34" charset="0"/>
            </a:endParaRPr>
          </a:p>
        </p:txBody>
      </p:sp>
      <p:sp>
        <p:nvSpPr>
          <p:cNvPr id="4" name="Title 3"/>
          <p:cNvSpPr>
            <a:spLocks noGrp="1"/>
          </p:cNvSpPr>
          <p:nvPr>
            <p:ph type="title" idx="4294967295"/>
          </p:nvPr>
        </p:nvSpPr>
        <p:spPr>
          <a:xfrm>
            <a:off x="685800" y="563562"/>
            <a:ext cx="2286000" cy="884238"/>
          </a:xfrm>
        </p:spPr>
        <p:txBody>
          <a:bodyPr>
            <a:normAutofit/>
          </a:bodyPr>
          <a:lstStyle/>
          <a:p>
            <a:pPr algn="l"/>
            <a:r>
              <a:rPr lang="en-CA" sz="1600" b="1" dirty="0" smtClean="0">
                <a:latin typeface="Arial" pitchFamily="34" charset="0"/>
                <a:cs typeface="Arial" pitchFamily="34" charset="0"/>
              </a:rPr>
              <a:t>Default </a:t>
            </a:r>
            <a:r>
              <a:rPr lang="en-CA" sz="1600" b="1" dirty="0" err="1" smtClean="0">
                <a:latin typeface="Arial" pitchFamily="34" charset="0"/>
                <a:cs typeface="Arial" pitchFamily="34" charset="0"/>
              </a:rPr>
              <a:t>Payor</a:t>
            </a:r>
            <a:r>
              <a:rPr lang="en-CA" sz="1600" b="1" baseline="0" dirty="0" smtClean="0">
                <a:latin typeface="Arial" pitchFamily="34" charset="0"/>
                <a:cs typeface="Arial" pitchFamily="34" charset="0"/>
              </a:rPr>
              <a:t> Rules</a:t>
            </a:r>
            <a:endParaRPr lang="en-CA" sz="1600" b="1" dirty="0">
              <a:latin typeface="Arial" pitchFamily="34" charset="0"/>
              <a:cs typeface="Arial" pitchFamily="34" charset="0"/>
            </a:endParaRPr>
          </a:p>
        </p:txBody>
      </p:sp>
    </p:spTree>
  </p:cSld>
  <p:clrMapOvr>
    <a:masterClrMapping/>
  </p:clrMapOvr>
  <p:transition spd="slow">
    <p:wipe dir="r"/>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p:cNvSpPr>
          <p:nvPr/>
        </p:nvSpPr>
        <p:spPr>
          <a:xfrm>
            <a:off x="793750" y="1778675"/>
            <a:ext cx="7359650" cy="2031325"/>
          </a:xfrm>
          <a:prstGeom prst="rect">
            <a:avLst/>
          </a:prstGeom>
        </p:spPr>
        <p:txBody>
          <a:bodyPr wrap="square" lIns="0" tIns="0" rIns="0" bIns="0">
            <a:spAutoFit/>
          </a:bodyPr>
          <a:lstStyle/>
          <a:p>
            <a:r>
              <a:rPr lang="en-CA" sz="1200" dirty="0">
                <a:latin typeface="Arial" pitchFamily="34" charset="0"/>
                <a:cs typeface="Arial" pitchFamily="34" charset="0"/>
              </a:rPr>
              <a:t>The Statement of Accounts gives a listing of all Tax Statements per account.</a:t>
            </a:r>
            <a:br>
              <a:rPr lang="en-CA" sz="1200" dirty="0">
                <a:latin typeface="Arial" pitchFamily="34" charset="0"/>
                <a:cs typeface="Arial" pitchFamily="34" charset="0"/>
              </a:rPr>
            </a:br>
            <a:r>
              <a:rPr lang="en-CA" sz="1200" dirty="0">
                <a:latin typeface="Arial" pitchFamily="34" charset="0"/>
                <a:cs typeface="Arial" pitchFamily="34" charset="0"/>
              </a:rPr>
              <a:t/>
            </a:r>
            <a:br>
              <a:rPr lang="en-CA" sz="1200" dirty="0">
                <a:latin typeface="Arial" pitchFamily="34" charset="0"/>
                <a:cs typeface="Arial" pitchFamily="34" charset="0"/>
              </a:rPr>
            </a:br>
            <a:r>
              <a:rPr lang="en-CA" sz="1200" dirty="0">
                <a:latin typeface="Arial" pitchFamily="34" charset="0"/>
                <a:cs typeface="Arial" pitchFamily="34" charset="0"/>
              </a:rPr>
              <a:t>If the Net Tax Payable is zero, then no statement is sent.</a:t>
            </a:r>
            <a:br>
              <a:rPr lang="en-CA" sz="1200" dirty="0">
                <a:latin typeface="Arial" pitchFamily="34" charset="0"/>
                <a:cs typeface="Arial" pitchFamily="34" charset="0"/>
              </a:rPr>
            </a:br>
            <a:r>
              <a:rPr lang="en-CA" sz="1200" dirty="0">
                <a:latin typeface="Arial" pitchFamily="34" charset="0"/>
                <a:cs typeface="Arial" pitchFamily="34" charset="0"/>
              </a:rPr>
              <a:t/>
            </a:r>
            <a:br>
              <a:rPr lang="en-CA" sz="1200" dirty="0">
                <a:latin typeface="Arial" pitchFamily="34" charset="0"/>
                <a:cs typeface="Arial" pitchFamily="34" charset="0"/>
              </a:rPr>
            </a:br>
            <a:r>
              <a:rPr lang="en-CA" sz="1200" dirty="0">
                <a:latin typeface="Arial" pitchFamily="34" charset="0"/>
                <a:cs typeface="Arial" pitchFamily="34" charset="0"/>
              </a:rPr>
              <a:t>If there is a balance owing there will be a monthly Statement of Account created.</a:t>
            </a:r>
            <a:br>
              <a:rPr lang="en-CA" sz="1200" dirty="0">
                <a:latin typeface="Arial" pitchFamily="34" charset="0"/>
                <a:cs typeface="Arial" pitchFamily="34" charset="0"/>
              </a:rPr>
            </a:br>
            <a:r>
              <a:rPr lang="en-CA" sz="1200" dirty="0">
                <a:latin typeface="Arial" pitchFamily="34" charset="0"/>
                <a:cs typeface="Arial" pitchFamily="34" charset="0"/>
              </a:rPr>
              <a:t/>
            </a:r>
            <a:br>
              <a:rPr lang="en-CA" sz="1200" dirty="0">
                <a:latin typeface="Arial" pitchFamily="34" charset="0"/>
                <a:cs typeface="Arial" pitchFamily="34" charset="0"/>
              </a:rPr>
            </a:br>
            <a:r>
              <a:rPr lang="en-CA" sz="1200" dirty="0">
                <a:latin typeface="Arial" pitchFamily="34" charset="0"/>
                <a:cs typeface="Arial" pitchFamily="34" charset="0"/>
              </a:rPr>
              <a:t>The Projected Interest column is pre-calculated to the 25th of the Statement month.</a:t>
            </a:r>
            <a:br>
              <a:rPr lang="en-CA" sz="1200" dirty="0">
                <a:latin typeface="Arial" pitchFamily="34" charset="0"/>
                <a:cs typeface="Arial" pitchFamily="34" charset="0"/>
              </a:rPr>
            </a:br>
            <a:r>
              <a:rPr lang="en-CA" sz="1200" dirty="0">
                <a:latin typeface="Arial" pitchFamily="34" charset="0"/>
                <a:cs typeface="Arial" pitchFamily="34" charset="0"/>
              </a:rPr>
              <a:t/>
            </a:r>
            <a:br>
              <a:rPr lang="en-CA" sz="1200" dirty="0">
                <a:latin typeface="Arial" pitchFamily="34" charset="0"/>
                <a:cs typeface="Arial" pitchFamily="34" charset="0"/>
              </a:rPr>
            </a:br>
            <a:r>
              <a:rPr lang="en-CA" sz="1200" dirty="0">
                <a:latin typeface="Arial" pitchFamily="34" charset="0"/>
                <a:cs typeface="Arial" pitchFamily="34" charset="0"/>
              </a:rPr>
              <a:t>You must include the cover page of this report in your remittance process.</a:t>
            </a:r>
            <a:br>
              <a:rPr lang="en-CA" sz="1200" dirty="0">
                <a:latin typeface="Arial" pitchFamily="34" charset="0"/>
                <a:cs typeface="Arial" pitchFamily="34" charset="0"/>
              </a:rPr>
            </a:br>
            <a:r>
              <a:rPr lang="en-CA" sz="1200" dirty="0">
                <a:latin typeface="Arial" pitchFamily="34" charset="0"/>
                <a:cs typeface="Arial" pitchFamily="34" charset="0"/>
              </a:rPr>
              <a:t/>
            </a:r>
            <a:br>
              <a:rPr lang="en-CA" sz="1200" dirty="0">
                <a:latin typeface="Arial" pitchFamily="34" charset="0"/>
                <a:cs typeface="Arial" pitchFamily="34" charset="0"/>
              </a:rPr>
            </a:br>
            <a:r>
              <a:rPr lang="en-CA" sz="1200" dirty="0">
                <a:latin typeface="Arial" pitchFamily="34" charset="0"/>
                <a:cs typeface="Arial" pitchFamily="34" charset="0"/>
              </a:rPr>
              <a:t>The following pages are an example of a Statement of Accounts.</a:t>
            </a:r>
          </a:p>
        </p:txBody>
      </p:sp>
      <p:sp>
        <p:nvSpPr>
          <p:cNvPr id="4" name="Title 3"/>
          <p:cNvSpPr>
            <a:spLocks noGrp="1"/>
          </p:cNvSpPr>
          <p:nvPr>
            <p:ph type="title" idx="4294967295"/>
          </p:nvPr>
        </p:nvSpPr>
        <p:spPr>
          <a:xfrm>
            <a:off x="685800" y="533400"/>
            <a:ext cx="2819400" cy="960438"/>
          </a:xfrm>
        </p:spPr>
        <p:txBody>
          <a:bodyPr>
            <a:normAutofit/>
          </a:bodyPr>
          <a:lstStyle/>
          <a:p>
            <a:pPr algn="l"/>
            <a:r>
              <a:rPr lang="en-CA" sz="1600" b="1" dirty="0" smtClean="0">
                <a:latin typeface="Arial" pitchFamily="34" charset="0"/>
                <a:cs typeface="Arial" pitchFamily="34" charset="0"/>
              </a:rPr>
              <a:t>Tax Statement of Account</a:t>
            </a:r>
            <a:endParaRPr lang="en-CA" sz="1600" b="1" dirty="0">
              <a:latin typeface="Arial" pitchFamily="34" charset="0"/>
              <a:cs typeface="Arial" pitchFamily="34" charset="0"/>
            </a:endParaRPr>
          </a:p>
        </p:txBody>
      </p:sp>
    </p:spTree>
  </p:cSld>
  <p:clrMapOvr>
    <a:masterClrMapping/>
  </p:clrMapOvr>
  <p:transition spd="slow">
    <p:wipe dir="r"/>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2" descr="Statement of Account p1"/>
          <p:cNvPicPr>
            <a:picLocks noChangeArrowheads="1"/>
          </p:cNvPicPr>
          <p:nvPr/>
        </p:nvPicPr>
        <p:blipFill>
          <a:blip r:embed="rId2" cstate="print"/>
          <a:srcRect/>
          <a:stretch>
            <a:fillRect/>
          </a:stretch>
        </p:blipFill>
        <p:spPr bwMode="auto">
          <a:xfrm>
            <a:off x="488950" y="1298575"/>
            <a:ext cx="7512050" cy="3883025"/>
          </a:xfrm>
          <a:prstGeom prst="rect">
            <a:avLst/>
          </a:prstGeom>
          <a:noFill/>
        </p:spPr>
      </p:pic>
      <p:sp>
        <p:nvSpPr>
          <p:cNvPr id="3" name="Title 2"/>
          <p:cNvSpPr>
            <a:spLocks noGrp="1"/>
          </p:cNvSpPr>
          <p:nvPr>
            <p:ph type="title" idx="4294967295"/>
          </p:nvPr>
        </p:nvSpPr>
        <p:spPr>
          <a:xfrm>
            <a:off x="685800" y="563562"/>
            <a:ext cx="3429000" cy="884238"/>
          </a:xfrm>
        </p:spPr>
        <p:txBody>
          <a:bodyPr>
            <a:normAutofit/>
          </a:bodyPr>
          <a:lstStyle/>
          <a:p>
            <a:pPr algn="l"/>
            <a:r>
              <a:rPr lang="en-CA" sz="1600" b="1" dirty="0" smtClean="0">
                <a:latin typeface="Arial" pitchFamily="34" charset="0"/>
                <a:cs typeface="Arial" pitchFamily="34" charset="0"/>
              </a:rPr>
              <a:t>Statement</a:t>
            </a:r>
            <a:r>
              <a:rPr lang="en-CA" sz="1600" b="1" baseline="0" dirty="0" smtClean="0">
                <a:latin typeface="Arial" pitchFamily="34" charset="0"/>
                <a:cs typeface="Arial" pitchFamily="34" charset="0"/>
              </a:rPr>
              <a:t> of Account (Example)</a:t>
            </a:r>
            <a:endParaRPr lang="en-CA" sz="1600" b="1" dirty="0">
              <a:latin typeface="Arial" pitchFamily="34" charset="0"/>
              <a:cs typeface="Arial" pitchFamily="34" charset="0"/>
            </a:endParaRPr>
          </a:p>
        </p:txBody>
      </p:sp>
    </p:spTree>
  </p:cSld>
  <p:clrMapOvr>
    <a:masterClrMapping/>
  </p:clrMapOvr>
  <p:transition spd="slow">
    <p:wipe dir="r"/>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3" descr="Statement of Account p2"/>
          <p:cNvPicPr>
            <a:picLocks noChangeArrowheads="1"/>
          </p:cNvPicPr>
          <p:nvPr/>
        </p:nvPicPr>
        <p:blipFill>
          <a:blip r:embed="rId2" cstate="print"/>
          <a:srcRect/>
          <a:stretch>
            <a:fillRect/>
          </a:stretch>
        </p:blipFill>
        <p:spPr bwMode="auto">
          <a:xfrm>
            <a:off x="488950" y="1374775"/>
            <a:ext cx="7512050" cy="3883025"/>
          </a:xfrm>
          <a:prstGeom prst="rect">
            <a:avLst/>
          </a:prstGeom>
          <a:noFill/>
        </p:spPr>
      </p:pic>
      <p:sp>
        <p:nvSpPr>
          <p:cNvPr id="3" name="Title 2"/>
          <p:cNvSpPr>
            <a:spLocks noGrp="1"/>
          </p:cNvSpPr>
          <p:nvPr>
            <p:ph type="title" idx="4294967295"/>
          </p:nvPr>
        </p:nvSpPr>
        <p:spPr>
          <a:xfrm>
            <a:off x="685800" y="639762"/>
            <a:ext cx="3429000" cy="731838"/>
          </a:xfrm>
        </p:spPr>
        <p:txBody>
          <a:bodyPr>
            <a:normAutofit/>
          </a:bodyPr>
          <a:lstStyle/>
          <a:p>
            <a:pPr algn="l"/>
            <a:r>
              <a:rPr lang="en-CA" sz="1600" b="1" dirty="0" smtClean="0">
                <a:latin typeface="Arial" pitchFamily="34" charset="0"/>
                <a:cs typeface="Arial" pitchFamily="34" charset="0"/>
              </a:rPr>
              <a:t>Statement of Account (Example)</a:t>
            </a:r>
            <a:endParaRPr lang="en-CA" sz="1600" b="1" dirty="0">
              <a:latin typeface="Arial" pitchFamily="34" charset="0"/>
              <a:cs typeface="Arial" pitchFamily="34" charset="0"/>
            </a:endParaRPr>
          </a:p>
        </p:txBody>
      </p:sp>
    </p:spTree>
  </p:cSld>
  <p:clrMapOvr>
    <a:masterClrMapping/>
  </p:clrMapOvr>
  <p:transition spd="slow">
    <p:wipe dir="r"/>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idx="4294967295"/>
          </p:nvPr>
        </p:nvSpPr>
        <p:spPr/>
        <p:txBody>
          <a:bodyPr>
            <a:normAutofit/>
          </a:bodyPr>
          <a:lstStyle/>
          <a:p>
            <a:r>
              <a:rPr lang="en-CA" sz="100" dirty="0" smtClean="0">
                <a:solidFill>
                  <a:schemeClr val="bg1"/>
                </a:solidFill>
              </a:rPr>
              <a:t>Conclusion</a:t>
            </a:r>
            <a:endParaRPr lang="en-CA" sz="100" dirty="0">
              <a:solidFill>
                <a:schemeClr val="bg1"/>
              </a:solidFill>
            </a:endParaRPr>
          </a:p>
        </p:txBody>
      </p:sp>
      <p:sp>
        <p:nvSpPr>
          <p:cNvPr id="6" name="Text Box 5"/>
          <p:cNvSpPr txBox="1">
            <a:spLocks noChangeArrowheads="1"/>
          </p:cNvSpPr>
          <p:nvPr/>
        </p:nvSpPr>
        <p:spPr bwMode="auto">
          <a:xfrm>
            <a:off x="152400" y="1335088"/>
            <a:ext cx="5715000" cy="24749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0"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DBF5F9"/>
                  </a:outerShdw>
                </a:effectLst>
              </a14:hiddenEffects>
            </a:ext>
          </a:extLst>
        </p:spPr>
        <p:txBody>
          <a:bodyPr vert="horz" wrap="square" lIns="36195" tIns="36195" rIns="36195" bIns="36195"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7200" b="1" i="0" u="none" strike="noStrike" cap="none" normalizeH="0" baseline="0" dirty="0" smtClean="0">
                <a:ln>
                  <a:noFill/>
                </a:ln>
                <a:solidFill>
                  <a:srgbClr val="2160AD"/>
                </a:solidFill>
                <a:effectLst/>
                <a:latin typeface="Freestyle Script" pitchFamily="66" charset="0"/>
                <a:cs typeface="Arial" pitchFamily="34" charset="0"/>
              </a:rPr>
              <a:t>Congratulations!</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smtClean="0">
                <a:ln>
                  <a:noFill/>
                </a:ln>
                <a:solidFill>
                  <a:srgbClr val="2160AD"/>
                </a:solidFill>
                <a:effectLst/>
                <a:latin typeface="Arial" pitchFamily="34" charset="0"/>
                <a:cs typeface="Arial" pitchFamily="34" charset="0"/>
              </a:rPr>
              <a:t>You have completed the </a:t>
            </a:r>
            <a:r>
              <a:rPr lang="en-US" b="1" dirty="0" smtClean="0">
                <a:solidFill>
                  <a:srgbClr val="2160AD"/>
                </a:solidFill>
                <a:latin typeface="Arial" pitchFamily="34" charset="0"/>
                <a:cs typeface="Arial" pitchFamily="34" charset="0"/>
              </a:rPr>
              <a:t>ETS – Request Status &amp; Tax Statement Retrieval </a:t>
            </a:r>
            <a:r>
              <a:rPr kumimoji="0" lang="en-US" sz="1800" b="1" i="0" u="none" strike="noStrike" cap="none" normalizeH="0" baseline="0" dirty="0" smtClean="0">
                <a:ln>
                  <a:noFill/>
                </a:ln>
                <a:solidFill>
                  <a:srgbClr val="2160AD"/>
                </a:solidFill>
                <a:effectLst/>
                <a:latin typeface="Arial" pitchFamily="34" charset="0"/>
                <a:cs typeface="Arial" pitchFamily="34" charset="0"/>
              </a:rPr>
              <a:t>Online Training Course</a:t>
            </a:r>
            <a:endParaRPr kumimoji="0" lang="en-US" sz="1800" b="0" i="0" u="none" strike="noStrike" cap="none" normalizeH="0" baseline="0" dirty="0" smtClean="0">
              <a:ln>
                <a:noFill/>
              </a:ln>
              <a:solidFill>
                <a:srgbClr val="2160AD"/>
              </a:solidFill>
              <a:effectLst/>
              <a:latin typeface="Arial" pitchFamily="34" charset="0"/>
              <a:cs typeface="Arial" pitchFamily="34" charset="0"/>
            </a:endParaRPr>
          </a:p>
        </p:txBody>
      </p:sp>
      <p:pic>
        <p:nvPicPr>
          <p:cNvPr id="7"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56175" y="1295400"/>
            <a:ext cx="4035425" cy="4597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Text Box 3"/>
          <p:cNvSpPr txBox="1">
            <a:spLocks noChangeArrowheads="1"/>
          </p:cNvSpPr>
          <p:nvPr/>
        </p:nvSpPr>
        <p:spPr bwMode="auto">
          <a:xfrm>
            <a:off x="76200" y="3352800"/>
            <a:ext cx="5451475" cy="20574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0"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DBF5F9"/>
                  </a:outerShdw>
                </a:effectLst>
              </a14:hiddenEffects>
            </a:ext>
          </a:extLst>
        </p:spPr>
        <p:txBody>
          <a:bodyPr vert="horz" wrap="square" lIns="36195" tIns="36195" rIns="36195" bIns="36195"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dirty="0" smtClean="0">
              <a:ln>
                <a:noFill/>
              </a:ln>
              <a:solidFill>
                <a:srgbClr val="000000"/>
              </a:solidFill>
              <a:effectLst/>
              <a:latin typeface="Arial" pitchFamily="34" charset="0"/>
              <a:cs typeface="Arial" pitchFamily="34" charset="0"/>
            </a:endParaRPr>
          </a:p>
          <a:p>
            <a:pPr lvl="0" algn="ctr" fontAlgn="base">
              <a:spcBef>
                <a:spcPct val="0"/>
              </a:spcBef>
              <a:spcAft>
                <a:spcPct val="0"/>
              </a:spcAft>
            </a:pPr>
            <a:r>
              <a:rPr lang="en-CA" sz="1400" dirty="0" smtClean="0">
                <a:solidFill>
                  <a:srgbClr val="0070C0"/>
                </a:solidFill>
                <a:latin typeface="Arial" pitchFamily="34" charset="0"/>
                <a:cs typeface="Arial" pitchFamily="34" charset="0"/>
              </a:rPr>
              <a:t>Please proceed </a:t>
            </a:r>
            <a:r>
              <a:rPr lang="en-CA" sz="1400" dirty="0">
                <a:solidFill>
                  <a:srgbClr val="0070C0"/>
                </a:solidFill>
                <a:latin typeface="Arial" pitchFamily="34" charset="0"/>
                <a:cs typeface="Arial" pitchFamily="34" charset="0"/>
              </a:rPr>
              <a:t>to the subsequent courses detailing other functionality of the Freehold Mineral Tax application.</a:t>
            </a:r>
            <a:br>
              <a:rPr lang="en-CA" sz="1400" dirty="0">
                <a:solidFill>
                  <a:srgbClr val="0070C0"/>
                </a:solidFill>
                <a:latin typeface="Arial" pitchFamily="34" charset="0"/>
                <a:cs typeface="Arial" pitchFamily="34" charset="0"/>
              </a:rPr>
            </a:br>
            <a:r>
              <a:rPr lang="en-CA" sz="1400" dirty="0">
                <a:solidFill>
                  <a:srgbClr val="0070C0"/>
                </a:solidFill>
                <a:latin typeface="Arial" pitchFamily="34" charset="0"/>
                <a:cs typeface="Arial" pitchFamily="34" charset="0"/>
              </a:rPr>
              <a:t/>
            </a:r>
            <a:br>
              <a:rPr lang="en-CA" sz="1400" dirty="0">
                <a:solidFill>
                  <a:srgbClr val="0070C0"/>
                </a:solidFill>
                <a:latin typeface="Arial" pitchFamily="34" charset="0"/>
                <a:cs typeface="Arial" pitchFamily="34" charset="0"/>
              </a:rPr>
            </a:br>
            <a:r>
              <a:rPr lang="en-CA" sz="1400" dirty="0">
                <a:solidFill>
                  <a:srgbClr val="0070C0"/>
                </a:solidFill>
                <a:latin typeface="Arial" pitchFamily="34" charset="0"/>
                <a:cs typeface="Arial" pitchFamily="34" charset="0"/>
              </a:rPr>
              <a:t>If you have any comments or questions on this training course, please forward them to the following email address: </a:t>
            </a:r>
            <a:br>
              <a:rPr lang="en-CA" sz="1400" dirty="0">
                <a:solidFill>
                  <a:srgbClr val="0070C0"/>
                </a:solidFill>
                <a:latin typeface="Arial" pitchFamily="34" charset="0"/>
                <a:cs typeface="Arial" pitchFamily="34" charset="0"/>
              </a:rPr>
            </a:br>
            <a:r>
              <a:rPr lang="en-CA" sz="1400" dirty="0">
                <a:solidFill>
                  <a:srgbClr val="0070C0"/>
                </a:solidFill>
                <a:latin typeface="Arial" pitchFamily="34" charset="0"/>
                <a:cs typeface="Arial" pitchFamily="34" charset="0"/>
              </a:rPr>
              <a:t/>
            </a:r>
            <a:br>
              <a:rPr lang="en-CA" sz="1400" dirty="0">
                <a:solidFill>
                  <a:srgbClr val="0070C0"/>
                </a:solidFill>
                <a:latin typeface="Arial" pitchFamily="34" charset="0"/>
                <a:cs typeface="Arial" pitchFamily="34" charset="0"/>
              </a:rPr>
            </a:br>
            <a:r>
              <a:rPr lang="en-CA" sz="1400" dirty="0" smtClean="0">
                <a:solidFill>
                  <a:srgbClr val="0070C0"/>
                </a:solidFill>
                <a:latin typeface="Arial" pitchFamily="34" charset="0"/>
                <a:cs typeface="Arial" pitchFamily="34" charset="0"/>
                <a:hlinkClick r:id="rId3"/>
              </a:rPr>
              <a:t>Mintax.Energy@gov.ab.ca</a:t>
            </a:r>
            <a:r>
              <a:rPr lang="en-CA" sz="1400" dirty="0" smtClean="0">
                <a:solidFill>
                  <a:srgbClr val="0070C0"/>
                </a:solidFill>
                <a:latin typeface="Arial" pitchFamily="34" charset="0"/>
                <a:cs typeface="Arial" pitchFamily="34" charset="0"/>
              </a:rPr>
              <a:t> </a:t>
            </a:r>
            <a:r>
              <a:rPr lang="en-CA" sz="1400" dirty="0">
                <a:solidFill>
                  <a:srgbClr val="0070C0"/>
                </a:solidFill>
                <a:latin typeface="Arial" pitchFamily="34" charset="0"/>
                <a:cs typeface="Arial" pitchFamily="34" charset="0"/>
              </a:rPr>
              <a:t/>
            </a:r>
            <a:br>
              <a:rPr lang="en-CA" sz="1400" dirty="0">
                <a:solidFill>
                  <a:srgbClr val="0070C0"/>
                </a:solidFill>
                <a:latin typeface="Arial" pitchFamily="34" charset="0"/>
                <a:cs typeface="Arial" pitchFamily="34" charset="0"/>
              </a:rPr>
            </a:br>
            <a:endParaRPr lang="en-CA" sz="1400" dirty="0">
              <a:solidFill>
                <a:srgbClr val="0070C0"/>
              </a:solidFill>
              <a:latin typeface="Arial" pitchFamily="34" charset="0"/>
              <a:cs typeface="Arial" pitchFamily="34" charset="0"/>
            </a:endParaRPr>
          </a:p>
        </p:txBody>
      </p:sp>
    </p:spTree>
  </p:cSld>
  <p:clrMapOvr>
    <a:masterClrMapping/>
  </p:clrMapOvr>
  <p:transition spd="slow">
    <p:wipe dir="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p:cNvSpPr>
          <p:nvPr/>
        </p:nvSpPr>
        <p:spPr>
          <a:xfrm>
            <a:off x="4248151" y="1497211"/>
            <a:ext cx="4057649" cy="2769989"/>
          </a:xfrm>
          <a:prstGeom prst="rect">
            <a:avLst/>
          </a:prstGeom>
        </p:spPr>
        <p:txBody>
          <a:bodyPr wrap="square" lIns="0" tIns="0" rIns="0" bIns="0">
            <a:spAutoFit/>
          </a:bodyPr>
          <a:lstStyle/>
          <a:p>
            <a:r>
              <a:rPr lang="en-CA" sz="1200" dirty="0">
                <a:latin typeface="Arial" pitchFamily="34" charset="0"/>
                <a:cs typeface="Arial" pitchFamily="34" charset="0"/>
              </a:rPr>
              <a:t>Users can search Request Status using the Request Number provided by the ETS system. There are a number of ways to search and display the results using Form, Request Number, Date Range, Status (Completed, Error, Pickup, Processing or Submitting), or Account.</a:t>
            </a:r>
            <a:br>
              <a:rPr lang="en-CA" sz="1200" dirty="0">
                <a:latin typeface="Arial" pitchFamily="34" charset="0"/>
                <a:cs typeface="Arial" pitchFamily="34" charset="0"/>
              </a:rPr>
            </a:br>
            <a:r>
              <a:rPr lang="en-CA" sz="1200" dirty="0">
                <a:latin typeface="Arial" pitchFamily="34" charset="0"/>
                <a:cs typeface="Arial" pitchFamily="34" charset="0"/>
              </a:rPr>
              <a:t/>
            </a:r>
            <a:br>
              <a:rPr lang="en-CA" sz="1200" dirty="0">
                <a:latin typeface="Arial" pitchFamily="34" charset="0"/>
                <a:cs typeface="Arial" pitchFamily="34" charset="0"/>
              </a:rPr>
            </a:br>
            <a:r>
              <a:rPr lang="en-CA" sz="1200" dirty="0">
                <a:latin typeface="Arial" pitchFamily="34" charset="0"/>
                <a:cs typeface="Arial" pitchFamily="34" charset="0"/>
              </a:rPr>
              <a:t>The Start and End Dates on the Request Status search screen default to five days from the current date. You can manually change this by typing in the specific date you are looking for, or you can change this setting in your preferences to default to 30 or 60 days.</a:t>
            </a:r>
            <a:br>
              <a:rPr lang="en-CA" sz="1200" dirty="0">
                <a:latin typeface="Arial" pitchFamily="34" charset="0"/>
                <a:cs typeface="Arial" pitchFamily="34" charset="0"/>
              </a:rPr>
            </a:br>
            <a:r>
              <a:rPr lang="en-CA" sz="1200" dirty="0">
                <a:latin typeface="Arial" pitchFamily="34" charset="0"/>
                <a:cs typeface="Arial" pitchFamily="34" charset="0"/>
              </a:rPr>
              <a:t/>
            </a:r>
            <a:br>
              <a:rPr lang="en-CA" sz="1200" dirty="0">
                <a:latin typeface="Arial" pitchFamily="34" charset="0"/>
                <a:cs typeface="Arial" pitchFamily="34" charset="0"/>
              </a:rPr>
            </a:br>
            <a:r>
              <a:rPr lang="en-CA" sz="1200" dirty="0">
                <a:latin typeface="Arial" pitchFamily="34" charset="0"/>
                <a:cs typeface="Arial" pitchFamily="34" charset="0"/>
              </a:rPr>
              <a:t>User information (documents) will be saved for users to access as output files in the Request Status node of ETS.</a:t>
            </a:r>
            <a:br>
              <a:rPr lang="en-CA" sz="1200" dirty="0">
                <a:latin typeface="Arial" pitchFamily="34" charset="0"/>
                <a:cs typeface="Arial" pitchFamily="34" charset="0"/>
              </a:rPr>
            </a:br>
            <a:endParaRPr lang="en-CA" sz="1200" dirty="0">
              <a:latin typeface="Arial" pitchFamily="34" charset="0"/>
              <a:cs typeface="Arial" pitchFamily="34" charset="0"/>
            </a:endParaRPr>
          </a:p>
        </p:txBody>
      </p:sp>
      <p:pic>
        <p:nvPicPr>
          <p:cNvPr id="3" name="Picture 4" descr="GRequest Status picture1"/>
          <p:cNvPicPr>
            <a:picLocks noChangeArrowheads="1"/>
          </p:cNvPicPr>
          <p:nvPr/>
        </p:nvPicPr>
        <p:blipFill rotWithShape="1">
          <a:blip r:embed="rId2" cstate="print"/>
          <a:srcRect t="4" b="50893"/>
          <a:stretch/>
        </p:blipFill>
        <p:spPr bwMode="auto">
          <a:xfrm>
            <a:off x="193675" y="1464000"/>
            <a:ext cx="3844925" cy="1584000"/>
          </a:xfrm>
          <a:prstGeom prst="rect">
            <a:avLst/>
          </a:prstGeom>
          <a:noFill/>
        </p:spPr>
      </p:pic>
      <p:sp>
        <p:nvSpPr>
          <p:cNvPr id="6" name="Title 5"/>
          <p:cNvSpPr>
            <a:spLocks noGrp="1"/>
          </p:cNvSpPr>
          <p:nvPr>
            <p:ph type="title" idx="4294967295"/>
          </p:nvPr>
        </p:nvSpPr>
        <p:spPr>
          <a:xfrm>
            <a:off x="609600" y="487362"/>
            <a:ext cx="1752600" cy="884238"/>
          </a:xfrm>
        </p:spPr>
        <p:txBody>
          <a:bodyPr>
            <a:normAutofit/>
          </a:bodyPr>
          <a:lstStyle/>
          <a:p>
            <a:pPr algn="l"/>
            <a:r>
              <a:rPr lang="en-US" sz="1600" b="1" dirty="0" smtClean="0">
                <a:latin typeface="Arial" pitchFamily="34" charset="0"/>
                <a:cs typeface="Arial" pitchFamily="34" charset="0"/>
              </a:rPr>
              <a:t>Request Status</a:t>
            </a:r>
            <a:endParaRPr lang="en-CA" sz="1600" b="1" dirty="0">
              <a:latin typeface="Arial" pitchFamily="34" charset="0"/>
              <a:cs typeface="Arial" pitchFamily="34" charset="0"/>
            </a:endParaRPr>
          </a:p>
        </p:txBody>
      </p:sp>
      <p:sp>
        <p:nvSpPr>
          <p:cNvPr id="7" name="Rectangle 6"/>
          <p:cNvSpPr>
            <a:spLocks/>
          </p:cNvSpPr>
          <p:nvPr/>
        </p:nvSpPr>
        <p:spPr>
          <a:xfrm>
            <a:off x="7776210" y="849868"/>
            <a:ext cx="1291590" cy="369332"/>
          </a:xfrm>
          <a:prstGeom prst="rect">
            <a:avLst/>
          </a:prstGeom>
        </p:spPr>
        <p:txBody>
          <a:bodyPr wrap="square" lIns="0" tIns="0" rIns="0" bIns="0">
            <a:spAutoFit/>
          </a:bodyPr>
          <a:lstStyle/>
          <a:p>
            <a:r>
              <a:rPr lang="en-CA" sz="1200" b="1" i="1" dirty="0" smtClean="0">
                <a:latin typeface="Arial" pitchFamily="34" charset="0"/>
                <a:cs typeface="Arial" pitchFamily="34" charset="0"/>
                <a:hlinkClick r:id="rId3" action="ppaction://hlinksldjump"/>
              </a:rPr>
              <a:t>More Information (Pages 5 to 13)</a:t>
            </a:r>
            <a:endParaRPr lang="en-CA" sz="1200" b="1" i="1" dirty="0">
              <a:latin typeface="Arial" pitchFamily="34" charset="0"/>
              <a:cs typeface="Arial" pitchFamily="34" charset="0"/>
            </a:endParaRPr>
          </a:p>
        </p:txBody>
      </p:sp>
    </p:spTree>
  </p:cSld>
  <p:clrMapOvr>
    <a:masterClrMapping/>
  </p:clrMapOvr>
  <p:transition spd="slow">
    <p:wipe dir="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 y="838200"/>
            <a:ext cx="4470400" cy="3352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81400" y="2286000"/>
            <a:ext cx="5486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tangle 3"/>
          <p:cNvSpPr>
            <a:spLocks/>
          </p:cNvSpPr>
          <p:nvPr/>
        </p:nvSpPr>
        <p:spPr>
          <a:xfrm>
            <a:off x="76200" y="6031468"/>
            <a:ext cx="1291590" cy="369332"/>
          </a:xfrm>
          <a:prstGeom prst="rect">
            <a:avLst/>
          </a:prstGeom>
        </p:spPr>
        <p:txBody>
          <a:bodyPr wrap="square" lIns="0" tIns="0" rIns="0" bIns="0">
            <a:spAutoFit/>
          </a:bodyPr>
          <a:lstStyle/>
          <a:p>
            <a:r>
              <a:rPr lang="en-CA" sz="1200" b="1" i="1" dirty="0" smtClean="0">
                <a:latin typeface="Arial" pitchFamily="34" charset="0"/>
                <a:cs typeface="Arial" pitchFamily="34" charset="0"/>
                <a:hlinkClick r:id="rId4" action="ppaction://hlinksldjump"/>
              </a:rPr>
              <a:t>Back to Request Status</a:t>
            </a:r>
            <a:endParaRPr lang="en-CA" sz="1200" b="1" i="1" dirty="0">
              <a:latin typeface="Arial" pitchFamily="34" charset="0"/>
              <a:cs typeface="Arial" pitchFamily="34" charset="0"/>
            </a:endParaRPr>
          </a:p>
        </p:txBody>
      </p:sp>
      <p:sp>
        <p:nvSpPr>
          <p:cNvPr id="2" name="Title 1"/>
          <p:cNvSpPr>
            <a:spLocks noGrp="1"/>
          </p:cNvSpPr>
          <p:nvPr>
            <p:ph type="title" idx="4294967295"/>
          </p:nvPr>
        </p:nvSpPr>
        <p:spPr/>
        <p:txBody>
          <a:bodyPr>
            <a:normAutofit/>
          </a:bodyPr>
          <a:lstStyle/>
          <a:p>
            <a:r>
              <a:rPr lang="en-US" sz="100" dirty="0" smtClean="0">
                <a:solidFill>
                  <a:schemeClr val="bg1"/>
                </a:solidFill>
              </a:rPr>
              <a:t>RS1</a:t>
            </a:r>
            <a:endParaRPr lang="en-CA" sz="100" dirty="0">
              <a:solidFill>
                <a:schemeClr val="bg1"/>
              </a:solidFill>
            </a:endParaRPr>
          </a:p>
        </p:txBody>
      </p:sp>
    </p:spTree>
    <p:extLst>
      <p:ext uri="{BB962C8B-B14F-4D97-AF65-F5344CB8AC3E}">
        <p14:creationId xmlns:p14="http://schemas.microsoft.com/office/powerpoint/2010/main" val="2076100805"/>
      </p:ext>
    </p:extLst>
  </p:cSld>
  <p:clrMapOvr>
    <a:masterClrMapping/>
  </p:clrMapOvr>
  <p:transition spd="slow">
    <p:wipe dir="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838200"/>
            <a:ext cx="4419600" cy="3314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0000" y="2457450"/>
            <a:ext cx="5257800" cy="3943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tangle 3"/>
          <p:cNvSpPr>
            <a:spLocks/>
          </p:cNvSpPr>
          <p:nvPr/>
        </p:nvSpPr>
        <p:spPr>
          <a:xfrm>
            <a:off x="76200" y="6031468"/>
            <a:ext cx="1291590" cy="369332"/>
          </a:xfrm>
          <a:prstGeom prst="rect">
            <a:avLst/>
          </a:prstGeom>
        </p:spPr>
        <p:txBody>
          <a:bodyPr wrap="square" lIns="0" tIns="0" rIns="0" bIns="0">
            <a:spAutoFit/>
          </a:bodyPr>
          <a:lstStyle/>
          <a:p>
            <a:r>
              <a:rPr lang="en-CA" sz="1200" b="1" i="1" dirty="0" smtClean="0">
                <a:latin typeface="Arial" pitchFamily="34" charset="0"/>
                <a:cs typeface="Arial" pitchFamily="34" charset="0"/>
                <a:hlinkClick r:id="rId4" action="ppaction://hlinksldjump"/>
              </a:rPr>
              <a:t>Back to Request Status</a:t>
            </a:r>
            <a:endParaRPr lang="en-CA" sz="1200" b="1" i="1" dirty="0">
              <a:latin typeface="Arial" pitchFamily="34" charset="0"/>
              <a:cs typeface="Arial" pitchFamily="34" charset="0"/>
            </a:endParaRPr>
          </a:p>
        </p:txBody>
      </p:sp>
      <p:sp>
        <p:nvSpPr>
          <p:cNvPr id="2" name="Title 1"/>
          <p:cNvSpPr>
            <a:spLocks noGrp="1"/>
          </p:cNvSpPr>
          <p:nvPr>
            <p:ph type="title" idx="4294967295"/>
          </p:nvPr>
        </p:nvSpPr>
        <p:spPr/>
        <p:txBody>
          <a:bodyPr>
            <a:normAutofit/>
          </a:bodyPr>
          <a:lstStyle/>
          <a:p>
            <a:r>
              <a:rPr lang="en-CA" sz="100" dirty="0" smtClean="0">
                <a:solidFill>
                  <a:schemeClr val="bg1"/>
                </a:solidFill>
              </a:rPr>
              <a:t>RS2</a:t>
            </a:r>
            <a:endParaRPr lang="en-CA" sz="100" dirty="0">
              <a:solidFill>
                <a:schemeClr val="bg1"/>
              </a:solidFill>
            </a:endParaRPr>
          </a:p>
        </p:txBody>
      </p:sp>
    </p:spTree>
    <p:extLst>
      <p:ext uri="{BB962C8B-B14F-4D97-AF65-F5344CB8AC3E}">
        <p14:creationId xmlns:p14="http://schemas.microsoft.com/office/powerpoint/2010/main" val="723729188"/>
      </p:ext>
    </p:extLst>
  </p:cSld>
  <p:clrMapOvr>
    <a:masterClrMapping/>
  </p:clrMapOvr>
  <p:transition spd="slow">
    <p:wipe dir="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 y="838200"/>
            <a:ext cx="4648200" cy="3486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0000" y="2400300"/>
            <a:ext cx="5257800" cy="3943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tangle 3"/>
          <p:cNvSpPr>
            <a:spLocks/>
          </p:cNvSpPr>
          <p:nvPr/>
        </p:nvSpPr>
        <p:spPr>
          <a:xfrm>
            <a:off x="76200" y="6031468"/>
            <a:ext cx="1291590" cy="369332"/>
          </a:xfrm>
          <a:prstGeom prst="rect">
            <a:avLst/>
          </a:prstGeom>
        </p:spPr>
        <p:txBody>
          <a:bodyPr wrap="square" lIns="0" tIns="0" rIns="0" bIns="0">
            <a:spAutoFit/>
          </a:bodyPr>
          <a:lstStyle/>
          <a:p>
            <a:r>
              <a:rPr lang="en-CA" sz="1200" b="1" i="1" dirty="0" smtClean="0">
                <a:latin typeface="Arial" pitchFamily="34" charset="0"/>
                <a:cs typeface="Arial" pitchFamily="34" charset="0"/>
                <a:hlinkClick r:id="rId4" action="ppaction://hlinksldjump"/>
              </a:rPr>
              <a:t>Back to Request Status</a:t>
            </a:r>
            <a:endParaRPr lang="en-CA" sz="1200" b="1" i="1" dirty="0">
              <a:latin typeface="Arial" pitchFamily="34" charset="0"/>
              <a:cs typeface="Arial" pitchFamily="34" charset="0"/>
            </a:endParaRPr>
          </a:p>
        </p:txBody>
      </p:sp>
      <p:sp>
        <p:nvSpPr>
          <p:cNvPr id="2" name="Title 1"/>
          <p:cNvSpPr>
            <a:spLocks noGrp="1"/>
          </p:cNvSpPr>
          <p:nvPr>
            <p:ph type="title" idx="4294967295"/>
          </p:nvPr>
        </p:nvSpPr>
        <p:spPr/>
        <p:txBody>
          <a:bodyPr/>
          <a:lstStyle/>
          <a:p>
            <a:r>
              <a:rPr lang="en-CA" sz="100" dirty="0" smtClean="0">
                <a:solidFill>
                  <a:schemeClr val="bg1"/>
                </a:solidFill>
              </a:rPr>
              <a:t>RS3</a:t>
            </a:r>
            <a:endParaRPr lang="en-CA" dirty="0">
              <a:solidFill>
                <a:schemeClr val="bg1"/>
              </a:solidFill>
            </a:endParaRPr>
          </a:p>
        </p:txBody>
      </p:sp>
    </p:spTree>
    <p:extLst>
      <p:ext uri="{BB962C8B-B14F-4D97-AF65-F5344CB8AC3E}">
        <p14:creationId xmlns:p14="http://schemas.microsoft.com/office/powerpoint/2010/main" val="3882862109"/>
      </p:ext>
    </p:extLst>
  </p:cSld>
  <p:clrMapOvr>
    <a:masterClrMapping/>
  </p:clrMapOvr>
  <p:transition spd="slow">
    <p:wipe dir="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 y="838200"/>
            <a:ext cx="4648200" cy="3486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00"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57600" y="2343150"/>
            <a:ext cx="5410200" cy="4057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tangle 3"/>
          <p:cNvSpPr>
            <a:spLocks/>
          </p:cNvSpPr>
          <p:nvPr/>
        </p:nvSpPr>
        <p:spPr>
          <a:xfrm>
            <a:off x="76200" y="6031468"/>
            <a:ext cx="1291590" cy="369332"/>
          </a:xfrm>
          <a:prstGeom prst="rect">
            <a:avLst/>
          </a:prstGeom>
        </p:spPr>
        <p:txBody>
          <a:bodyPr wrap="square" lIns="0" tIns="0" rIns="0" bIns="0">
            <a:spAutoFit/>
          </a:bodyPr>
          <a:lstStyle/>
          <a:p>
            <a:r>
              <a:rPr lang="en-CA" sz="1200" b="1" i="1" dirty="0" smtClean="0">
                <a:latin typeface="Arial" pitchFamily="34" charset="0"/>
                <a:cs typeface="Arial" pitchFamily="34" charset="0"/>
                <a:hlinkClick r:id="rId4" action="ppaction://hlinksldjump"/>
              </a:rPr>
              <a:t>Back to Request Status</a:t>
            </a:r>
            <a:endParaRPr lang="en-CA" sz="1200" b="1" i="1" dirty="0">
              <a:latin typeface="Arial" pitchFamily="34" charset="0"/>
              <a:cs typeface="Arial" pitchFamily="34" charset="0"/>
            </a:endParaRPr>
          </a:p>
        </p:txBody>
      </p:sp>
      <p:sp>
        <p:nvSpPr>
          <p:cNvPr id="2" name="Title 1"/>
          <p:cNvSpPr>
            <a:spLocks noGrp="1"/>
          </p:cNvSpPr>
          <p:nvPr>
            <p:ph type="title" idx="4294967295"/>
          </p:nvPr>
        </p:nvSpPr>
        <p:spPr/>
        <p:txBody>
          <a:bodyPr/>
          <a:lstStyle/>
          <a:p>
            <a:r>
              <a:rPr lang="en-CA" sz="100" dirty="0" smtClean="0">
                <a:solidFill>
                  <a:schemeClr val="bg1"/>
                </a:solidFill>
              </a:rPr>
              <a:t>RS4</a:t>
            </a:r>
            <a:endParaRPr lang="en-CA" dirty="0">
              <a:solidFill>
                <a:schemeClr val="bg1"/>
              </a:solidFill>
            </a:endParaRPr>
          </a:p>
        </p:txBody>
      </p:sp>
    </p:spTree>
    <p:extLst>
      <p:ext uri="{BB962C8B-B14F-4D97-AF65-F5344CB8AC3E}">
        <p14:creationId xmlns:p14="http://schemas.microsoft.com/office/powerpoint/2010/main" val="4014665573"/>
      </p:ext>
    </p:extLst>
  </p:cSld>
  <p:clrMapOvr>
    <a:masterClrMapping/>
  </p:clrMapOvr>
  <p:transition spd="slow">
    <p:wipe dir="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 y="838200"/>
            <a:ext cx="4572000" cy="3429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86200" y="2514600"/>
            <a:ext cx="5181600" cy="3886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tangle 3"/>
          <p:cNvSpPr>
            <a:spLocks/>
          </p:cNvSpPr>
          <p:nvPr/>
        </p:nvSpPr>
        <p:spPr>
          <a:xfrm>
            <a:off x="76200" y="6031468"/>
            <a:ext cx="1291590" cy="369332"/>
          </a:xfrm>
          <a:prstGeom prst="rect">
            <a:avLst/>
          </a:prstGeom>
        </p:spPr>
        <p:txBody>
          <a:bodyPr wrap="square" lIns="0" tIns="0" rIns="0" bIns="0">
            <a:spAutoFit/>
          </a:bodyPr>
          <a:lstStyle/>
          <a:p>
            <a:r>
              <a:rPr lang="en-CA" sz="1200" b="1" i="1" dirty="0" smtClean="0">
                <a:latin typeface="Arial" pitchFamily="34" charset="0"/>
                <a:cs typeface="Arial" pitchFamily="34" charset="0"/>
                <a:hlinkClick r:id="rId4" action="ppaction://hlinksldjump"/>
              </a:rPr>
              <a:t>Back to Request Status</a:t>
            </a:r>
            <a:endParaRPr lang="en-CA" sz="1200" b="1" i="1" dirty="0">
              <a:latin typeface="Arial" pitchFamily="34" charset="0"/>
              <a:cs typeface="Arial" pitchFamily="34" charset="0"/>
            </a:endParaRPr>
          </a:p>
        </p:txBody>
      </p:sp>
      <p:sp>
        <p:nvSpPr>
          <p:cNvPr id="2" name="Title 1"/>
          <p:cNvSpPr>
            <a:spLocks noGrp="1"/>
          </p:cNvSpPr>
          <p:nvPr>
            <p:ph type="title" idx="4294967295"/>
          </p:nvPr>
        </p:nvSpPr>
        <p:spPr/>
        <p:txBody>
          <a:bodyPr/>
          <a:lstStyle/>
          <a:p>
            <a:r>
              <a:rPr lang="en-CA" sz="100" dirty="0" smtClean="0">
                <a:solidFill>
                  <a:schemeClr val="bg1"/>
                </a:solidFill>
              </a:rPr>
              <a:t>RS5</a:t>
            </a:r>
            <a:endParaRPr lang="en-CA" dirty="0">
              <a:solidFill>
                <a:schemeClr val="bg1"/>
              </a:solidFill>
            </a:endParaRPr>
          </a:p>
        </p:txBody>
      </p:sp>
    </p:spTree>
    <p:extLst>
      <p:ext uri="{BB962C8B-B14F-4D97-AF65-F5344CB8AC3E}">
        <p14:creationId xmlns:p14="http://schemas.microsoft.com/office/powerpoint/2010/main" val="1536497018"/>
      </p:ext>
    </p:extLst>
  </p:cSld>
  <p:clrMapOvr>
    <a:masterClrMapping/>
  </p:clrMapOvr>
  <p:transition spd="slow">
    <p:wipe dir="r"/>
  </p:transition>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_rels/item5.xml.rels><?xml version="1.0" encoding="UTF-8" standalone="yes"?>
<Relationships xmlns="http://schemas.openxmlformats.org/package/2006/relationships"><Relationship Id="rId1" Type="http://schemas.openxmlformats.org/officeDocument/2006/relationships/customXmlProps" Target="itemProps5.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Hide_x0020_Me xmlns="cd3b5d7d-85b8-485a-94e1-bd5df7614905">false</Hide_x0020_Me>
    <Audience1 xmlns="d317fc56-cd2a-4fee-83bf-2acf5d88d7a0"/>
    <EOL_x0020_Thumbnail xmlns="d317fc56-cd2a-4fee-83bf-2acf5d88d7a0">&lt;img alt="" src="/PublishingImages/Pages/Presenation.png" style="BORDER&amp;#58;0px solid;" /&gt;</EOL_x0020_Thumbnail>
    <Order1 xmlns="d317fc56-cd2a-4fee-83bf-2acf5d88d7a0">08</Order1>
    <Course_x0020_Description xmlns="d317fc56-cd2a-4fee-83bf-2acf5d88d7a0">In this module you will learn, how to retrieve Query FMT requests, how to retrieve Download Unit Values requests, how to search for requests generated through FMT and how to retrieve your annual and revised Tax Statements, Annual Payor Summaries and Statement of Accounts.</Course_x0020_Description>
    <Module xmlns="d317fc56-cd2a-4fee-83bf-2acf5d88d7a0">Module</Module>
    <Area xmlns="d317fc56-cd2a-4fee-83bf-2acf5d88d7a0">Freehold Mintax</Area>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4.xml><?xml version="1.0" encoding="utf-8"?>
<?mso-contentType ?>
<SharedContentType xmlns="Microsoft.SharePoint.Taxonomy.ContentTypeSync" SourceId="8dedacd1-8ed8-4364-83a4-3ca25ad2d993" ContentTypeId="0x0101" PreviousValue="false"/>
</file>

<file path=customXml/item5.xml><?xml version="1.0" encoding="utf-8"?>
<ct:contentTypeSchema xmlns:ct="http://schemas.microsoft.com/office/2006/metadata/contentType" xmlns:ma="http://schemas.microsoft.com/office/2006/metadata/properties/metaAttributes" ct:_="" ma:_="" ma:contentTypeName="General Course" ma:contentTypeID="0x0101004CF9B3243FA46A47A5D45CADF07EB49500869333630F2EE44D93EB5262DF3C44F2" ma:contentTypeVersion="9" ma:contentTypeDescription="This is the base content type for all of the courses." ma:contentTypeScope="" ma:versionID="5e75130c2787cb4b878206f774c9f8d1">
  <xsd:schema xmlns:xsd="http://www.w3.org/2001/XMLSchema" xmlns:xs="http://www.w3.org/2001/XMLSchema" xmlns:p="http://schemas.microsoft.com/office/2006/metadata/properties" xmlns:ns2="d317fc56-cd2a-4fee-83bf-2acf5d88d7a0" xmlns:ns3="cd3b5d7d-85b8-485a-94e1-bd5df7614905" xmlns:ns4="e6d83808-03cb-4f3c-af89-207626cead88" targetNamespace="http://schemas.microsoft.com/office/2006/metadata/properties" ma:root="true" ma:fieldsID="a77d42b46df79df0acabc75b74fce705" ns2:_="" ns3:_="" ns4:_="">
    <xsd:import namespace="d317fc56-cd2a-4fee-83bf-2acf5d88d7a0"/>
    <xsd:import namespace="cd3b5d7d-85b8-485a-94e1-bd5df7614905"/>
    <xsd:import namespace="e6d83808-03cb-4f3c-af89-207626cead88"/>
    <xsd:element name="properties">
      <xsd:complexType>
        <xsd:sequence>
          <xsd:element name="documentManagement">
            <xsd:complexType>
              <xsd:all>
                <xsd:element ref="ns2:Area"/>
                <xsd:element ref="ns2:Module"/>
                <xsd:element ref="ns2:Course_x0020_Description" minOccurs="0"/>
                <xsd:element ref="ns2:Order1" minOccurs="0"/>
                <xsd:element ref="ns2:Audience1" minOccurs="0"/>
                <xsd:element ref="ns3:Hide_x0020_Me" minOccurs="0"/>
                <xsd:element ref="ns2:EOL_x0020_Thumbnail" minOccurs="0"/>
                <xsd:element ref="ns4:SharedWithUser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317fc56-cd2a-4fee-83bf-2acf5d88d7a0" elementFormDefault="qualified">
    <xsd:import namespace="http://schemas.microsoft.com/office/2006/documentManagement/types"/>
    <xsd:import namespace="http://schemas.microsoft.com/office/infopath/2007/PartnerControls"/>
    <xsd:element name="Area" ma:index="8" ma:displayName="Area" ma:description="This will define the area of the Learning material." ma:format="Dropdown" ma:internalName="Area">
      <xsd:simpleType>
        <xsd:restriction base="dms:Choice">
          <xsd:enumeration value="Main Page"/>
          <xsd:enumeration value="Accounts (ETS) Administration"/>
          <xsd:enumeration value="Agreement Management"/>
          <xsd:enumeration value="Air"/>
          <xsd:enumeration value="Assignments"/>
          <xsd:enumeration value="Bidding"/>
          <xsd:enumeration value="Crown Mineral Activity"/>
          <xsd:enumeration value="Freehold Mintax"/>
          <xsd:enumeration value="Geothermal"/>
          <xsd:enumeration value="Interactive Map"/>
          <xsd:enumeration value="Land Searches"/>
          <xsd:enumeration value="Mineral Direct Purchase"/>
          <xsd:enumeration value="Mineral Royalty Form"/>
          <xsd:enumeration value="Offsets"/>
          <xsd:enumeration value="Oil Sands"/>
          <xsd:enumeration value="Oil Sands 1"/>
          <xsd:enumeration value="PNG Continuation"/>
          <xsd:enumeration value="Registration of Encumbrances"/>
          <xsd:enumeration value="Sales"/>
          <xsd:enumeration value="Technology Innovation and Emissions Reduction"/>
          <xsd:enumeration value="Transfers"/>
          <xsd:enumeration value="Unit Agreement Exhibit A"/>
          <xsd:enumeration value="Postings"/>
          <xsd:enumeration value="Unassigned"/>
          <xsd:enumeration value="Unit Agreements and Trespass"/>
        </xsd:restriction>
      </xsd:simpleType>
    </xsd:element>
    <xsd:element name="Module" ma:index="9" ma:displayName="Module" ma:description="Select the module type" ma:format="Dropdown" ma:internalName="Module">
      <xsd:simpleType>
        <xsd:restriction base="dms:Choice">
          <xsd:enumeration value="Industry Module"/>
          <xsd:enumeration value="DoE Module"/>
          <xsd:enumeration value="CARE Reporting"/>
          <xsd:enumeration value="Royalty Reporting"/>
          <xsd:enumeration value="Royalty Reporting Process and Royalty Reports"/>
          <xsd:enumeration value="Royalty Business"/>
          <xsd:enumeration value="OSR Projects"/>
          <xsd:enumeration value="OASIS"/>
          <xsd:enumeration value="Module"/>
          <xsd:enumeration value="Acts And Regulations"/>
          <xsd:enumeration value="Project Application"/>
          <xsd:enumeration value="AMD Reporting Forms - Version 2.0 Changes - October 31, 2018"/>
          <xsd:enumeration value="Supplemental Reporting"/>
          <xsd:enumeration value="Supplemental Reporting Submission and Audit Processes"/>
        </xsd:restriction>
      </xsd:simpleType>
    </xsd:element>
    <xsd:element name="Course_x0020_Description" ma:index="10" nillable="true" ma:displayName="Course Description" ma:description="Description of what the course is about." ma:internalName="Course_x0020_Description" ma:readOnly="false">
      <xsd:simpleType>
        <xsd:restriction base="dms:Note"/>
      </xsd:simpleType>
    </xsd:element>
    <xsd:element name="Order1" ma:index="11" nillable="true" ma:displayName="Order" ma:description="To define the order of the file on the page." ma:format="Dropdown" ma:internalName="Order1">
      <xsd:simpleType>
        <xsd:restriction base="dms:Choice">
          <xsd:enumeration value="00"/>
          <xsd:enumeration value="01"/>
          <xsd:enumeration value="02"/>
          <xsd:enumeration value="03"/>
          <xsd:enumeration value="04"/>
          <xsd:enumeration value="05"/>
          <xsd:enumeration value="06"/>
          <xsd:enumeration value="07"/>
          <xsd:enumeration value="08"/>
          <xsd:enumeration value="09"/>
          <xsd:enumeration value="10"/>
          <xsd:enumeration value="11"/>
          <xsd:enumeration value="12"/>
          <xsd:enumeration value="13"/>
          <xsd:enumeration value="14"/>
          <xsd:enumeration value="15"/>
          <xsd:enumeration value="16"/>
          <xsd:enumeration value="17"/>
          <xsd:enumeration value="18"/>
          <xsd:enumeration value="19"/>
          <xsd:enumeration value="20"/>
          <xsd:enumeration value="21"/>
          <xsd:enumeration value="22"/>
          <xsd:enumeration value="23"/>
          <xsd:enumeration value="24"/>
          <xsd:enumeration value="25"/>
          <xsd:enumeration value="26"/>
          <xsd:enumeration value="27"/>
          <xsd:enumeration value="28"/>
          <xsd:enumeration value="29"/>
          <xsd:enumeration value="30"/>
        </xsd:restriction>
      </xsd:simpleType>
    </xsd:element>
    <xsd:element name="Audience1" ma:index="12" nillable="true" ma:displayName="Audience" ma:description="Defines the target audience." ma:internalName="Audience1">
      <xsd:complexType>
        <xsd:complexContent>
          <xsd:extension base="dms:MultiChoice">
            <xsd:sequence>
              <xsd:element name="Value" maxOccurs="unbounded" minOccurs="0" nillable="true">
                <xsd:simpleType>
                  <xsd:restriction base="dms:Choice">
                    <xsd:enumeration value="Contractor"/>
                    <xsd:enumeration value="Employee"/>
                    <xsd:enumeration value="Manager"/>
                  </xsd:restriction>
                </xsd:simpleType>
              </xsd:element>
            </xsd:sequence>
          </xsd:extension>
        </xsd:complexContent>
      </xsd:complexType>
    </xsd:element>
    <xsd:element name="EOL_x0020_Thumbnail" ma:index="14" nillable="true" ma:displayName="EOL Thumbnail" ma:internalName="EOL_x0020_Thumbnail">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cd3b5d7d-85b8-485a-94e1-bd5df7614905" elementFormDefault="qualified">
    <xsd:import namespace="http://schemas.microsoft.com/office/2006/documentManagement/types"/>
    <xsd:import namespace="http://schemas.microsoft.com/office/infopath/2007/PartnerControls"/>
    <xsd:element name="Hide_x0020_Me" ma:index="13" nillable="true" ma:displayName="Hide Me" ma:default="0" ma:description="Use this option to hide the file from showing on other lists." ma:internalName="Hide_x0020_Me">
      <xsd:simpleType>
        <xsd:restriction base="dms:Boolean"/>
      </xsd:simpleType>
    </xsd:element>
  </xsd:schema>
  <xsd:schema xmlns:xsd="http://www.w3.org/2001/XMLSchema" xmlns:xs="http://www.w3.org/2001/XMLSchema" xmlns:dms="http://schemas.microsoft.com/office/2006/documentManagement/types" xmlns:pc="http://schemas.microsoft.com/office/infopath/2007/PartnerControls" targetNamespace="e6d83808-03cb-4f3c-af89-207626cead88" elementFormDefault="qualified">
    <xsd:import namespace="http://schemas.microsoft.com/office/2006/documentManagement/types"/>
    <xsd:import namespace="http://schemas.microsoft.com/office/infopath/2007/PartnerControls"/>
    <xsd:element name="SharedWithUsers" ma:index="15"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72FB61D7-1568-4DDB-BDC9-6DEE75DB1D6B}"/>
</file>

<file path=customXml/itemProps2.xml><?xml version="1.0" encoding="utf-8"?>
<ds:datastoreItem xmlns:ds="http://schemas.openxmlformats.org/officeDocument/2006/customXml" ds:itemID="{426ED3D8-57F9-4007-ACEC-9CA94C65560D}"/>
</file>

<file path=customXml/itemProps3.xml><?xml version="1.0" encoding="utf-8"?>
<ds:datastoreItem xmlns:ds="http://schemas.openxmlformats.org/officeDocument/2006/customXml" ds:itemID="{72FB61D7-1568-4DDB-BDC9-6DEE75DB1D6B}">
  <ds:schemaRefs>
    <ds:schemaRef ds:uri="http://schemas.microsoft.com/sharepoint/v3/contenttype/forms"/>
  </ds:schemaRefs>
</ds:datastoreItem>
</file>

<file path=customXml/itemProps4.xml><?xml version="1.0" encoding="utf-8"?>
<ds:datastoreItem xmlns:ds="http://schemas.openxmlformats.org/officeDocument/2006/customXml" ds:itemID="{DD5EA8C7-D823-4B73-91BD-243AE635EC65}"/>
</file>

<file path=customXml/itemProps5.xml><?xml version="1.0" encoding="utf-8"?>
<ds:datastoreItem xmlns:ds="http://schemas.openxmlformats.org/officeDocument/2006/customXml" ds:itemID="{FB4AB9DB-EC65-46E4-816D-8BC09153FB00}"/>
</file>

<file path=docProps/app.xml><?xml version="1.0" encoding="utf-8"?>
<Properties xmlns="http://schemas.openxmlformats.org/officeDocument/2006/extended-properties" xmlns:vt="http://schemas.openxmlformats.org/officeDocument/2006/docPropsVTypes">
  <TotalTime>417</TotalTime>
  <Words>990</Words>
  <Application>Microsoft Office PowerPoint</Application>
  <PresentationFormat>On-screen Show (4:3)</PresentationFormat>
  <Paragraphs>128</Paragraphs>
  <Slides>38</Slides>
  <Notes>0</Notes>
  <HiddenSlides>19</HiddenSlides>
  <MMClips>0</MMClips>
  <ScaleCrop>false</ScaleCrop>
  <HeadingPairs>
    <vt:vector size="4" baseType="variant">
      <vt:variant>
        <vt:lpstr>Theme</vt:lpstr>
      </vt:variant>
      <vt:variant>
        <vt:i4>1</vt:i4>
      </vt:variant>
      <vt:variant>
        <vt:lpstr>Slide Titles</vt:lpstr>
      </vt:variant>
      <vt:variant>
        <vt:i4>38</vt:i4>
      </vt:variant>
    </vt:vector>
  </HeadingPairs>
  <TitlesOfParts>
    <vt:vector size="39" baseType="lpstr">
      <vt:lpstr>Office Theme</vt:lpstr>
      <vt:lpstr>Welcome</vt:lpstr>
      <vt:lpstr>Revisions</vt:lpstr>
      <vt:lpstr>Introduction</vt:lpstr>
      <vt:lpstr>Request Status</vt:lpstr>
      <vt:lpstr>RS1</vt:lpstr>
      <vt:lpstr>RS2</vt:lpstr>
      <vt:lpstr>RS3</vt:lpstr>
      <vt:lpstr>RS4</vt:lpstr>
      <vt:lpstr>RS5</vt:lpstr>
      <vt:lpstr>RS6</vt:lpstr>
      <vt:lpstr>RS7</vt:lpstr>
      <vt:lpstr>RS8</vt:lpstr>
      <vt:lpstr>RS9</vt:lpstr>
      <vt:lpstr>Query Form Type</vt:lpstr>
      <vt:lpstr>Download Unit Values Form Type</vt:lpstr>
      <vt:lpstr>DU1</vt:lpstr>
      <vt:lpstr>DU2</vt:lpstr>
      <vt:lpstr>DU3</vt:lpstr>
      <vt:lpstr>Tax Statement Retrieval</vt:lpstr>
      <vt:lpstr>TSR1</vt:lpstr>
      <vt:lpstr>TSR2</vt:lpstr>
      <vt:lpstr>TSR3</vt:lpstr>
      <vt:lpstr>TSR4</vt:lpstr>
      <vt:lpstr>TSR5</vt:lpstr>
      <vt:lpstr>TSR6</vt:lpstr>
      <vt:lpstr>TSR7</vt:lpstr>
      <vt:lpstr>Tax Statements</vt:lpstr>
      <vt:lpstr>Tax Statement (Example)</vt:lpstr>
      <vt:lpstr>Tax Statement (Example)</vt:lpstr>
      <vt:lpstr>Tax Statements Rules</vt:lpstr>
      <vt:lpstr>Payor Summary</vt:lpstr>
      <vt:lpstr>Payor Summary (Example)</vt:lpstr>
      <vt:lpstr>Rules for Payor Summary Statements</vt:lpstr>
      <vt:lpstr>Default Payor Rules</vt:lpstr>
      <vt:lpstr>Tax Statement of Account</vt:lpstr>
      <vt:lpstr>Statement of Account (Example)</vt:lpstr>
      <vt:lpstr>Statement of Account (Example)</vt:lpstr>
      <vt:lpstr>Conclusion</vt:lpstr>
    </vt:vector>
  </TitlesOfParts>
  <Company>Government of Alberta</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Request Status and Tax Statement Retrieval</dc:title>
  <dc:creator>Karen Chinnery</dc:creator>
  <cp:lastModifiedBy>ellen.guo</cp:lastModifiedBy>
  <cp:revision>50</cp:revision>
  <dcterms:created xsi:type="dcterms:W3CDTF">2012-06-06T20:54:47Z</dcterms:created>
  <dcterms:modified xsi:type="dcterms:W3CDTF">2017-08-10T21:53:19Z</dcterms:modified>
  <cp:contentStatus>Final</cp:contentStatus>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0x0101004CF9B3243FA46A47A5D45CADF07EB49500869333630F2EE44D93EB5262DF3C44F2</vt:lpwstr>
  </property>
  <property fmtid="{D5CDD505-2E9C-101B-9397-08002B2CF9AE}" pid="3" name="_MarkAsFinal">
    <vt:bool>true</vt:bool>
  </property>
</Properties>
</file>