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6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7" autoAdjust="0"/>
  </p:normalViewPr>
  <p:slideViewPr>
    <p:cSldViewPr>
      <p:cViewPr varScale="1">
        <p:scale>
          <a:sx n="69" d="100"/>
          <a:sy n="69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5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30595-175F-4CD7-AB79-82AA75BA6D00}" type="datetimeFigureOut">
              <a:rPr lang="en-CA" smtClean="0"/>
              <a:t>2017/08/10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2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798576"/>
          </a:xfrm>
          <a:prstGeom prst="rect">
            <a:avLst/>
          </a:prstGeom>
        </p:spPr>
      </p:pic>
      <p:sp>
        <p:nvSpPr>
          <p:cNvPr id="10" name="TextBox 8"/>
          <p:cNvSpPr txBox="1"/>
          <p:nvPr userDrawn="1"/>
        </p:nvSpPr>
        <p:spPr>
          <a:xfrm>
            <a:off x="7924800" y="6577695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Page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</a:t>
            </a:r>
            <a:fld id="{7BBEA47B-5C20-4D24-B980-3D3FEDDF151E}" type="slidenum">
              <a:rPr lang="en-US" sz="1200" baseline="0" smtClean="0"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of 16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ntax.Energy@gov.ab.c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098925" y="2022664"/>
            <a:ext cx="4511675" cy="2015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Work in Progress screen is accessed from the ETS main menu. The screen will be displayed when a user clicks on the ‘Work in Progress’ menu item.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This screen will display all requests assigned to the logged in user. It enables the user to search for, review and edit requests and to track their progress.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You may sort by any column on this screen to view information on FMT PE.</a:t>
            </a:r>
            <a:r>
              <a:rPr lang="en-CA" sz="1100" dirty="0"/>
              <a:t/>
            </a:r>
            <a:br>
              <a:rPr lang="en-CA" sz="1100" dirty="0"/>
            </a:br>
            <a:endParaRPr lang="en-CA" sz="11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100" dirty="0" smtClean="0">
                <a:solidFill>
                  <a:schemeClr val="bg1"/>
                </a:solidFill>
              </a:rPr>
              <a:t>Welcome</a:t>
            </a:r>
            <a:endParaRPr lang="en-CA" sz="100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835" y="1573560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24" y="3239869"/>
            <a:ext cx="4197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ETS – Work in Progress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508000" y="3852446"/>
            <a:ext cx="3835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b="1" i="1" dirty="0">
                <a:latin typeface="Arial" pitchFamily="34" charset="0"/>
                <a:cs typeface="Arial" pitchFamily="34" charset="0"/>
              </a:rPr>
              <a:t>TIP: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Saving your file in a text format using </a:t>
            </a:r>
            <a:r>
              <a:rPr lang="en-CA" sz="1100" b="1" dirty="0">
                <a:latin typeface="Arial" pitchFamily="34" charset="0"/>
                <a:cs typeface="Arial" pitchFamily="34" charset="0"/>
              </a:rPr>
              <a:t>Notepad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 will create the proper file format.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4705351" y="1746409"/>
            <a:ext cx="375284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logged in user finds a request to copy on ‘Work in Progress’ screen, and the system displays the requests.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Clicking on a Request Number opens up the Transfer Role request screen, with a COPY button option.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Selecting the Copy button creates a new request.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This is useful for creating a new transfer role transaction where the information is the same, but the dates may be different.</a:t>
            </a:r>
          </a:p>
        </p:txBody>
      </p:sp>
      <p:pic>
        <p:nvPicPr>
          <p:cNvPr id="4" name="Picture 11" descr="GWork in Progress - Copy Transfer Reques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9296"/>
            <a:ext cx="3835400" cy="207327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28956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WIP Copy Transfer Request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7776210" y="849868"/>
            <a:ext cx="12915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More Information (Pages 11 to 15)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95550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 smtClean="0">
                <a:solidFill>
                  <a:schemeClr val="bg1"/>
                </a:solidFill>
              </a:rPr>
              <a:t>WIP 1 More</a:t>
            </a:r>
            <a:r>
              <a:rPr lang="en-CA" sz="100" baseline="0" dirty="0" smtClean="0">
                <a:solidFill>
                  <a:schemeClr val="bg1"/>
                </a:solidFill>
              </a:rPr>
              <a:t> Information</a:t>
            </a:r>
            <a:endParaRPr lang="en-CA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410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819400"/>
            <a:ext cx="467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 smtClean="0">
                <a:solidFill>
                  <a:schemeClr val="bg1"/>
                </a:solidFill>
              </a:rPr>
              <a:t>WIP 2 More</a:t>
            </a:r>
            <a:r>
              <a:rPr lang="en-CA" sz="100" baseline="0" dirty="0" smtClean="0">
                <a:solidFill>
                  <a:schemeClr val="bg1"/>
                </a:solidFill>
              </a:rPr>
              <a:t> Information</a:t>
            </a:r>
            <a:endParaRPr lang="en-CA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28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1465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 smtClean="0">
                <a:solidFill>
                  <a:schemeClr val="bg1"/>
                </a:solidFill>
              </a:rPr>
              <a:t>WIP 3 More Information</a:t>
            </a:r>
            <a:endParaRPr lang="en-CA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777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5270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 smtClean="0">
                <a:solidFill>
                  <a:schemeClr val="bg1"/>
                </a:solidFill>
              </a:rPr>
              <a:t>WIP 4 More Information</a:t>
            </a:r>
            <a:endParaRPr lang="en-CA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09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2890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 smtClean="0">
                <a:solidFill>
                  <a:schemeClr val="bg1"/>
                </a:solidFill>
              </a:rPr>
              <a:t>WIP 5 More Information</a:t>
            </a:r>
            <a:endParaRPr lang="en-CA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37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 smtClean="0">
                <a:solidFill>
                  <a:schemeClr val="bg1"/>
                </a:solidFill>
              </a:rPr>
              <a:t>Conclusion</a:t>
            </a:r>
            <a:endParaRPr lang="en-CA" sz="100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1335088"/>
            <a:ext cx="5715000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  <a:r>
              <a:rPr lang="en-US" b="1" dirty="0" smtClean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ETS – Work in Progress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193800"/>
            <a:ext cx="40354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200" y="3352800"/>
            <a:ext cx="54514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Please proceed </a:t>
            </a: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 subsequent courses detailing other functionality of the Freehold Mineral Tax application.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If you have any comments or questions on this training course, please forward them to the following email address: 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Mintax.Energy@gov.ab.ca</a:t>
            </a:r>
            <a:r>
              <a:rPr lang="en-CA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CA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12954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Revisions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56185"/>
              </p:ext>
            </p:extLst>
          </p:nvPr>
        </p:nvGraphicFramePr>
        <p:xfrm>
          <a:off x="1835696" y="27089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Number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 31, 2012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948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870325" y="1843207"/>
            <a:ext cx="451167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In this module, you will learn how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to: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Access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the Work in Progress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Screen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Retrieve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files from the Work in Progress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Screen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Concur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Reject, and Copy ETS files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GIntro_FM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4" y="1752600"/>
            <a:ext cx="2692400" cy="27305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1371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3544" y="1564481"/>
            <a:ext cx="80794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 requests will be visible to the Transferor and Transferee only.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Add Lessee Request Detail screen will be visible to the PE Administrator (Creator only).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Delete Lessee Request will be visible to the Creator only.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Unit Values requests will be visible to Lessee (Creator only).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Transferor clients in a Concurrence role can view the request when it is at ‘Concurrence’ status.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Transferee clients in a Concurrence role can view the requests at ‘Concurrence’, ‘Pending’, ‘Completed’ and ‘Rejected’ status.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Transferor clients in Creator role can view requests created by them regardless of the request status.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Transferor clients in Coordinator role can view requests created by the company regardless of the request status.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Transferor clients in Viewer role can view requests created by the company regardless of the request status.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18288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Business Rules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784725" y="1499949"/>
            <a:ext cx="36734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WIP screen will display requests created in the last 6 months or based on user preferences.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You have selection options under 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Type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Status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Account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fields. Use the drop-down arrow to select the type of work to be viewed.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Work in Progress results are listed in descending order from the most recent updated Request.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Requests with a WIP status of Pending will pick up and validate that request with Freehold Mineral Tax when the effective date equals current date.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Request with a WIP Status of Rejected are not updated and reasons are available by clicking on the request number.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Request with a WIP Status of Work in Progress are not complete or have not been submitted successfully.</a:t>
            </a:r>
          </a:p>
        </p:txBody>
      </p:sp>
      <p:pic>
        <p:nvPicPr>
          <p:cNvPr id="3" name="Picture 4" descr="GWork in Progress - Accessing the WIP Scree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4" y="1651000"/>
            <a:ext cx="3844925" cy="32258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28194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Accessing the WIP</a:t>
            </a:r>
            <a:r>
              <a:rPr lang="en-CA" sz="1600" b="1" baseline="0" dirty="0" smtClean="0">
                <a:latin typeface="Arial" pitchFamily="34" charset="0"/>
                <a:cs typeface="Arial" pitchFamily="34" charset="0"/>
              </a:rPr>
              <a:t> Screen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248151" y="1737479"/>
            <a:ext cx="4743449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REQUEST NUMBER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(if known) is provided in the e-mail notification of a transaction, or on-screen when conducting a query.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START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date narrows the time frame during which the request was created. Dates defaulted depend on the Start and End dates in preferences screen. This is the only mandatory field.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STATUS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reflects the status of a WIP transaction. It can be left blank to select all Requests during the date range.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Account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can restrict the transaction to a particular creator, by selecting that ETS ID from the drop-down menu.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retrieves the transactions identified.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6" descr="GWork in Progress - Accessing the WIP Scree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727200"/>
            <a:ext cx="3844925" cy="32258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39624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Accessing the WIP</a:t>
            </a:r>
            <a:r>
              <a:rPr lang="en-CA" sz="1600" b="1" baseline="0" dirty="0" smtClean="0">
                <a:latin typeface="Arial" pitchFamily="34" charset="0"/>
                <a:cs typeface="Arial" pitchFamily="34" charset="0"/>
              </a:rPr>
              <a:t> Screen (Continued)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79424" y="3743562"/>
            <a:ext cx="383540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b="1" i="1" dirty="0">
                <a:latin typeface="Arial" pitchFamily="34" charset="0"/>
                <a:cs typeface="Arial" pitchFamily="34" charset="0"/>
              </a:rPr>
              <a:t>TIP:</a:t>
            </a:r>
            <a:r>
              <a:rPr lang="en-CA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Saving or Printing documents is useful for transactional backups.</a:t>
            </a:r>
            <a:br>
              <a:rPr lang="en-CA" sz="1100" dirty="0">
                <a:latin typeface="Arial" pitchFamily="34" charset="0"/>
                <a:cs typeface="Arial" pitchFamily="34" charset="0"/>
              </a:rPr>
            </a:br>
            <a:r>
              <a:rPr lang="en-CA" sz="1100" i="1" dirty="0">
                <a:latin typeface="Arial" pitchFamily="34" charset="0"/>
                <a:cs typeface="Arial" pitchFamily="34" charset="0"/>
              </a:rPr>
              <a:t/>
            </a:r>
            <a:br>
              <a:rPr lang="en-CA" sz="1100" i="1" dirty="0">
                <a:latin typeface="Arial" pitchFamily="34" charset="0"/>
                <a:cs typeface="Arial" pitchFamily="34" charset="0"/>
              </a:rPr>
            </a:br>
            <a:r>
              <a:rPr lang="en-CA" sz="1100" b="1" i="1" dirty="0">
                <a:latin typeface="Arial" pitchFamily="34" charset="0"/>
                <a:cs typeface="Arial" pitchFamily="34" charset="0"/>
              </a:rPr>
              <a:t>TIP:</a:t>
            </a:r>
            <a:r>
              <a:rPr lang="en-CA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Click on the Request Number to view reasons for rejection.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4708525" y="1629013"/>
            <a:ext cx="3597275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Work in Progress screen will provide active links for transactions i.e. role transfers or addition of a lessee that you are working on and have not been sent for concurrence, or transactions action.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Clicking on the Request Number will allow you to continue working on a transaction that has a status of Work In Progress.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Clicking on the magnifying glass will display a summary of that transaction.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If the status is Concurrence, click on the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link to view the transaction, or the XML link to download the transaction.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 on the Concurrence status to action the request.</a:t>
            </a:r>
          </a:p>
        </p:txBody>
      </p:sp>
      <p:pic>
        <p:nvPicPr>
          <p:cNvPr id="4" name="Picture 7" descr="GWork in Progress - WIP Review Search Result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4" y="1552812"/>
            <a:ext cx="3835400" cy="2073275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647700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25146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Review Search Results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247650" y="3638550"/>
            <a:ext cx="383540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b="1" i="1" dirty="0">
                <a:latin typeface="Arial" pitchFamily="34" charset="0"/>
                <a:cs typeface="Arial" pitchFamily="34" charset="0"/>
              </a:rPr>
              <a:t>TIP:</a:t>
            </a:r>
            <a:r>
              <a:rPr lang="en-CA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If no action is taken within 60 days, the system will reject the transfer.</a:t>
            </a:r>
            <a:br>
              <a:rPr lang="en-CA" sz="1100" dirty="0">
                <a:latin typeface="Arial" pitchFamily="34" charset="0"/>
                <a:cs typeface="Arial" pitchFamily="34" charset="0"/>
              </a:rPr>
            </a:br>
            <a:r>
              <a:rPr lang="en-CA" sz="1100" i="1" dirty="0">
                <a:latin typeface="Arial" pitchFamily="34" charset="0"/>
                <a:cs typeface="Arial" pitchFamily="34" charset="0"/>
              </a:rPr>
              <a:t/>
            </a:r>
            <a:br>
              <a:rPr lang="en-CA" sz="1100" i="1" dirty="0">
                <a:latin typeface="Arial" pitchFamily="34" charset="0"/>
                <a:cs typeface="Arial" pitchFamily="34" charset="0"/>
              </a:rPr>
            </a:br>
            <a:r>
              <a:rPr lang="en-CA" sz="1100" b="1" i="1" dirty="0">
                <a:latin typeface="Arial" pitchFamily="34" charset="0"/>
                <a:cs typeface="Arial" pitchFamily="34" charset="0"/>
              </a:rPr>
              <a:t>TIP:</a:t>
            </a:r>
            <a:r>
              <a:rPr lang="en-CA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The role remains with the Transferor until the status is completed.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248151" y="1578610"/>
            <a:ext cx="466724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Transferee or new lessee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selects the Concurrence link to respond to the transaction request.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If you agree, select ‘YES’ from the ‘Concur’ dropdown on the ‘Concurrence’ screen to accept the transaction (i.e. Role Transfer), and click the Submit button.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status of the Transfer is changed to ‘Pending’. If errors are found during validation then the request is set to ‘Rejected’.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Pending status will be set to ‘Completed’ when an overnight job changes this status to ‘Completed’, and locks the Request (cannot be viewed).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FMT system sends an email notification to the Transferor about the accepted transfer.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9" descr="GWork in Progress - WIP Concurrenc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447800"/>
            <a:ext cx="3835400" cy="2073275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647700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54050" y="487362"/>
            <a:ext cx="155575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Concurrence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127000" y="4081046"/>
            <a:ext cx="3835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b="1" i="1" dirty="0">
                <a:latin typeface="Arial" pitchFamily="34" charset="0"/>
                <a:cs typeface="Arial" pitchFamily="34" charset="0"/>
              </a:rPr>
              <a:t>TIP: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Saving your file in a text format using </a:t>
            </a:r>
            <a:r>
              <a:rPr lang="en-CA" sz="1100" b="1" dirty="0">
                <a:latin typeface="Arial" pitchFamily="34" charset="0"/>
                <a:cs typeface="Arial" pitchFamily="34" charset="0"/>
              </a:rPr>
              <a:t>Notepad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 will create the proper file format.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4248151" y="1725811"/>
            <a:ext cx="4286249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A Transferee can select ‘NO’ from the ‘Concur’ dropdown on the ‘Concurrence’ screen to reject the transfer.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request status is changed to ‘Client Rejected’, and an email notification is sent to the Transferor about the rejected transfer.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(Email: Your transfer request number 0001 has been rejected.)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If no action is taken by the Transferee, then the FMT system will change the request status to ‘Rejected’ after 60 days. An email notification will be sent to the Transferor.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A message box will appear when information/changes have been saved or submitted successfully.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GWork in Progress - Reject Transactio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661696"/>
            <a:ext cx="3835400" cy="2073275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647700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18288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Reject Transition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9" ma:contentTypeDescription="This is the base content type for all of the courses." ma:contentTypeScope="" ma:versionID="5e75130c2787cb4b878206f774c9f8d1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targetNamespace="http://schemas.microsoft.com/office/2006/metadata/properties" ma:root="true" ma:fieldsID="a77d42b46df79df0acabc75b74fce705" ns2:_="" ns3:_="" ns4:_="">
    <xsd:import namespace="d317fc56-cd2a-4fee-83bf-2acf5d88d7a0"/>
    <xsd:import namespace="cd3b5d7d-85b8-485a-94e1-bd5df7614905"/>
    <xsd:import namespace="e6d83808-03cb-4f3c-af89-207626cead88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8dedacd1-8ed8-4364-83a4-3ca25ad2d99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A96E00079634E9FBDB7F795F7A9A5" ma:contentTypeVersion="5" ma:contentTypeDescription="Create a new document." ma:contentTypeScope="" ma:versionID="c1c6d873d8a9de405f41a3e3f5e4e09b">
  <xsd:schema xmlns:xsd="http://www.w3.org/2001/XMLSchema" xmlns:xs="http://www.w3.org/2001/XMLSchema" xmlns:p="http://schemas.microsoft.com/office/2006/metadata/properties" xmlns:ns2="d8c13b0c-e34e-4b28-bcb2-463731fd6865" xmlns:ns3="78edee72-e44d-46e9-a36a-d832258d0434" targetNamespace="http://schemas.microsoft.com/office/2006/metadata/properties" ma:root="true" ma:fieldsID="74e3656afbcef96187515b2d1554269e" ns2:_="" ns3:_="">
    <xsd:import namespace="d8c13b0c-e34e-4b28-bcb2-463731fd6865"/>
    <xsd:import namespace="78edee72-e44d-46e9-a36a-d832258d0434"/>
    <xsd:element name="properties">
      <xsd:complexType>
        <xsd:sequence>
          <xsd:element name="documentManagement">
            <xsd:complexType>
              <xsd:all>
                <xsd:element ref="ns2:DoE_x0020_Description" minOccurs="0"/>
                <xsd:element ref="ns2:DoE_x0020_Alternative_x0020_Title" minOccurs="0"/>
                <xsd:element ref="ns2:DoE_x0020_Effective_x0020_Date" minOccurs="0"/>
                <xsd:element ref="ns2:DOE_x0020_Document_x0020_Type" minOccurs="0"/>
                <xsd:element ref="ns2:DoE_x0020_Commodity" minOccurs="0"/>
                <xsd:element ref="ns2:DoE_x0020_Keywords" minOccurs="0"/>
                <xsd:element ref="ns2:DoE_x0020_Contributor" minOccurs="0"/>
                <xsd:element ref="ns2:DoE_x0020_Creator_x0020_Internal_x0020_Name" minOccurs="0"/>
                <xsd:element ref="ns2:DoE_x0020_Creator_x0020_Organizational_x0020_Unit" minOccurs="0"/>
                <xsd:element ref="ns2:DoE_x0020_Creator_x0020_External" minOccurs="0"/>
                <xsd:element ref="ns2:DoE_x0020_Language"/>
                <xsd:element ref="ns3:Business_x0020_Area"/>
                <xsd:element ref="ns3:Course_x0020_Category" minOccurs="0"/>
                <xsd:element ref="ns3:Internal_x002f_External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13b0c-e34e-4b28-bcb2-463731fd6865" elementFormDefault="qualified">
    <xsd:import namespace="http://schemas.microsoft.com/office/2006/documentManagement/types"/>
    <xsd:import namespace="http://schemas.microsoft.com/office/infopath/2007/PartnerControls"/>
    <xsd:element name="DoE_x0020_Description" ma:index="1" nillable="true" ma:displayName="DoE Description" ma:default="" ma:description="An account of the content of the resource." ma:internalName="DoE_x0020_Description">
      <xsd:simpleType>
        <xsd:restriction base="dms:Note">
          <xsd:maxLength value="255"/>
        </xsd:restriction>
      </xsd:simpleType>
    </xsd:element>
    <xsd:element name="DoE_x0020_Alternative_x0020_Title" ma:index="2" nillable="true" ma:displayName="DoE Alternative Title" ma:description="Any form of the title used as a substitute or alternative to the formal title of the resource." ma:internalName="DoE_x0020_Alternative_x0020_Title">
      <xsd:simpleType>
        <xsd:restriction base="dms:Text">
          <xsd:maxLength value="255"/>
        </xsd:restriction>
      </xsd:simpleType>
    </xsd:element>
    <xsd:element name="DoE_x0020_Effective_x0020_Date" ma:index="3" nillable="true" ma:displayName="DoE Effective Date" ma:default="[today]" ma:description="The first date on which the information becomes effective." ma:format="DateOnly" ma:internalName="DoE_x0020_Effective_x0020_Date">
      <xsd:simpleType>
        <xsd:restriction base="dms:DateTime"/>
      </xsd:simpleType>
    </xsd:element>
    <xsd:element name="DOE_x0020_Document_x0020_Type" ma:index="4" nillable="true" ma:displayName="DOE Document Type" ma:default="" ma:description="The nature or genre of the content of the resource." ma:format="Dropdown" ma:internalName="DOE_x0020_Document_x0020_Type">
      <xsd:simpleType>
        <xsd:restriction base="dms:Choice">
          <xsd:enumeration value="Abstract"/>
          <xsd:enumeration value="Agenda"/>
          <xsd:enumeration value="Agreement"/>
          <xsd:enumeration value="Authorization"/>
          <xsd:enumeration value="Budget"/>
          <xsd:enumeration value="Calendar"/>
          <xsd:enumeration value="Checklist"/>
          <xsd:enumeration value="Contractual Material"/>
          <xsd:enumeration value="Correspondence"/>
          <xsd:enumeration value="Decision"/>
          <xsd:enumeration value="Event"/>
          <xsd:enumeration value="Financial Report"/>
          <xsd:enumeration value="Form"/>
          <xsd:enumeration value="Frequently Asked Questions"/>
          <xsd:enumeration value="Geospatial Material"/>
          <xsd:enumeration value="Guide"/>
          <xsd:enumeration value="Issue"/>
          <xsd:enumeration value="Legislation and Regulations"/>
          <xsd:enumeration value="Licences and Permits"/>
          <xsd:enumeration value="Media Release"/>
          <xsd:enumeration value="Memorandum"/>
          <xsd:enumeration value="Minutes"/>
          <xsd:enumeration value="News Publication"/>
          <xsd:enumeration value="Plan"/>
          <xsd:enumeration value="Policy"/>
          <xsd:enumeration value="Presentation"/>
          <xsd:enumeration value="Procedure"/>
          <xsd:enumeration value="Reference Material"/>
          <xsd:enumeration value="Report"/>
          <xsd:enumeration value="Requirement"/>
          <xsd:enumeration value="Schedule"/>
          <xsd:enumeration value="Service"/>
          <xsd:enumeration value="Standard"/>
          <xsd:enumeration value="Statistics"/>
          <xsd:enumeration value="Status Report"/>
          <xsd:enumeration value="Survey"/>
          <xsd:enumeration value="Template"/>
          <xsd:enumeration value="Terminology"/>
          <xsd:enumeration value="Test Case"/>
          <xsd:enumeration value="Working Document"/>
        </xsd:restriction>
      </xsd:simpleType>
    </xsd:element>
    <xsd:element name="DoE_x0020_Commodity" ma:index="5" nillable="true" ma:displayName="DoE Commodity" ma:default="" ma:description="The energy or mineral resource or product for use or sale." ma:format="Dropdown" ma:internalName="DoE_x0020_Commodity">
      <xsd:simpleType>
        <xsd:restriction base="dms:Choice">
          <xsd:enumeration value="Ammonite Shell"/>
          <xsd:enumeration value="Coal"/>
          <xsd:enumeration value="Electricity"/>
          <xsd:enumeration value="Metallic &amp; Industrial Minerals"/>
          <xsd:enumeration value="Natural Gas"/>
          <xsd:enumeration value="Oil"/>
          <xsd:enumeration value="Oil Sands"/>
          <xsd:enumeration value="Petrochemicals"/>
          <xsd:enumeration value="Petroleum and Natural Gas (PNG)"/>
        </xsd:restriction>
      </xsd:simpleType>
    </xsd:element>
    <xsd:element name="DoE_x0020_Keywords" ma:index="6" nillable="true" ma:displayName="DoE Keywords" ma:default="" ma:description="A significant word or phrase in the title, subject, notes, abstract, or text of a record which can be used as a search term in a free-text search to retrieve all the records containing it." ma:internalName="DoE_x0020_Keywords">
      <xsd:simpleType>
        <xsd:restriction base="dms:Note">
          <xsd:maxLength value="255"/>
        </xsd:restriction>
      </xsd:simpleType>
    </xsd:element>
    <xsd:element name="DoE_x0020_Contributor" ma:index="7" nillable="true" ma:displayName="DoE Contributor" ma:description="One or more people or organizations that contributed to this resource" ma:internalName="DoE_x0020_Contributor">
      <xsd:simpleType>
        <xsd:restriction base="dms:Text">
          <xsd:maxLength value="255"/>
        </xsd:restriction>
      </xsd:simpleType>
    </xsd:element>
    <xsd:element name="DoE_x0020_Creator_x0020_Internal_x0020_Name" ma:index="8" nillable="true" ma:displayName="DoE Creator Internal Name" ma:description="An entity responsible for making the content of the resource." ma:list="UserInfo" ma:SharePointGroup="0" ma:internalName="DoE_x0020_Creator_x0020_Internal_x0020_Na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E_x0020_Creator_x0020_Organizational_x0020_Unit" ma:index="9" nillable="true" ma:displayName="DoE Creator Organizational Unit" ma:description="An entity responsible for making the content of the resource." ma:format="Dropdown" ma:internalName="DoE_x0020_Creator_x0020_Organizational_x0020_Unit" ma:readOnly="false">
      <xsd:simpleType>
        <xsd:restriction base="dms:Choice">
          <xsd:enumeration value="Communications"/>
          <xsd:enumeration value="Corporate Services"/>
          <xsd:enumeration value="CS- FOIP and Records Management"/>
          <xsd:enumeration value="CS-Business and Facility Services"/>
          <xsd:enumeration value="CS-Corporate Advisory Services"/>
          <xsd:enumeration value="CS-Financial Services"/>
          <xsd:enumeration value="CS-Information Technology"/>
          <xsd:enumeration value="Deputy Minister Office"/>
          <xsd:enumeration value="DM-Correspondence"/>
          <xsd:enumeration value="Energy Future"/>
          <xsd:enumeration value="EF-Business Planning and Performance"/>
          <xsd:enumeration value="EF-Regulatory Enhancement Project"/>
          <xsd:enumeration value="EF-Strategic Energy Secretariat"/>
          <xsd:enumeration value="Electricity and Alternative Energy, and Carbon Capture and Storage"/>
          <xsd:enumeration value="EAE-Infrastructure and Alternative Energy"/>
          <xsd:enumeration value="Carbon CS and Energy Eff and Cons Branch"/>
          <xsd:enumeration value="CCSEE-Electricity and Markets"/>
          <xsd:enumeration value="Human Resources"/>
          <xsd:enumeration value="Legal"/>
          <xsd:enumeration value="Oil Sands Strategy and Operations"/>
          <xsd:enumeration value="OSS-Business Design and Evaluation"/>
          <xsd:enumeration value="OSS-External Relations and Advocacy"/>
          <xsd:enumeration value="OSS-Operations"/>
          <xsd:enumeration value="OSS-Strategic Integration and Development"/>
          <xsd:enumeration value="OSS-Value Added Development"/>
          <xsd:enumeration value="Resource Development Policy"/>
          <xsd:enumeration value="RDP-Aboriginal Affairs"/>
          <xsd:enumeration value="RDP-Economics and Markets"/>
          <xsd:enumeration value="RDP-Environment and Resource Services"/>
          <xsd:enumeration value="RDP-Regulatory Affairs"/>
          <xsd:enumeration value="RDP-Research and Technology"/>
          <xsd:enumeration value="RDP-Resource Development"/>
          <xsd:enumeration value="Resource Revenue and Operations"/>
          <xsd:enumeration value="RRO-Coal and Mineral Development"/>
          <xsd:enumeration value="RRO-Compliance and Assurance"/>
          <xsd:enumeration value="RRO-Petroleum Marketing and Valuation"/>
          <xsd:enumeration value="RRO-Petroleum Registry of Alberta"/>
          <xsd:enumeration value="RRO-Royalty Operations Edmonton"/>
          <xsd:enumeration value="RRO-Tenure"/>
          <xsd:enumeration value="Strategic Initiatives"/>
        </xsd:restriction>
      </xsd:simpleType>
    </xsd:element>
    <xsd:element name="DoE_x0020_Creator_x0020_External" ma:index="10" nillable="true" ma:displayName="DoE Creator External" ma:description="An entity responsible for making the content of the resource." ma:internalName="DoE_x0020_Creator_x0020_External">
      <xsd:simpleType>
        <xsd:restriction base="dms:Text">
          <xsd:maxLength value="255"/>
        </xsd:restriction>
      </xsd:simpleType>
    </xsd:element>
    <xsd:element name="DoE_x0020_Language" ma:index="11" ma:displayName="DoE Language" ma:default="English" ma:description="A language of the intellectual content of the resource." ma:format="Dropdown" ma:internalName="DoE_x0020_Language">
      <xsd:simpleType>
        <xsd:restriction base="dms:Choice">
          <xsd:enumeration value="Afrikaans"/>
          <xsd:enumeration value="Arabic"/>
          <xsd:enumeration value="Bulgarian"/>
          <xsd:enumeration value="Chinese"/>
          <xsd:enumeration value="Cree"/>
          <xsd:enumeration value="Croatian"/>
          <xsd:enumeration value="Czech"/>
          <xsd:enumeration value="Danish"/>
          <xsd:enumeration value="Dutch"/>
          <xsd:enumeration value="English"/>
          <xsd:enumeration value="French"/>
          <xsd:enumeration value="German"/>
          <xsd:enumeration value="Greek"/>
          <xsd:enumeration value="Hebrew"/>
          <xsd:enumeration value="Hindi"/>
          <xsd:enumeration value="Hungarian"/>
          <xsd:enumeration value="Italian"/>
          <xsd:enumeration value="Japanese"/>
          <xsd:enumeration value="Korean"/>
          <xsd:enumeration value="Norwegian"/>
          <xsd:enumeration value="Polish"/>
          <xsd:enumeration value="Portuguese"/>
          <xsd:enumeration value="Russian"/>
          <xsd:enumeration value="Spanish"/>
          <xsd:enumeration value="Swedish"/>
          <xsd:enumeration value="Ukrainian"/>
          <xsd:enumeration value="Vietnamese"/>
          <xsd:enumeration value="Yiddis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dee72-e44d-46e9-a36a-d832258d0434" elementFormDefault="qualified">
    <xsd:import namespace="http://schemas.microsoft.com/office/2006/documentManagement/types"/>
    <xsd:import namespace="http://schemas.microsoft.com/office/infopath/2007/PartnerControls"/>
    <xsd:element name="Business_x0020_Area" ma:index="19" ma:displayName="Business Area" ma:format="Dropdown" ma:internalName="Business_x0020_Area">
      <xsd:simpleType>
        <xsd:restriction base="dms:Choice">
          <xsd:enumeration value="Information Technology"/>
          <xsd:enumeration value="Strategic Services"/>
          <xsd:enumeration value="Tenure - CLDS"/>
          <xsd:enumeration value="Tenure - Continuations"/>
          <xsd:enumeration value="Tenure - Freehold Mineral Tax"/>
          <xsd:enumeration value="Oil Sands"/>
          <xsd:enumeration value="Royalty - Oil Royalty"/>
          <xsd:enumeration value="Royalty - Gas Royalty"/>
          <xsd:enumeration value="Finance"/>
        </xsd:restriction>
      </xsd:simpleType>
    </xsd:element>
    <xsd:element name="Course_x0020_Category" ma:index="20" nillable="true" ma:displayName="Category" ma:format="Dropdown" ma:internalName="Course_x0020_Category">
      <xsd:simpleType>
        <xsd:restriction base="dms:Choice">
          <xsd:enumeration value="AMI"/>
          <xsd:enumeration value="CARS2"/>
          <xsd:enumeration value="Common"/>
          <xsd:enumeration value="ETS - Assignments"/>
          <xsd:enumeration value="ETS - Bidding"/>
          <xsd:enumeration value="ETS – General"/>
          <xsd:enumeration value="ETS - Postings"/>
          <xsd:enumeration value="ETS - Transfers"/>
          <xsd:enumeration value="FDN"/>
          <xsd:enumeration value="FMT - External"/>
          <xsd:enumeration value="FMT - Internal"/>
          <xsd:enumeration value="MRIS"/>
          <xsd:enumeration value="OASIS - CARE Reporting"/>
          <xsd:enumeration value="OASIS – External"/>
          <xsd:enumeration value="OASIS – Internal"/>
          <xsd:enumeration value="OASIS - Royalty Reporting"/>
          <xsd:enumeration value="OPAR – Operational Planning and Reporting"/>
          <xsd:enumeration value="RAM"/>
          <xsd:enumeration value="Switching Statistics"/>
          <xsd:enumeration value="Voltage"/>
          <xsd:enumeration value="ETS - Correspondence"/>
          <xsd:enumeration value="ETS - Land Searches"/>
          <xsd:enumeration value="Interactive Map"/>
          <xsd:enumeration value="Mobile Device"/>
          <xsd:enumeration value="IssueNet"/>
        </xsd:restriction>
      </xsd:simpleType>
    </xsd:element>
    <xsd:element name="Internal_x002f_External" ma:index="21" ma:displayName="Internal/External" ma:format="Dropdown" ma:internalName="Internal_x002F_External">
      <xsd:simpleType>
        <xsd:restriction base="dms:Choice">
          <xsd:enumeration value="Internal"/>
          <xsd:enumeration value="Extern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09</Order1>
    <Course_x0020_Description xmlns="d317fc56-cd2a-4fee-83bf-2acf5d88d7a0">In this module, you will learn how to access the Work in Progress Screen, retrieve files from the Work in Progress Screen, concur, Reject, and Copy ETS files.</Course_x0020_Description>
    <Module xmlns="d317fc56-cd2a-4fee-83bf-2acf5d88d7a0">Module</Module>
    <Area xmlns="d317fc56-cd2a-4fee-83bf-2acf5d88d7a0">Freehold Mintax</Area>
  </documentManagement>
</p:properties>
</file>

<file path=customXml/itemProps1.xml><?xml version="1.0" encoding="utf-8"?>
<ds:datastoreItem xmlns:ds="http://schemas.openxmlformats.org/officeDocument/2006/customXml" ds:itemID="{1DE74039-7372-4C25-BF34-B1106315676F}"/>
</file>

<file path=customXml/itemProps2.xml><?xml version="1.0" encoding="utf-8"?>
<ds:datastoreItem xmlns:ds="http://schemas.openxmlformats.org/officeDocument/2006/customXml" ds:itemID="{AF32EAD8-8B0C-4AE0-AA6F-82D42DFEC948}"/>
</file>

<file path=customXml/itemProps3.xml><?xml version="1.0" encoding="utf-8"?>
<ds:datastoreItem xmlns:ds="http://schemas.openxmlformats.org/officeDocument/2006/customXml" ds:itemID="{CA238282-B943-41B6-8FFD-BE378FF76FBA}"/>
</file>

<file path=customXml/itemProps4.xml><?xml version="1.0" encoding="utf-8"?>
<ds:datastoreItem xmlns:ds="http://schemas.openxmlformats.org/officeDocument/2006/customXml" ds:itemID="{16770B3D-DFC6-4690-9345-D9357C889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c13b0c-e34e-4b28-bcb2-463731fd6865"/>
    <ds:schemaRef ds:uri="78edee72-e44d-46e9-a36a-d832258d0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434B0F6-FEA7-4D21-B208-A9742CB94754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754</Words>
  <Application>Microsoft Office PowerPoint</Application>
  <PresentationFormat>On-screen Show (4:3)</PresentationFormat>
  <Paragraphs>93</Paragraphs>
  <Slides>16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</vt:lpstr>
      <vt:lpstr>Revisions</vt:lpstr>
      <vt:lpstr>Introduction</vt:lpstr>
      <vt:lpstr>Business Rules</vt:lpstr>
      <vt:lpstr>Accessing the WIP Screen</vt:lpstr>
      <vt:lpstr>Accessing the WIP Screen (Continued)</vt:lpstr>
      <vt:lpstr>Review Search Results</vt:lpstr>
      <vt:lpstr>Concurrence</vt:lpstr>
      <vt:lpstr>Reject Transition</vt:lpstr>
      <vt:lpstr>WIP Copy Transfer Request</vt:lpstr>
      <vt:lpstr>WIP 1 More Information</vt:lpstr>
      <vt:lpstr>WIP 2 More Information</vt:lpstr>
      <vt:lpstr>WIP 3 More Information</vt:lpstr>
      <vt:lpstr>WIP 4 More Information</vt:lpstr>
      <vt:lpstr>WIP 5 More Information</vt:lpstr>
      <vt:lpstr>Conclusion</vt:lpstr>
    </vt:vector>
  </TitlesOfParts>
  <Company>Government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in Progress</dc:title>
  <dc:creator>Karen Chinnery</dc:creator>
  <cp:lastModifiedBy>ellen.guo</cp:lastModifiedBy>
  <cp:revision>29</cp:revision>
  <dcterms:created xsi:type="dcterms:W3CDTF">2012-06-06T20:55:36Z</dcterms:created>
  <dcterms:modified xsi:type="dcterms:W3CDTF">2017-08-10T21:52:56Z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_MarkAsFinal">
    <vt:bool>true</vt:bool>
  </property>
</Properties>
</file>