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29"/>
  </p:notesMasterIdLst>
  <p:handoutMasterIdLst>
    <p:handoutMasterId r:id="rId30"/>
  </p:handoutMasterIdLst>
  <p:sldIdLst>
    <p:sldId id="256" r:id="rId6"/>
    <p:sldId id="257" r:id="rId7"/>
    <p:sldId id="258" r:id="rId8"/>
    <p:sldId id="309" r:id="rId9"/>
    <p:sldId id="307" r:id="rId10"/>
    <p:sldId id="308" r:id="rId11"/>
    <p:sldId id="310" r:id="rId12"/>
    <p:sldId id="312" r:id="rId13"/>
    <p:sldId id="313" r:id="rId14"/>
    <p:sldId id="321" r:id="rId15"/>
    <p:sldId id="315" r:id="rId16"/>
    <p:sldId id="317" r:id="rId17"/>
    <p:sldId id="316" r:id="rId18"/>
    <p:sldId id="322" r:id="rId19"/>
    <p:sldId id="319" r:id="rId20"/>
    <p:sldId id="320" r:id="rId21"/>
    <p:sldId id="323" r:id="rId22"/>
    <p:sldId id="324" r:id="rId23"/>
    <p:sldId id="326" r:id="rId24"/>
    <p:sldId id="325" r:id="rId25"/>
    <p:sldId id="327" r:id="rId26"/>
    <p:sldId id="276" r:id="rId27"/>
    <p:sldId id="262" r:id="rId2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7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206"/>
    </p:cViewPr>
  </p:sorterViewPr>
  <p:notesViewPr>
    <p:cSldViewPr showGuides="1">
      <p:cViewPr varScale="1">
        <p:scale>
          <a:sx n="84" d="100"/>
          <a:sy n="84" d="100"/>
        </p:scale>
        <p:origin x="-1884" y="-7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30" Type="http://schemas.openxmlformats.org/officeDocument/2006/relationships/handoutMaster" Target="handoutMasters/handout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5" Type="http://schemas.openxmlformats.org/officeDocument/2006/relationships/customXml" Target="../customXml/item5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421ED123-8121-4BCD-B5F3-DAF44722B6C1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472214E0-D943-47CE-A672-A3F7D8E06F5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597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88A852A6-EF16-4294-8868-8D1386ED73FF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612A25DD-4FE8-4E6B-B235-9985404255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022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3700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432254-6AEF-48A5-82E8-B07646D4AA1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2199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9351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340x340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7248" y="1484784"/>
            <a:ext cx="3236400" cy="323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 340x340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149C-F1BD-475B-969A-D0D119C66F8A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0C50-A4C6-4009-BDC0-5F2DC508A22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07904" y="1484784"/>
            <a:ext cx="5256709" cy="46810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074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450x340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7248" y="1484784"/>
            <a:ext cx="4284000" cy="323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Picture 450x340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149C-F1BD-475B-969A-D0D119C66F8A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0C50-A4C6-4009-BDC0-5F2DC508A22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7900" y="1484313"/>
            <a:ext cx="4105275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5720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907x336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54384" y="1484784"/>
            <a:ext cx="8640000" cy="3200400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 smtClean="0"/>
              <a:t>Picture 969x336</a:t>
            </a:r>
          </a:p>
          <a:p>
            <a:r>
              <a:rPr lang="en-CA" dirty="0" smtClean="0"/>
              <a:t>Note: The </a:t>
            </a:r>
            <a:r>
              <a:rPr lang="en-CA" dirty="0" err="1" smtClean="0"/>
              <a:t>ForceTen</a:t>
            </a:r>
            <a:r>
              <a:rPr lang="en-CA" dirty="0" smtClean="0"/>
              <a:t> pixel size goes over the margin. For consistency, the image will have to be resized to fit the new format.</a:t>
            </a:r>
          </a:p>
          <a:p>
            <a:r>
              <a:rPr lang="en-CA" dirty="0" smtClean="0"/>
              <a:t>New format is 24 cm x 8.89 cm (907x336 pixels).</a:t>
            </a:r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149C-F1BD-475B-969A-D0D119C66F8A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0C50-A4C6-4009-BDC0-5F2DC508A22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0825" y="4797152"/>
            <a:ext cx="8642350" cy="15115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84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F149C-F1BD-475B-969A-D0D119C66F8A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50C50-A4C6-4009-BDC0-5F2DC508A22C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50825" y="1484313"/>
            <a:ext cx="8642350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553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F658-6C19-45CF-90B4-ED38091AEFBD}" type="datetimeFigureOut">
              <a:rPr lang="en-CA" smtClean="0"/>
              <a:t>2017/08/11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220A-40A3-451E-8A3B-AEB0639DEA9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95288" y="2204864"/>
            <a:ext cx="8497887" cy="41038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75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F658-6C19-45CF-90B4-ED38091AEFBD}" type="datetimeFigureOut">
              <a:rPr lang="en-CA" smtClean="0"/>
              <a:t>2017/08/11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220A-40A3-451E-8A3B-AEB0639DEA9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251520" y="980728"/>
            <a:ext cx="8640960" cy="3600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475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370B-5D8A-40E6-9DFE-1592A9EE5037}" type="datetimeFigureOut">
              <a:rPr lang="en-CA" smtClean="0"/>
              <a:t>2017/08/11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54CFB-F685-4C6E-8290-620143F7E8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92676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8496944" cy="3921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DF658-6C19-45CF-90B4-ED38091AEFBD}" type="datetimeFigureOut">
              <a:rPr lang="en-CA" smtClean="0"/>
              <a:t>2017/08/11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6220A-40A3-451E-8A3B-AEB0639DEA92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0962"/>
            <a:ext cx="9144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956376" y="6553200"/>
            <a:ext cx="1187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Page</a:t>
            </a:r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</a:t>
            </a:r>
            <a:fld id="{7BBEA47B-5C20-4D24-B980-3D3FEDDF151E}" type="slidenum">
              <a:rPr lang="en-US" sz="1200" baseline="0" smtClean="0">
                <a:latin typeface="Arial" pitchFamily="34" charset="0"/>
                <a:cs typeface="Arial" pitchFamily="34" charset="0"/>
              </a:rPr>
              <a:t>‹#›</a:t>
            </a:fld>
            <a:r>
              <a:rPr lang="en-US" sz="1200" baseline="0" dirty="0" smtClean="0">
                <a:latin typeface="Arial" pitchFamily="34" charset="0"/>
                <a:cs typeface="Arial" pitchFamily="34" charset="0"/>
              </a:rPr>
              <a:t> of 26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khana\AppData\Local\Microsoft\Windows\Temporary Internet Files\Content.Outlook\31CKDS7B\OASIS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80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64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0" r:id="rId4"/>
    <p:sldLayoutId id="2147483711" r:id="rId5"/>
    <p:sldLayoutId id="2147483712" r:id="rId6"/>
    <p:sldLayoutId id="2147483713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"/>
          <p:cNvSpPr txBox="1">
            <a:spLocks noChangeArrowheads="1"/>
          </p:cNvSpPr>
          <p:nvPr/>
        </p:nvSpPr>
        <p:spPr bwMode="auto">
          <a:xfrm rot="574002">
            <a:off x="99719" y="1340768"/>
            <a:ext cx="4474165" cy="216024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cene3d>
              <a:camera prst="orthographicFront">
                <a:rot lat="0" lon="600000" rev="600000"/>
              </a:camera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0" b="1" i="0" u="none" strike="noStrike" cap="none" normalizeH="0" dirty="0" smtClean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Welcome!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 sz="100" dirty="0" smtClean="0">
                <a:solidFill>
                  <a:schemeClr val="bg1"/>
                </a:solidFill>
              </a:rPr>
              <a:t>Welcome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0" y="2202629"/>
            <a:ext cx="4067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itchFamily="34" charset="0"/>
                <a:cs typeface="Arial" pitchFamily="34" charset="0"/>
              </a:rPr>
              <a:t>The Alberta Department of Energy provides 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Geoview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as a mapping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interface to enable users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to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locate geographic 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>information in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Alberta, as well as Edit land tools.</a:t>
            </a:r>
            <a:r>
              <a:rPr lang="en-GB" sz="1200" dirty="0">
                <a:latin typeface="Arial" pitchFamily="34" charset="0"/>
                <a:cs typeface="Arial" pitchFamily="34" charset="0"/>
              </a:rPr>
              <a:t/>
            </a:r>
            <a:br>
              <a:rPr lang="en-GB" sz="1200" dirty="0">
                <a:latin typeface="Arial" pitchFamily="34" charset="0"/>
                <a:cs typeface="Arial" pitchFamily="34" charset="0"/>
              </a:rPr>
            </a:br>
            <a:r>
              <a:rPr lang="en-GB" sz="1200" dirty="0">
                <a:latin typeface="Arial" pitchFamily="34" charset="0"/>
                <a:cs typeface="Arial" pitchFamily="34" charset="0"/>
              </a:rPr>
              <a:t/>
            </a:r>
            <a:br>
              <a:rPr lang="en-GB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module outlines the functionality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Edit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lands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 for the purposes of adding lands or modifying lands in an OSR Application.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Prerequisite:  Please refer to the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Geoview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Overview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module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for a full review of the mapping tools offered.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1520" y="2998693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the </a:t>
            </a:r>
            <a:r>
              <a:rPr lang="en-US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Geoview</a:t>
            </a:r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- Editing for OSR Applications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Online Training Course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22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458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Map – Add Lands to the 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Current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Application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576901"/>
            <a:ext cx="25146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Lands can be added to the application by way of the ‘Application Added Lands’ Edit Layer.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Steps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Selection layer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the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tool</a:t>
            </a:r>
            <a:b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Choose </a:t>
            </a:r>
            <a:r>
              <a:rPr lang="en-US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Appl.Added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Lands</a:t>
            </a:r>
            <a:b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[Edit Layer]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the map to select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Land(s)</a:t>
            </a:r>
          </a:p>
          <a:p>
            <a:pPr marL="228600" indent="-228600">
              <a:buAutoNum type="arabicPeriod" startAt="3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 Lands</a:t>
            </a:r>
            <a:endParaRPr lang="en-CA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CA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23307"/>
            <a:ext cx="5040560" cy="41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83124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Add Lands to the Current Application (...continued)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1676400"/>
            <a:ext cx="2230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Selected Lands will be identified in Information Panel under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Land Selection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Land has been selected, click on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 Land(s)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DUCHESD\AppData\Local\Temp\SNAGHTMLeba37ee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47825"/>
            <a:ext cx="5669995" cy="3805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903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762000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Add Lands to the Current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Application (...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continued)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674674"/>
            <a:ext cx="22305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clicking on Add Land(s), a validation screen is displayed.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on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Apply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finalize the lands being added, or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Cancel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return back to map.</a:t>
            </a:r>
          </a:p>
          <a:p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 Validation will identify whether selected lands are allowed, if not an error message will appear.</a:t>
            </a:r>
            <a:endParaRPr lang="en-CA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43" y="1828800"/>
            <a:ext cx="5508395" cy="2028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943" y="4262068"/>
            <a:ext cx="5498870" cy="182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6324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Add Lands to the Current Application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(...continued)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524000"/>
            <a:ext cx="21602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Applying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the land changes;</a:t>
            </a:r>
          </a:p>
          <a:p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lphaLcParenR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the Map information (Land key tree &amp; Land boundary) is updated</a:t>
            </a:r>
          </a:p>
          <a:p>
            <a:pPr marL="228600" indent="-228600">
              <a:buAutoNum type="alphaLcParenR"/>
            </a:pPr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b) the Lands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t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ab in the application is updated.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701552"/>
            <a:ext cx="5542479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513" y="4365104"/>
            <a:ext cx="58293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29634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Land Key Tree (sort order)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524000"/>
            <a:ext cx="21602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Land </a:t>
            </a: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Key Tree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will display those lands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which are in the application at the time of last saved action and land boundary will be adjusted accordingly.</a:t>
            </a:r>
            <a:endParaRPr lang="en-CA" sz="1200" dirty="0">
              <a:latin typeface="Arial" pitchFamily="34" charset="0"/>
              <a:cs typeface="Arial" pitchFamily="34" charset="0"/>
            </a:endParaRPr>
          </a:p>
          <a:p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Land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Keys sort order are as follows: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indent="-171450">
              <a:buFont typeface="Arial" pitchFamily="34" charset="0"/>
              <a:buChar char="•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Meridian</a:t>
            </a: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indent="-171450">
              <a:buFont typeface="Arial" pitchFamily="34" charset="0"/>
              <a:buChar char="•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Range</a:t>
            </a: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indent="-171450">
              <a:buFont typeface="Arial" pitchFamily="34" charset="0"/>
              <a:buChar char="•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Township</a:t>
            </a: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indent="-171450">
              <a:buFont typeface="Arial" pitchFamily="34" charset="0"/>
              <a:buChar char="•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Sections</a:t>
            </a: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Quarter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Sections</a:t>
            </a: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indent="-171450">
              <a:buFont typeface="Arial" pitchFamily="34" charset="0"/>
              <a:buChar char="•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Legal Sub Divisions </a:t>
            </a:r>
          </a:p>
          <a:p>
            <a:pPr indent="-171450">
              <a:buFont typeface="Arial" pitchFamily="34" charset="0"/>
              <a:buChar char="•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Quadrants</a:t>
            </a:r>
          </a:p>
          <a:p>
            <a:pPr indent="-171450">
              <a:buFont typeface="Arial" pitchFamily="34" charset="0"/>
              <a:buChar char="•"/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The icon for the Land Key Tree may be selected to display the lands.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87" y="1551434"/>
            <a:ext cx="5255861" cy="24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5462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458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Map – 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Remove Lands from the Current Application record 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576901"/>
            <a:ext cx="251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Lands which are recorded in the application as Added Lands can be removed.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Steps: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Selection layer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the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tool</a:t>
            </a:r>
            <a:b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Choose </a:t>
            </a:r>
            <a:r>
              <a:rPr lang="en-US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Appl.Added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Lands</a:t>
            </a:r>
            <a:b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[Edit Layer]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the map to select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Land(s)</a:t>
            </a:r>
          </a:p>
          <a:p>
            <a:pPr marL="228600" indent="-228600">
              <a:buAutoNum type="arabicPeriod" startAt="3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Remove Land</a:t>
            </a:r>
            <a:endParaRPr lang="en-CA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CA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C:\Users\DUCHESD\AppData\Local\Temp\SNAGHTML12324c89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999627"/>
            <a:ext cx="5451475" cy="294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1126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Map– Remove 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Lands from the Current Application record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(...continued)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96031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Cancel will close the popup window and return back to edit session.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60553"/>
            <a:ext cx="448767" cy="4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894" y="1828800"/>
            <a:ext cx="5014131" cy="271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674674"/>
            <a:ext cx="22305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clicking on Remove Land(s), a validation screen is displayed.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on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Apply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finalize the lands being removed, or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Cancel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return back to map.</a:t>
            </a:r>
          </a:p>
          <a:p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 Validation will identify whether selected lands are allowed for removal, if not an error message will appear.</a:t>
            </a:r>
            <a:endParaRPr lang="en-CA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90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2296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Map– Remove Lands from the Current Application record (...continued)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1524000"/>
            <a:ext cx="21602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After </a:t>
            </a: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Applying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the land changes;</a:t>
            </a:r>
          </a:p>
          <a:p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lphaLcParenR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the Map information (Land key tree &amp; Land boundary) is updated</a:t>
            </a:r>
          </a:p>
          <a:p>
            <a:pPr marL="228600" indent="-228600">
              <a:buAutoNum type="alphaLcParenR"/>
            </a:pPr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b) the Lands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t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ab in the application will is updated.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91" y="4437112"/>
            <a:ext cx="57721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64" y="1628800"/>
            <a:ext cx="579672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2555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458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Amendments – Existing Approval project lands requested for removal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576901"/>
            <a:ext cx="3187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Lands in an approved project may be requested for removal in an amendment application.</a:t>
            </a:r>
          </a:p>
          <a:p>
            <a:endParaRPr lang="en-US" sz="1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lands requested for removal are recorded;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under the Lands Tab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as Current Application – Removed Lands,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the map as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Removed Land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 these lands with have a Red boundary.</a:t>
            </a:r>
          </a:p>
          <a:p>
            <a:endParaRPr lang="en-CA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4248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70" y="3008062"/>
            <a:ext cx="1857177" cy="187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807" y="3510531"/>
            <a:ext cx="24193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6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Amendments 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en-CA" sz="1600" b="1" dirty="0">
                <a:latin typeface="Arial" pitchFamily="34" charset="0"/>
                <a:cs typeface="Arial" pitchFamily="34" charset="0"/>
              </a:rPr>
              <a:t>Existing Approval project lands requested for removal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 (Continued)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96031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Cancel will close the popup window and return back to edit session.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60553"/>
            <a:ext cx="448767" cy="4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674674"/>
            <a:ext cx="3259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Land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edits, for the purpose of removing lands from and an existing approved project need to be made using the Edit layer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Appl.Removed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Lands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”.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Since the ‘</a:t>
            </a:r>
            <a:r>
              <a:rPr lang="en-US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Appl.Removed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Lands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’ record represents lands to be removed from an existing approved project; your land selection on the map may be followed by the action;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 ‘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 lands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’ to record additional lands to be removed from the existing project.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 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Tx/>
              <a:buChar char="-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‘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Remove lands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’ to record less lands to be removed form the existing project.</a:t>
            </a:r>
          </a:p>
          <a:p>
            <a:pPr marL="171450" indent="-171450">
              <a:buFontTx/>
              <a:buChar char="-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35147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0844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789506"/>
              </p:ext>
            </p:extLst>
          </p:nvPr>
        </p:nvGraphicFramePr>
        <p:xfrm>
          <a:off x="1835696" y="2708920"/>
          <a:ext cx="5560251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251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Number</a:t>
                      </a:r>
                      <a:endParaRPr lang="en-CA" dirty="0"/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May 30, 2013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Updates</a:t>
                      </a:r>
                      <a:endParaRPr lang="en-C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</a:t>
                      </a:r>
                      <a:endParaRPr lang="en-CA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July 17,</a:t>
                      </a:r>
                      <a:r>
                        <a:rPr lang="en-US" baseline="0" dirty="0" smtClean="0"/>
                        <a:t> 2016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Updates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30832" y="764704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Revision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55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15962"/>
            <a:ext cx="8458200" cy="8080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Amendments – Existing Approval project lands requested for removal (Continued)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576901"/>
            <a:ext cx="251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Land which are recorded in an approved project may requested for removal.  These lands would be identified under the Edit Layer “Application Remove Lands’.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To add approved project lands to the Remove land record follow these steps.</a:t>
            </a: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Steps: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Set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Selection layer</a:t>
            </a:r>
            <a:endParaRPr lang="en-US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the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Select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tool</a:t>
            </a:r>
            <a:b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Choose </a:t>
            </a:r>
            <a:r>
              <a:rPr lang="en-US" sz="1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Appl.Removed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Lands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[Edit Layer]</a:t>
            </a: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the map to select 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Land(s)</a:t>
            </a:r>
          </a:p>
          <a:p>
            <a:pPr marL="228600" indent="-228600">
              <a:buAutoNum type="arabicPeriod" startAt="3"/>
            </a:pPr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buAutoNum type="arabicPeriod" startAt="3"/>
            </a:pP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Add Land</a:t>
            </a:r>
            <a:endParaRPr lang="en-CA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CA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4948223" cy="35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369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7620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>
                <a:latin typeface="Arial" pitchFamily="34" charset="0"/>
                <a:cs typeface="Arial" pitchFamily="34" charset="0"/>
              </a:rPr>
              <a:t>Map – Amendments – Existing Approval project lands requested for removal (Continued)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960313"/>
            <a:ext cx="5256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Cancel will close the popup window and return back to edit session.</a:t>
            </a:r>
            <a:endParaRPr lang="en-CA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60553"/>
            <a:ext cx="448767" cy="4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674674"/>
            <a:ext cx="22305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clicking on Add (to the Removed Land record) a validation screen is displayed.</a:t>
            </a:r>
          </a:p>
          <a:p>
            <a:endParaRPr 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Click on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Apply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finalize the lands being removed, or </a:t>
            </a:r>
            <a:r>
              <a:rPr lang="en-US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Cancel</a:t>
            </a:r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return back to map.</a:t>
            </a:r>
          </a:p>
          <a:p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Note:  Validation will identify whether selected lands are allowed for removal, if not an error message will appear.</a:t>
            </a:r>
            <a:endParaRPr lang="en-CA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DUCHESD\AppData\Local\Temp\SNAGHTML10170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484784"/>
            <a:ext cx="4979336" cy="413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252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79512" y="836712"/>
            <a:ext cx="8229600" cy="504056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Validation Results - Errors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7784" y="1126485"/>
            <a:ext cx="437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While editing, if an action is performed which is contrary to the Business Rules allowing the action, a warning window will appear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. Here are some examples: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11256" r="14233" b="12044"/>
          <a:stretch/>
        </p:blipFill>
        <p:spPr bwMode="auto">
          <a:xfrm>
            <a:off x="180000" y="1471224"/>
            <a:ext cx="385200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t="3118" r="4946" b="7484"/>
          <a:stretch/>
        </p:blipFill>
        <p:spPr bwMode="auto">
          <a:xfrm>
            <a:off x="2627784" y="2348880"/>
            <a:ext cx="378000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" t="1686" r="2187" b="1686"/>
          <a:stretch/>
        </p:blipFill>
        <p:spPr bwMode="auto">
          <a:xfrm>
            <a:off x="5220072" y="3501378"/>
            <a:ext cx="3816000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28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87624" y="1396802"/>
            <a:ext cx="5857875" cy="247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Freestyle Script" pitchFamily="66" charset="0"/>
                <a:cs typeface="Arial" pitchFamily="34" charset="0"/>
              </a:rPr>
              <a:t>Congratulations!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You have completed the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Geoview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2160AD"/>
                </a:solidFill>
                <a:effectLst/>
                <a:latin typeface="Arial" pitchFamily="34" charset="0"/>
                <a:cs typeface="Arial" pitchFamily="34" charset="0"/>
              </a:rPr>
              <a:t> – Editing for OSR Applications Online Training Course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2160AD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835696" y="4833739"/>
            <a:ext cx="545147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please forward them to the following email address: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ENERGY-MOGISSupport@gov.ab.ca</a:t>
            </a:r>
            <a:endParaRPr lang="en-US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100" dirty="0" smtClean="0">
                <a:solidFill>
                  <a:schemeClr val="bg1"/>
                </a:solidFill>
              </a:rPr>
              <a:t>Conclusion</a:t>
            </a:r>
            <a:endParaRPr lang="en-CA" sz="100" dirty="0">
              <a:solidFill>
                <a:schemeClr val="bg1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19672" y="3573016"/>
            <a:ext cx="4803403" cy="124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r>
              <a:rPr lang="en-CA" sz="1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Supplemental </a:t>
            </a:r>
            <a:r>
              <a:rPr lang="en-C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training materials are available and can be accessed from the Alberta Energy Online Learning home page under:</a:t>
            </a:r>
          </a:p>
          <a:p>
            <a:endParaRPr lang="en-CA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Interactive Map – </a:t>
            </a:r>
            <a:r>
              <a:rPr lang="en-CA" sz="1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GeoView</a:t>
            </a:r>
            <a:r>
              <a:rPr lang="en-C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System Overview</a:t>
            </a:r>
            <a:endParaRPr lang="en-CA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Oil Sands – Create New OSR Project Application</a:t>
            </a:r>
            <a:endParaRPr lang="en-CA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Oil Sands – Create an Amendment OSR Project Application</a:t>
            </a:r>
            <a:endParaRPr lang="en-CA" sz="1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0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30832" y="908720"/>
            <a:ext cx="8229600" cy="36004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Introduction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258882"/>
            <a:ext cx="31683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In this module you will learn how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adding Schemes affects the application lands, access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and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use the Edit land tools used to update the lands in the application.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The following are reviewed: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Map (</a:t>
            </a:r>
            <a:r>
              <a:rPr lang="en-CA" sz="1200" dirty="0" err="1" smtClean="0">
                <a:latin typeface="Arial" pitchFamily="34" charset="0"/>
                <a:cs typeface="Arial" pitchFamily="34" charset="0"/>
              </a:rPr>
              <a:t>Geoview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Scheme/Application Lands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Launch Map</a:t>
            </a:r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Edit Tools </a:t>
            </a:r>
          </a:p>
          <a:p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Editing Current Application Lands.</a:t>
            </a: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628650" lvl="1" indent="-171450">
              <a:buFont typeface="Wingdings" pitchFamily="2" charset="2"/>
              <a:buChar char="Ø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Defaulted Lands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CA" sz="1200" dirty="0" smtClean="0">
                <a:latin typeface="Arial" pitchFamily="34" charset="0"/>
                <a:cs typeface="Arial" pitchFamily="34" charset="0"/>
              </a:rPr>
              <a:t>Edit Tab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How to Add Land(s)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How to Remove Land(s)</a:t>
            </a:r>
            <a:br>
              <a:rPr lang="en-US" sz="1200" dirty="0" smtClean="0">
                <a:latin typeface="Arial" pitchFamily="34" charset="0"/>
                <a:cs typeface="Arial" pitchFamily="34" charset="0"/>
              </a:rPr>
            </a:br>
            <a:r>
              <a:rPr lang="en-US" sz="1200" dirty="0" smtClean="0">
                <a:latin typeface="Arial" pitchFamily="34" charset="0"/>
                <a:cs typeface="Arial" pitchFamily="34" charset="0"/>
              </a:rPr>
              <a:t>   - from current application</a:t>
            </a:r>
          </a:p>
          <a:p>
            <a:pPr marL="628650" lvl="1" indent="-171450">
              <a:buFont typeface="Wingdings" pitchFamily="2" charset="2"/>
              <a:buChar char="Ø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How to request lands for removal from an existing approved project</a:t>
            </a:r>
          </a:p>
          <a:p>
            <a:pPr lvl="1"/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    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i="1" dirty="0" smtClean="0">
                <a:latin typeface="Arial" pitchFamily="34" charset="0"/>
                <a:cs typeface="Arial" pitchFamily="34" charset="0"/>
              </a:rPr>
              <a:t>Reference the module “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Geoview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Syst.Overview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” for Map tool options.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5775647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CA" sz="1200" b="1" dirty="0">
                <a:latin typeface="Arial" pitchFamily="34" charset="0"/>
                <a:cs typeface="Arial" pitchFamily="34" charset="0"/>
              </a:rPr>
              <a:t>Note: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As this course demonstrates the use of the </a:t>
            </a:r>
            <a:r>
              <a:rPr lang="en-CA" sz="1200" dirty="0" err="1" smtClean="0">
                <a:latin typeface="Arial" pitchFamily="34" charset="0"/>
                <a:cs typeface="Arial" pitchFamily="34" charset="0"/>
              </a:rPr>
              <a:t>Geoview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 Edit tools,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the data in some instances may not portray the actual Crown or Freehold ownership.</a:t>
            </a:r>
          </a:p>
        </p:txBody>
      </p:sp>
      <p:pic>
        <p:nvPicPr>
          <p:cNvPr id="6" name="Picture 4" descr="C:\Users\DUCHESD\AppData\Local\Temp\SNAGHTML1269a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50" y="1546562"/>
            <a:ext cx="4658052" cy="361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7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/>
          </p:cNvSpPr>
          <p:nvPr/>
        </p:nvSpPr>
        <p:spPr>
          <a:xfrm>
            <a:off x="349250" y="1543883"/>
            <a:ext cx="3214638" cy="4093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Schemes added to the current application will be used for determining the lands available.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By default, if a scheme is added which has available lands both the Land Tab, and the Map will be updated.   </a:t>
            </a:r>
          </a:p>
          <a:p>
            <a:r>
              <a:rPr lang="en-CA" sz="1000" i="1" dirty="0" smtClean="0">
                <a:latin typeface="Arial" pitchFamily="34" charset="0"/>
                <a:cs typeface="Arial" pitchFamily="34" charset="0"/>
              </a:rPr>
              <a:t>The defaulted lands are limited to the Development Area of the scheme record.</a:t>
            </a:r>
          </a:p>
          <a:p>
            <a:endParaRPr lang="en-US" sz="1000" i="1" dirty="0" smtClean="0">
              <a:latin typeface="Arial" pitchFamily="34" charset="0"/>
              <a:cs typeface="Arial" pitchFamily="34" charset="0"/>
            </a:endParaRPr>
          </a:p>
          <a:p>
            <a:endParaRPr lang="en-US" sz="1000" i="1" dirty="0">
              <a:latin typeface="Arial" pitchFamily="34" charset="0"/>
              <a:cs typeface="Arial" pitchFamily="34" charset="0"/>
            </a:endParaRPr>
          </a:p>
          <a:p>
            <a:endParaRPr lang="en-US" sz="1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Lands are recorded in the current application as either;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Added lands, or  Removed lands.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Added land(s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 – these are lands treated as application lands.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Removed land(s)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– these are lands which are part of an existing OSR Project, PILL, Pending Project, or Pending New Project which have been </a:t>
            </a:r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selected by the applicant for removal in the current application.</a:t>
            </a:r>
            <a:endParaRPr lang="en-CA" sz="12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>
          <a:xfrm>
            <a:off x="6572250" y="952501"/>
            <a:ext cx="529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400" b="1" i="1"/>
              <a:t> 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228600" y="854573"/>
            <a:ext cx="6769100" cy="593227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Current Application – Scheme/Land and Map (</a:t>
            </a:r>
            <a:r>
              <a:rPr lang="en-CA" sz="1600" b="1" dirty="0" err="1" smtClean="0">
                <a:latin typeface="Arial" pitchFamily="34" charset="0"/>
                <a:cs typeface="Arial" pitchFamily="34" charset="0"/>
              </a:rPr>
              <a:t>Geoview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200"/>
            <a:ext cx="450850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5797550"/>
            <a:ext cx="8446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Application lands will be defaulted to those lands which are in the added Scheme(s) Development Area, and are not 100% freehold, or already in an OSR Project, </a:t>
            </a:r>
            <a:r>
              <a:rPr lang="en-CA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Pending Application, or Pending New Project.</a:t>
            </a:r>
            <a:endParaRPr lang="en-CA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2" descr="C:\Users\DUCHESD\AppData\Local\Temp\SNAGHTML13c781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43883"/>
            <a:ext cx="5005433" cy="33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3258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838200"/>
            <a:ext cx="8229600" cy="5794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AER Approvals (Schemes) - Launch</a:t>
            </a:r>
            <a:r>
              <a:rPr lang="en-CA" sz="1600" b="1" baseline="0" dirty="0" smtClean="0">
                <a:latin typeface="Arial" pitchFamily="34" charset="0"/>
                <a:cs typeface="Arial" pitchFamily="34" charset="0"/>
              </a:rPr>
              <a:t> Map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068" y="5786735"/>
            <a:ext cx="8446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Launch Map </a:t>
            </a:r>
            <a:r>
              <a:rPr lang="en-CA" sz="1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only available to the user who represents the Primary Owner, and has the role of Creator or Delegate.  </a:t>
            </a:r>
            <a:r>
              <a:rPr lang="en-CA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a Delegate to make edits, they must be </a:t>
            </a:r>
            <a:r>
              <a:rPr lang="en-CA" sz="12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assigned to the </a:t>
            </a:r>
            <a:r>
              <a:rPr lang="en-CA" sz="12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application.</a:t>
            </a:r>
            <a:endParaRPr lang="en-CA" sz="12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448767" cy="44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/>
          </p:cNvSpPr>
          <p:nvPr/>
        </p:nvSpPr>
        <p:spPr>
          <a:xfrm>
            <a:off x="304800" y="1752600"/>
            <a:ext cx="3577184" cy="3416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The map can be launched from the Project Description tab / sub-tab AER Approval.   The </a:t>
            </a: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Launch Map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 function is located at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the bottom of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page.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The map will provide a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graphical representation of the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subject application by displaying all associated scheme land as well as the application ‘Added Lands’ (if applicable).  </a:t>
            </a:r>
          </a:p>
          <a:p>
            <a:endParaRPr lang="en-CA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000" i="1" dirty="0" smtClean="0">
                <a:latin typeface="Arial" pitchFamily="34" charset="0"/>
                <a:cs typeface="Arial" pitchFamily="34" charset="0"/>
              </a:rPr>
              <a:t>For Amendments or Amalgamations, additional information would be provided for the </a:t>
            </a:r>
            <a:r>
              <a:rPr lang="en-CA" sz="1000" i="1" dirty="0">
                <a:latin typeface="Arial" pitchFamily="34" charset="0"/>
                <a:cs typeface="Arial" pitchFamily="34" charset="0"/>
              </a:rPr>
              <a:t>Approved Project(s), Pending Applications </a:t>
            </a:r>
            <a:r>
              <a:rPr lang="en-CA" sz="1000" i="1" dirty="0" smtClean="0">
                <a:latin typeface="Arial" pitchFamily="34" charset="0"/>
                <a:cs typeface="Arial" pitchFamily="34" charset="0"/>
              </a:rPr>
              <a:t>or Pending New Projects.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dirty="0">
                <a:latin typeface="Arial" pitchFamily="34" charset="0"/>
                <a:cs typeface="Arial" pitchFamily="34" charset="0"/>
              </a:rPr>
              <a:t>Use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the map Edit tools to modify lands for the Current Application.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The following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pages demonstrate how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to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edit the application lands.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99" y="1676400"/>
            <a:ext cx="4716201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3448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829146"/>
            <a:ext cx="5715744" cy="6556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smtClean="0">
                <a:latin typeface="Arial" pitchFamily="34" charset="0"/>
                <a:cs typeface="Arial" pitchFamily="34" charset="0"/>
              </a:rPr>
              <a:t>Map – Initial Map View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60" y="1372342"/>
            <a:ext cx="4601319" cy="68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76" y="2089669"/>
            <a:ext cx="3445371" cy="367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367495"/>
            <a:ext cx="38164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Edit tool function will be enabled if;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228600" lvl="0" indent="-228600">
              <a:buFont typeface="+mj-lt"/>
              <a:buAutoNum type="alphaLcParenR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Application has Project, Potentially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Includable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lands &amp; Leases (PILL), or available lands via the added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Scheme,</a:t>
            </a:r>
          </a:p>
          <a:p>
            <a:pPr marL="228600" lvl="0" indent="-228600">
              <a:buFont typeface="+mj-lt"/>
              <a:buAutoNum type="alphaLcParenR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pPr marL="228600" lvl="0" indent="-228600">
              <a:buFont typeface="+mj-lt"/>
              <a:buAutoNum type="alphaLcParenR"/>
            </a:pPr>
            <a:r>
              <a:rPr lang="en-CA" sz="1200" dirty="0">
                <a:latin typeface="Arial" pitchFamily="34" charset="0"/>
                <a:cs typeface="Arial" pitchFamily="34" charset="0"/>
              </a:rPr>
              <a:t>User represents the Primary Owner,</a:t>
            </a: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And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c) User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is the Creator, or assigned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Creator/Delegate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Left Panel of the map screen defaults to the</a:t>
            </a: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>Land Keys in the application.  If there are no lands added, the panel will be empty.</a:t>
            </a:r>
          </a:p>
          <a:p>
            <a:endParaRPr lang="en-US" sz="1200" dirty="0">
              <a:latin typeface="Arial" pitchFamily="34" charset="0"/>
              <a:cs typeface="Arial" pitchFamily="34" charset="0"/>
            </a:endParaRP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* details in </a:t>
            </a:r>
            <a:r>
              <a:rPr lang="en-CA" sz="1200" dirty="0" err="1" smtClean="0">
                <a:latin typeface="Arial" pitchFamily="34" charset="0"/>
                <a:cs typeface="Arial" pitchFamily="34" charset="0"/>
              </a:rPr>
              <a:t>Geoview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 Overview module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533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/>
          </p:cNvSpPr>
          <p:nvPr/>
        </p:nvSpPr>
        <p:spPr>
          <a:xfrm>
            <a:off x="355430" y="1412776"/>
            <a:ext cx="4210050" cy="48013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CA" sz="1200" dirty="0">
                <a:latin typeface="Arial" pitchFamily="34" charset="0"/>
                <a:cs typeface="Arial" pitchFamily="34" charset="0"/>
              </a:rPr>
              <a:t>The </a:t>
            </a:r>
            <a:r>
              <a:rPr lang="en-CA" sz="1200" b="1" dirty="0">
                <a:latin typeface="Arial" pitchFamily="34" charset="0"/>
                <a:cs typeface="Arial" pitchFamily="34" charset="0"/>
              </a:rPr>
              <a:t>Map Contents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 panel will display layers specific to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the current project application under the heading OASIS. Each layer can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be turned </a:t>
            </a: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On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Off. </a:t>
            </a:r>
            <a:br>
              <a:rPr lang="en-CA" sz="1200" b="1" dirty="0" smtClean="0">
                <a:latin typeface="Arial" pitchFamily="34" charset="0"/>
                <a:cs typeface="Arial" pitchFamily="34" charset="0"/>
              </a:rPr>
            </a:br>
            <a:endParaRPr lang="en-CA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CA" sz="1200" dirty="0" smtClean="0">
                <a:latin typeface="Arial" pitchFamily="34" charset="0"/>
                <a:cs typeface="Arial" pitchFamily="34" charset="0"/>
              </a:rPr>
              <a:t>The layers under OASIS are:</a:t>
            </a:r>
          </a:p>
          <a:p>
            <a:r>
              <a:rPr lang="en-CA" sz="1200" dirty="0">
                <a:latin typeface="Arial" pitchFamily="34" charset="0"/>
                <a:cs typeface="Arial" pitchFamily="34" charset="0"/>
              </a:rPr>
              <a:t/>
            </a:r>
            <a:br>
              <a:rPr lang="en-CA" sz="1200" dirty="0">
                <a:latin typeface="Arial" pitchFamily="34" charset="0"/>
                <a:cs typeface="Arial" pitchFamily="34" charset="0"/>
              </a:rPr>
            </a:b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Application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– represents the lands recorded for the Current Application.</a:t>
            </a:r>
          </a:p>
          <a:p>
            <a:endParaRPr lang="en-CA" sz="1200" b="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Added Land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– land added in the Current Application.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CA" sz="1200" b="1" dirty="0" smtClean="0">
                <a:latin typeface="Arial" pitchFamily="34" charset="0"/>
                <a:cs typeface="Arial" pitchFamily="34" charset="0"/>
              </a:rPr>
              <a:t>Removed Land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- lands to be removed from an existing record; </a:t>
            </a:r>
            <a:r>
              <a:rPr lang="en-CA" sz="12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. Approved OSR Project, Approved PILL, </a:t>
            </a:r>
            <a:br>
              <a:rPr lang="en-CA" sz="1200" dirty="0" smtClean="0">
                <a:latin typeface="Arial" pitchFamily="34" charset="0"/>
                <a:cs typeface="Arial" pitchFamily="34" charset="0"/>
              </a:rPr>
            </a:br>
            <a:r>
              <a:rPr lang="en-CA" sz="1200" dirty="0" smtClean="0">
                <a:latin typeface="Arial" pitchFamily="34" charset="0"/>
                <a:cs typeface="Arial" pitchFamily="34" charset="0"/>
              </a:rPr>
              <a:t>Pending New Project, </a:t>
            </a:r>
            <a:r>
              <a:rPr lang="en-CA" sz="1200" dirty="0">
                <a:latin typeface="Arial" pitchFamily="34" charset="0"/>
                <a:cs typeface="Arial" pitchFamily="34" charset="0"/>
              </a:rPr>
              <a:t>or Pending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Application.</a:t>
            </a:r>
          </a:p>
          <a:p>
            <a:pPr marL="171450" indent="-171450">
              <a:buFont typeface="Arial" pitchFamily="34" charset="0"/>
              <a:buChar char="•"/>
            </a:pPr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  <a:cs typeface="Arial" pitchFamily="34" charset="0"/>
              </a:rPr>
              <a:t>Pending Application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– displays those lands requested under a prior submitted application on the same project.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  <a:cs typeface="Arial" pitchFamily="34" charset="0"/>
              </a:rPr>
              <a:t>Project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– displays the existing OSR Project. 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  <a:cs typeface="Arial" pitchFamily="34" charset="0"/>
              </a:rPr>
              <a:t>Potentially Includable Leases and Lands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– displays those lands approved as PILL lands under the existing OSR Project.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  <a:cs typeface="Arial" pitchFamily="34" charset="0"/>
              </a:rPr>
              <a:t>Oil Sands Scheme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– displays the AER Approval lands</a:t>
            </a:r>
          </a:p>
          <a:p>
            <a:endParaRPr lang="en-CA" sz="1200" dirty="0">
              <a:latin typeface="Arial" pitchFamily="34" charset="0"/>
              <a:cs typeface="Arial" pitchFamily="34" charset="0"/>
            </a:endParaRPr>
          </a:p>
          <a:p>
            <a:r>
              <a:rPr lang="en-CA" sz="1200" b="1" dirty="0" smtClean="0">
                <a:latin typeface="Arial" pitchFamily="34" charset="0"/>
                <a:cs typeface="Arial" pitchFamily="34" charset="0"/>
              </a:rPr>
              <a:t>Oil Sands Development Area </a:t>
            </a:r>
            <a:r>
              <a:rPr lang="en-CA" sz="1200" dirty="0" smtClean="0">
                <a:latin typeface="Arial" pitchFamily="34" charset="0"/>
                <a:cs typeface="Arial" pitchFamily="34" charset="0"/>
              </a:rPr>
              <a:t>– displays the Development Area lands for the AER Approval.</a:t>
            </a:r>
            <a:endParaRPr lang="en-CA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52400" y="838200"/>
            <a:ext cx="8305800" cy="609600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err="1" smtClean="0">
                <a:latin typeface="Arial" pitchFamily="34" charset="0"/>
                <a:cs typeface="Arial" pitchFamily="34" charset="0"/>
              </a:rPr>
              <a:t>Geoview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 – Map Contents - Application Layer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66862"/>
            <a:ext cx="328612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783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365878"/>
              </p:ext>
            </p:extLst>
          </p:nvPr>
        </p:nvGraphicFramePr>
        <p:xfrm>
          <a:off x="251520" y="2434239"/>
          <a:ext cx="8496944" cy="32901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168"/>
                <a:gridCol w="6984776"/>
              </a:tblGrid>
              <a:tr h="327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Use these tools: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To: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285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12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Defines at which level the lands can be selected. </a:t>
                      </a:r>
                      <a:r>
                        <a:rPr kumimoji="0" lang="en-CA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Eg</a:t>
                      </a:r>
                      <a:r>
                        <a:rPr kumimoji="0" lang="en-CA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. Section, ¼ section, LSD, or quadrant.</a:t>
                      </a:r>
                      <a:endParaRPr lang="en-C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289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Activates the map selection tool.  Upon activation, a </a:t>
                      </a:r>
                      <a:r>
                        <a:rPr kumimoji="0" lang="en-C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R-mouse click will either select or unselect lands.   (1</a:t>
                      </a:r>
                      <a:r>
                        <a:rPr kumimoji="0" lang="en-CA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</a:t>
                      </a:r>
                      <a:r>
                        <a:rPr kumimoji="0" lang="en-C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click is to select, 2</a:t>
                      </a:r>
                      <a:r>
                        <a:rPr kumimoji="0" lang="en-CA" sz="1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nd</a:t>
                      </a:r>
                      <a:r>
                        <a:rPr kumimoji="0" lang="en-C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click on same lands is to unselect).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002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Current selected lands are cleared.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52400" y="7620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GeoView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 - Toolbar</a:t>
            </a:r>
            <a:r>
              <a:rPr lang="en-US" sz="1600" b="1" baseline="0" dirty="0" smtClean="0">
                <a:latin typeface="Arial" pitchFamily="34" charset="0"/>
                <a:cs typeface="Arial" pitchFamily="34" charset="0"/>
              </a:rPr>
              <a:t> - Edit Tab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DUCHESD\AppData\Local\Temp\SNAGHTMLe8ace23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7698863" cy="102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121920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3" y="4029075"/>
            <a:ext cx="619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6" y="4953000"/>
            <a:ext cx="647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9841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51920"/>
              </p:ext>
            </p:extLst>
          </p:nvPr>
        </p:nvGraphicFramePr>
        <p:xfrm>
          <a:off x="323528" y="1412776"/>
          <a:ext cx="8496944" cy="40324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192"/>
                <a:gridCol w="6768752"/>
              </a:tblGrid>
              <a:tr h="471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Use these tools: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To:</a:t>
                      </a:r>
                      <a:endParaRPr lang="en-CA" sz="1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4195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Edit Layer: </a:t>
                      </a:r>
                      <a:r>
                        <a:rPr kumimoji="0" lang="en-CA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 Used to identify what land record is being modified.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a) Application Added Lands – lands that are newly applied for lands.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b) Application Remove Lands – lands being requested for removal from an existing record (</a:t>
                      </a:r>
                      <a:r>
                        <a:rPr kumimoji="0" lang="en-CA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eg</a:t>
                      </a:r>
                      <a:r>
                        <a:rPr kumimoji="0" lang="en-CA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. Project, Pending application, PILL)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Add Land(s) – Action to add the selected lands to the Edit Layer.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Remove Land(s) – Action to remove the selected lands from the Editing Layer</a:t>
                      </a:r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Displays the Selected Land keys in the Left panel.</a:t>
                      </a:r>
                      <a:br>
                        <a:rPr kumimoji="0" lang="en-CA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en-CA" sz="12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[ used when a previous instance was closed ]</a:t>
                      </a:r>
                      <a:endParaRPr kumimoji="0" lang="en-CA" sz="1200" b="0" i="1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79" y="2780928"/>
            <a:ext cx="4762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33" y="3645024"/>
            <a:ext cx="5619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 idx="4294967295"/>
          </p:nvPr>
        </p:nvSpPr>
        <p:spPr>
          <a:xfrm>
            <a:off x="152400" y="762000"/>
            <a:ext cx="8229600" cy="731838"/>
          </a:xfrm>
        </p:spPr>
        <p:txBody>
          <a:bodyPr>
            <a:normAutofit/>
          </a:bodyPr>
          <a:lstStyle/>
          <a:p>
            <a:pPr algn="l"/>
            <a:r>
              <a:rPr lang="en-CA" sz="1600" b="1" dirty="0" err="1" smtClean="0">
                <a:latin typeface="Arial" pitchFamily="34" charset="0"/>
                <a:cs typeface="Arial" pitchFamily="34" charset="0"/>
              </a:rPr>
              <a:t>GeoView</a:t>
            </a:r>
            <a:r>
              <a:rPr lang="en-CA" sz="1600" b="1" dirty="0" smtClean="0">
                <a:latin typeface="Arial" pitchFamily="34" charset="0"/>
                <a:cs typeface="Arial" pitchFamily="34" charset="0"/>
              </a:rPr>
              <a:t>  - Toolbar -</a:t>
            </a:r>
            <a:r>
              <a:rPr lang="en-CA" sz="1600" b="1" baseline="0" dirty="0" smtClean="0">
                <a:latin typeface="Arial" pitchFamily="34" charset="0"/>
                <a:cs typeface="Arial" pitchFamily="34" charset="0"/>
              </a:rPr>
              <a:t> Edit Tab (Continued)</a:t>
            </a:r>
            <a:endParaRPr lang="en-CA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2" y="1919354"/>
            <a:ext cx="1707380" cy="57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58" y="4581128"/>
            <a:ext cx="5143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281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Training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8dedacd1-8ed8-4364-83a4-3ca25ad2d993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03</Order1>
    <Course_x0020_Description xmlns="d317fc56-cd2a-4fee-83bf-2acf5d88d7a0">This module outlines the functionality of the Edit feature in GeoView.</Course_x0020_Description>
    <Module xmlns="d317fc56-cd2a-4fee-83bf-2acf5d88d7a0">Geoview System</Module>
    <Area xmlns="d317fc56-cd2a-4fee-83bf-2acf5d88d7a0">Oil Sands</Area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E_x0020_Alternative_x0020_Title xmlns="d8c13b0c-e34e-4b28-bcb2-463731fd6865" xsi:nil="true"/>
    <DoE_x0020_Creator_x0020_Organizational_x0020_Unit xmlns="d8c13b0c-e34e-4b28-bcb2-463731fd6865">CS-Information Technology</DoE_x0020_Creator_x0020_Organizational_x0020_Unit>
    <DoE_x0020_Creator_x0020_External xmlns="d8c13b0c-e34e-4b28-bcb2-463731fd6865" xsi:nil="true"/>
    <DoE_x0020_Commodity xmlns="d8c13b0c-e34e-4b28-bcb2-463731fd6865" xsi:nil="true"/>
    <DoE_x0020_Creator_x0020_Internal_x0020_Name xmlns="d8c13b0c-e34e-4b28-bcb2-463731fd6865">
      <UserInfo>
        <DisplayName/>
        <AccountId xsi:nil="true"/>
        <AccountType/>
      </UserInfo>
    </DoE_x0020_Creator_x0020_Internal_x0020_Name>
    <DoE_x0020_Contributor xmlns="d8c13b0c-e34e-4b28-bcb2-463731fd6865" xsi:nil="true"/>
    <Course_x0020_Category xmlns="78edee72-e44d-46e9-a36a-d832258d0434">OASIS – Internal</Course_x0020_Category>
    <DOE_x0020_Document_x0020_Type xmlns="d8c13b0c-e34e-4b28-bcb2-463731fd6865">Presentation</DOE_x0020_Document_x0020_Type>
    <DoE_x0020_Keywords xmlns="d8c13b0c-e34e-4b28-bcb2-463731fd6865">&lt;div&gt;&lt;/div&gt;</DoE_x0020_Keywords>
    <DoE_x0020_Effective_x0020_Date xmlns="d8c13b0c-e34e-4b28-bcb2-463731fd6865">2012-02-17T07:00:00+00:00</DoE_x0020_Effective_x0020_Date>
    <DoE_x0020_Language xmlns="d8c13b0c-e34e-4b28-bcb2-463731fd6865">English</DoE_x0020_Language>
    <DoE_x0020_Description xmlns="d8c13b0c-e34e-4b28-bcb2-463731fd6865">&lt;div&gt;&lt;/div&gt;</DoE_x0020_Description>
    <Internal_x002f_External xmlns="78edee72-e44d-46e9-a36a-d832258d0434">Internal</Internal_x002f_External>
    <Business_x0020_Area xmlns="78edee72-e44d-46e9-a36a-d832258d0434">Information Technology</Business_x0020_Area>
    <DoE_x0020_Official_x0020_Record xmlns="d8c13b0c-e34e-4b28-bcb2-463731fd6865">false</DoE_x0020_Official_x0020_Record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9" ma:contentTypeDescription="This is the base content type for all of the courses." ma:contentTypeScope="" ma:versionID="5e75130c2787cb4b878206f774c9f8d1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targetNamespace="http://schemas.microsoft.com/office/2006/metadata/properties" ma:root="true" ma:fieldsID="a77d42b46df79df0acabc75b74fce705" ns2:_="" ns3:_="" ns4:_="">
    <xsd:import namespace="d317fc56-cd2a-4fee-83bf-2acf5d88d7a0"/>
    <xsd:import namespace="cd3b5d7d-85b8-485a-94e1-bd5df7614905"/>
    <xsd:import namespace="e6d83808-03cb-4f3c-af89-207626cead88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D5930A-654B-4E45-9780-F7F0FCEB12D4}"/>
</file>

<file path=customXml/itemProps2.xml><?xml version="1.0" encoding="utf-8"?>
<ds:datastoreItem xmlns:ds="http://schemas.openxmlformats.org/officeDocument/2006/customXml" ds:itemID="{EADAE80C-899B-44E6-A6F3-A7FFBE1EDD4B}"/>
</file>

<file path=customXml/itemProps3.xml><?xml version="1.0" encoding="utf-8"?>
<ds:datastoreItem xmlns:ds="http://schemas.openxmlformats.org/officeDocument/2006/customXml" ds:itemID="{9BA4FB5B-5F7F-4672-9C3F-71F317F1E5C7}"/>
</file>

<file path=customXml/itemProps4.xml><?xml version="1.0" encoding="utf-8"?>
<ds:datastoreItem xmlns:ds="http://schemas.openxmlformats.org/officeDocument/2006/customXml" ds:itemID="{EADAE80C-899B-44E6-A6F3-A7FFBE1EDD4B}">
  <ds:schemaRefs>
    <ds:schemaRef ds:uri="http://www.w3.org/XML/1998/namespace"/>
    <ds:schemaRef ds:uri="d8c13b0c-e34e-4b28-bcb2-463731fd6865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8edee72-e44d-46e9-a36a-d832258d0434"/>
  </ds:schemaRefs>
</ds:datastoreItem>
</file>

<file path=customXml/itemProps5.xml><?xml version="1.0" encoding="utf-8"?>
<ds:datastoreItem xmlns:ds="http://schemas.openxmlformats.org/officeDocument/2006/customXml" ds:itemID="{B8BB90E1-24E1-4598-B1DB-6FCAEA08C5C9}"/>
</file>

<file path=docProps/app.xml><?xml version="1.0" encoding="utf-8"?>
<Properties xmlns="http://schemas.openxmlformats.org/officeDocument/2006/extended-properties" xmlns:vt="http://schemas.openxmlformats.org/officeDocument/2006/docPropsVTypes">
  <Template>NewTrainingTemplate</Template>
  <TotalTime>5476</TotalTime>
  <Words>1530</Words>
  <Application>Microsoft Office PowerPoint</Application>
  <PresentationFormat>On-screen Show (4:3)</PresentationFormat>
  <Paragraphs>247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NewTrainingTemplate</vt:lpstr>
      <vt:lpstr>Welcome</vt:lpstr>
      <vt:lpstr>Revision</vt:lpstr>
      <vt:lpstr>Introduction</vt:lpstr>
      <vt:lpstr>Current Application – Scheme/Land and Map (Geoview)</vt:lpstr>
      <vt:lpstr>AER Approvals (Schemes) - Launch Map</vt:lpstr>
      <vt:lpstr>Map – Initial Map View</vt:lpstr>
      <vt:lpstr>Geoview – Map Contents - Application Layer</vt:lpstr>
      <vt:lpstr>GeoView  - Toolbar - Edit Tab</vt:lpstr>
      <vt:lpstr>GeoView  - Toolbar - Edit Tab (Continued)</vt:lpstr>
      <vt:lpstr>Map – Add Lands to the Current Application</vt:lpstr>
      <vt:lpstr>Map – Add Lands to the Current Application (...continued)</vt:lpstr>
      <vt:lpstr>Map – Add Lands to the Current Application (...continued)</vt:lpstr>
      <vt:lpstr>Map – Add Lands to the Current Application (...continued)</vt:lpstr>
      <vt:lpstr>Map – Land Key Tree (sort order)</vt:lpstr>
      <vt:lpstr>Map – Remove Lands from the Current Application record </vt:lpstr>
      <vt:lpstr>Map– Remove Lands from the Current Application record (...continued)</vt:lpstr>
      <vt:lpstr>Map– Remove Lands from the Current Application record (...continued)</vt:lpstr>
      <vt:lpstr>Map – Amendments – Existing Approval project lands requested for removal</vt:lpstr>
      <vt:lpstr>Map – Amendments – Existing Approval project lands requested for removal (Continued)</vt:lpstr>
      <vt:lpstr>Map – Amendments – Existing Approval project lands requested for removal (Continued)</vt:lpstr>
      <vt:lpstr>Map – Amendments – Existing Approval project lands requested for removal (Continued)</vt:lpstr>
      <vt:lpstr>Validation Results - Errors</vt:lpstr>
      <vt:lpstr>Conclusion</vt:lpstr>
    </vt:vector>
  </TitlesOfParts>
  <Company>Department of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GeoView - Editing for OSR Applications</dc:title>
  <dc:creator>Department of Energy</dc:creator>
  <cp:lastModifiedBy>ellen.guo</cp:lastModifiedBy>
  <cp:revision>232</cp:revision>
  <cp:lastPrinted>2016-06-17T22:27:43Z</cp:lastPrinted>
  <dcterms:created xsi:type="dcterms:W3CDTF">2012-05-10T21:15:37Z</dcterms:created>
  <dcterms:modified xsi:type="dcterms:W3CDTF">2017-08-11T15:25:56Z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0x0101004CF9B3243FA46A47A5D45CADF07EB49500869333630F2EE44D93EB5262DF3C44F2</vt:lpwstr>
  </property>
</Properties>
</file>