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2"/>
  </p:notesMasterIdLst>
  <p:handoutMasterIdLst>
    <p:handoutMasterId r:id="rId33"/>
  </p:handoutMasterIdLst>
  <p:sldIdLst>
    <p:sldId id="256" r:id="rId7"/>
    <p:sldId id="257" r:id="rId8"/>
    <p:sldId id="258" r:id="rId9"/>
    <p:sldId id="482" r:id="rId10"/>
    <p:sldId id="483" r:id="rId11"/>
    <p:sldId id="503" r:id="rId12"/>
    <p:sldId id="504" r:id="rId13"/>
    <p:sldId id="505" r:id="rId14"/>
    <p:sldId id="486" r:id="rId15"/>
    <p:sldId id="487" r:id="rId16"/>
    <p:sldId id="491" r:id="rId17"/>
    <p:sldId id="488" r:id="rId18"/>
    <p:sldId id="492" r:id="rId19"/>
    <p:sldId id="506" r:id="rId20"/>
    <p:sldId id="494" r:id="rId21"/>
    <p:sldId id="495" r:id="rId22"/>
    <p:sldId id="496" r:id="rId23"/>
    <p:sldId id="507" r:id="rId24"/>
    <p:sldId id="490" r:id="rId25"/>
    <p:sldId id="497" r:id="rId26"/>
    <p:sldId id="500" r:id="rId27"/>
    <p:sldId id="501" r:id="rId28"/>
    <p:sldId id="502" r:id="rId29"/>
    <p:sldId id="498" r:id="rId30"/>
    <p:sldId id="274" r:id="rId31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CDCDC"/>
    <a:srgbClr val="090EE9"/>
    <a:srgbClr val="3338F7"/>
    <a:srgbClr val="ECF1F8"/>
    <a:srgbClr val="737373"/>
    <a:srgbClr val="D7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9977" autoAdjust="0"/>
  </p:normalViewPr>
  <p:slideViewPr>
    <p:cSldViewPr>
      <p:cViewPr varScale="1">
        <p:scale>
          <a:sx n="111" d="100"/>
          <a:sy n="111" d="100"/>
        </p:scale>
        <p:origin x="1746" y="126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notesViewPr>
    <p:cSldViewPr>
      <p:cViewPr varScale="1">
        <p:scale>
          <a:sx n="116" d="100"/>
          <a:sy n="116" d="100"/>
        </p:scale>
        <p:origin x="-1650" y="-11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35" Type="http://schemas.openxmlformats.org/officeDocument/2006/relationships/viewProps" Target="viewProp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2A66B-5DE7-4A51-946A-4EEA6E6BE575}" type="datetimeFigureOut">
              <a:rPr lang="en-CA" smtClean="0"/>
              <a:t>2025/09/02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8F3-90CC-4ABF-9592-8B87FC26709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89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C9C510A-FC69-4ACC-8247-3D37889C37E9}" type="datetimeFigureOut">
              <a:rPr lang="en-CA" smtClean="0"/>
              <a:t>2025/09/02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FB07AE-A358-4002-9101-71C6B35E26F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36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90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536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7034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48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9788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39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553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7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065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015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31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85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89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65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433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6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944423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6C5A-BAAB-460E-A12A-67C0EFA4F6F7}" type="datetime1">
              <a:rPr lang="en-US" smtClean="0"/>
              <a:t>9/2/2025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F8D3-FE51-44A0-9361-76DEE55D58C1}" type="datetime1">
              <a:rPr lang="en-US" smtClean="0"/>
              <a:t>9/2/2025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0FA0-2E57-4FBC-A0B2-9147B4CC37B5}" type="datetime1">
              <a:rPr lang="en-US" smtClean="0"/>
              <a:t>9/2/2025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C38D-7CEB-40D3-BC41-93169D526A7E}" type="datetime1">
              <a:rPr lang="en-US" smtClean="0"/>
              <a:t>9/2/2025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E05C-8A1A-4FB8-B0DD-2E49FBFAF09B}" type="datetime1">
              <a:rPr lang="en-US" smtClean="0"/>
              <a:t>9/2/2025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30964"/>
            <a:ext cx="9144000" cy="427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788" y="1057275"/>
            <a:ext cx="69444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193" y="2270378"/>
            <a:ext cx="8535613" cy="283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5BDD-8B7A-40B0-B982-32FB7D16995A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924800" y="65817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</a:rPr>
              <a:t>Page </a:t>
            </a:r>
            <a:fld id="{75C6BF31-FFC4-4FD8-941E-9C0428A5BC7C}" type="slidenum">
              <a:rPr lang="en-US" sz="1200" smtClean="0">
                <a:latin typeface="Arial" charset="0"/>
              </a:rPr>
              <a:pPr>
                <a:defRPr/>
              </a:pPr>
              <a:t>‹#›</a:t>
            </a:fld>
            <a:r>
              <a:rPr lang="en-US" sz="1200" dirty="0">
                <a:latin typeface="Arial" charset="0"/>
              </a:rPr>
              <a:t> of 25</a:t>
            </a:r>
            <a:endParaRPr lang="en-CA" sz="1200" dirty="0">
              <a:latin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-68284"/>
            <a:ext cx="8964488" cy="923330"/>
            <a:chOff x="179512" y="4026424"/>
            <a:chExt cx="8964488" cy="92333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79512" y="4094164"/>
              <a:ext cx="8964488" cy="787850"/>
              <a:chOff x="390128" y="3908965"/>
              <a:chExt cx="8638456" cy="78785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908965"/>
                <a:ext cx="6256784" cy="78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" y="4008237"/>
                <a:ext cx="2267744" cy="63748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4644008" y="4026424"/>
              <a:ext cx="4364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Geothermal Continuation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Government of Alberta</a:t>
              </a:r>
            </a:p>
          </p:txBody>
        </p:sp>
      </p:grpSp>
      <p:sp>
        <p:nvSpPr>
          <p:cNvPr id="6" name="MSIPCMContentMarking" descr="{&quot;HashCode&quot;:-450499473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464679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Public</a:t>
            </a:r>
            <a:endParaRPr lang="en-CA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5" r:id="rId5"/>
  </p:sldLayoutIdLst>
  <p:transition spd="slow">
    <p:wipe dir="r"/>
  </p:transition>
  <p:hf sldNum="0" hdr="0" ftr="0" dt="0"/>
  <p:txStyles>
    <p:titleStyle>
      <a:lvl1pPr>
        <a:defRPr sz="1600" i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Energy.GeothermalTenure@gov.ab.ca" TargetMode="External"/><Relationship Id="rId4" Type="http://schemas.openxmlformats.org/officeDocument/2006/relationships/hyperlink" Target="https://training.energy.gov.ab.ca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4419600" y="2713037"/>
            <a:ext cx="411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latin typeface="Arial" charset="0"/>
              </a:rPr>
              <a:t>Geothermal Continuation – Expiry Reinstatement: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latin typeface="Arial" charset="0"/>
              </a:rPr>
              <a:t>This is the process to complete and submit an Online Expiry Reinstatement request via ETS for a Geothermal Agreement. The process begins with the creation of a new request through to submission.  The request progresses through various stages (statuses) until completion. </a:t>
            </a:r>
            <a:endParaRPr lang="en-US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187" y="1468438"/>
            <a:ext cx="4468812" cy="2189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6615" y="3127311"/>
            <a:ext cx="39065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800" b="1" spc="-13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srgbClr val="0070C0"/>
                </a:solidFill>
                <a:latin typeface="Arial"/>
                <a:cs typeface="Arial"/>
              </a:rPr>
              <a:t>Geothermal Continuation: </a:t>
            </a:r>
            <a:endParaRPr lang="en-US" b="1" spc="-5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lang="en-US" sz="1800" b="1" spc="-55" dirty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800" b="1" spc="-2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6943725" cy="246063"/>
          </a:xfrm>
        </p:spPr>
        <p:txBody>
          <a:bodyPr/>
          <a:lstStyle/>
          <a:p>
            <a:r>
              <a:rPr lang="en-CA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66710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772" y="1206268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selecting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Document,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following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document will populate for your records.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3276600"/>
            <a:ext cx="914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7696200" y="5029200"/>
            <a:ext cx="990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715000" y="5029200"/>
            <a:ext cx="533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5AEE4D-3282-F8B9-B658-22D40FC55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14" y="1905000"/>
            <a:ext cx="4876799" cy="560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190A8-C8E0-941F-26D2-E24DF5E3B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419" y="1524000"/>
            <a:ext cx="3704349" cy="47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8478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8836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submitting your request,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will change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At the bottom of the screen, you must select either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9884" y="4572000"/>
            <a:ext cx="886516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240A4-4727-4AD8-1782-555069A5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8" y="1671439"/>
            <a:ext cx="8695934" cy="39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534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197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3608" y="4953000"/>
            <a:ext cx="84569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4983609" y="4724399"/>
            <a:ext cx="845690" cy="16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005731" y="5257800"/>
            <a:ext cx="78546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005731" y="5562600"/>
            <a:ext cx="82356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ounded Rectangle 12"/>
          <p:cNvSpPr/>
          <p:nvPr/>
        </p:nvSpPr>
        <p:spPr>
          <a:xfrm>
            <a:off x="2374106" y="4724399"/>
            <a:ext cx="381000" cy="165918"/>
          </a:xfrm>
          <a:prstGeom prst="roundRect">
            <a:avLst>
              <a:gd name="adj" fmla="val 2527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572480" y="1353234"/>
            <a:ext cx="792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screen will populate,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all your reinstatements currently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generate. By changing the parameters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screen varying results will populate. You can also search by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0002C-9CDA-2709-C15E-D1535FB9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38428"/>
            <a:ext cx="8458200" cy="1781682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857075" y="4909101"/>
            <a:ext cx="1707531" cy="272499"/>
          </a:xfrm>
          <a:prstGeom prst="wedgeRoundRectCallout">
            <a:avLst>
              <a:gd name="adj1" fmla="val 196356"/>
              <a:gd name="adj2" fmla="val -2646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3551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– Search Parameters and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57200" y="1665744"/>
            <a:ext cx="4572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You can utilize the search parameter fields to filter search results.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 table on the right shows the correlation between the parameter fields and each corresponding result column.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3969"/>
              </p:ext>
            </p:extLst>
          </p:nvPr>
        </p:nvGraphicFramePr>
        <p:xfrm>
          <a:off x="6084168" y="914401"/>
          <a:ext cx="2448272" cy="206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614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 Field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Column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14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14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Number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ETS 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14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Start/End Date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Updated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57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</a:t>
                      </a:r>
                      <a:r>
                        <a:rPr lang="en-US" sz="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621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 documents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451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3105" y="3866466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File 1234</a:t>
            </a:r>
            <a:endParaRPr lang="en-C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B0691-E721-32C3-2714-FC2DE0DB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0400"/>
            <a:ext cx="8199804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1468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D10FE7C-CD91-4EDE-75CF-C5A0E48D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1" y="1778607"/>
            <a:ext cx="8199804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F08AC0-C8A5-0455-7561-89337062E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1" y="4854575"/>
            <a:ext cx="2400000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C58A6-B9A3-4730-AC48-5A67BA268F01}"/>
              </a:ext>
            </a:extLst>
          </p:cNvPr>
          <p:cNvSpPr txBox="1"/>
          <p:nvPr/>
        </p:nvSpPr>
        <p:spPr>
          <a:xfrm>
            <a:off x="370880" y="3329595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To load a request, click on the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number link.</a:t>
            </a:r>
            <a:endParaRPr lang="en-CA" sz="9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E1F31C-B807-F366-5C6D-AD109FC2F40D}"/>
              </a:ext>
            </a:extLst>
          </p:cNvPr>
          <p:cNvCxnSpPr>
            <a:cxnSpLocks/>
          </p:cNvCxnSpPr>
          <p:nvPr/>
        </p:nvCxnSpPr>
        <p:spPr>
          <a:xfrm>
            <a:off x="533400" y="3698927"/>
            <a:ext cx="228600" cy="5682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253D08-65BD-C6C0-8BB9-92EA96AB1743}"/>
              </a:ext>
            </a:extLst>
          </p:cNvPr>
          <p:cNvSpPr txBox="1"/>
          <p:nvPr/>
        </p:nvSpPr>
        <p:spPr>
          <a:xfrm>
            <a:off x="4627063" y="3329595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  <a:endParaRPr lang="en-C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DB32F-B982-2D0C-C8C5-0CAB2F51F3DA}"/>
              </a:ext>
            </a:extLst>
          </p:cNvPr>
          <p:cNvSpPr txBox="1"/>
          <p:nvPr/>
        </p:nvSpPr>
        <p:spPr>
          <a:xfrm>
            <a:off x="6960031" y="3244334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To open a document click on the Documents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link.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F0B8A9-63D6-7D9F-0312-249C6804ECA8}"/>
              </a:ext>
            </a:extLst>
          </p:cNvPr>
          <p:cNvCxnSpPr>
            <a:cxnSpLocks/>
          </p:cNvCxnSpPr>
          <p:nvPr/>
        </p:nvCxnSpPr>
        <p:spPr>
          <a:xfrm>
            <a:off x="7301360" y="3560353"/>
            <a:ext cx="471040" cy="7068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6FD790-27B6-89EE-C8D9-FEF2A58E89A5}"/>
              </a:ext>
            </a:extLst>
          </p:cNvPr>
          <p:cNvSpPr txBox="1"/>
          <p:nvPr/>
        </p:nvSpPr>
        <p:spPr>
          <a:xfrm>
            <a:off x="2362200" y="5572974"/>
            <a:ext cx="220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Navigate with this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number, if there are multiple pages of search results.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D4AFF3-9F4C-9E9F-0D1A-5935FE929D29}"/>
              </a:ext>
            </a:extLst>
          </p:cNvPr>
          <p:cNvCxnSpPr>
            <a:cxnSpLocks/>
          </p:cNvCxnSpPr>
          <p:nvPr/>
        </p:nvCxnSpPr>
        <p:spPr>
          <a:xfrm flipH="1" flipV="1">
            <a:off x="1526820" y="5331727"/>
            <a:ext cx="835380" cy="369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FF9BB3F-03A0-F052-A441-51764FC98AD0}"/>
              </a:ext>
            </a:extLst>
          </p:cNvPr>
          <p:cNvSpPr txBox="1"/>
          <p:nvPr/>
        </p:nvSpPr>
        <p:spPr>
          <a:xfrm>
            <a:off x="208961" y="11226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– Search Result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924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05615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a decision is received by ETS, the request status becomes Completed.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email will be sent from ETS informing your company’s contact that the decision has been made. These email notifications are considered a courtesy and should not be relied on to track Geothermal Continuation requests in ETS.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submitting a request through ETS, it is your responsibility to continually check your Work in Progress to determine if any decisions have been sent.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4902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Completed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933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71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Continuation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all of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currently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generate. You may also search your request using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provided to you with your original submission.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C59AE6-1C6E-8131-EA63-441A9854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7998376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561548" y="5412557"/>
            <a:ext cx="1239167" cy="304800"/>
          </a:xfrm>
          <a:prstGeom prst="wedgeRoundRectCallout">
            <a:avLst>
              <a:gd name="adj1" fmla="val 247194"/>
              <a:gd name="adj2" fmla="val -60072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8086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85719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840" y="164756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Letter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populate.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5CBBB13-8C24-9CC4-9C28-2AAD6CBB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5309"/>
            <a:ext cx="8550961" cy="32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791200" y="1932048"/>
            <a:ext cx="1239167" cy="304800"/>
          </a:xfrm>
          <a:prstGeom prst="wedgeRoundRectCallout">
            <a:avLst>
              <a:gd name="adj1" fmla="val 161741"/>
              <a:gd name="adj2" fmla="val 104581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4918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166C6-7592-A827-FD30-99BD9865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9" r="1994" b="6358"/>
          <a:stretch/>
        </p:blipFill>
        <p:spPr>
          <a:xfrm>
            <a:off x="1238667" y="2209800"/>
            <a:ext cx="653373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924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291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85719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5146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E97D1-4856-9D98-D46D-FEBC4571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80216"/>
            <a:ext cx="3754071" cy="47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469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7815611" cy="246221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321" y="1920430"/>
            <a:ext cx="192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96137"/>
              </p:ext>
            </p:extLst>
          </p:nvPr>
        </p:nvGraphicFramePr>
        <p:xfrm>
          <a:off x="1973495" y="2514600"/>
          <a:ext cx="61072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September </a:t>
                      </a:r>
                      <a:r>
                        <a:rPr lang="en-CA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37" y="76092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Expiry Reinstatement - Withdraw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67D87-941A-1F3B-5D06-8AE9B239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6" y="2567894"/>
            <a:ext cx="1592642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1501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selecting either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Type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by entering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access your submission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request.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request,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need to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At this point you will access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and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 You may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anytime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while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Processing (Submitted)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DF07A-2386-886D-AEAE-63BD66E7E2F0}"/>
              </a:ext>
            </a:extLst>
          </p:cNvPr>
          <p:cNvSpPr txBox="1"/>
          <p:nvPr/>
        </p:nvSpPr>
        <p:spPr>
          <a:xfrm>
            <a:off x="5206888" y="5535229"/>
            <a:ext cx="1856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73A774-FC1B-1A13-411C-90146C36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8" y="2277852"/>
            <a:ext cx="7425030" cy="28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539845" y="5460406"/>
            <a:ext cx="1295400" cy="536488"/>
          </a:xfrm>
          <a:prstGeom prst="wedgeRoundRectCallout">
            <a:avLst>
              <a:gd name="adj1" fmla="val -287794"/>
              <a:gd name="adj2" fmla="val -190581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52480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 displaying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Reinstate.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at the bottom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6048" y="4267199"/>
            <a:ext cx="983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571999" y="4213114"/>
            <a:ext cx="3048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/>
              <a:t>005</a:t>
            </a:r>
            <a:endParaRPr lang="en-CA" sz="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886F-E993-2B8B-D7B9-AA85EBC4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6" y="1491643"/>
            <a:ext cx="8592222" cy="392004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543800" y="5604954"/>
            <a:ext cx="1239167" cy="609600"/>
          </a:xfrm>
          <a:prstGeom prst="wedgeRoundRectCallout">
            <a:avLst>
              <a:gd name="adj1" fmla="val -266278"/>
              <a:gd name="adj2" fmla="val -964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Withdraw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1386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73" y="113285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Message box will populate confirming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application.  To proceed 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D79FD-F8C7-DADD-5E96-81650B88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2" t="7308" r="5328" b="8664"/>
          <a:stretch/>
        </p:blipFill>
        <p:spPr>
          <a:xfrm>
            <a:off x="1447800" y="2362200"/>
            <a:ext cx="5867400" cy="1752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086600" y="4572000"/>
            <a:ext cx="1515169" cy="685800"/>
          </a:xfrm>
          <a:prstGeom prst="wedgeRoundRectCallout">
            <a:avLst>
              <a:gd name="adj1" fmla="val -58481"/>
              <a:gd name="adj2" fmla="val -16508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5661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5681" y="119304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you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 screen will populate with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All information has been deleted from Alberta Energy &amp; Mineral’s records. 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Close,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will be taken back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13" y="5766008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selecting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Document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PDF electronic version of your form will populate.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7" y="5692193"/>
            <a:ext cx="453106" cy="42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91630" y="4610100"/>
            <a:ext cx="990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3DD6A-F3D8-F1D0-F765-22E56CF4C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62681"/>
            <a:ext cx="7148649" cy="3147725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7696200" y="5255387"/>
            <a:ext cx="1239167" cy="465639"/>
          </a:xfrm>
          <a:prstGeom prst="wedgeRoundRectCallout">
            <a:avLst>
              <a:gd name="adj1" fmla="val -307457"/>
              <a:gd name="adj2" fmla="val -5674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158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529" y="137160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confirm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325C61-EC62-0839-3958-57E9C025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2494261"/>
            <a:ext cx="8126941" cy="18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05986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788" y="1057275"/>
            <a:ext cx="69444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193" y="1066800"/>
            <a:ext cx="5281930" cy="2482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6350" algn="ctr"/>
            <a:r>
              <a:rPr lang="en-US" altLang="en-US" sz="7200" b="1" dirty="0">
                <a:solidFill>
                  <a:srgbClr val="2160AD"/>
                </a:solidFill>
                <a:latin typeface="Freestyle Script" pitchFamily="66" charset="0"/>
              </a:rPr>
              <a:t>Congratulations!</a:t>
            </a:r>
          </a:p>
          <a:p>
            <a:pPr marL="143510" marR="6350" algn="ctr">
              <a:lnSpc>
                <a:spcPct val="100000"/>
              </a:lnSpc>
            </a:pPr>
            <a:endParaRPr lang="en-US" sz="1400" b="1" spc="-135" dirty="0">
              <a:solidFill>
                <a:srgbClr val="2160AD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sz="1400" b="1" spc="-135" dirty="0">
                <a:solidFill>
                  <a:srgbClr val="2160AD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ou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h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a</a:t>
            </a:r>
            <a:r>
              <a:rPr sz="1400" b="1" spc="-45" dirty="0">
                <a:solidFill>
                  <a:srgbClr val="2160AD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spc="30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pl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lang="en-CA" sz="14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 PNG Continuation: </a:t>
            </a:r>
            <a:r>
              <a:rPr lang="en-CA" sz="1400" b="1" spc="-55" dirty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lang="en-CA"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lang="en-CA" sz="14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9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lang="en-CA" sz="14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endParaRPr sz="1800" dirty="0"/>
          </a:p>
          <a:p>
            <a:pPr>
              <a:lnSpc>
                <a:spcPts val="2100"/>
              </a:lnSpc>
              <a:spcBef>
                <a:spcPts val="64"/>
              </a:spcBef>
            </a:pPr>
            <a:endParaRPr sz="2100" dirty="0"/>
          </a:p>
        </p:txBody>
      </p:sp>
      <p:sp>
        <p:nvSpPr>
          <p:cNvPr id="4" name="object 4"/>
          <p:cNvSpPr/>
          <p:nvPr/>
        </p:nvSpPr>
        <p:spPr>
          <a:xfrm>
            <a:off x="4610100" y="1143000"/>
            <a:ext cx="4152899" cy="459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7183" y="3716508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access </a:t>
            </a:r>
            <a:r>
              <a:rPr lang="en-US" sz="11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Courses, Guides </a:t>
            </a: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all your ETS Business please see </a:t>
            </a:r>
            <a:r>
              <a:rPr lang="en-CA" sz="11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ETS Support and Online Learning</a:t>
            </a:r>
            <a:r>
              <a:rPr lang="en-CA" sz="11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1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please contact: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8932" y="4696726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solidFill>
                  <a:srgbClr val="002060"/>
                </a:solidFill>
                <a:latin typeface="Arial" charset="0"/>
              </a:rPr>
              <a:t>Email inquiries: 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Energy.GeothermalTenure@gov.ab.ca</a:t>
            </a:r>
            <a:endParaRPr lang="en-CA" alt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Expiry Reinstatement - 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23622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In this module, you will learn how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Create and submit an Online Expiry Reinstatement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Cancel or withdraw an Online Expiry Reinstatement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View response document(s)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Course Pre-requisites: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Training System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ETS Account Setup and Preferences (For Site Administrators)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must have the Creator role to create or withdraw a request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and the Submitter role to submit a request.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E1FCF-108B-6AF9-5966-72F9000B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2704762" cy="443809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80728"/>
            <a:ext cx="370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1928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Continuation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Complete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Information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then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dotted box to enter your agreement number.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23E9F-B9EF-B4C3-A5F6-DF2EBBCB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109289"/>
            <a:ext cx="2290144" cy="3757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8732F-F074-995C-1C5F-F1333B1D6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14600"/>
            <a:ext cx="5930529" cy="299379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48000" y="1780947"/>
            <a:ext cx="1524000" cy="733653"/>
          </a:xfrm>
          <a:prstGeom prst="wedgeRoundRectCallout">
            <a:avLst>
              <a:gd name="adj1" fmla="val 150884"/>
              <a:gd name="adj2" fmla="val 1748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Complete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0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564" y="11445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Type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agreement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Search Agreements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screen,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Box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F5EC0-0C13-2D94-489C-D671B97B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16" y="1915054"/>
            <a:ext cx="6769565" cy="1643729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28600" y="4724400"/>
            <a:ext cx="1676400" cy="596823"/>
          </a:xfrm>
          <a:prstGeom prst="wedgeRoundRectCallout">
            <a:avLst>
              <a:gd name="adj1" fmla="val 8813"/>
              <a:gd name="adj2" fmla="val -4386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A2B17-E0AB-B506-075A-671E0FE0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53" y="3699632"/>
            <a:ext cx="5379764" cy="2103119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3947032" y="5943601"/>
            <a:ext cx="1676400" cy="381000"/>
          </a:xfrm>
          <a:prstGeom prst="wedgeRoundRectCallout">
            <a:avLst>
              <a:gd name="adj1" fmla="val 231353"/>
              <a:gd name="adj2" fmla="val -12665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221717" y="2209800"/>
            <a:ext cx="1676400" cy="386333"/>
          </a:xfrm>
          <a:prstGeom prst="wedgeRoundRectCallout">
            <a:avLst>
              <a:gd name="adj1" fmla="val -105766"/>
              <a:gd name="adj2" fmla="val 52157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6FC74-FB1E-88A0-EBC0-4F4458E373CB}"/>
              </a:ext>
            </a:extLst>
          </p:cNvPr>
          <p:cNvSpPr txBox="1"/>
          <p:nvPr/>
        </p:nvSpPr>
        <p:spPr>
          <a:xfrm>
            <a:off x="152400" y="90488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663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01C146-EC25-7502-B2CB-0B0849EA6D70}"/>
              </a:ext>
            </a:extLst>
          </p:cNvPr>
          <p:cNvSpPr txBox="1"/>
          <p:nvPr/>
        </p:nvSpPr>
        <p:spPr>
          <a:xfrm>
            <a:off x="290422" y="1536563"/>
            <a:ext cx="867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Agreement number will then display on the Geothermal Reinstatement Request. Along with the Expiry Date and Designated Representative.</a:t>
            </a:r>
            <a:endParaRPr lang="en-CA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BA9DC-5CF9-218E-B973-FE2FF202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29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CFE5F1-2EF6-E48D-7EAA-E06EE184CC98}"/>
              </a:ext>
            </a:extLst>
          </p:cNvPr>
          <p:cNvSpPr txBox="1"/>
          <p:nvPr/>
        </p:nvSpPr>
        <p:spPr>
          <a:xfrm>
            <a:off x="280358" y="103781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6360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02E7169-63D7-2D13-6B65-609AE3C9CEB7}"/>
              </a:ext>
            </a:extLst>
          </p:cNvPr>
          <p:cNvSpPr txBox="1"/>
          <p:nvPr/>
        </p:nvSpPr>
        <p:spPr>
          <a:xfrm>
            <a:off x="173228" y="9039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and Submission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B3907-5FF8-E9DC-EAB6-4A1F8E261326}"/>
              </a:ext>
            </a:extLst>
          </p:cNvPr>
          <p:cNvSpPr txBox="1"/>
          <p:nvPr/>
        </p:nvSpPr>
        <p:spPr>
          <a:xfrm>
            <a:off x="693524" y="5616602"/>
            <a:ext cx="830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a reinstatement letter is not attached or </a:t>
            </a:r>
            <a:r>
              <a:rPr lang="en-US" altLang="en-US" sz="1400" b="1" dirty="0"/>
              <a:t>Cheque will be sent concurrently </a:t>
            </a:r>
            <a:r>
              <a:rPr lang="en-US" altLang="en-US" sz="1400" dirty="0"/>
              <a:t>is not toggled for the request, </a:t>
            </a:r>
            <a:r>
              <a:rPr lang="en-US" sz="1400" dirty="0"/>
              <a:t>an error will display, and you will not be able to submit your reinstatement request.</a:t>
            </a:r>
            <a:endParaRPr lang="en-CA" sz="1400" dirty="0"/>
          </a:p>
        </p:txBody>
      </p:sp>
      <p:pic>
        <p:nvPicPr>
          <p:cNvPr id="15" name="Picture 4" descr="C:\Users\khana\AppData\Local\Microsoft\Windows\Temporary Internet Files\Content.IE5\W69D9NLS\MC900432617[1].png">
            <a:extLst>
              <a:ext uri="{FF2B5EF4-FFF2-40B4-BE49-F238E27FC236}">
                <a16:creationId xmlns:a16="http://schemas.microsoft.com/office/drawing/2014/main" id="{52CF1927-2D9A-33BD-9798-CE5DF831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9" y="5560917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579632-B838-2D55-3112-AC8E862D4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9" y="1897146"/>
            <a:ext cx="8743013" cy="3084799"/>
          </a:xfrm>
          <a:prstGeom prst="rect">
            <a:avLst/>
          </a:prstGeom>
        </p:spPr>
      </p:pic>
      <p:sp>
        <p:nvSpPr>
          <p:cNvPr id="3" name="Rounded Rectangular Callout 20">
            <a:extLst>
              <a:ext uri="{FF2B5EF4-FFF2-40B4-BE49-F238E27FC236}">
                <a16:creationId xmlns:a16="http://schemas.microsoft.com/office/drawing/2014/main" id="{1697C239-27DB-40D1-5F4F-55B4BD8509DE}"/>
              </a:ext>
            </a:extLst>
          </p:cNvPr>
          <p:cNvSpPr/>
          <p:nvPr/>
        </p:nvSpPr>
        <p:spPr>
          <a:xfrm>
            <a:off x="3357113" y="1564347"/>
            <a:ext cx="1752600" cy="746591"/>
          </a:xfrm>
          <a:prstGeom prst="wedgeRoundRectCallout">
            <a:avLst>
              <a:gd name="adj1" fmla="val -189111"/>
              <a:gd name="adj2" fmla="val 7248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attach a reinstatement letter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21">
            <a:extLst>
              <a:ext uri="{FF2B5EF4-FFF2-40B4-BE49-F238E27FC236}">
                <a16:creationId xmlns:a16="http://schemas.microsoft.com/office/drawing/2014/main" id="{A6C8327A-490D-C6E2-E6C6-3822B53768A5}"/>
              </a:ext>
            </a:extLst>
          </p:cNvPr>
          <p:cNvSpPr/>
          <p:nvPr/>
        </p:nvSpPr>
        <p:spPr>
          <a:xfrm>
            <a:off x="5486400" y="2411645"/>
            <a:ext cx="2209800" cy="683832"/>
          </a:xfrm>
          <a:prstGeom prst="wedgeRoundRectCallout">
            <a:avLst>
              <a:gd name="adj1" fmla="val -255285"/>
              <a:gd name="adj2" fmla="val 7615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upload a geological discussion and/or data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21">
            <a:extLst>
              <a:ext uri="{FF2B5EF4-FFF2-40B4-BE49-F238E27FC236}">
                <a16:creationId xmlns:a16="http://schemas.microsoft.com/office/drawing/2014/main" id="{84A8957B-A5B4-D660-6AA8-CDB3AE3D04CA}"/>
              </a:ext>
            </a:extLst>
          </p:cNvPr>
          <p:cNvSpPr/>
          <p:nvPr/>
        </p:nvSpPr>
        <p:spPr>
          <a:xfrm>
            <a:off x="6309255" y="5032573"/>
            <a:ext cx="1752600" cy="533400"/>
          </a:xfrm>
          <a:prstGeom prst="wedgeRoundRectCallout">
            <a:avLst>
              <a:gd name="adj1" fmla="val -154147"/>
              <a:gd name="adj2" fmla="val -5693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21">
            <a:extLst>
              <a:ext uri="{FF2B5EF4-FFF2-40B4-BE49-F238E27FC236}">
                <a16:creationId xmlns:a16="http://schemas.microsoft.com/office/drawing/2014/main" id="{B75BEB34-8756-14C2-CC8F-136F80535DD1}"/>
              </a:ext>
            </a:extLst>
          </p:cNvPr>
          <p:cNvSpPr/>
          <p:nvPr/>
        </p:nvSpPr>
        <p:spPr>
          <a:xfrm>
            <a:off x="4953000" y="3609976"/>
            <a:ext cx="1752600" cy="609600"/>
          </a:xfrm>
          <a:prstGeom prst="wedgeRoundRectCallout">
            <a:avLst>
              <a:gd name="adj1" fmla="val -168439"/>
              <a:gd name="adj2" fmla="val 8528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Cheque will be sent Concurrently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21">
            <a:extLst>
              <a:ext uri="{FF2B5EF4-FFF2-40B4-BE49-F238E27FC236}">
                <a16:creationId xmlns:a16="http://schemas.microsoft.com/office/drawing/2014/main" id="{97609305-01DE-50D6-2427-E4FE5A57F54F}"/>
              </a:ext>
            </a:extLst>
          </p:cNvPr>
          <p:cNvSpPr/>
          <p:nvPr/>
        </p:nvSpPr>
        <p:spPr>
          <a:xfrm>
            <a:off x="1143000" y="4841225"/>
            <a:ext cx="1752600" cy="533400"/>
          </a:xfrm>
          <a:prstGeom prst="wedgeRoundRectCallout">
            <a:avLst>
              <a:gd name="adj1" fmla="val 91501"/>
              <a:gd name="adj2" fmla="val -4063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4915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A19E13-708D-D823-5371-5D094C0441F9}"/>
              </a:ext>
            </a:extLst>
          </p:cNvPr>
          <p:cNvSpPr txBox="1"/>
          <p:nvPr/>
        </p:nvSpPr>
        <p:spPr>
          <a:xfrm>
            <a:off x="246202" y="19050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you save your request, an </a:t>
            </a:r>
            <a:r>
              <a:rPr lang="en-US" sz="1400" b="1" dirty="0"/>
              <a:t>ETS Request </a:t>
            </a:r>
            <a:r>
              <a:rPr lang="en-US" sz="1400" dirty="0"/>
              <a:t>number will be assigned.  </a:t>
            </a:r>
            <a:endParaRPr lang="en-CA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6324A-6960-226B-BB0F-E0C71E26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98273"/>
            <a:ext cx="8382000" cy="861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05EBB-A872-CBAD-B070-011ADCBAC6CE}"/>
              </a:ext>
            </a:extLst>
          </p:cNvPr>
          <p:cNvSpPr txBox="1"/>
          <p:nvPr/>
        </p:nvSpPr>
        <p:spPr>
          <a:xfrm>
            <a:off x="115738" y="99201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and Submission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10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088" y="1533020"/>
            <a:ext cx="79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Message Box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populate stating are you sure you want to submit your request. 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status will now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567" y="5873668"/>
            <a:ext cx="77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 wish to print out or save an electronic copy of your request, please select the “Expiry Reinstatement Document” on the top right hand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" y="5809441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65068" y="4340065"/>
            <a:ext cx="914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20D3D7-065C-AD3C-7CDC-5BF874678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8" y="1994685"/>
            <a:ext cx="8382000" cy="3690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34A50-9A94-D63A-4245-1FC9C9D77171}"/>
              </a:ext>
            </a:extLst>
          </p:cNvPr>
          <p:cNvSpPr txBox="1"/>
          <p:nvPr/>
        </p:nvSpPr>
        <p:spPr>
          <a:xfrm>
            <a:off x="200873" y="84815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and Submission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5448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8dedacd1-8ed8-4364-83a4-3ca25ad2d99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09</Order1>
    <Course_x0020_Description xmlns="d317fc56-cd2a-4fee-83bf-2acf5d88d7a0">This course describes the process for a company to complete and submit an Online Expiry Reinstatement Request via ETS.</Course_x0020_Description>
    <Area_x0020_2 xmlns="1509703c-35a2-4cc5-bc03-45b4c99b43c1">Main Page</Area_x0020_2>
    <Module xmlns="d317fc56-cd2a-4fee-83bf-2acf5d88d7a0">Module</Module>
    <Course_x0020_Description2 xmlns="1509703c-35a2-4cc5-bc03-45b4c99b43c1" xsi:nil="true"/>
    <Area xmlns="d317fc56-cd2a-4fee-83bf-2acf5d88d7a0">Geothermal</Area>
  </documentManagement>
</p:properties>
</file>

<file path=customXml/itemProps1.xml><?xml version="1.0" encoding="utf-8"?>
<ds:datastoreItem xmlns:ds="http://schemas.openxmlformats.org/officeDocument/2006/customXml" ds:itemID="{8B2F651B-E4FB-41F2-B239-E908ED0BF75E}"/>
</file>

<file path=customXml/itemProps2.xml><?xml version="1.0" encoding="utf-8"?>
<ds:datastoreItem xmlns:ds="http://schemas.openxmlformats.org/officeDocument/2006/customXml" ds:itemID="{C819A7A3-2CB5-4CFC-8DE0-33DC24162545}"/>
</file>

<file path=customXml/itemProps3.xml><?xml version="1.0" encoding="utf-8"?>
<ds:datastoreItem xmlns:ds="http://schemas.openxmlformats.org/officeDocument/2006/customXml" ds:itemID="{584B7BFF-2D3B-42CC-8DD7-13ACAB39366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490A0A4-6194-4486-847B-4005162BBA9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B0715E4-ADE3-4233-A707-A5B562B78401}">
  <ds:schemaRefs>
    <ds:schemaRef ds:uri="194dd49f-f69d-40da-a55b-35db1c49f87a"/>
    <ds:schemaRef ds:uri="http://schemas.microsoft.com/office/2006/documentManagement/types"/>
    <ds:schemaRef ds:uri="http://schemas.microsoft.com/office/2006/metadata/properties"/>
    <ds:schemaRef ds:uri="d8c13b0c-e34e-4b28-bcb2-463731fd686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b1d6412-9c2a-4e6a-b437-c1578de8ea0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54953</TotalTime>
  <Words>1123</Words>
  <Application>Microsoft Office PowerPoint</Application>
  <PresentationFormat>On-screen Show (4:3)</PresentationFormat>
  <Paragraphs>133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Freestyle Script</vt:lpstr>
      <vt:lpstr>Office Theme</vt:lpstr>
      <vt:lpstr>Welcome</vt:lpstr>
      <vt:lpstr>Revisions</vt:lpstr>
      <vt:lpstr>Expiry Reinstatement -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Continuation Expiry Reinstatement</dc:title>
  <dc:creator>Kerry-Lynne.Kryvenchuk@gov.ab.ca;Octavio.Yin@gov.ab.ca</dc:creator>
  <cp:lastModifiedBy>Angel Best</cp:lastModifiedBy>
  <cp:revision>1351</cp:revision>
  <cp:lastPrinted>2015-09-17T19:29:09Z</cp:lastPrinted>
  <dcterms:created xsi:type="dcterms:W3CDTF">2014-02-20T09:55:10Z</dcterms:created>
  <dcterms:modified xsi:type="dcterms:W3CDTF">2025-09-02T22:25:05Z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2013-10-07T00:00:00Z</vt:filetime>
  </property>
  <property fmtid="{D5CDD505-2E9C-101B-9397-08002B2CF9AE}" pid="3" name="LastSaved">
    <vt:filetime>2014-02-20T00:00:00Z</vt:filetime>
  </property>
  <property fmtid="{D5CDD505-2E9C-101B-9397-08002B2CF9AE}" pid="4" name="ContentTypeId">
    <vt:lpwstr>0x0101004CF9B3243FA46A47A5D45CADF07EB49500869333630F2EE44D93EB5262DF3C44F2</vt:lpwstr>
  </property>
  <property fmtid="{D5CDD505-2E9C-101B-9397-08002B2CF9AE}" pid="5" name="MSIP_Label_60c3ebf9-3c2f-4745-a75f-55836bdb736f_Enabled">
    <vt:lpwstr>true</vt:lpwstr>
  </property>
  <property fmtid="{D5CDD505-2E9C-101B-9397-08002B2CF9AE}" pid="6" name="MSIP_Label_60c3ebf9-3c2f-4745-a75f-55836bdb736f_SetDate">
    <vt:lpwstr>2023-03-29T19:36:00Z</vt:lpwstr>
  </property>
  <property fmtid="{D5CDD505-2E9C-101B-9397-08002B2CF9AE}" pid="7" name="MSIP_Label_60c3ebf9-3c2f-4745-a75f-55836bdb736f_Method">
    <vt:lpwstr>Privileged</vt:lpwstr>
  </property>
  <property fmtid="{D5CDD505-2E9C-101B-9397-08002B2CF9AE}" pid="8" name="MSIP_Label_60c3ebf9-3c2f-4745-a75f-55836bdb736f_Name">
    <vt:lpwstr>Public</vt:lpwstr>
  </property>
  <property fmtid="{D5CDD505-2E9C-101B-9397-08002B2CF9AE}" pid="9" name="MSIP_Label_60c3ebf9-3c2f-4745-a75f-55836bdb736f_SiteId">
    <vt:lpwstr>2bb51c06-af9b-42c5-8bf5-3c3b7b10850b</vt:lpwstr>
  </property>
  <property fmtid="{D5CDD505-2E9C-101B-9397-08002B2CF9AE}" pid="10" name="MSIP_Label_60c3ebf9-3c2f-4745-a75f-55836bdb736f_ActionId">
    <vt:lpwstr>f6dbcc33-3658-4605-a9f6-7ef3712f8824</vt:lpwstr>
  </property>
  <property fmtid="{D5CDD505-2E9C-101B-9397-08002B2CF9AE}" pid="11" name="MSIP_Label_60c3ebf9-3c2f-4745-a75f-55836bdb736f_ContentBits">
    <vt:lpwstr>2</vt:lpwstr>
  </property>
</Properties>
</file>