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42"/>
  </p:notesMasterIdLst>
  <p:handoutMasterIdLst>
    <p:handoutMasterId r:id="rId43"/>
  </p:handoutMasterIdLst>
  <p:sldIdLst>
    <p:sldId id="265" r:id="rId7"/>
    <p:sldId id="266" r:id="rId8"/>
    <p:sldId id="267" r:id="rId9"/>
    <p:sldId id="273" r:id="rId10"/>
    <p:sldId id="304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4" r:id="rId23"/>
    <p:sldId id="313" r:id="rId24"/>
    <p:sldId id="293" r:id="rId25"/>
    <p:sldId id="291" r:id="rId26"/>
    <p:sldId id="316" r:id="rId27"/>
    <p:sldId id="317" r:id="rId28"/>
    <p:sldId id="303" r:id="rId29"/>
    <p:sldId id="302" r:id="rId30"/>
    <p:sldId id="305" r:id="rId31"/>
    <p:sldId id="306" r:id="rId32"/>
    <p:sldId id="307" r:id="rId33"/>
    <p:sldId id="292" r:id="rId34"/>
    <p:sldId id="309" r:id="rId35"/>
    <p:sldId id="310" r:id="rId36"/>
    <p:sldId id="287" r:id="rId37"/>
    <p:sldId id="288" r:id="rId38"/>
    <p:sldId id="315" r:id="rId39"/>
    <p:sldId id="286" r:id="rId40"/>
    <p:sldId id="26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99" autoAdjust="0"/>
  </p:normalViewPr>
  <p:slideViewPr>
    <p:cSldViewPr snapToGrid="0">
      <p:cViewPr varScale="1">
        <p:scale>
          <a:sx n="107" d="100"/>
          <a:sy n="107" d="100"/>
        </p:scale>
        <p:origin x="9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36" Type="http://schemas.openxmlformats.org/officeDocument/2006/relationships/slide" Target="slides/slide30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82AC5-DE83-4546-A145-049723EEF145}" type="datetimeFigureOut">
              <a:rPr lang="en-CA" smtClean="0"/>
              <a:t>2022/11/16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7EA81-BE91-42DB-B17C-5937EFD414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06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C5CD-91F5-4C0D-9700-F7932A35F6A8}" type="datetimeFigureOut">
              <a:rPr lang="en-CA" smtClean="0"/>
              <a:t>2022/11/16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8F0B-F410-4D7B-888B-D3F81DA1D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287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DDA63-CE87-49DC-A71B-AE955CC36C80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86600" y="65421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92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95562-92FA-4F9E-AE84-B5BECAE194DB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977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7A420-C47D-4BCB-A429-76E6F1D1BAB8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33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1393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431934" y="642337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04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82AD7-DAF4-43B7-9219-5B10758A6488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54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919-23D8-47D1-A7C4-939ABBEFC0A7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849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86DE-5961-406A-94DF-C9249C8A197D}" type="datetime1">
              <a:rPr lang="en-CA" smtClean="0"/>
              <a:t>2022/11/16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198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6951-F1AA-49F1-9FF3-4461EBB9E3E0}" type="datetime1">
              <a:rPr lang="en-CA" smtClean="0"/>
              <a:t>2022/11/16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>
              <a:latin typeface="Arial" panose="020B0604020202020204" pitchFamily="34" charset="0"/>
            </a:endParaRPr>
          </a:p>
          <a:p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7C6-4E37-44C6-9CA5-1F18101F818B}" type="datetime1">
              <a:rPr lang="en-CA" smtClean="0"/>
              <a:t>2022/11/16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1B550-1D01-4C46-8994-7654064CCF54}" type="datetime1">
              <a:rPr lang="en-CA" smtClean="0"/>
              <a:t>2022/11/16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46AFE-1BD5-4747-9AB6-B31C8F10F975}" type="datetime1">
              <a:rPr lang="en-CA" smtClean="0"/>
              <a:t>2022/11/16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29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5D64F-A086-4D77-AFA5-D43C5F54465D}" type="datetime1">
              <a:rPr lang="en-CA" smtClean="0"/>
              <a:t>2022/11/16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960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75A56-F3CE-4C9F-8482-8FA02741722C}" type="datetime1">
              <a:rPr lang="en-CA" smtClean="0"/>
              <a:t>2022/11/16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5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‹#›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MSIPCMContentMarking" descr="{&quot;HashCode&quot;:-1542678785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804584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 smtClean="0">
                <a:solidFill>
                  <a:srgbClr val="000000"/>
                </a:solidFill>
                <a:latin typeface="Calibri" panose="020F0502020204030204" pitchFamily="34" charset="0"/>
              </a:rPr>
              <a:t>Classification: Protected A</a:t>
            </a:r>
            <a:endParaRPr lang="en-CA" sz="11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79" y="975011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9512" y="2488920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Geothermal Application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4436" y="2858252"/>
            <a:ext cx="3083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Geothermal Application functionality allows users to submit a request to acquire a Geothermal agreement without going through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ublic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offering process.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53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0" y="3520690"/>
            <a:ext cx="4862585" cy="2770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50" y="3881694"/>
            <a:ext cx="4161187" cy="22501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10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441" y="1582380"/>
            <a:ext cx="47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Enter your requested land keys using the format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QS/LSD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If you have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land check off the portion box for that piece of land.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0" y="1461331"/>
            <a:ext cx="3049227" cy="146532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19921" y="2292906"/>
            <a:ext cx="681487" cy="464078"/>
          </a:xfrm>
          <a:prstGeom prst="wedgeRoundRectCallout">
            <a:avLst>
              <a:gd name="adj1" fmla="val -114504"/>
              <a:gd name="adj2" fmla="val -9736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if Portion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06" y="3059025"/>
            <a:ext cx="772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Then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Land Key entered above.  Using the drop-down arrows for both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0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Land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" y="2732828"/>
            <a:ext cx="5775277" cy="3598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0904" y="620774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11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15" y="1375187"/>
            <a:ext cx="3327465" cy="1894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507" y="1872272"/>
            <a:ext cx="1906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button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12884" y="1278029"/>
            <a:ext cx="681487" cy="464078"/>
          </a:xfrm>
          <a:prstGeom prst="wedgeRoundRectCallout">
            <a:avLst>
              <a:gd name="adj1" fmla="val -161339"/>
              <a:gd name="adj2" fmla="val 2967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Add Land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375" y="3806322"/>
            <a:ext cx="188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selecting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the Land will now display at the bottom of the section.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0084" y="4637319"/>
            <a:ext cx="675535" cy="109924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Land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0" y="1461331"/>
            <a:ext cx="3077384" cy="1993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82" y="3344147"/>
            <a:ext cx="5521238" cy="264989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12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638" y="1713345"/>
            <a:ext cx="2915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 to add each of your land keys.  They will display at the bottom under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maximum of nine sections can be added to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972" y="2474281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0607" y="3884264"/>
            <a:ext cx="1880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final portion of your application is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information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Designated Representative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automatically populate. 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Lessee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7774556" y="5138062"/>
            <a:ext cx="681487" cy="516265"/>
          </a:xfrm>
          <a:prstGeom prst="wedgeRoundRectCallout">
            <a:avLst>
              <a:gd name="adj1" fmla="val -261339"/>
              <a:gd name="adj2" fmla="val -5418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Select Add Lessee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80903" y="6222002"/>
            <a:ext cx="1868792" cy="246221"/>
            <a:chOff x="6515619" y="5486780"/>
            <a:chExt cx="1868792" cy="246221"/>
          </a:xfrm>
        </p:grpSpPr>
        <p:sp>
          <p:nvSpPr>
            <p:cNvPr id="14" name="Rectangle 13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2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21" y="1499499"/>
            <a:ext cx="5311346" cy="253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397" y="3584984"/>
            <a:ext cx="5756193" cy="258470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13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13483" y="620817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7419" y="1570008"/>
            <a:ext cx="2656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Add/Update Lessee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will populate with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 Client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  You can either search by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by using the drop-down arrows.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box provided beside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drop-down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arrows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ETS will find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display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ID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Name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it will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indicate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client has 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 Account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to save the Client information for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113483" y="1748760"/>
            <a:ext cx="681487" cy="516265"/>
          </a:xfrm>
          <a:prstGeom prst="wedgeRoundRectCallout">
            <a:avLst>
              <a:gd name="adj1" fmla="val -195516"/>
              <a:gd name="adj2" fmla="val 1964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Type the Client Name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8231776" y="2907126"/>
            <a:ext cx="681487" cy="516265"/>
          </a:xfrm>
          <a:prstGeom prst="wedgeRoundRectCallout">
            <a:avLst>
              <a:gd name="adj1" fmla="val -180326"/>
              <a:gd name="adj2" fmla="val -124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Select Find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8212388" y="5629420"/>
            <a:ext cx="655587" cy="493918"/>
          </a:xfrm>
          <a:prstGeom prst="wedgeRoundRectCallout">
            <a:avLst>
              <a:gd name="adj1" fmla="val -337788"/>
              <a:gd name="adj2" fmla="val 167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3 Select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786" y="3588281"/>
            <a:ext cx="5742138" cy="2592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1" y="1578937"/>
            <a:ext cx="5647477" cy="313839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14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0904" y="6216313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07074" y="1337094"/>
            <a:ext cx="2287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a sample of how you would search by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Name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would enter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rather the name in the box and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The information would display the same as before and you would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74070" y="5664414"/>
            <a:ext cx="681487" cy="516265"/>
          </a:xfrm>
          <a:prstGeom prst="wedgeRoundRectCallout">
            <a:avLst>
              <a:gd name="adj1" fmla="val -315769"/>
              <a:gd name="adj2" fmla="val 1766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823943" y="2066804"/>
            <a:ext cx="681487" cy="516265"/>
          </a:xfrm>
          <a:prstGeom prst="wedgeRoundRectCallout">
            <a:avLst>
              <a:gd name="adj1" fmla="val -195516"/>
              <a:gd name="adj2" fmla="val 1964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Type the Client ID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9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925" y="1542632"/>
            <a:ext cx="3412298" cy="2125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04" y="3678450"/>
            <a:ext cx="3844026" cy="23686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15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0904" y="620352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9711" y="2246725"/>
            <a:ext cx="407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Now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Lessee 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Lessee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name are displayed. 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Lessee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is currently displaying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You will click on the box with the pencil and enter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4362" y="3959525"/>
            <a:ext cx="3778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then click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 Mark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accept the percentage entered.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 is to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213223" y="1425543"/>
            <a:ext cx="681487" cy="516265"/>
          </a:xfrm>
          <a:prstGeom prst="wedgeRoundRectCallout">
            <a:avLst>
              <a:gd name="adj1" fmla="val -94250"/>
              <a:gd name="adj2" fmla="val 26496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Enter 100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948015" y="5082358"/>
            <a:ext cx="681487" cy="516265"/>
          </a:xfrm>
          <a:prstGeom prst="wedgeRoundRectCallout">
            <a:avLst>
              <a:gd name="adj1" fmla="val -198048"/>
              <a:gd name="adj2" fmla="val 1766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Check Off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7194" y="5988078"/>
            <a:ext cx="427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do not click the check mark after entering the percentage it will not save the information.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775" y="6034303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5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– Client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11" y="1732204"/>
            <a:ext cx="7124712" cy="171975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16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0904" y="6216103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8211" y="3519690"/>
            <a:ext cx="712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now completed the information for your application. 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to save all the information you have entered for your application.  Now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this will submit your application to Alberta Energy for processing. 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your application will now be displayed as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top left-hand portion of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2182" y="5949636"/>
            <a:ext cx="4278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save your information during the application at anytime and as often as you may require.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1" y="5954255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758" y="3067525"/>
            <a:ext cx="4958138" cy="119727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17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0904" y="6186841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87" y="1518430"/>
            <a:ext cx="1765777" cy="45459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90165" y="1518430"/>
            <a:ext cx="69230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are working on an application and it has been saved it will appear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as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Once you have submitted your application it will appear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as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of your Geothermal applications will display on this screen with different Statuses, depending on the status of the application.  Example: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Client Cancelled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Rejected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087" y="4864041"/>
            <a:ext cx="6851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view your applications go to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node under Geothermal. 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display,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254563" y="3873299"/>
            <a:ext cx="662083" cy="415719"/>
          </a:xfrm>
          <a:prstGeom prst="wedgeRoundRectCallout">
            <a:avLst>
              <a:gd name="adj1" fmla="val -59773"/>
              <a:gd name="adj2" fmla="val 14075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Work in Progress 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5844991" y="3329070"/>
            <a:ext cx="662083" cy="415719"/>
          </a:xfrm>
          <a:prstGeom prst="wedgeRoundRectCallout">
            <a:avLst>
              <a:gd name="adj1" fmla="val -127525"/>
              <a:gd name="adj2" fmla="val 9302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Find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2509764"/>
            <a:ext cx="8320661" cy="25986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18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80904" y="6180548"/>
            <a:ext cx="1868792" cy="246221"/>
            <a:chOff x="6515619" y="5486780"/>
            <a:chExt cx="1868792" cy="246221"/>
          </a:xfrm>
        </p:grpSpPr>
        <p:sp>
          <p:nvSpPr>
            <p:cNvPr id="9" name="Rectangle 8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Rounded Rectangular Callout 11"/>
          <p:cNvSpPr/>
          <p:nvPr/>
        </p:nvSpPr>
        <p:spPr>
          <a:xfrm>
            <a:off x="7040087" y="3267066"/>
            <a:ext cx="662083" cy="415719"/>
          </a:xfrm>
          <a:prstGeom prst="wedgeRoundRectCallout">
            <a:avLst>
              <a:gd name="adj1" fmla="val 153906"/>
              <a:gd name="adj2" fmla="val 27563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View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004" y="1628764"/>
            <a:ext cx="8205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view the documents attached to a particular application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screen, go to the right-hand side of the request number under Documents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461331"/>
            <a:ext cx="4346777" cy="191369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19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44888" y="6171922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47208" y="1402516"/>
            <a:ext cx="3780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you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screen will appear with all the documents attached to that application.  To view the document(s)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View/Download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file you would like to see the document.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812876" y="1906438"/>
            <a:ext cx="948906" cy="307073"/>
          </a:xfrm>
          <a:prstGeom prst="wedgeRoundRectCallout">
            <a:avLst>
              <a:gd name="adj1" fmla="val -21197"/>
              <a:gd name="adj2" fmla="val 28958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View/Download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05" y="4604895"/>
            <a:ext cx="3973750" cy="1605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716" y="2459845"/>
            <a:ext cx="2781477" cy="3515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004" y="3510951"/>
            <a:ext cx="4532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Summary Report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a report of the information submitted on the application.  There is also a link on the application page on the top right-hand of the application when you are completing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402212" y="4451358"/>
            <a:ext cx="948906" cy="307073"/>
          </a:xfrm>
          <a:prstGeom prst="wedgeRoundRectCallout">
            <a:avLst>
              <a:gd name="adj1" fmla="val -74833"/>
              <a:gd name="adj2" fmla="val 24744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View/Download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251520" y="980728"/>
            <a:ext cx="8640960" cy="271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Revision Page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0825" y="1484313"/>
            <a:ext cx="8642350" cy="475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22277"/>
              </p:ext>
            </p:extLst>
          </p:nvPr>
        </p:nvGraphicFramePr>
        <p:xfrm>
          <a:off x="1848329" y="245254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November 18, 2022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749895" y="477106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0" y="3612954"/>
            <a:ext cx="3625960" cy="2458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004" y="1461331"/>
            <a:ext cx="8498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page you can see your application is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stage, if you have not yet submitted your application.  At this point you can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“Cancel”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your application. Select the ETS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40" y="3612954"/>
            <a:ext cx="4777868" cy="22293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20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0904" y="6180549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004" y="1922996"/>
            <a:ext cx="8277139" cy="78656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97647" y="1868060"/>
            <a:ext cx="505358" cy="270034"/>
          </a:xfrm>
          <a:prstGeom prst="wedgeRoundRectCallout">
            <a:avLst>
              <a:gd name="adj1" fmla="val 71320"/>
              <a:gd name="adj2" fmla="val 11119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5004" y="2838091"/>
            <a:ext cx="827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will populate your Geothermal Application.  At the bottom of the page you will see you have three options: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cancel you application, 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pop-up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will display to confirm you want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your application. 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881104" y="5279366"/>
            <a:ext cx="560836" cy="384056"/>
          </a:xfrm>
          <a:prstGeom prst="wedgeRoundRectCallout">
            <a:avLst>
              <a:gd name="adj1" fmla="val -113257"/>
              <a:gd name="adj2" fmla="val 9098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Cancel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705895" y="4134975"/>
            <a:ext cx="592715" cy="384056"/>
          </a:xfrm>
          <a:prstGeom prst="wedgeRoundRectCallout">
            <a:avLst>
              <a:gd name="adj1" fmla="val -103069"/>
              <a:gd name="adj2" fmla="val 82000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Confirm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9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-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34" y="1411429"/>
            <a:ext cx="7871474" cy="2612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004" y="4183151"/>
            <a:ext cx="8013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file listed in the Application Documents above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(Sample.docx)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document that was attached to the application for the Geothermal Project Overview section.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second file listed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(Application Summary Report.pdf)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the report created of the application information submitted.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third file listed in PDF and XML format is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Mineral Rights Posting Detail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created when the application has been accepted by Alberta Energy and processed.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 samples are displayed on the next page.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21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80904" y="6146043"/>
            <a:ext cx="1868792" cy="246221"/>
            <a:chOff x="6515619" y="5486780"/>
            <a:chExt cx="1868792" cy="246221"/>
          </a:xfrm>
        </p:grpSpPr>
        <p:sp>
          <p:nvSpPr>
            <p:cNvPr id="13" name="Rectangle 12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3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- continued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22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551" y="1373935"/>
            <a:ext cx="2904945" cy="3246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741" y="4078998"/>
            <a:ext cx="3456566" cy="221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95" y="1930581"/>
            <a:ext cx="3402185" cy="4300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6783" y="6222002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56541" y="1557456"/>
            <a:ext cx="2979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Geothermal Application Summary</a:t>
            </a:r>
            <a:endParaRPr lang="en-CA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38334" y="1000811"/>
            <a:ext cx="2445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Mineral Rights Posting Detail</a:t>
            </a:r>
            <a:endParaRPr lang="en-CA" sz="1200" b="1" dirty="0"/>
          </a:p>
        </p:txBody>
      </p:sp>
    </p:spTree>
    <p:extLst>
      <p:ext uri="{BB962C8B-B14F-4D97-AF65-F5344CB8AC3E}">
        <p14:creationId xmlns:p14="http://schemas.microsoft.com/office/powerpoint/2010/main" val="3594823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- Technical Contact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04" y="1606448"/>
            <a:ext cx="4851820" cy="2387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980" y="4058111"/>
            <a:ext cx="3908187" cy="200551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23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0904" y="6178392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95285" y="1562309"/>
            <a:ext cx="32570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can see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stage, you have not submitted your application.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add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go to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and select the application you want to update by clicking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will open.  Expand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Click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Technical Contact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6998" y="4548441"/>
            <a:ext cx="330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Add/Update Technical Contact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will display. Add the information for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select the 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to save the information to the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657600" y="1606448"/>
            <a:ext cx="715992" cy="481144"/>
          </a:xfrm>
          <a:prstGeom prst="wedgeRoundRectCallout">
            <a:avLst>
              <a:gd name="adj1" fmla="val -119535"/>
              <a:gd name="adj2" fmla="val 7031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7996687" y="3943347"/>
            <a:ext cx="824410" cy="355336"/>
          </a:xfrm>
          <a:prstGeom prst="wedgeRoundRectCallout">
            <a:avLst>
              <a:gd name="adj1" fmla="val -59357"/>
              <a:gd name="adj2" fmla="val 42022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- Updating Technical Contact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24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69669" y="6152015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7159" y="1527130"/>
            <a:ext cx="716359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remove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 If your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stage 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have not submitted your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you can remove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Select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Add Technical Contact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display in the application, select the garbage can on the left-hand side of the line to delete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47" y="4000727"/>
            <a:ext cx="8847619" cy="876190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1494692" y="4894094"/>
            <a:ext cx="729761" cy="521967"/>
          </a:xfrm>
          <a:prstGeom prst="wedgeRoundRectCallout">
            <a:avLst>
              <a:gd name="adj1" fmla="val -167427"/>
              <a:gd name="adj2" fmla="val -138002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to remove Technical Contact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9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25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Document(s)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92" y="1561381"/>
            <a:ext cx="4879911" cy="45116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1508" y="1687511"/>
            <a:ext cx="31902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add/remove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Document(s)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If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 and you have not submitted your application you can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add/remove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Document(s)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view by selecting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add a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button, this will open a window for you to choose a document to be upload to the application.  Click on the document file name and then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0904" y="6169268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1656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Document(s)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98" y="1438379"/>
            <a:ext cx="6064370" cy="306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2" y="3717985"/>
            <a:ext cx="4131621" cy="26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5474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26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92" y="2011057"/>
            <a:ext cx="213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Document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add the file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610" y="5037167"/>
            <a:ext cx="407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pop-up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display indicating you have successfully added your document to your application. 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4826" y="1955096"/>
            <a:ext cx="728291" cy="464078"/>
          </a:xfrm>
          <a:prstGeom prst="wedgeRoundRectCallout">
            <a:avLst>
              <a:gd name="adj1" fmla="val 18407"/>
              <a:gd name="adj2" fmla="val 13499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Add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4476" y="2975075"/>
            <a:ext cx="681487" cy="464078"/>
          </a:xfrm>
          <a:prstGeom prst="wedgeRoundRectCallout">
            <a:avLst>
              <a:gd name="adj1" fmla="val 81698"/>
              <a:gd name="adj2" fmla="val 14428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 Select OK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27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091" y="1130386"/>
            <a:ext cx="8367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Documents continued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0904" y="6169268"/>
            <a:ext cx="1868792" cy="246221"/>
            <a:chOff x="6515619" y="5486780"/>
            <a:chExt cx="1868792" cy="246221"/>
          </a:xfrm>
        </p:grpSpPr>
        <p:sp>
          <p:nvSpPr>
            <p:cNvPr id="7" name="Rectangle 6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11" y="4350484"/>
            <a:ext cx="2971501" cy="17397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321" y="1776717"/>
            <a:ext cx="4651162" cy="23599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2091" y="1522198"/>
            <a:ext cx="8424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remove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click the box beside the file name you want to remove, then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007611" y="1821677"/>
            <a:ext cx="728291" cy="464078"/>
          </a:xfrm>
          <a:prstGeom prst="wedgeRoundRectCallout">
            <a:avLst>
              <a:gd name="adj1" fmla="val -225595"/>
              <a:gd name="adj2" fmla="val 8666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 Select Remove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372071" y="1776717"/>
            <a:ext cx="728291" cy="464078"/>
          </a:xfrm>
          <a:prstGeom prst="wedgeRoundRectCallout">
            <a:avLst>
              <a:gd name="adj1" fmla="val 94214"/>
              <a:gd name="adj2" fmla="val 5692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Select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9973" y="4758980"/>
            <a:ext cx="3993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has been selected a pop-up screen will display indicating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elected document has been removed.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435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632" y="1522666"/>
            <a:ext cx="5909093" cy="299044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28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80904" y="619894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26596" y="4618071"/>
            <a:ext cx="83791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add/remove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application go to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screen. If your application is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stage and you have not submitted your application you can add/remove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application you want to update by clicking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number.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application will open, expand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view by selecting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(+/-)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Land Key from the Land Grid, click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Garbage Can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select and remove the Land Key from the Grid.  It will be removed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742536" y="3252157"/>
            <a:ext cx="547387" cy="437875"/>
          </a:xfrm>
          <a:prstGeom prst="wedgeRoundRectCallout">
            <a:avLst>
              <a:gd name="adj1" fmla="val 124157"/>
              <a:gd name="adj2" fmla="val 6283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Select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663884" y="3865772"/>
            <a:ext cx="610278" cy="395395"/>
          </a:xfrm>
          <a:prstGeom prst="wedgeRoundRectCallout">
            <a:avLst>
              <a:gd name="adj1" fmla="val -225595"/>
              <a:gd name="adj2" fmla="val 8666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90" y="3520690"/>
            <a:ext cx="4862585" cy="2770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850" y="3881694"/>
            <a:ext cx="4161187" cy="22501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1" name="Rectangle 10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2" name="Curved Down Arrow 11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29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6441" y="1582380"/>
            <a:ext cx="47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Add Land enter your requested land keys using the format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RGE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TWP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QS/LSD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If you have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land,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portion box for that piece of land.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0" y="1461331"/>
            <a:ext cx="3049227" cy="1465323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3419922" y="2292906"/>
            <a:ext cx="591362" cy="405115"/>
          </a:xfrm>
          <a:prstGeom prst="wedgeRoundRectCallout">
            <a:avLst>
              <a:gd name="adj1" fmla="val -130550"/>
              <a:gd name="adj2" fmla="val -10587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if Portion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706" y="3059025"/>
            <a:ext cx="7720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Then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Land Key entered above.  Using the drop-down arrows for both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Qualifier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251520" y="980728"/>
            <a:ext cx="8640960" cy="3182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1316" y="1743418"/>
            <a:ext cx="391757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this module you will learn how to: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Enter a Geothermal Application into ETS.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a Geothermal Application by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removing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while the application is a Work in Progress status.</a:t>
            </a: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and View Agreement Documents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75653"/>
            <a:ext cx="3769615" cy="23725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– Adding or Removing Land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69" y="2732828"/>
            <a:ext cx="5775277" cy="3598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80904" y="6212099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30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15" y="1375187"/>
            <a:ext cx="3327465" cy="18944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79507" y="1872272"/>
            <a:ext cx="19064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Land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button </a:t>
            </a:r>
            <a:endParaRPr lang="en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912884" y="1278029"/>
            <a:ext cx="681487" cy="464078"/>
          </a:xfrm>
          <a:prstGeom prst="wedgeRoundRectCallout">
            <a:avLst>
              <a:gd name="adj1" fmla="val -161339"/>
              <a:gd name="adj2" fmla="val 296711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Add Land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375" y="3806322"/>
            <a:ext cx="1886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selecting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 the Land will now display at the bottom of the section.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840084" y="4637319"/>
            <a:ext cx="675535" cy="1099247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3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ETS Email Notifications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31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39" y="1556221"/>
            <a:ext cx="5260219" cy="2024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739" y="3939979"/>
            <a:ext cx="5131067" cy="2282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1072" y="1820831"/>
            <a:ext cx="263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 Request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the User when there is an update to the application.  When an email is received, log into ETS and go 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review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 Request number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highlighted in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339" y="4573158"/>
            <a:ext cx="2630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 Agreement Documents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sent to the User when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have been issued.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80904" y="6222002"/>
            <a:ext cx="1868792" cy="246221"/>
            <a:chOff x="6515619" y="5486780"/>
            <a:chExt cx="1868792" cy="246221"/>
          </a:xfrm>
        </p:grpSpPr>
        <p:sp>
          <p:nvSpPr>
            <p:cNvPr id="13" name="Rectangle 12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4" name="Curved Down Arrow 13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09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Agreement Documents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32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80904" y="6146043"/>
            <a:ext cx="1868792" cy="246221"/>
            <a:chOff x="6515619" y="5486780"/>
            <a:chExt cx="1868792" cy="246221"/>
          </a:xfrm>
        </p:grpSpPr>
        <p:sp>
          <p:nvSpPr>
            <p:cNvPr id="8" name="Rectangle 7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18037" y="1732204"/>
            <a:ext cx="648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 into your ETS Account and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Status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from the Tree Node.  Then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button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You can retrieve documents using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 Type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#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Date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Date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any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options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Status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86" y="3122762"/>
            <a:ext cx="7453391" cy="2145074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 flipH="1">
            <a:off x="2613804" y="4224632"/>
            <a:ext cx="658070" cy="464078"/>
          </a:xfrm>
          <a:prstGeom prst="wedgeRoundRectCallout">
            <a:avLst>
              <a:gd name="adj1" fmla="val -321559"/>
              <a:gd name="adj2" fmla="val 86663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-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33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80904" y="6207749"/>
            <a:ext cx="1868792" cy="246221"/>
            <a:chOff x="6515619" y="5486780"/>
            <a:chExt cx="1868792" cy="246221"/>
          </a:xfrm>
        </p:grpSpPr>
        <p:sp>
          <p:nvSpPr>
            <p:cNvPr id="8" name="Rectangle 7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5004" y="1595887"/>
            <a:ext cx="8379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screen below displays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from Start Date 2022/10/07 to End Date 2022/11/12.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Documents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using the drop-down arrow for ETS Request #483329 select either the XML File or the PDF File to View.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80" y="2064702"/>
            <a:ext cx="4913010" cy="4351099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 flipH="1">
            <a:off x="684362" y="3900611"/>
            <a:ext cx="658070" cy="464078"/>
          </a:xfrm>
          <a:prstGeom prst="wedgeRoundRectCallout">
            <a:avLst>
              <a:gd name="adj1" fmla="val -174742"/>
              <a:gd name="adj2" fmla="val 45769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7342928" y="3476445"/>
            <a:ext cx="740021" cy="715993"/>
          </a:xfrm>
          <a:prstGeom prst="wedgeRoundRectCallout">
            <a:avLst>
              <a:gd name="adj1" fmla="val 229005"/>
              <a:gd name="adj2" fmla="val 8536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either XML File or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PDF File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552091" y="2321070"/>
            <a:ext cx="790341" cy="620538"/>
          </a:xfrm>
          <a:prstGeom prst="wedgeRoundRectCallout">
            <a:avLst>
              <a:gd name="adj1" fmla="val -172795"/>
              <a:gd name="adj2" fmla="val 37475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Form Type</a:t>
            </a:r>
          </a:p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Documents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109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Retrieve Agreement Documents -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34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6842" y="1593704"/>
            <a:ext cx="467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PDF File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Agreement Document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display.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50" y="1461331"/>
            <a:ext cx="2061492" cy="262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982" y="1870703"/>
            <a:ext cx="2042556" cy="2729166"/>
          </a:xfrm>
          <a:prstGeom prst="rect">
            <a:avLst/>
          </a:prstGeom>
        </p:spPr>
      </p:pic>
      <p:pic>
        <p:nvPicPr>
          <p:cNvPr id="1026" name="Picture 2" descr="C:\Users\KIMBER~1.PER\AppData\Local\Temp\SNAGHTMLa7b7f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27" y="2207794"/>
            <a:ext cx="1938049" cy="260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097" y="2962998"/>
            <a:ext cx="1323003" cy="1636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6885" y="3995360"/>
            <a:ext cx="1267114" cy="133652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80904" y="6171922"/>
            <a:ext cx="1868792" cy="246221"/>
            <a:chOff x="6515619" y="5486780"/>
            <a:chExt cx="1868792" cy="246221"/>
          </a:xfrm>
        </p:grpSpPr>
        <p:sp>
          <p:nvSpPr>
            <p:cNvPr id="14" name="Rectangle 13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5" name="Curved Down Arrow 14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875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251520" y="980728"/>
            <a:ext cx="8640960" cy="3600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3528" y="1613248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Geothermal Application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Online Training Course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36" y="1340768"/>
            <a:ext cx="4219575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528" y="4221088"/>
            <a:ext cx="5451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331340" y="4961449"/>
            <a:ext cx="3435849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Energy.GeothermalTenure@gov.ab.ca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35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59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74" y="1029364"/>
            <a:ext cx="8498259" cy="336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on Admin Screen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2133" y="485732"/>
            <a:ext cx="2142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Government of Alberta</a:t>
            </a:r>
            <a:endParaRPr lang="en-CA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KIMBER~1.PER\AppData\Local\Temp\SNAGHTML5aa574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4" y="1846778"/>
            <a:ext cx="4903438" cy="214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638" y="3276562"/>
            <a:ext cx="4697153" cy="3148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004" y="1389318"/>
            <a:ext cx="8273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Log into ETS and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node on the left-hand side of the screen,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This will display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 Application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481" y="2019955"/>
            <a:ext cx="23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Status click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 All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tab.  This will display the entire application.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65" y="4045609"/>
            <a:ext cx="340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part of the application to complete is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Select from the drop-down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displayed from your login ID.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Creator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application from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drop-down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The balance of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Contact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automatically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7" idx="1"/>
          </p:cNvCxnSpPr>
          <p:nvPr/>
        </p:nvCxnSpPr>
        <p:spPr>
          <a:xfrm flipH="1">
            <a:off x="1842448" y="2343121"/>
            <a:ext cx="3753033" cy="5888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3510" y="5861920"/>
            <a:ext cx="38964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Any field with a red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asterisk is a mandatory field to be completed.   </a:t>
            </a:r>
            <a:endParaRPr lang="en-CA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" y="6017914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67977" y="6178481"/>
            <a:ext cx="16401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000" dirty="0">
                <a:latin typeface="Arial" panose="020B0604020202020204" pitchFamily="34" charset="0"/>
                <a:cs typeface="Arial" panose="020B0604020202020204" pitchFamily="34" charset="0"/>
              </a:rPr>
              <a:t>Continued onto next page</a:t>
            </a:r>
          </a:p>
        </p:txBody>
      </p:sp>
      <p:sp>
        <p:nvSpPr>
          <p:cNvPr id="15" name="Curved Down Arrow 14"/>
          <p:cNvSpPr/>
          <p:nvPr/>
        </p:nvSpPr>
        <p:spPr>
          <a:xfrm>
            <a:off x="8677782" y="6216649"/>
            <a:ext cx="228599" cy="1698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4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7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– Admin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99" y="2089078"/>
            <a:ext cx="5115984" cy="2517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675" y="3742890"/>
            <a:ext cx="4376033" cy="22455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004" y="2334812"/>
            <a:ext cx="2743200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completing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next field is to add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Contact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(not a mandatory field)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Technical Contact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 new window will open. Enter the Technical Contact information: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 Address</a:t>
            </a: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Add/Update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44471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5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Admin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09" y="1507834"/>
            <a:ext cx="5367415" cy="2828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3" y="4202649"/>
            <a:ext cx="3681563" cy="16516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7205732" y="6233240"/>
            <a:ext cx="1868792" cy="246221"/>
            <a:chOff x="6515619" y="5486780"/>
            <a:chExt cx="1868792" cy="246221"/>
          </a:xfrm>
        </p:grpSpPr>
        <p:sp>
          <p:nvSpPr>
            <p:cNvPr id="12" name="Rectangle 11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6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982" y="1829569"/>
            <a:ext cx="3185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Consent to Non-Refundable Application Fee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field and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checked off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continue with your application. 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box has been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checked off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your application before moving forward with completing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31256" y="4734549"/>
            <a:ext cx="461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application is Saved it will display with an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at the top of the page.  You will use this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track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your application in ETS.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3303918" y="4433977"/>
            <a:ext cx="927338" cy="4226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3958026" y="1685676"/>
            <a:ext cx="681487" cy="464078"/>
          </a:xfrm>
          <a:prstGeom prst="wedgeRoundRectCallout">
            <a:avLst>
              <a:gd name="adj1" fmla="val -79061"/>
              <a:gd name="adj2" fmla="val 6621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Check Box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519839" y="3504073"/>
            <a:ext cx="681487" cy="464078"/>
          </a:xfrm>
          <a:prstGeom prst="wedgeRoundRectCallout">
            <a:avLst>
              <a:gd name="adj1" fmla="val -58808"/>
              <a:gd name="adj2" fmla="val 9967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Select Save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Admin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2" y="1461331"/>
            <a:ext cx="4963173" cy="252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02" y="3487233"/>
            <a:ext cx="4997877" cy="249750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179853" y="6233240"/>
            <a:ext cx="1868792" cy="246221"/>
            <a:chOff x="6515619" y="5478144"/>
            <a:chExt cx="1868792" cy="246221"/>
          </a:xfrm>
        </p:grpSpPr>
        <p:sp>
          <p:nvSpPr>
            <p:cNvPr id="2" name="Rectangle 1"/>
            <p:cNvSpPr/>
            <p:nvPr/>
          </p:nvSpPr>
          <p:spPr>
            <a:xfrm>
              <a:off x="6515619" y="5478144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7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1071" y="2069724"/>
            <a:ext cx="2993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saving your application you will need to add your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Geothermal Overview of Proposed Project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documentation, this is a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field.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Browse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button, this will open a window for you to choose a document to be upload to the application.  Click on the document file name and then select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00" y="5361668"/>
            <a:ext cx="360040" cy="3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34371" y="5355033"/>
            <a:ext cx="270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may select up to five documents to be added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485072" y="2003077"/>
            <a:ext cx="681487" cy="464078"/>
          </a:xfrm>
          <a:prstGeom prst="wedgeRoundRectCallout">
            <a:avLst>
              <a:gd name="adj1" fmla="val -15770"/>
              <a:gd name="adj2" fmla="val 848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Select Browse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1800046" y="4093837"/>
            <a:ext cx="681487" cy="464078"/>
          </a:xfrm>
          <a:prstGeom prst="wedgeRoundRectCallout">
            <a:avLst>
              <a:gd name="adj1" fmla="val -15770"/>
              <a:gd name="adj2" fmla="val 84806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Select Open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9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Admin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15619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298" y="1438379"/>
            <a:ext cx="6064370" cy="30613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2" y="3717985"/>
            <a:ext cx="4131621" cy="2638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25474" y="6233240"/>
            <a:ext cx="1868792" cy="246221"/>
            <a:chOff x="6515619" y="5486780"/>
            <a:chExt cx="1868792" cy="246221"/>
          </a:xfrm>
        </p:grpSpPr>
        <p:sp>
          <p:nvSpPr>
            <p:cNvPr id="10" name="Rectangle 9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1" name="Curved Down Arrow 10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8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92" y="2011057"/>
            <a:ext cx="2137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then select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 Document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add the file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0610" y="5037167"/>
            <a:ext cx="4070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pop-up will display indicating you have successfully added your document to your application.  Select Ok.</a:t>
            </a:r>
            <a:endParaRPr lang="en-CA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7604826" y="1955096"/>
            <a:ext cx="728291" cy="464078"/>
          </a:xfrm>
          <a:prstGeom prst="wedgeRoundRectCallout">
            <a:avLst>
              <a:gd name="adj1" fmla="val 18407"/>
              <a:gd name="adj2" fmla="val 134994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  Add Document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374476" y="2975075"/>
            <a:ext cx="681487" cy="464078"/>
          </a:xfrm>
          <a:prstGeom prst="wedgeRoundRectCallout">
            <a:avLst>
              <a:gd name="adj1" fmla="val 81698"/>
              <a:gd name="adj2" fmla="val 144288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  Select OK</a:t>
            </a:r>
            <a:endParaRPr lang="en-CA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5004" y="1124870"/>
            <a:ext cx="8498259" cy="3364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Entering a Geothermal Application </a:t>
            </a:r>
            <a:r>
              <a:rPr lang="en-CA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Admin continued</a:t>
            </a:r>
            <a:endParaRPr lang="en-CA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8015" y="59904"/>
            <a:ext cx="395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Geothermal Application</a:t>
            </a:r>
            <a:endParaRPr lang="en-CA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7074" y="484665"/>
            <a:ext cx="2397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Government of Alberta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37" y="1512914"/>
            <a:ext cx="5752563" cy="302982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180904" y="6181481"/>
            <a:ext cx="1868792" cy="246221"/>
            <a:chOff x="6515619" y="5486780"/>
            <a:chExt cx="1868792" cy="246221"/>
          </a:xfrm>
        </p:grpSpPr>
        <p:sp>
          <p:nvSpPr>
            <p:cNvPr id="9" name="Rectangle 8"/>
            <p:cNvSpPr/>
            <p:nvPr/>
          </p:nvSpPr>
          <p:spPr>
            <a:xfrm>
              <a:off x="6515619" y="5486780"/>
              <a:ext cx="164019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000" dirty="0">
                  <a:latin typeface="Arial" panose="020B0604020202020204" pitchFamily="34" charset="0"/>
                  <a:cs typeface="Arial" panose="020B0604020202020204" pitchFamily="34" charset="0"/>
                </a:rPr>
                <a:t>Continued onto next page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8155812" y="5524948"/>
              <a:ext cx="228599" cy="1698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</a:rPr>
              <a:t>Page </a:t>
            </a:r>
            <a:fld id="{5BC1470B-47A7-4E72-AA8D-1EF68F025A39}" type="slidenum">
              <a:rPr lang="en-CA" smtClean="0">
                <a:latin typeface="Arial" panose="020B0604020202020204" pitchFamily="34" charset="0"/>
              </a:rPr>
              <a:pPr/>
              <a:t>9</a:t>
            </a:fld>
            <a:r>
              <a:rPr lang="en-CA" dirty="0" smtClean="0">
                <a:latin typeface="Arial" panose="020B0604020202020204" pitchFamily="34" charset="0"/>
              </a:rPr>
              <a:t> of 35</a:t>
            </a:r>
            <a:endParaRPr lang="en-CA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1925" y="4735902"/>
            <a:ext cx="796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file you attached to your application will now be displayed under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File Name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application.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This completes the Admin portion of the application.  The next portion of the application is adding the requested land to your application.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01</Order1>
    <Course_x0020_Description xmlns="d317fc56-cd2a-4fee-83bf-2acf5d88d7a0">In this course you will learn how to enter a Geothermal Application, Update an Application and Retrieve Documents. </Course_x0020_Description>
    <Module xmlns="d317fc56-cd2a-4fee-83bf-2acf5d88d7a0">Module</Module>
    <Area xmlns="d317fc56-cd2a-4fee-83bf-2acf5d88d7a0">Geothermal</Area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8B1E2A3-B1E4-4BE9-983D-0AB054F8F3CE}"/>
</file>

<file path=customXml/itemProps2.xml><?xml version="1.0" encoding="utf-8"?>
<ds:datastoreItem xmlns:ds="http://schemas.openxmlformats.org/officeDocument/2006/customXml" ds:itemID="{61602DD0-7E35-428B-A45A-FECAAB5B0514}"/>
</file>

<file path=customXml/itemProps3.xml><?xml version="1.0" encoding="utf-8"?>
<ds:datastoreItem xmlns:ds="http://schemas.openxmlformats.org/officeDocument/2006/customXml" ds:itemID="{75B6AD22-29A2-4DFB-B613-1ABB8CAD32B5}">
  <ds:schemaRefs>
    <ds:schemaRef ds:uri="http://purl.org/dc/terms/"/>
    <ds:schemaRef ds:uri="d8c13b0c-e34e-4b28-bcb2-463731fd686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94dd49f-f69d-40da-a55b-35db1c49f87a"/>
    <ds:schemaRef ds:uri="http://schemas.openxmlformats.org/package/2006/metadata/core-properties"/>
    <ds:schemaRef ds:uri="bb1d6412-9c2a-4e6a-b437-c1578de8ea0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7EA0F54-0763-4CCC-A1E8-7FF3107EE9E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AC279339-52EF-4373-8BB0-19FAAD9B884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3892</TotalTime>
  <Words>2855</Words>
  <Application>Microsoft Office PowerPoint</Application>
  <PresentationFormat>On-screen Show (4:3)</PresentationFormat>
  <Paragraphs>349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Freestyle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Application</dc:title>
  <dc:creator>John Davies</dc:creator>
  <cp:lastModifiedBy>kimberley.pereira</cp:lastModifiedBy>
  <cp:revision>138</cp:revision>
  <dcterms:created xsi:type="dcterms:W3CDTF">2018-11-02T20:16:17Z</dcterms:created>
  <dcterms:modified xsi:type="dcterms:W3CDTF">2022-11-16T19:10:17Z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  <property fmtid="{D5CDD505-2E9C-101B-9397-08002B2CF9AE}" pid="3" name="_dlc_DocIdItemGuid">
    <vt:lpwstr>9f4ce300-f1bf-406f-a368-a729762fe7a9</vt:lpwstr>
  </property>
  <property fmtid="{D5CDD505-2E9C-101B-9397-08002B2CF9AE}" pid="4" name="MSIP_Label_abf2ea38-542c-4b75-bd7d-582ec36a519f_Enabled">
    <vt:lpwstr>true</vt:lpwstr>
  </property>
  <property fmtid="{D5CDD505-2E9C-101B-9397-08002B2CF9AE}" pid="5" name="MSIP_Label_abf2ea38-542c-4b75-bd7d-582ec36a519f_SetDate">
    <vt:lpwstr>2022-11-16T19:10:17Z</vt:lpwstr>
  </property>
  <property fmtid="{D5CDD505-2E9C-101B-9397-08002B2CF9AE}" pid="6" name="MSIP_Label_abf2ea38-542c-4b75-bd7d-582ec36a519f_Method">
    <vt:lpwstr>Standard</vt:lpwstr>
  </property>
  <property fmtid="{D5CDD505-2E9C-101B-9397-08002B2CF9AE}" pid="7" name="MSIP_Label_abf2ea38-542c-4b75-bd7d-582ec36a519f_Name">
    <vt:lpwstr>Protected A</vt:lpwstr>
  </property>
  <property fmtid="{D5CDD505-2E9C-101B-9397-08002B2CF9AE}" pid="8" name="MSIP_Label_abf2ea38-542c-4b75-bd7d-582ec36a519f_SiteId">
    <vt:lpwstr>2bb51c06-af9b-42c5-8bf5-3c3b7b10850b</vt:lpwstr>
  </property>
  <property fmtid="{D5CDD505-2E9C-101B-9397-08002B2CF9AE}" pid="9" name="MSIP_Label_abf2ea38-542c-4b75-bd7d-582ec36a519f_ActionId">
    <vt:lpwstr>426c9d1d-4d92-4734-8203-030be576b41c</vt:lpwstr>
  </property>
  <property fmtid="{D5CDD505-2E9C-101B-9397-08002B2CF9AE}" pid="10" name="MSIP_Label_abf2ea38-542c-4b75-bd7d-582ec36a519f_ContentBits">
    <vt:lpwstr>2</vt:lpwstr>
  </property>
</Properties>
</file>