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notesMasterIdLst>
    <p:notesMasterId r:id="rId18"/>
  </p:notesMasterIdLst>
  <p:sldIdLst>
    <p:sldId id="275" r:id="rId7"/>
    <p:sldId id="276" r:id="rId8"/>
    <p:sldId id="257" r:id="rId9"/>
    <p:sldId id="259" r:id="rId10"/>
    <p:sldId id="278" r:id="rId11"/>
    <p:sldId id="282" r:id="rId12"/>
    <p:sldId id="286" r:id="rId13"/>
    <p:sldId id="287" r:id="rId14"/>
    <p:sldId id="285" r:id="rId15"/>
    <p:sldId id="288" r:id="rId16"/>
    <p:sldId id="274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82" autoAdjust="0"/>
    <p:restoredTop sz="89860" autoAdjust="0"/>
  </p:normalViewPr>
  <p:slideViewPr>
    <p:cSldViewPr>
      <p:cViewPr varScale="1">
        <p:scale>
          <a:sx n="111" d="100"/>
          <a:sy n="111" d="100"/>
        </p:scale>
        <p:origin x="1470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-190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viewProps" Target="viewProps.xml"/><Relationship Id="rId11" Type="http://schemas.openxmlformats.org/officeDocument/2006/relationships/slide" Target="slides/slide5.xml"/><Relationship Id="rId6" Type="http://schemas.openxmlformats.org/officeDocument/2006/relationships/slideMaster" Target="slideMasters/slideMaster1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72402CB-04D0-4B12-BF7D-D1C8456D3B7C}" type="datetimeFigureOut">
              <a:rPr lang="en-CA"/>
              <a:pPr>
                <a:defRPr/>
              </a:pPr>
              <a:t>2025/09/02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AFAF0B0-0253-4B75-8666-B079654E99D8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205146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4290789-6ED0-4213-9D30-C905D522815C}" type="slidenum">
              <a:rPr lang="en-CA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07399E5-F354-4D44-ADFC-D298D58DC8C6}" type="slidenum">
              <a:rPr lang="en-CA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3E4FB3-54E9-4BA0-8BA3-B7537DD68AF5}" type="slidenum">
              <a:rPr lang="en-CA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04FA90-4091-467B-909B-DC7A0368C056}" type="slidenum">
              <a:rPr lang="en-CA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8CB4400-4CD0-4B38-ADB9-D7090AA3BD70}" type="slidenum">
              <a:rPr lang="en-CA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768CD6-0378-464D-B0BA-9895A1003886}" type="slidenum">
              <a:rPr lang="en-CA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CA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7CF65-A584-47E2-9ED1-0B14FEE829B7}" type="datetimeFigureOut">
              <a:rPr lang="en-CA"/>
              <a:pPr>
                <a:defRPr/>
              </a:pPr>
              <a:t>2025/09/02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54726-E1A1-434B-A6C9-53422DCBDA3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59727809"/>
      </p:ext>
    </p:extLst>
  </p:cSld>
  <p:clrMapOvr>
    <a:masterClrMapping/>
  </p:clrMapOvr>
  <p:transition spd="slow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E10F8-E8AC-4690-91E5-47A2C933994E}" type="datetimeFigureOut">
              <a:rPr lang="en-CA"/>
              <a:pPr>
                <a:defRPr/>
              </a:pPr>
              <a:t>2025/09/02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EAFAFE-5840-4B73-8F67-6DE6DF9167C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4607921"/>
      </p:ext>
    </p:extLst>
  </p:cSld>
  <p:clrMapOvr>
    <a:masterClrMapping/>
  </p:clrMapOvr>
  <p:transition spd="slow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56700C-E7A3-4591-A531-E4DF55109B61}" type="datetimeFigureOut">
              <a:rPr lang="en-CA"/>
              <a:pPr>
                <a:defRPr/>
              </a:pPr>
              <a:t>2025/09/02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ED6E4-CCEC-4077-90BE-2211B0637FF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5721954"/>
      </p:ext>
    </p:extLst>
  </p:cSld>
  <p:clrMapOvr>
    <a:masterClrMapping/>
  </p:clrMapOvr>
  <p:transition spd="slow"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36004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250825" y="1484313"/>
            <a:ext cx="8642350" cy="47529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FD5D8-2BEE-4A47-A580-88980FCEA8C9}" type="datetimeFigureOut">
              <a:rPr lang="en-CA"/>
              <a:pPr>
                <a:defRPr/>
              </a:pPr>
              <a:t>2025/09/02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FA899-53A4-4707-BE5B-0AFE2D6C8D5A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9978290"/>
      </p:ext>
    </p:extLst>
  </p:cSld>
  <p:clrMapOvr>
    <a:masterClrMapping/>
  </p:clrMapOvr>
  <p:transition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73D718-915F-4221-A98B-942678AFCE23}" type="datetimeFigureOut">
              <a:rPr lang="en-CA"/>
              <a:pPr>
                <a:defRPr/>
              </a:pPr>
              <a:t>2025/09/02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B65CA-865C-4F83-99CF-A811AAABA66F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2447821"/>
      </p:ext>
    </p:extLst>
  </p:cSld>
  <p:clrMapOvr>
    <a:masterClrMapping/>
  </p:clrMapOvr>
  <p:transition spd="slow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40C180-97D7-49A2-890E-74FDA391B24E}" type="datetimeFigureOut">
              <a:rPr lang="en-CA"/>
              <a:pPr>
                <a:defRPr/>
              </a:pPr>
              <a:t>2025/09/02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A1A682-A52E-49A6-8DDB-D79EF00ACCD1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21987436"/>
      </p:ext>
    </p:extLst>
  </p:cSld>
  <p:clrMapOvr>
    <a:masterClrMapping/>
  </p:clrMapOvr>
  <p:transition spd="slow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CF4B6-3C6B-43DB-971B-C97C2D079B66}" type="datetimeFigureOut">
              <a:rPr lang="en-CA"/>
              <a:pPr>
                <a:defRPr/>
              </a:pPr>
              <a:t>2025/09/02</a:t>
            </a:fld>
            <a:endParaRPr lang="en-C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69F382-0385-48A4-BBD6-CD062EBBED6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1521739"/>
      </p:ext>
    </p:extLst>
  </p:cSld>
  <p:clrMapOvr>
    <a:masterClrMapping/>
  </p:clrMapOvr>
  <p:transition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60FF0-7BC1-4689-894B-01BF72D8423C}" type="datetimeFigureOut">
              <a:rPr lang="en-CA"/>
              <a:pPr>
                <a:defRPr/>
              </a:pPr>
              <a:t>2025/09/02</a:t>
            </a:fld>
            <a:endParaRPr lang="en-CA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561AB-AD93-4DFD-B1CD-6F0270D194BF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11803505"/>
      </p:ext>
    </p:extLst>
  </p:cSld>
  <p:clrMapOvr>
    <a:masterClrMapping/>
  </p:clrMapOvr>
  <p:transition spd="slow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72F58-778A-467C-998F-A432249BEC33}" type="datetimeFigureOut">
              <a:rPr lang="en-CA"/>
              <a:pPr>
                <a:defRPr/>
              </a:pPr>
              <a:t>2025/09/02</a:t>
            </a:fld>
            <a:endParaRPr lang="en-C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F3E8C-A3EE-442A-982B-D7862A407C50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37791177"/>
      </p:ext>
    </p:extLst>
  </p:cSld>
  <p:clrMapOvr>
    <a:masterClrMapping/>
  </p:clrMapOvr>
  <p:transition spd="slow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3EA76B-CFCE-40F7-A880-CF928F7C787C}" type="datetimeFigureOut">
              <a:rPr lang="en-CA"/>
              <a:pPr>
                <a:defRPr/>
              </a:pPr>
              <a:t>2025/09/02</a:t>
            </a:fld>
            <a:endParaRPr lang="en-CA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8D07E-077F-420D-9E64-439EC2476557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32624845"/>
      </p:ext>
    </p:extLst>
  </p:cSld>
  <p:clrMapOvr>
    <a:masterClrMapping/>
  </p:clrMapOvr>
  <p:transition spd="slow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Geothermal Continuation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BDB757-24E8-4231-8152-9682FE84E1DE}" type="datetimeFigureOut">
              <a:rPr lang="en-CA"/>
              <a:pPr>
                <a:defRPr/>
              </a:pPr>
              <a:t>2025/09/02</a:t>
            </a:fld>
            <a:endParaRPr lang="en-C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36C0A8-D0BB-4E2D-942D-6EFB82DF304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22937136"/>
      </p:ext>
    </p:extLst>
  </p:cSld>
  <p:clrMapOvr>
    <a:masterClrMapping/>
  </p:clrMapOvr>
  <p:transition spd="slow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9098E-E7D2-4577-83A5-7AC67F818358}" type="datetimeFigureOut">
              <a:rPr lang="en-CA"/>
              <a:pPr>
                <a:defRPr/>
              </a:pPr>
              <a:t>2025/09/02</a:t>
            </a:fld>
            <a:endParaRPr lang="en-C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866371-A8BA-4EC0-86D5-CCC8E0D6771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9624155"/>
      </p:ext>
    </p:extLst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CA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CA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56F212-8A5B-4C38-814D-41C5EFD03128}" type="datetimeFigureOut">
              <a:rPr lang="en-CA"/>
              <a:pPr>
                <a:defRPr/>
              </a:pPr>
              <a:t>2025/09/02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BEE20A0-A53F-4D9D-B908-169F3F4DC2E8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30963"/>
            <a:ext cx="91440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8"/>
          <p:cNvSpPr txBox="1">
            <a:spLocks noChangeArrowheads="1"/>
          </p:cNvSpPr>
          <p:nvPr userDrawn="1"/>
        </p:nvSpPr>
        <p:spPr bwMode="auto">
          <a:xfrm>
            <a:off x="7924800" y="6581775"/>
            <a:ext cx="12192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Arial" charset="0"/>
                <a:cs typeface="+mn-cs"/>
              </a:rPr>
              <a:t>Page </a:t>
            </a:r>
            <a:fld id="{CDF2E2F3-C473-4D86-A1E4-188ABE384BC0}" type="slidenum">
              <a:rPr lang="en-US" sz="1200" smtClean="0">
                <a:latin typeface="Arial" charset="0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r>
              <a:rPr lang="en-US" sz="1200" dirty="0">
                <a:latin typeface="Arial" charset="0"/>
                <a:cs typeface="+mn-cs"/>
              </a:rPr>
              <a:t> of 11</a:t>
            </a:r>
            <a:endParaRPr lang="en-CA" sz="1200" dirty="0">
              <a:latin typeface="Arial" charset="0"/>
              <a:cs typeface="+mn-cs"/>
            </a:endParaRPr>
          </a:p>
        </p:txBody>
      </p:sp>
      <p:grpSp>
        <p:nvGrpSpPr>
          <p:cNvPr id="10" name="Group 9"/>
          <p:cNvGrpSpPr/>
          <p:nvPr userDrawn="1"/>
        </p:nvGrpSpPr>
        <p:grpSpPr>
          <a:xfrm>
            <a:off x="179512" y="-68284"/>
            <a:ext cx="8964488" cy="923330"/>
            <a:chOff x="179512" y="4026424"/>
            <a:chExt cx="8964488" cy="923330"/>
          </a:xfrm>
        </p:grpSpPr>
        <p:grpSp>
          <p:nvGrpSpPr>
            <p:cNvPr id="11" name="Group 10"/>
            <p:cNvGrpSpPr/>
            <p:nvPr userDrawn="1"/>
          </p:nvGrpSpPr>
          <p:grpSpPr>
            <a:xfrm>
              <a:off x="179512" y="4094164"/>
              <a:ext cx="8964488" cy="787850"/>
              <a:chOff x="390128" y="3908965"/>
              <a:chExt cx="8638456" cy="787850"/>
            </a:xfrm>
          </p:grpSpPr>
          <p:pic>
            <p:nvPicPr>
              <p:cNvPr id="14" name="Picture 2"/>
              <p:cNvPicPr>
                <a:picLocks noChangeAspect="1" noChangeArrowheads="1"/>
              </p:cNvPicPr>
              <p:nvPr userDrawn="1"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71800" y="3908965"/>
                <a:ext cx="6256784" cy="7878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5" name="Picture 14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90128" y="4008237"/>
                <a:ext cx="2267744" cy="637488"/>
              </a:xfrm>
              <a:prstGeom prst="rect">
                <a:avLst/>
              </a:prstGeom>
            </p:spPr>
          </p:pic>
        </p:grpSp>
        <p:sp>
          <p:nvSpPr>
            <p:cNvPr id="13" name="TextBox 12"/>
            <p:cNvSpPr txBox="1"/>
            <p:nvPr userDrawn="1"/>
          </p:nvSpPr>
          <p:spPr>
            <a:xfrm>
              <a:off x="4644008" y="4026424"/>
              <a:ext cx="436470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</a:pPr>
              <a:endParaRPr lang="en-CA" dirty="0">
                <a:solidFill>
                  <a:prstClr val="white"/>
                </a:solidFill>
                <a:latin typeface="Calibri"/>
                <a:cs typeface="+mn-cs"/>
              </a:endParaRPr>
            </a:p>
            <a:p>
              <a:pPr algn="r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CA" dirty="0">
                  <a:solidFill>
                    <a:prstClr val="white"/>
                  </a:solidFill>
                  <a:latin typeface="Calibri"/>
                  <a:cs typeface="+mn-cs"/>
                </a:rPr>
                <a:t>Geothermal Continuation</a:t>
              </a:r>
            </a:p>
            <a:p>
              <a:pPr algn="r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CA" dirty="0">
                  <a:solidFill>
                    <a:prstClr val="white"/>
                  </a:solidFill>
                  <a:latin typeface="Calibri"/>
                  <a:cs typeface="+mn-cs"/>
                </a:rPr>
                <a:t>Government of Alberta</a:t>
              </a:r>
            </a:p>
          </p:txBody>
        </p:sp>
      </p:grpSp>
      <p:sp>
        <p:nvSpPr>
          <p:cNvPr id="2" name="MSIPCMContentMarking" descr="{&quot;HashCode&quot;:-450499473,&quot;Placement&quot;:&quot;Footer&quot;,&quot;Top&quot;:517.997253,&quot;Left&quot;:0.0,&quot;SlideWidth&quot;:720,&quot;SlideHeight&quot;:540}"/>
          <p:cNvSpPr txBox="1"/>
          <p:nvPr userDrawn="1"/>
        </p:nvSpPr>
        <p:spPr>
          <a:xfrm>
            <a:off x="0" y="6578565"/>
            <a:ext cx="1464679" cy="2794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</a:pPr>
            <a:r>
              <a:rPr lang="en-CA" sz="1100">
                <a:solidFill>
                  <a:srgbClr val="000000"/>
                </a:solidFill>
                <a:latin typeface="Calibri" panose="020F0502020204030204" pitchFamily="34" charset="0"/>
              </a:rPr>
              <a:t>Classification: Public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wipe dir="r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training.energy.gov.ab.ca/Pages/default.aspx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4" Type="http://schemas.openxmlformats.org/officeDocument/2006/relationships/hyperlink" Target="mailto:PNGContinuations.Energy@gov.ab.ca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training.energy.gov.ab.ca/Pages/default.aspx" TargetMode="External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7" Type="http://schemas.openxmlformats.org/officeDocument/2006/relationships/image" Target="../media/image9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8.emf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2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9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2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CA" altLang="en-US" sz="100" dirty="0" err="1">
                <a:solidFill>
                  <a:schemeClr val="bg1"/>
                </a:solidFill>
              </a:rPr>
              <a:t>Wele</a:t>
            </a:r>
            <a:endParaRPr lang="en-CA" altLang="en-US" sz="100" dirty="0">
              <a:solidFill>
                <a:schemeClr val="bg1"/>
              </a:solidFill>
            </a:endParaRPr>
          </a:p>
        </p:txBody>
      </p:sp>
      <p:sp>
        <p:nvSpPr>
          <p:cNvPr id="10" name="Rectangle 1"/>
          <p:cNvSpPr>
            <a:spLocks/>
          </p:cNvSpPr>
          <p:nvPr/>
        </p:nvSpPr>
        <p:spPr bwMode="auto">
          <a:xfrm>
            <a:off x="4572000" y="2713038"/>
            <a:ext cx="3790950" cy="328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CA" sz="1200" dirty="0">
                <a:latin typeface="Arial" pitchFamily="34" charset="0"/>
                <a:cs typeface="Arial" pitchFamily="34" charset="0"/>
              </a:rPr>
              <a:t>Each company has an assigned ETS Site Administrator who is responsible to create their company's user accounts. They also manage the assignment of roles within the company.</a:t>
            </a:r>
            <a:br>
              <a:rPr lang="en-CA" sz="1200" dirty="0">
                <a:latin typeface="Arial" pitchFamily="34" charset="0"/>
                <a:cs typeface="Arial" pitchFamily="34" charset="0"/>
              </a:rPr>
            </a:br>
            <a:br>
              <a:rPr lang="en-CA" sz="1200" dirty="0">
                <a:latin typeface="Arial" pitchFamily="34" charset="0"/>
                <a:cs typeface="Arial" pitchFamily="34" charset="0"/>
              </a:rPr>
            </a:br>
            <a:r>
              <a:rPr lang="en-CA" sz="1200" dirty="0">
                <a:latin typeface="Arial" pitchFamily="34" charset="0"/>
                <a:cs typeface="Arial" pitchFamily="34" charset="0"/>
              </a:rPr>
              <a:t>This module will highlight the different roles </a:t>
            </a:r>
          </a:p>
          <a:p>
            <a:pPr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CA" sz="1200" dirty="0">
                <a:latin typeface="Arial" pitchFamily="34" charset="0"/>
                <a:cs typeface="Arial" pitchFamily="34" charset="0"/>
              </a:rPr>
              <a:t>required to create, amend, submit, and view the various </a:t>
            </a:r>
          </a:p>
          <a:p>
            <a:pPr fontAlgn="auto">
              <a:spcAft>
                <a:spcPts val="0"/>
              </a:spcAft>
              <a:buFont typeface="Arial" charset="0"/>
              <a:buNone/>
              <a:defRPr/>
            </a:pPr>
            <a:r>
              <a:rPr lang="en-CA" sz="1200" dirty="0">
                <a:latin typeface="Arial" pitchFamily="34" charset="0"/>
                <a:cs typeface="Arial" pitchFamily="34" charset="0"/>
              </a:rPr>
              <a:t>Geothermal Continuation form types:</a:t>
            </a:r>
          </a:p>
          <a:p>
            <a:pPr fontAlgn="auto">
              <a:spcAft>
                <a:spcPts val="0"/>
              </a:spcAft>
              <a:buFont typeface="Arial" charset="0"/>
              <a:buNone/>
              <a:defRPr/>
            </a:pPr>
            <a:endParaRPr lang="en-CA" sz="1000" dirty="0">
              <a:latin typeface="Arial" pitchFamily="34" charset="0"/>
              <a:cs typeface="Arial" pitchFamily="34" charset="0"/>
            </a:endParaRPr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Geothermal Authorization</a:t>
            </a:r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Geothermal Continuation</a:t>
            </a:r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Geothermal Expiry Reinstatements</a:t>
            </a:r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Geothermal Continuation Documents</a:t>
            </a:r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Geothermal Expiry Reinstatement Documents</a:t>
            </a:r>
          </a:p>
          <a:p>
            <a:pPr marL="171450" indent="-17145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Geothermal Non-Productivity Notices</a:t>
            </a:r>
          </a:p>
          <a:p>
            <a:pPr fontAlgn="auto">
              <a:spcAft>
                <a:spcPts val="0"/>
              </a:spcAft>
              <a:buFont typeface="Arial" charset="0"/>
              <a:buNone/>
              <a:defRPr/>
            </a:pPr>
            <a:endParaRPr lang="en-CA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object 3"/>
          <p:cNvSpPr>
            <a:spLocks noChangeArrowheads="1"/>
          </p:cNvSpPr>
          <p:nvPr/>
        </p:nvSpPr>
        <p:spPr bwMode="auto">
          <a:xfrm>
            <a:off x="103188" y="1468438"/>
            <a:ext cx="4468812" cy="2189162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053" name="object 4"/>
          <p:cNvSpPr txBox="1">
            <a:spLocks noChangeArrowheads="1"/>
          </p:cNvSpPr>
          <p:nvPr/>
        </p:nvSpPr>
        <p:spPr bwMode="auto">
          <a:xfrm>
            <a:off x="357188" y="3127375"/>
            <a:ext cx="39052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11113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0070C0"/>
                </a:solidFill>
                <a:latin typeface="Arial" charset="0"/>
              </a:rPr>
              <a:t>To the ETS – Geothermal Continuation: Roles</a:t>
            </a:r>
            <a:endParaRPr lang="en-US" altLang="en-US" sz="1800" dirty="0"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0070C0"/>
                </a:solidFill>
                <a:latin typeface="Arial" charset="0"/>
              </a:rPr>
              <a:t>Online Training Course</a:t>
            </a:r>
            <a:endParaRPr lang="en-US" altLang="en-US" sz="1800" dirty="0">
              <a:latin typeface="Arial" charset="0"/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257300" y="2590800"/>
          <a:ext cx="6667500" cy="1335088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43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44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35088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45712" marB="45712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can view all finals and their related documents.</a:t>
                      </a: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45712" marB="45712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319" name="Title 6"/>
          <p:cNvSpPr>
            <a:spLocks noGrp="1"/>
          </p:cNvSpPr>
          <p:nvPr>
            <p:ph type="title" idx="4294967295"/>
          </p:nvPr>
        </p:nvSpPr>
        <p:spPr>
          <a:xfrm>
            <a:off x="142875" y="876300"/>
            <a:ext cx="6638925" cy="533400"/>
          </a:xfrm>
        </p:spPr>
        <p:txBody>
          <a:bodyPr/>
          <a:lstStyle/>
          <a:p>
            <a:pPr algn="l" eaLnBrk="1" hangingPunct="1"/>
            <a:r>
              <a:rPr lang="fr-FR" altLang="en-US" sz="1600" b="1" dirty="0" err="1">
                <a:latin typeface="Arial" charset="0"/>
                <a:cs typeface="Arial" charset="0"/>
              </a:rPr>
              <a:t>Request</a:t>
            </a:r>
            <a:r>
              <a:rPr lang="fr-FR" altLang="en-US" sz="1600" b="1" dirty="0">
                <a:latin typeface="Arial" charset="0"/>
                <a:cs typeface="Arial" charset="0"/>
              </a:rPr>
              <a:t> </a:t>
            </a:r>
            <a:r>
              <a:rPr lang="fr-FR" altLang="en-US" sz="1600" b="1" dirty="0" err="1">
                <a:latin typeface="Arial" charset="0"/>
                <a:cs typeface="Arial" charset="0"/>
              </a:rPr>
              <a:t>Status</a:t>
            </a:r>
            <a:r>
              <a:rPr lang="fr-FR" altLang="en-US" sz="1600" b="1" dirty="0">
                <a:latin typeface="Arial" charset="0"/>
                <a:cs typeface="Arial" charset="0"/>
              </a:rPr>
              <a:t> – Geothermal </a:t>
            </a:r>
            <a:r>
              <a:rPr lang="fr-FR" altLang="en-US" sz="1600" b="1" dirty="0" err="1">
                <a:latin typeface="Arial" charset="0"/>
                <a:cs typeface="Arial" charset="0"/>
              </a:rPr>
              <a:t>Expiry</a:t>
            </a:r>
            <a:r>
              <a:rPr lang="fr-FR" altLang="en-US" sz="1600" b="1" dirty="0">
                <a:latin typeface="Arial" charset="0"/>
                <a:cs typeface="Arial" charset="0"/>
              </a:rPr>
              <a:t> </a:t>
            </a:r>
            <a:r>
              <a:rPr lang="fr-FR" altLang="en-US" sz="1600" b="1" dirty="0" err="1">
                <a:latin typeface="Arial" charset="0"/>
                <a:cs typeface="Arial" charset="0"/>
              </a:rPr>
              <a:t>Reinstatement</a:t>
            </a:r>
            <a:r>
              <a:rPr lang="fr-FR" altLang="en-US" sz="1600" b="1" dirty="0">
                <a:latin typeface="Arial" charset="0"/>
                <a:cs typeface="Arial" charset="0"/>
              </a:rPr>
              <a:t> Documents</a:t>
            </a:r>
            <a:endParaRPr lang="en-CA" altLang="en-US" sz="1600" b="1" dirty="0">
              <a:latin typeface="Arial" charset="0"/>
              <a:cs typeface="Arial" charset="0"/>
            </a:endParaRPr>
          </a:p>
        </p:txBody>
      </p:sp>
      <p:sp>
        <p:nvSpPr>
          <p:cNvPr id="13320" name="Rectangle 4"/>
          <p:cNvSpPr>
            <a:spLocks/>
          </p:cNvSpPr>
          <p:nvPr/>
        </p:nvSpPr>
        <p:spPr bwMode="auto">
          <a:xfrm>
            <a:off x="6572250" y="952500"/>
            <a:ext cx="523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400" b="1" i="1"/>
              <a:t> </a:t>
            </a:r>
          </a:p>
        </p:txBody>
      </p:sp>
      <p:sp>
        <p:nvSpPr>
          <p:cNvPr id="13321" name="Rectangle 1"/>
          <p:cNvSpPr>
            <a:spLocks/>
          </p:cNvSpPr>
          <p:nvPr/>
        </p:nvSpPr>
        <p:spPr bwMode="auto">
          <a:xfrm>
            <a:off x="393700" y="1409700"/>
            <a:ext cx="77597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 typeface="Arial" charset="0"/>
              <a:buNone/>
            </a:pPr>
            <a:r>
              <a:rPr lang="en-CA" altLang="en-US" sz="1200" dirty="0">
                <a:latin typeface="Arial" charset="0"/>
              </a:rPr>
              <a:t>Geothermal Expiry Reinstatement Documents </a:t>
            </a:r>
            <a:r>
              <a:rPr lang="en-CA" altLang="en-US" sz="1200" dirty="0">
                <a:solidFill>
                  <a:srgbClr val="000000"/>
                </a:solidFill>
                <a:latin typeface="Arial" charset="0"/>
              </a:rPr>
              <a:t>is the process for a designated representative to retrieve final documents</a:t>
            </a:r>
            <a:r>
              <a:rPr lang="en-CA" altLang="en-US" sz="1200" dirty="0">
                <a:latin typeface="Arial" charset="0"/>
              </a:rPr>
              <a:t>.</a:t>
            </a:r>
            <a:endParaRPr lang="en-US" altLang="en-US" sz="1200" dirty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200" dirty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1200" dirty="0">
                <a:solidFill>
                  <a:srgbClr val="000000"/>
                </a:solidFill>
                <a:latin typeface="Arial" charset="0"/>
              </a:rPr>
              <a:t>There is one role available for Geothermal Expiry Reinstatement Documents</a:t>
            </a:r>
            <a:r>
              <a:rPr lang="en-US" altLang="en-US" sz="1200" i="1" dirty="0">
                <a:solidFill>
                  <a:srgbClr val="000000"/>
                </a:solidFill>
                <a:latin typeface="Arial" charset="0"/>
              </a:rPr>
              <a:t>:</a:t>
            </a:r>
            <a:endParaRPr lang="en-US" altLang="en-US" sz="1200" dirty="0">
              <a:solidFill>
                <a:srgbClr val="000000"/>
              </a:solidFill>
              <a:latin typeface="Arial" charset="0"/>
            </a:endParaRPr>
          </a:p>
        </p:txBody>
      </p:sp>
      <p:graphicFrame>
        <p:nvGraphicFramePr>
          <p:cNvPr id="13322" name="Object 1"/>
          <p:cNvGraphicFramePr>
            <a:graphicFrameLocks noChangeAspect="1"/>
          </p:cNvGraphicFramePr>
          <p:nvPr/>
        </p:nvGraphicFramePr>
        <p:xfrm>
          <a:off x="1447800" y="2667000"/>
          <a:ext cx="636588" cy="120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618222" imgH="1168524" progId="Visio.Drawing.11">
                  <p:embed/>
                </p:oleObj>
              </mc:Choice>
              <mc:Fallback>
                <p:oleObj name="Visio" r:id="rId3" imgW="618222" imgH="1168524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667000"/>
                        <a:ext cx="636588" cy="1203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3"/>
          <p:cNvSpPr>
            <a:spLocks noGrp="1"/>
          </p:cNvSpPr>
          <p:nvPr>
            <p:ph type="title" idx="4294967295"/>
          </p:nvPr>
        </p:nvSpPr>
        <p:spPr>
          <a:xfrm>
            <a:off x="76200" y="849313"/>
            <a:ext cx="1219200" cy="274637"/>
          </a:xfrm>
        </p:spPr>
        <p:txBody>
          <a:bodyPr/>
          <a:lstStyle/>
          <a:p>
            <a:pPr eaLnBrk="1" hangingPunct="1"/>
            <a:r>
              <a:rPr lang="en-CA" altLang="en-US" sz="100">
                <a:solidFill>
                  <a:schemeClr val="bg1"/>
                </a:solidFill>
              </a:rPr>
              <a:t>Congratulations!</a:t>
            </a:r>
          </a:p>
        </p:txBody>
      </p:sp>
      <p:sp>
        <p:nvSpPr>
          <p:cNvPr id="20" name="object 2"/>
          <p:cNvSpPr txBox="1">
            <a:spLocks/>
          </p:cNvSpPr>
          <p:nvPr/>
        </p:nvSpPr>
        <p:spPr>
          <a:xfrm>
            <a:off x="1100138" y="1057275"/>
            <a:ext cx="6943725" cy="246063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fontAlgn="auto">
              <a:spcAft>
                <a:spcPts val="0"/>
              </a:spcAft>
              <a:defRPr/>
            </a:pPr>
            <a:r>
              <a:rPr lang="en-CA" sz="1600" spc="-2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CA" sz="1600" spc="5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</a:t>
            </a:r>
            <a:r>
              <a:rPr lang="en-CA" sz="1600" spc="-15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</a:t>
            </a:r>
            <a:r>
              <a:rPr lang="en-CA" sz="1600" spc="-25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CA" sz="1600" spc="-2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CA" sz="1600" spc="-25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CA" sz="1600" spc="-15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r>
              <a:rPr lang="en-CA" sz="1600" spc="5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ons!</a:t>
            </a:r>
            <a:endParaRPr lang="en-CA" sz="1600" spc="5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0" name="object 3"/>
          <p:cNvSpPr txBox="1">
            <a:spLocks noChangeArrowheads="1"/>
          </p:cNvSpPr>
          <p:nvPr/>
        </p:nvSpPr>
        <p:spPr bwMode="auto">
          <a:xfrm>
            <a:off x="304800" y="1066800"/>
            <a:ext cx="5281613" cy="298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142875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7200" b="1" dirty="0">
                <a:solidFill>
                  <a:srgbClr val="2160AD"/>
                </a:solidFill>
                <a:latin typeface="Freestyle Script" pitchFamily="66" charset="0"/>
              </a:rPr>
              <a:t>Congratulations!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 b="1" dirty="0">
              <a:solidFill>
                <a:srgbClr val="2160AD"/>
              </a:solidFill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>
                <a:solidFill>
                  <a:srgbClr val="2160AD"/>
                </a:solidFill>
                <a:latin typeface="Arial" charset="0"/>
              </a:rPr>
              <a:t>You have completed the </a:t>
            </a:r>
            <a:r>
              <a:rPr lang="en-CA" altLang="en-US" sz="1400" b="1" dirty="0">
                <a:solidFill>
                  <a:srgbClr val="0070C0"/>
                </a:solidFill>
                <a:latin typeface="Arial" charset="0"/>
              </a:rPr>
              <a:t>ETS – Geothermal Continuation: Roles Online Training Course</a:t>
            </a:r>
            <a:endParaRPr lang="en-US" altLang="en-US" sz="1400" dirty="0">
              <a:latin typeface="Arial" charset="0"/>
            </a:endParaRPr>
          </a:p>
          <a:p>
            <a:pPr eaLnBrk="1" hangingPunct="1"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eaLnBrk="1" hangingPunct="1">
              <a:lnSpc>
                <a:spcPts val="2100"/>
              </a:lnSpc>
              <a:spcBef>
                <a:spcPts val="63"/>
              </a:spcBef>
              <a:buFontTx/>
              <a:buNone/>
            </a:pPr>
            <a:endParaRPr lang="en-US" altLang="en-US" sz="21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400" dirty="0">
              <a:solidFill>
                <a:srgbClr val="0070C0"/>
              </a:solidFill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400" dirty="0">
              <a:latin typeface="Arial" charset="0"/>
            </a:endParaRPr>
          </a:p>
          <a:p>
            <a:pPr eaLnBrk="1" hangingPunct="1">
              <a:lnSpc>
                <a:spcPts val="1600"/>
              </a:lnSpc>
              <a:spcBef>
                <a:spcPts val="75"/>
              </a:spcBef>
              <a:buFontTx/>
              <a:buNone/>
            </a:pPr>
            <a:endParaRPr lang="en-US" altLang="en-US" sz="1600" dirty="0"/>
          </a:p>
        </p:txBody>
      </p:sp>
      <p:sp>
        <p:nvSpPr>
          <p:cNvPr id="14341" name="object 4"/>
          <p:cNvSpPr>
            <a:spLocks noChangeArrowheads="1"/>
          </p:cNvSpPr>
          <p:nvPr/>
        </p:nvSpPr>
        <p:spPr bwMode="auto">
          <a:xfrm>
            <a:off x="4610100" y="1143000"/>
            <a:ext cx="4152900" cy="45974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6" name="Text Box 3"/>
          <p:cNvSpPr txBox="1">
            <a:spLocks noGrp="1" noChangeArrowheads="1"/>
          </p:cNvSpPr>
          <p:nvPr>
            <p:ph idx="1"/>
          </p:nvPr>
        </p:nvSpPr>
        <p:spPr bwMode="auto">
          <a:xfrm>
            <a:off x="718127" y="3901775"/>
            <a:ext cx="4978940" cy="183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  <a:normAutofit/>
          </a:bodyPr>
          <a:lstStyle/>
          <a:p>
            <a:pPr marL="0" lvl="0" indent="0" defTabSz="91440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To access 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Courses, Guides 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and 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Forms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 for all your ETS Business please see </a:t>
            </a:r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Alberta Online Learning</a:t>
            </a:r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If you have any comments or questions on this training course,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please </a:t>
            </a:r>
            <a:r>
              <a:rPr lang="en-US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contact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: </a:t>
            </a:r>
            <a:r>
              <a:rPr lang="en-CA" altLang="en-US" sz="1200" dirty="0">
                <a:solidFill>
                  <a:srgbClr val="002060"/>
                </a:solidFill>
                <a:latin typeface="Arial" charset="0"/>
                <a:hlinkClick r:id="rId4"/>
              </a:rPr>
              <a:t>Energy.GeothermeralTenure@gov.ab.ca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4"/>
          <p:cNvSpPr>
            <a:spLocks noGrp="1"/>
          </p:cNvSpPr>
          <p:nvPr>
            <p:ph type="title" idx="4294967295"/>
          </p:nvPr>
        </p:nvSpPr>
        <p:spPr>
          <a:xfrm>
            <a:off x="152400" y="914400"/>
            <a:ext cx="1219200" cy="457200"/>
          </a:xfrm>
        </p:spPr>
        <p:txBody>
          <a:bodyPr/>
          <a:lstStyle/>
          <a:p>
            <a:pPr algn="l" eaLnBrk="1" hangingPunct="1"/>
            <a:r>
              <a:rPr lang="en-CA" altLang="en-US" sz="1600" b="1">
                <a:latin typeface="Arial" charset="0"/>
                <a:cs typeface="Arial" charset="0"/>
              </a:rPr>
              <a:t>Revisions</a:t>
            </a:r>
          </a:p>
        </p:txBody>
      </p:sp>
      <p:graphicFrame>
        <p:nvGraphicFramePr>
          <p:cNvPr id="6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7454958"/>
              </p:ext>
            </p:extLst>
          </p:nvPr>
        </p:nvGraphicFramePr>
        <p:xfrm>
          <a:off x="1295400" y="2701925"/>
          <a:ext cx="6400800" cy="7429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b="1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800" b="1" spc="-3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visio</a:t>
                      </a:r>
                      <a:r>
                        <a:rPr sz="18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6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spc="-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800" b="1" spc="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800" b="1" spc="-3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800" b="1" spc="-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-3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b="1" spc="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800" b="1" spc="-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800" b="1" spc="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lang="en-US" sz="1800" baseline="0">
                          <a:latin typeface="Calibri"/>
                          <a:cs typeface="Calibri"/>
                        </a:rPr>
                        <a:t>September </a:t>
                      </a:r>
                      <a:r>
                        <a:rPr lang="en-US" sz="1800" baseline="0" dirty="0">
                          <a:latin typeface="Calibri"/>
                          <a:cs typeface="Calibri"/>
                        </a:rPr>
                        <a:t>2025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iti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al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tio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l</a:t>
                      </a:r>
                      <a:endParaRPr lang="en-US"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7"/>
          <p:cNvSpPr>
            <a:spLocks noGrp="1"/>
          </p:cNvSpPr>
          <p:nvPr>
            <p:ph type="title" idx="4294967295"/>
          </p:nvPr>
        </p:nvSpPr>
        <p:spPr>
          <a:xfrm>
            <a:off x="142875" y="914400"/>
            <a:ext cx="1600200" cy="457200"/>
          </a:xfrm>
        </p:spPr>
        <p:txBody>
          <a:bodyPr/>
          <a:lstStyle/>
          <a:p>
            <a:pPr algn="l" eaLnBrk="1" hangingPunct="1"/>
            <a:r>
              <a:rPr lang="en-CA" altLang="en-US" sz="1600" b="1">
                <a:latin typeface="Arial" charset="0"/>
                <a:cs typeface="Arial" charset="0"/>
              </a:rPr>
              <a:t>Introduction</a:t>
            </a:r>
          </a:p>
        </p:txBody>
      </p:sp>
      <p:pic>
        <p:nvPicPr>
          <p:cNvPr id="4099" name="Picture 3" descr="C:\Users\chinnek\AppData\Local\Microsoft\Windows\Temporary Internet Files\Content.IE5\AZB6PWEZ\MC90035710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916113"/>
            <a:ext cx="2549525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Title 4"/>
          <p:cNvSpPr txBox="1">
            <a:spLocks/>
          </p:cNvSpPr>
          <p:nvPr/>
        </p:nvSpPr>
        <p:spPr bwMode="auto">
          <a:xfrm>
            <a:off x="152400" y="9144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600" b="1">
              <a:latin typeface="Arial" charset="0"/>
            </a:endParaRPr>
          </a:p>
        </p:txBody>
      </p:sp>
      <p:sp>
        <p:nvSpPr>
          <p:cNvPr id="4101" name="Rectangle 1">
            <a:hlinkClick r:id="rId3"/>
          </p:cNvPr>
          <p:cNvSpPr>
            <a:spLocks/>
          </p:cNvSpPr>
          <p:nvPr/>
        </p:nvSpPr>
        <p:spPr bwMode="auto">
          <a:xfrm>
            <a:off x="4343400" y="2705101"/>
            <a:ext cx="3790950" cy="173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altLang="en-US" sz="1200" dirty="0">
                <a:solidFill>
                  <a:srgbClr val="000000"/>
                </a:solidFill>
                <a:latin typeface="Arial" charset="0"/>
              </a:rPr>
              <a:t>In this module, you will learn about the different roles for Geothermal Continuation.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en-US" altLang="en-US" sz="1200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en-US" altLang="en-US" sz="1200" b="1" dirty="0">
              <a:solidFill>
                <a:srgbClr val="000000"/>
              </a:solidFill>
              <a:latin typeface="Arial" charset="0"/>
            </a:endParaRPr>
          </a:p>
          <a:p>
            <a:pPr>
              <a:buFont typeface="Arial" charset="0"/>
              <a:buNone/>
            </a:pPr>
            <a:r>
              <a:rPr lang="en-CA" altLang="en-US" sz="1200" u="sng" dirty="0">
                <a:latin typeface="Arial" charset="0"/>
              </a:rPr>
              <a:t>Prerequisite Learning Modules</a:t>
            </a:r>
          </a:p>
          <a:p>
            <a:pPr>
              <a:buNone/>
            </a:pPr>
            <a:br>
              <a:rPr lang="en-CA" altLang="en-US" sz="1200" dirty="0">
                <a:latin typeface="Arial" charset="0"/>
              </a:rPr>
            </a:br>
            <a:r>
              <a:rPr lang="en-CA" altLang="en-US" sz="1200" dirty="0">
                <a:latin typeface="Arial" charset="0"/>
              </a:rPr>
              <a:t>Before proceeding we recommend that you view the </a:t>
            </a:r>
            <a:r>
              <a:rPr lang="en-CA" altLang="en-US" sz="1200" b="1" dirty="0">
                <a:latin typeface="Arial" charset="0"/>
              </a:rPr>
              <a:t>ETS Account Setup and Preferences </a:t>
            </a:r>
            <a:r>
              <a:rPr lang="en-CA" altLang="en-US" sz="1200" dirty="0">
                <a:latin typeface="Arial" charset="0"/>
              </a:rPr>
              <a:t>module located in the Online Learning portal.</a:t>
            </a:r>
            <a:endParaRPr lang="en-US" altLang="en-US" sz="1200" dirty="0">
              <a:latin typeface="Arial" charset="0"/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itle 6"/>
          <p:cNvSpPr>
            <a:spLocks noGrp="1"/>
          </p:cNvSpPr>
          <p:nvPr>
            <p:ph type="title" idx="4294967295"/>
          </p:nvPr>
        </p:nvSpPr>
        <p:spPr>
          <a:xfrm>
            <a:off x="142875" y="876300"/>
            <a:ext cx="6400800" cy="533400"/>
          </a:xfrm>
        </p:spPr>
        <p:txBody>
          <a:bodyPr/>
          <a:lstStyle/>
          <a:p>
            <a:pPr algn="l" eaLnBrk="1" hangingPunct="1"/>
            <a:r>
              <a:rPr lang="en-CA" altLang="en-US" sz="1600" b="1">
                <a:latin typeface="Arial" charset="0"/>
                <a:cs typeface="Arial" charset="0"/>
              </a:rPr>
              <a:t>Site Administrator – Assign Roles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3725863" y="3156327"/>
            <a:ext cx="3962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  <a:latin typeface="Arial" charset="0"/>
              </a:rPr>
              <a:t>The Site Administrator is responsible for assigning roles to their users for the various Form Types.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  <a:latin typeface="Arial" charset="0"/>
              </a:rPr>
              <a:t>This is completed in the </a:t>
            </a:r>
            <a:r>
              <a:rPr lang="en-US" altLang="en-US" sz="1200" b="1" dirty="0">
                <a:solidFill>
                  <a:srgbClr val="000000"/>
                </a:solidFill>
                <a:latin typeface="Arial" charset="0"/>
              </a:rPr>
              <a:t>Assign Roles</a:t>
            </a:r>
            <a:r>
              <a:rPr lang="en-US" altLang="en-US" sz="1200" dirty="0">
                <a:solidFill>
                  <a:srgbClr val="000000"/>
                </a:solidFill>
                <a:latin typeface="Arial" charset="0"/>
              </a:rPr>
              <a:t> screen under the </a:t>
            </a:r>
            <a:r>
              <a:rPr lang="en-US" altLang="en-US" sz="1200" b="1" dirty="0">
                <a:solidFill>
                  <a:srgbClr val="000000"/>
                </a:solidFill>
                <a:latin typeface="Arial" charset="0"/>
              </a:rPr>
              <a:t>Client Accounts </a:t>
            </a:r>
            <a:r>
              <a:rPr lang="en-US" altLang="en-US" sz="1200" dirty="0">
                <a:solidFill>
                  <a:srgbClr val="000000"/>
                </a:solidFill>
                <a:latin typeface="Arial" charset="0"/>
              </a:rPr>
              <a:t>section in ETS.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  <a:latin typeface="Arial" charset="0"/>
              </a:rPr>
              <a:t>The selection of roles will vary based on the Form Type.</a:t>
            </a:r>
          </a:p>
        </p:txBody>
      </p:sp>
      <p:sp>
        <p:nvSpPr>
          <p:cNvPr id="5125" name="Rectangle 4"/>
          <p:cNvSpPr>
            <a:spLocks/>
          </p:cNvSpPr>
          <p:nvPr/>
        </p:nvSpPr>
        <p:spPr bwMode="auto">
          <a:xfrm>
            <a:off x="6572250" y="952500"/>
            <a:ext cx="523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400" b="1" i="1"/>
              <a:t> </a:t>
            </a:r>
          </a:p>
        </p:txBody>
      </p:sp>
      <p:graphicFrame>
        <p:nvGraphicFramePr>
          <p:cNvPr id="5126" name="Object 1"/>
          <p:cNvGraphicFramePr>
            <a:graphicFrameLocks noChangeAspect="1"/>
          </p:cNvGraphicFramePr>
          <p:nvPr/>
        </p:nvGraphicFramePr>
        <p:xfrm>
          <a:off x="4868863" y="1600200"/>
          <a:ext cx="1676400" cy="1495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1310640" imgH="1168541" progId="Visio.Drawing.11">
                  <p:embed/>
                </p:oleObj>
              </mc:Choice>
              <mc:Fallback>
                <p:oleObj name="Visio" r:id="rId3" imgW="1310640" imgH="1168541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8863" y="1600200"/>
                        <a:ext cx="1676400" cy="1495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0351527B-A0BF-435F-95A0-AB4EECE5955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00" y="1600199"/>
            <a:ext cx="2209800" cy="4388475"/>
          </a:xfrm>
          <a:prstGeom prst="rect">
            <a:avLst/>
          </a:prstGeom>
        </p:spPr>
      </p:pic>
    </p:spTree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Table 29"/>
          <p:cNvGraphicFramePr>
            <a:graphicFrameLocks noGrp="1"/>
          </p:cNvGraphicFramePr>
          <p:nvPr/>
        </p:nvGraphicFramePr>
        <p:xfrm>
          <a:off x="1257300" y="2590800"/>
          <a:ext cx="6667500" cy="35052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43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44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84943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 submit and view authorization requests.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4943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 concur authorization requests.</a:t>
                      </a: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35314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 view authorization requests.</a:t>
                      </a: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156" name="Title 6"/>
          <p:cNvSpPr>
            <a:spLocks noGrp="1"/>
          </p:cNvSpPr>
          <p:nvPr>
            <p:ph type="title" idx="4294967295"/>
          </p:nvPr>
        </p:nvSpPr>
        <p:spPr>
          <a:xfrm>
            <a:off x="142875" y="876300"/>
            <a:ext cx="6162675" cy="533400"/>
          </a:xfrm>
        </p:spPr>
        <p:txBody>
          <a:bodyPr/>
          <a:lstStyle/>
          <a:p>
            <a:pPr algn="l" eaLnBrk="1" hangingPunct="1"/>
            <a:r>
              <a:rPr lang="en-CA" altLang="en-US" sz="1600" b="1" dirty="0">
                <a:latin typeface="Arial" charset="0"/>
                <a:cs typeface="Arial" charset="0"/>
              </a:rPr>
              <a:t>Geothermal Authorization</a:t>
            </a:r>
          </a:p>
        </p:txBody>
      </p:sp>
      <p:sp>
        <p:nvSpPr>
          <p:cNvPr id="6157" name="Rectangle 4"/>
          <p:cNvSpPr>
            <a:spLocks/>
          </p:cNvSpPr>
          <p:nvPr/>
        </p:nvSpPr>
        <p:spPr bwMode="auto">
          <a:xfrm>
            <a:off x="6572250" y="952500"/>
            <a:ext cx="523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400" b="1" i="1"/>
              <a:t> </a:t>
            </a:r>
          </a:p>
        </p:txBody>
      </p:sp>
      <p:sp>
        <p:nvSpPr>
          <p:cNvPr id="6158" name="Title 6"/>
          <p:cNvSpPr txBox="1">
            <a:spLocks/>
          </p:cNvSpPr>
          <p:nvPr/>
        </p:nvSpPr>
        <p:spPr bwMode="auto">
          <a:xfrm>
            <a:off x="231200" y="1592310"/>
            <a:ext cx="6400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600" b="1" dirty="0">
              <a:latin typeface="Arial" charset="0"/>
            </a:endParaRPr>
          </a:p>
        </p:txBody>
      </p:sp>
      <p:sp>
        <p:nvSpPr>
          <p:cNvPr id="6159" name="Rectangle 1"/>
          <p:cNvSpPr>
            <a:spLocks/>
          </p:cNvSpPr>
          <p:nvPr/>
        </p:nvSpPr>
        <p:spPr bwMode="auto">
          <a:xfrm>
            <a:off x="393700" y="1409700"/>
            <a:ext cx="80645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1200" dirty="0">
                <a:solidFill>
                  <a:srgbClr val="000000"/>
                </a:solidFill>
                <a:latin typeface="Arial" charset="0"/>
              </a:rPr>
              <a:t>The Authorization </a:t>
            </a:r>
            <a:r>
              <a:rPr lang="en-CA" altLang="en-US" sz="1200" dirty="0">
                <a:latin typeface="Arial" charset="0"/>
              </a:rPr>
              <a:t>process involves authorizing a company to act on behalf of the designated representative for a Crown geothermal lease.</a:t>
            </a:r>
            <a:endParaRPr lang="en-US" altLang="en-US" sz="1200" dirty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200" dirty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1200" dirty="0">
                <a:solidFill>
                  <a:srgbClr val="000000"/>
                </a:solidFill>
                <a:latin typeface="Arial" charset="0"/>
              </a:rPr>
              <a:t>There are three roles available for Geothermal Authorization</a:t>
            </a:r>
            <a:r>
              <a:rPr lang="en-US" altLang="en-US" sz="1200" i="1" dirty="0">
                <a:solidFill>
                  <a:srgbClr val="000000"/>
                </a:solidFill>
                <a:latin typeface="Arial" charset="0"/>
              </a:rPr>
              <a:t>:</a:t>
            </a:r>
            <a:endParaRPr lang="en-US" altLang="en-US" sz="1200" dirty="0">
              <a:solidFill>
                <a:srgbClr val="000000"/>
              </a:solidFill>
              <a:latin typeface="Arial" charset="0"/>
            </a:endParaRPr>
          </a:p>
        </p:txBody>
      </p:sp>
      <p:graphicFrame>
        <p:nvGraphicFramePr>
          <p:cNvPr id="6160" name="Object 26"/>
          <p:cNvGraphicFramePr>
            <a:graphicFrameLocks noChangeAspect="1"/>
          </p:cNvGraphicFramePr>
          <p:nvPr/>
        </p:nvGraphicFramePr>
        <p:xfrm>
          <a:off x="1447800" y="2590800"/>
          <a:ext cx="8001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800842" imgH="1168541" progId="Visio.Drawing.11">
                  <p:embed/>
                </p:oleObj>
              </mc:Choice>
              <mc:Fallback>
                <p:oleObj name="Visio" r:id="rId2" imgW="800842" imgH="1168541" progId="Visio.Drawing.11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590800"/>
                        <a:ext cx="8001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1" name="Object 27"/>
          <p:cNvGraphicFramePr>
            <a:graphicFrameLocks noChangeAspect="1"/>
          </p:cNvGraphicFramePr>
          <p:nvPr/>
        </p:nvGraphicFramePr>
        <p:xfrm>
          <a:off x="1447800" y="3657600"/>
          <a:ext cx="804863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804348" imgH="1168541" progId="Visio.Drawing.11">
                  <p:embed/>
                </p:oleObj>
              </mc:Choice>
              <mc:Fallback>
                <p:oleObj name="Visio" r:id="rId4" imgW="804348" imgH="1168541" progId="Visio.Drawing.11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657600"/>
                        <a:ext cx="804863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2" name="Object 28"/>
          <p:cNvGraphicFramePr>
            <a:graphicFrameLocks noChangeAspect="1"/>
          </p:cNvGraphicFramePr>
          <p:nvPr/>
        </p:nvGraphicFramePr>
        <p:xfrm>
          <a:off x="1573213" y="4816475"/>
          <a:ext cx="636587" cy="120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6" imgW="618222" imgH="1168524" progId="Visio.Drawing.11">
                  <p:embed/>
                </p:oleObj>
              </mc:Choice>
              <mc:Fallback>
                <p:oleObj name="Visio" r:id="rId6" imgW="618222" imgH="1168524" progId="Visio.Drawing.11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3213" y="4816475"/>
                        <a:ext cx="636587" cy="1203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7847955"/>
              </p:ext>
            </p:extLst>
          </p:nvPr>
        </p:nvGraphicFramePr>
        <p:xfrm>
          <a:off x="1257300" y="2590800"/>
          <a:ext cx="6667500" cy="35052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43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44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84943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can create and amend</a:t>
                      </a:r>
                      <a:r>
                        <a:rPr lang="en-US" sz="1200" b="0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applications.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can</a:t>
                      </a:r>
                      <a:r>
                        <a:rPr lang="en-US" sz="1200" b="0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view applications they created (please note if they need to view applications not created by them, Viewer role must also be assigned to them).</a:t>
                      </a: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4943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can submit and view all applications</a:t>
                      </a:r>
                      <a:r>
                        <a:rPr lang="en-US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35314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can view all applications and their related documents</a:t>
                      </a:r>
                      <a:r>
                        <a:rPr lang="en-US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204" name="Title 6"/>
          <p:cNvSpPr>
            <a:spLocks noGrp="1"/>
          </p:cNvSpPr>
          <p:nvPr>
            <p:ph type="title" idx="4294967295"/>
          </p:nvPr>
        </p:nvSpPr>
        <p:spPr>
          <a:xfrm>
            <a:off x="152400" y="952500"/>
            <a:ext cx="6153150" cy="457200"/>
          </a:xfrm>
        </p:spPr>
        <p:txBody>
          <a:bodyPr/>
          <a:lstStyle/>
          <a:p>
            <a:pPr algn="l" eaLnBrk="1" hangingPunct="1"/>
            <a:r>
              <a:rPr lang="fr-FR" altLang="en-US" sz="1600" b="1" dirty="0">
                <a:latin typeface="Arial" charset="0"/>
                <a:cs typeface="Arial" charset="0"/>
              </a:rPr>
              <a:t>Geothermal Continuation</a:t>
            </a:r>
            <a:endParaRPr lang="en-CA" altLang="en-US" sz="1600" b="1" dirty="0">
              <a:latin typeface="Arial" charset="0"/>
              <a:cs typeface="Arial" charset="0"/>
            </a:endParaRPr>
          </a:p>
        </p:txBody>
      </p:sp>
      <p:sp>
        <p:nvSpPr>
          <p:cNvPr id="8205" name="Rectangle 4"/>
          <p:cNvSpPr>
            <a:spLocks/>
          </p:cNvSpPr>
          <p:nvPr/>
        </p:nvSpPr>
        <p:spPr bwMode="auto">
          <a:xfrm>
            <a:off x="6572250" y="952500"/>
            <a:ext cx="523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400" b="1" i="1"/>
              <a:t> </a:t>
            </a:r>
          </a:p>
        </p:txBody>
      </p:sp>
      <p:sp>
        <p:nvSpPr>
          <p:cNvPr id="8206" name="Title 6"/>
          <p:cNvSpPr txBox="1">
            <a:spLocks/>
          </p:cNvSpPr>
          <p:nvPr/>
        </p:nvSpPr>
        <p:spPr bwMode="auto">
          <a:xfrm>
            <a:off x="372028" y="1382537"/>
            <a:ext cx="793377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600" b="1" dirty="0">
              <a:latin typeface="Arial" charset="0"/>
            </a:endParaRPr>
          </a:p>
        </p:txBody>
      </p:sp>
      <p:sp>
        <p:nvSpPr>
          <p:cNvPr id="8207" name="Rectangle 1"/>
          <p:cNvSpPr>
            <a:spLocks/>
          </p:cNvSpPr>
          <p:nvPr/>
        </p:nvSpPr>
        <p:spPr bwMode="auto">
          <a:xfrm>
            <a:off x="393700" y="1409700"/>
            <a:ext cx="80645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 typeface="Arial" charset="0"/>
              <a:buNone/>
            </a:pPr>
            <a:r>
              <a:rPr lang="en-CA" altLang="en-US" sz="1200" dirty="0">
                <a:latin typeface="Arial" charset="0"/>
              </a:rPr>
              <a:t>Geothermal Continuation is the process for a company to fill in and submit an Online Geothermal Continuation Application via ETS.</a:t>
            </a:r>
            <a:endParaRPr lang="en-US" altLang="en-US" sz="1200" dirty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200" dirty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1200" dirty="0">
                <a:solidFill>
                  <a:srgbClr val="000000"/>
                </a:solidFill>
                <a:latin typeface="Arial" charset="0"/>
              </a:rPr>
              <a:t>There are three roles available for Geothermal Continuation:</a:t>
            </a:r>
          </a:p>
        </p:txBody>
      </p:sp>
      <p:graphicFrame>
        <p:nvGraphicFramePr>
          <p:cNvPr id="8208" name="Object 16"/>
          <p:cNvGraphicFramePr>
            <a:graphicFrameLocks noChangeAspect="1"/>
          </p:cNvGraphicFramePr>
          <p:nvPr/>
        </p:nvGraphicFramePr>
        <p:xfrm>
          <a:off x="1573213" y="4816475"/>
          <a:ext cx="636587" cy="120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618222" imgH="1168524" progId="Visio.Drawing.11">
                  <p:embed/>
                </p:oleObj>
              </mc:Choice>
              <mc:Fallback>
                <p:oleObj name="Visio" r:id="rId3" imgW="618222" imgH="1168524" progId="Visio.Drawing.11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3213" y="4816475"/>
                        <a:ext cx="636587" cy="1203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9" name="Object 17"/>
          <p:cNvGraphicFramePr>
            <a:graphicFrameLocks noChangeAspect="1"/>
          </p:cNvGraphicFramePr>
          <p:nvPr/>
        </p:nvGraphicFramePr>
        <p:xfrm>
          <a:off x="1524000" y="2590800"/>
          <a:ext cx="650875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5" imgW="650604" imgH="1168524" progId="Visio.Drawing.11">
                  <p:embed/>
                </p:oleObj>
              </mc:Choice>
              <mc:Fallback>
                <p:oleObj name="Visio" r:id="rId5" imgW="650604" imgH="1168524" progId="Visio.Drawing.11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590800"/>
                        <a:ext cx="650875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0" name="Object 1"/>
          <p:cNvGraphicFramePr>
            <a:graphicFrameLocks noChangeAspect="1"/>
          </p:cNvGraphicFramePr>
          <p:nvPr/>
        </p:nvGraphicFramePr>
        <p:xfrm>
          <a:off x="1447800" y="3657600"/>
          <a:ext cx="8001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7" imgW="800842" imgH="1168541" progId="Visio.Drawing.11">
                  <p:embed/>
                </p:oleObj>
              </mc:Choice>
              <mc:Fallback>
                <p:oleObj name="Visio" r:id="rId7" imgW="800842" imgH="1168541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657600"/>
                        <a:ext cx="8001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257300" y="2590800"/>
          <a:ext cx="6667500" cy="1335088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43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44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35088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45712" marB="45712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can view all finals and their related documents</a:t>
                      </a:r>
                      <a:r>
                        <a:rPr lang="en-US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45712" marB="45712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223" name="Title 6"/>
          <p:cNvSpPr>
            <a:spLocks noGrp="1"/>
          </p:cNvSpPr>
          <p:nvPr>
            <p:ph type="title" idx="4294967295"/>
          </p:nvPr>
        </p:nvSpPr>
        <p:spPr>
          <a:xfrm>
            <a:off x="142875" y="876300"/>
            <a:ext cx="6162675" cy="533400"/>
          </a:xfrm>
        </p:spPr>
        <p:txBody>
          <a:bodyPr/>
          <a:lstStyle/>
          <a:p>
            <a:pPr algn="l" eaLnBrk="1" hangingPunct="1"/>
            <a:r>
              <a:rPr lang="fr-FR" altLang="en-US" sz="1600" b="1" dirty="0" err="1">
                <a:latin typeface="Arial" charset="0"/>
                <a:cs typeface="Arial" charset="0"/>
              </a:rPr>
              <a:t>Request</a:t>
            </a:r>
            <a:r>
              <a:rPr lang="fr-FR" altLang="en-US" sz="1600" b="1" dirty="0">
                <a:latin typeface="Arial" charset="0"/>
                <a:cs typeface="Arial" charset="0"/>
              </a:rPr>
              <a:t> </a:t>
            </a:r>
            <a:r>
              <a:rPr lang="fr-FR" altLang="en-US" sz="1600" b="1" dirty="0" err="1">
                <a:latin typeface="Arial" charset="0"/>
                <a:cs typeface="Arial" charset="0"/>
              </a:rPr>
              <a:t>Status</a:t>
            </a:r>
            <a:r>
              <a:rPr lang="fr-FR" altLang="en-US" sz="1600" b="1" dirty="0">
                <a:latin typeface="Arial" charset="0"/>
                <a:cs typeface="Arial" charset="0"/>
              </a:rPr>
              <a:t> - Geothermal Continuation Documents</a:t>
            </a:r>
            <a:endParaRPr lang="en-CA" altLang="en-US" sz="1600" b="1" dirty="0">
              <a:latin typeface="Arial" charset="0"/>
              <a:cs typeface="Arial" charset="0"/>
            </a:endParaRPr>
          </a:p>
        </p:txBody>
      </p:sp>
      <p:sp>
        <p:nvSpPr>
          <p:cNvPr id="9224" name="Rectangle 4"/>
          <p:cNvSpPr>
            <a:spLocks/>
          </p:cNvSpPr>
          <p:nvPr/>
        </p:nvSpPr>
        <p:spPr bwMode="auto">
          <a:xfrm>
            <a:off x="6572250" y="952500"/>
            <a:ext cx="523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400" b="1" i="1"/>
              <a:t> </a:t>
            </a:r>
          </a:p>
        </p:txBody>
      </p:sp>
      <p:sp>
        <p:nvSpPr>
          <p:cNvPr id="9225" name="Rectangle 1"/>
          <p:cNvSpPr>
            <a:spLocks/>
          </p:cNvSpPr>
          <p:nvPr/>
        </p:nvSpPr>
        <p:spPr bwMode="auto">
          <a:xfrm>
            <a:off x="369888" y="1409700"/>
            <a:ext cx="7097712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 typeface="Arial" charset="0"/>
              <a:buNone/>
            </a:pPr>
            <a:r>
              <a:rPr lang="en-CA" altLang="en-US" sz="1200" dirty="0">
                <a:solidFill>
                  <a:srgbClr val="000000"/>
                </a:solidFill>
                <a:latin typeface="Arial" charset="0"/>
              </a:rPr>
              <a:t>Geothermal Continuation Documents is the process for a designated representative to retrieve final documents.  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200" dirty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1200" dirty="0">
                <a:solidFill>
                  <a:srgbClr val="000000"/>
                </a:solidFill>
                <a:latin typeface="Arial" charset="0"/>
              </a:rPr>
              <a:t>There is one role available for Geothermal Continuation Documents</a:t>
            </a:r>
            <a:r>
              <a:rPr lang="en-US" altLang="en-US" sz="1200" i="1" dirty="0">
                <a:solidFill>
                  <a:srgbClr val="000000"/>
                </a:solidFill>
                <a:latin typeface="Arial" charset="0"/>
              </a:rPr>
              <a:t>:</a:t>
            </a:r>
            <a:endParaRPr lang="en-US" altLang="en-US" sz="1200" dirty="0">
              <a:solidFill>
                <a:srgbClr val="000000"/>
              </a:solidFill>
              <a:latin typeface="Arial" charset="0"/>
            </a:endParaRPr>
          </a:p>
        </p:txBody>
      </p:sp>
      <p:graphicFrame>
        <p:nvGraphicFramePr>
          <p:cNvPr id="9226" name="Object 1"/>
          <p:cNvGraphicFramePr>
            <a:graphicFrameLocks noChangeAspect="1"/>
          </p:cNvGraphicFramePr>
          <p:nvPr/>
        </p:nvGraphicFramePr>
        <p:xfrm>
          <a:off x="1447800" y="2667000"/>
          <a:ext cx="636588" cy="120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618222" imgH="1168524" progId="Visio.Drawing.11">
                  <p:embed/>
                </p:oleObj>
              </mc:Choice>
              <mc:Fallback>
                <p:oleObj name="Visio" r:id="rId3" imgW="618222" imgH="1168524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667000"/>
                        <a:ext cx="636588" cy="1203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257300" y="2590800"/>
          <a:ext cx="6667500" cy="1335088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43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44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35088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45712" marB="45712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can view all notices</a:t>
                      </a:r>
                      <a:r>
                        <a:rPr lang="en-US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marT="45712" marB="45712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271" name="Title 6"/>
          <p:cNvSpPr>
            <a:spLocks noGrp="1"/>
          </p:cNvSpPr>
          <p:nvPr>
            <p:ph type="title" idx="4294967295"/>
          </p:nvPr>
        </p:nvSpPr>
        <p:spPr>
          <a:xfrm>
            <a:off x="142875" y="876300"/>
            <a:ext cx="6162675" cy="533400"/>
          </a:xfrm>
        </p:spPr>
        <p:txBody>
          <a:bodyPr/>
          <a:lstStyle/>
          <a:p>
            <a:pPr algn="l" eaLnBrk="1" hangingPunct="1"/>
            <a:r>
              <a:rPr lang="fr-FR" altLang="en-US" sz="1600" b="1" dirty="0" err="1">
                <a:latin typeface="Arial" charset="0"/>
                <a:cs typeface="Arial" charset="0"/>
              </a:rPr>
              <a:t>Request</a:t>
            </a:r>
            <a:r>
              <a:rPr lang="fr-FR" altLang="en-US" sz="1600" b="1" dirty="0">
                <a:latin typeface="Arial" charset="0"/>
                <a:cs typeface="Arial" charset="0"/>
              </a:rPr>
              <a:t> </a:t>
            </a:r>
            <a:r>
              <a:rPr lang="fr-FR" altLang="en-US" sz="1600" b="1" dirty="0" err="1">
                <a:latin typeface="Arial" charset="0"/>
                <a:cs typeface="Arial" charset="0"/>
              </a:rPr>
              <a:t>Status</a:t>
            </a:r>
            <a:r>
              <a:rPr lang="fr-FR" altLang="en-US" sz="1600" b="1" dirty="0">
                <a:latin typeface="Arial" charset="0"/>
                <a:cs typeface="Arial" charset="0"/>
              </a:rPr>
              <a:t> – Geothermal Non-</a:t>
            </a:r>
            <a:r>
              <a:rPr lang="fr-FR" altLang="en-US" sz="1600" b="1" dirty="0" err="1">
                <a:latin typeface="Arial" charset="0"/>
                <a:cs typeface="Arial" charset="0"/>
              </a:rPr>
              <a:t>Productivity</a:t>
            </a:r>
            <a:r>
              <a:rPr lang="fr-FR" altLang="en-US" sz="1600" b="1" dirty="0">
                <a:latin typeface="Arial" charset="0"/>
                <a:cs typeface="Arial" charset="0"/>
              </a:rPr>
              <a:t> Notices</a:t>
            </a:r>
            <a:endParaRPr lang="en-CA" altLang="en-US" sz="1600" b="1" dirty="0">
              <a:latin typeface="Arial" charset="0"/>
              <a:cs typeface="Arial" charset="0"/>
            </a:endParaRPr>
          </a:p>
        </p:txBody>
      </p:sp>
      <p:sp>
        <p:nvSpPr>
          <p:cNvPr id="11272" name="Rectangle 4"/>
          <p:cNvSpPr>
            <a:spLocks/>
          </p:cNvSpPr>
          <p:nvPr/>
        </p:nvSpPr>
        <p:spPr bwMode="auto">
          <a:xfrm>
            <a:off x="6572250" y="952500"/>
            <a:ext cx="523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400" b="1" i="1"/>
              <a:t> </a:t>
            </a:r>
          </a:p>
        </p:txBody>
      </p:sp>
      <p:sp>
        <p:nvSpPr>
          <p:cNvPr id="11273" name="Rectangle 1"/>
          <p:cNvSpPr>
            <a:spLocks/>
          </p:cNvSpPr>
          <p:nvPr/>
        </p:nvSpPr>
        <p:spPr bwMode="auto">
          <a:xfrm>
            <a:off x="393700" y="1409700"/>
            <a:ext cx="77597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 typeface="Arial" charset="0"/>
              <a:buNone/>
            </a:pPr>
            <a:r>
              <a:rPr lang="en-CA" altLang="en-US" sz="1200" dirty="0">
                <a:latin typeface="Arial" charset="0"/>
              </a:rPr>
              <a:t>Geothermal Non-Productivity Notice is the process for a designated representative to retrieve non-productivity notices served on a Crown geothermal lease.</a:t>
            </a:r>
            <a:endParaRPr lang="en-US" altLang="en-US" sz="1200" dirty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200" dirty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1200" dirty="0">
                <a:solidFill>
                  <a:srgbClr val="000000"/>
                </a:solidFill>
                <a:latin typeface="Arial" charset="0"/>
              </a:rPr>
              <a:t>There is one role available for Non-Productivity Notices</a:t>
            </a:r>
            <a:r>
              <a:rPr lang="en-US" altLang="en-US" sz="1200" i="1" dirty="0">
                <a:solidFill>
                  <a:srgbClr val="000000"/>
                </a:solidFill>
                <a:latin typeface="Arial" charset="0"/>
              </a:rPr>
              <a:t>:</a:t>
            </a:r>
            <a:endParaRPr lang="en-US" altLang="en-US" sz="1200" dirty="0">
              <a:solidFill>
                <a:srgbClr val="000000"/>
              </a:solidFill>
              <a:latin typeface="Arial" charset="0"/>
            </a:endParaRPr>
          </a:p>
        </p:txBody>
      </p:sp>
      <p:graphicFrame>
        <p:nvGraphicFramePr>
          <p:cNvPr id="11274" name="Object 1"/>
          <p:cNvGraphicFramePr>
            <a:graphicFrameLocks noChangeAspect="1"/>
          </p:cNvGraphicFramePr>
          <p:nvPr/>
        </p:nvGraphicFramePr>
        <p:xfrm>
          <a:off x="1447800" y="2667000"/>
          <a:ext cx="636588" cy="120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618222" imgH="1168524" progId="Visio.Drawing.11">
                  <p:embed/>
                </p:oleObj>
              </mc:Choice>
              <mc:Fallback>
                <p:oleObj name="Visio" r:id="rId3" imgW="618222" imgH="1168524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667000"/>
                        <a:ext cx="636588" cy="1203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7276827"/>
              </p:ext>
            </p:extLst>
          </p:nvPr>
        </p:nvGraphicFramePr>
        <p:xfrm>
          <a:off x="1257300" y="2590800"/>
          <a:ext cx="6667500" cy="35052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43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44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84943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can create applications.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can</a:t>
                      </a:r>
                      <a:r>
                        <a:rPr lang="en-US" sz="1200" b="0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view applications they created (please note if they need to view requests not created by them, Viewer role must also be assigned to them).</a:t>
                      </a: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4943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can submit and view all applications</a:t>
                      </a:r>
                      <a:r>
                        <a:rPr lang="en-US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35314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can view all applications</a:t>
                      </a:r>
                      <a:r>
                        <a:rPr lang="en-US" sz="1200" b="0" baseline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and their related documents</a:t>
                      </a:r>
                      <a:r>
                        <a:rPr lang="en-US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CA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300" name="Title 6"/>
          <p:cNvSpPr>
            <a:spLocks noGrp="1"/>
          </p:cNvSpPr>
          <p:nvPr>
            <p:ph type="title" idx="4294967295"/>
          </p:nvPr>
        </p:nvSpPr>
        <p:spPr>
          <a:xfrm>
            <a:off x="142875" y="876300"/>
            <a:ext cx="6162675" cy="533400"/>
          </a:xfrm>
        </p:spPr>
        <p:txBody>
          <a:bodyPr/>
          <a:lstStyle/>
          <a:p>
            <a:pPr algn="l" eaLnBrk="1" hangingPunct="1"/>
            <a:r>
              <a:rPr lang="fr-FR" altLang="en-US" sz="1600" b="1" dirty="0">
                <a:latin typeface="Arial" charset="0"/>
                <a:cs typeface="Arial" charset="0"/>
              </a:rPr>
              <a:t>Geothermal </a:t>
            </a:r>
            <a:r>
              <a:rPr lang="fr-FR" altLang="en-US" sz="1600" b="1" dirty="0" err="1">
                <a:latin typeface="Arial" charset="0"/>
                <a:cs typeface="Arial" charset="0"/>
              </a:rPr>
              <a:t>Expiry</a:t>
            </a:r>
            <a:r>
              <a:rPr lang="fr-FR" altLang="en-US" sz="1600" b="1" dirty="0">
                <a:latin typeface="Arial" charset="0"/>
                <a:cs typeface="Arial" charset="0"/>
              </a:rPr>
              <a:t> </a:t>
            </a:r>
            <a:r>
              <a:rPr lang="fr-FR" altLang="en-US" sz="1600" b="1" dirty="0" err="1">
                <a:latin typeface="Arial" charset="0"/>
                <a:cs typeface="Arial" charset="0"/>
              </a:rPr>
              <a:t>Reinstatement</a:t>
            </a:r>
            <a:endParaRPr lang="en-CA" altLang="en-US" sz="1600" b="1" dirty="0">
              <a:latin typeface="Arial" charset="0"/>
              <a:cs typeface="Arial" charset="0"/>
            </a:endParaRPr>
          </a:p>
        </p:txBody>
      </p:sp>
      <p:sp>
        <p:nvSpPr>
          <p:cNvPr id="12301" name="Rectangle 4"/>
          <p:cNvSpPr>
            <a:spLocks/>
          </p:cNvSpPr>
          <p:nvPr/>
        </p:nvSpPr>
        <p:spPr bwMode="auto">
          <a:xfrm>
            <a:off x="6572250" y="952500"/>
            <a:ext cx="523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400" b="1" i="1"/>
              <a:t> </a:t>
            </a:r>
          </a:p>
        </p:txBody>
      </p:sp>
      <p:sp>
        <p:nvSpPr>
          <p:cNvPr id="12302" name="Title 6"/>
          <p:cNvSpPr txBox="1">
            <a:spLocks/>
          </p:cNvSpPr>
          <p:nvPr/>
        </p:nvSpPr>
        <p:spPr bwMode="auto">
          <a:xfrm>
            <a:off x="223838" y="1384300"/>
            <a:ext cx="6400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600" b="1">
              <a:latin typeface="Arial" charset="0"/>
            </a:endParaRPr>
          </a:p>
        </p:txBody>
      </p:sp>
      <p:sp>
        <p:nvSpPr>
          <p:cNvPr id="12303" name="Rectangle 1"/>
          <p:cNvSpPr>
            <a:spLocks/>
          </p:cNvSpPr>
          <p:nvPr/>
        </p:nvSpPr>
        <p:spPr bwMode="auto">
          <a:xfrm>
            <a:off x="393700" y="1409700"/>
            <a:ext cx="81407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 typeface="Arial" charset="0"/>
              <a:buNone/>
            </a:pPr>
            <a:r>
              <a:rPr lang="en-CA" altLang="en-US" sz="1200" dirty="0">
                <a:latin typeface="Arial" charset="0"/>
              </a:rPr>
              <a:t>Geothermal Expiry Reinstatement is the process for a company to fill in and submit an Online Expiry Reinstatement on a cancelled geothermal lease and/or rights via ETS.</a:t>
            </a:r>
            <a:endParaRPr lang="en-US" altLang="en-US" sz="1200" dirty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200" dirty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200" dirty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1200" dirty="0">
                <a:solidFill>
                  <a:srgbClr val="000000"/>
                </a:solidFill>
                <a:latin typeface="Arial" charset="0"/>
              </a:rPr>
              <a:t>There are three roles available for Geothermal Expiry Reinstatement:</a:t>
            </a:r>
          </a:p>
        </p:txBody>
      </p:sp>
      <p:graphicFrame>
        <p:nvGraphicFramePr>
          <p:cNvPr id="12304" name="Object 16"/>
          <p:cNvGraphicFramePr>
            <a:graphicFrameLocks noChangeAspect="1"/>
          </p:cNvGraphicFramePr>
          <p:nvPr/>
        </p:nvGraphicFramePr>
        <p:xfrm>
          <a:off x="1573213" y="4816475"/>
          <a:ext cx="636587" cy="120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618222" imgH="1168524" progId="Visio.Drawing.11">
                  <p:embed/>
                </p:oleObj>
              </mc:Choice>
              <mc:Fallback>
                <p:oleObj name="Visio" r:id="rId3" imgW="618222" imgH="1168524" progId="Visio.Drawing.11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3213" y="4816475"/>
                        <a:ext cx="636587" cy="1203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5" name="Object 17"/>
          <p:cNvGraphicFramePr>
            <a:graphicFrameLocks noChangeAspect="1"/>
          </p:cNvGraphicFramePr>
          <p:nvPr/>
        </p:nvGraphicFramePr>
        <p:xfrm>
          <a:off x="1524000" y="2590800"/>
          <a:ext cx="650875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5" imgW="650604" imgH="1168524" progId="Visio.Drawing.11">
                  <p:embed/>
                </p:oleObj>
              </mc:Choice>
              <mc:Fallback>
                <p:oleObj name="Visio" r:id="rId5" imgW="650604" imgH="1168524" progId="Visio.Drawing.11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590800"/>
                        <a:ext cx="650875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6" name="Object 1"/>
          <p:cNvGraphicFramePr>
            <a:graphicFrameLocks noChangeAspect="1"/>
          </p:cNvGraphicFramePr>
          <p:nvPr/>
        </p:nvGraphicFramePr>
        <p:xfrm>
          <a:off x="1447800" y="3657600"/>
          <a:ext cx="8001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7" imgW="800842" imgH="1168541" progId="Visio.Drawing.11">
                  <p:embed/>
                </p:oleObj>
              </mc:Choice>
              <mc:Fallback>
                <p:oleObj name="Visio" r:id="rId7" imgW="800842" imgH="1168541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657600"/>
                        <a:ext cx="8001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wipe dir="r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customXsn xmlns="http://schemas.microsoft.com/office/2006/metadata/customXsn">
  <xsnLocation/>
  <cached>True</cached>
  <openByDefault>False</openByDefault>
  <xsnScope/>
</customXsn>
</file>

<file path=customXml/item2.xml><?xml version="1.0" encoding="utf-8"?>
<?mso-contentType ?>
<SharedContentType xmlns="Microsoft.SharePoint.Taxonomy.ContentTypeSync" SourceId="8dedacd1-8ed8-4364-83a4-3ca25ad2d993" ContentTypeId="0x0101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General Course" ma:contentTypeID="0x0101004CF9B3243FA46A47A5D45CADF07EB49500869333630F2EE44D93EB5262DF3C44F2" ma:contentTypeVersion="11" ma:contentTypeDescription="This is the base content type for all of the courses." ma:contentTypeScope="" ma:versionID="c604288cd4f6bd19e3eda76a8a050d32">
  <xsd:schema xmlns:xsd="http://www.w3.org/2001/XMLSchema" xmlns:xs="http://www.w3.org/2001/XMLSchema" xmlns:p="http://schemas.microsoft.com/office/2006/metadata/properties" xmlns:ns2="d317fc56-cd2a-4fee-83bf-2acf5d88d7a0" xmlns:ns3="cd3b5d7d-85b8-485a-94e1-bd5df7614905" xmlns:ns4="e6d83808-03cb-4f3c-af89-207626cead88" xmlns:ns5="1509703c-35a2-4cc5-bc03-45b4c99b43c1" targetNamespace="http://schemas.microsoft.com/office/2006/metadata/properties" ma:root="true" ma:fieldsID="b1f7dacc3d924f099186cce2e07bebea" ns2:_="" ns3:_="" ns4:_="" ns5:_="">
    <xsd:import namespace="d317fc56-cd2a-4fee-83bf-2acf5d88d7a0"/>
    <xsd:import namespace="cd3b5d7d-85b8-485a-94e1-bd5df7614905"/>
    <xsd:import namespace="e6d83808-03cb-4f3c-af89-207626cead88"/>
    <xsd:import namespace="1509703c-35a2-4cc5-bc03-45b4c99b43c1"/>
    <xsd:element name="properties">
      <xsd:complexType>
        <xsd:sequence>
          <xsd:element name="documentManagement">
            <xsd:complexType>
              <xsd:all>
                <xsd:element ref="ns2:Area"/>
                <xsd:element ref="ns2:Module"/>
                <xsd:element ref="ns2:Course_x0020_Description" minOccurs="0"/>
                <xsd:element ref="ns2:Order1" minOccurs="0"/>
                <xsd:element ref="ns2:Audience1" minOccurs="0"/>
                <xsd:element ref="ns3:Hide_x0020_Me" minOccurs="0"/>
                <xsd:element ref="ns2:EOL_x0020_Thumbnail" minOccurs="0"/>
                <xsd:element ref="ns4:SharedWithUsers" minOccurs="0"/>
                <xsd:element ref="ns5:Area_x0020_2" minOccurs="0"/>
                <xsd:element ref="ns5:Course_x0020_Description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17fc56-cd2a-4fee-83bf-2acf5d88d7a0" elementFormDefault="qualified">
    <xsd:import namespace="http://schemas.microsoft.com/office/2006/documentManagement/types"/>
    <xsd:import namespace="http://schemas.microsoft.com/office/infopath/2007/PartnerControls"/>
    <xsd:element name="Area" ma:index="8" ma:displayName="Area" ma:description="This will define the area of the Learning material." ma:format="Dropdown" ma:internalName="Area">
      <xsd:simpleType>
        <xsd:restriction base="dms:Choice">
          <xsd:enumeration value="Main Page"/>
          <xsd:enumeration value="Accounts (ETS) Administration"/>
          <xsd:enumeration value="Agreement Management"/>
          <xsd:enumeration value="Air"/>
          <xsd:enumeration value="Assignments"/>
          <xsd:enumeration value="Bidding"/>
          <xsd:enumeration value="Carbon Sequestration Tenure​​​​"/>
          <xsd:enumeration value="Crown Mineral Activity"/>
          <xsd:enumeration value="Freehold Mintax"/>
          <xsd:enumeration value="Geothermal"/>
          <xsd:enumeration value="Interactive Map"/>
          <xsd:enumeration value="Land Searches"/>
          <xsd:enumeration value="Mineral Direct Purchase"/>
          <xsd:enumeration value="Mineral Royalty Form"/>
          <xsd:enumeration value="Offsets"/>
          <xsd:enumeration value="Oil Sands"/>
          <xsd:enumeration value="Oil Sands 1"/>
          <xsd:enumeration value="PNG Continuation"/>
          <xsd:enumeration value="Registration of Encumbrances"/>
          <xsd:enumeration value="Sales"/>
          <xsd:enumeration value="Technology Innovation and Emissions Reduction"/>
          <xsd:enumeration value="Transfers"/>
          <xsd:enumeration value="Unit Agreement Exhibit A"/>
          <xsd:enumeration value="Postings"/>
          <xsd:enumeration value="Unassigned"/>
          <xsd:enumeration value="Unit Agreements and Trespass"/>
          <xsd:enumeration value="MIMSales"/>
        </xsd:restriction>
      </xsd:simpleType>
    </xsd:element>
    <xsd:element name="Module" ma:index="9" ma:displayName="Module" ma:description="Select the module type" ma:format="Dropdown" ma:internalName="Module">
      <xsd:simpleType>
        <xsd:restriction base="dms:Choice">
          <xsd:enumeration value="Industry Module"/>
          <xsd:enumeration value="DoE Module"/>
          <xsd:enumeration value="CARE Reporting"/>
          <xsd:enumeration value="Royalty Reporting"/>
          <xsd:enumeration value="Royalty Reporting Process and Royalty Reports"/>
          <xsd:enumeration value="Royalty Business"/>
          <xsd:enumeration value="OSR Projects"/>
          <xsd:enumeration value="OASIS"/>
          <xsd:enumeration value="Module"/>
          <xsd:enumeration value="Acts And Regulations"/>
          <xsd:enumeration value="Project Application"/>
          <xsd:enumeration value="AMD Reporting Forms - Version 2.0 Changes - October 31, 2018"/>
          <xsd:enumeration value="Supplemental Reporting"/>
          <xsd:enumeration value="Supplemental Reporting Submission and Audit Processes"/>
        </xsd:restriction>
      </xsd:simpleType>
    </xsd:element>
    <xsd:element name="Course_x0020_Description" ma:index="10" nillable="true" ma:displayName="Course Description" ma:description="Description of what the course is about." ma:internalName="Course_x0020_Description" ma:readOnly="false">
      <xsd:simpleType>
        <xsd:restriction base="dms:Note"/>
      </xsd:simpleType>
    </xsd:element>
    <xsd:element name="Order1" ma:index="11" nillable="true" ma:displayName="Order" ma:description="To define the order of the file on the page." ma:format="Dropdown" ma:internalName="Order1">
      <xsd:simpleType>
        <xsd:restriction base="dms:Choice">
          <xsd:enumeration value="00"/>
          <xsd:enumeration value="01"/>
          <xsd:enumeration value="02"/>
          <xsd:enumeration value="03"/>
          <xsd:enumeration value="04"/>
          <xsd:enumeration value="05"/>
          <xsd:enumeration value="06"/>
          <xsd:enumeration value="07"/>
          <xsd:enumeration value="08"/>
          <xsd:enumeration value="09"/>
          <xsd:enumeration value="10"/>
          <xsd:enumeration value="11"/>
          <xsd:enumeration value="12"/>
          <xsd:enumeration value="13"/>
          <xsd:enumeration value="14"/>
          <xsd:enumeration value="15"/>
          <xsd:enumeration value="16"/>
          <xsd:enumeration value="17"/>
          <xsd:enumeration value="18"/>
          <xsd:enumeration value="19"/>
          <xsd:enumeration value="20"/>
          <xsd:enumeration value="21"/>
          <xsd:enumeration value="22"/>
          <xsd:enumeration value="23"/>
          <xsd:enumeration value="24"/>
          <xsd:enumeration value="25"/>
          <xsd:enumeration value="26"/>
          <xsd:enumeration value="27"/>
          <xsd:enumeration value="28"/>
          <xsd:enumeration value="29"/>
          <xsd:enumeration value="30"/>
        </xsd:restriction>
      </xsd:simpleType>
    </xsd:element>
    <xsd:element name="Audience1" ma:index="12" nillable="true" ma:displayName="Audience" ma:description="Defines the target audience." ma:internalName="Audience1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Contractor"/>
                    <xsd:enumeration value="Employee"/>
                    <xsd:enumeration value="Manager"/>
                  </xsd:restriction>
                </xsd:simpleType>
              </xsd:element>
            </xsd:sequence>
          </xsd:extension>
        </xsd:complexContent>
      </xsd:complexType>
    </xsd:element>
    <xsd:element name="EOL_x0020_Thumbnail" ma:index="14" nillable="true" ma:displayName="EOL Thumbnail" ma:internalName="EOL_x0020_Thumbnail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3b5d7d-85b8-485a-94e1-bd5df7614905" elementFormDefault="qualified">
    <xsd:import namespace="http://schemas.microsoft.com/office/2006/documentManagement/types"/>
    <xsd:import namespace="http://schemas.microsoft.com/office/infopath/2007/PartnerControls"/>
    <xsd:element name="Hide_x0020_Me" ma:index="13" nillable="true" ma:displayName="Hide Me" ma:default="0" ma:description="Use this option to hide the file from showing on other lists." ma:internalName="Hide_x0020_M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d83808-03cb-4f3c-af89-207626cead8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09703c-35a2-4cc5-bc03-45b4c99b43c1" elementFormDefault="qualified">
    <xsd:import namespace="http://schemas.microsoft.com/office/2006/documentManagement/types"/>
    <xsd:import namespace="http://schemas.microsoft.com/office/infopath/2007/PartnerControls"/>
    <xsd:element name="Area_x0020_2" ma:index="16" nillable="true" ma:displayName="Area 2" ma:default="Main Page" ma:format="Dropdown" ma:internalName="Area_x0020_2">
      <xsd:simpleType>
        <xsd:restriction base="dms:Choice">
          <xsd:enumeration value="Main Page"/>
          <xsd:enumeration value="Accounts (ETS) Administration"/>
          <xsd:enumeration value="Agreement Management"/>
          <xsd:enumeration value="Air"/>
          <xsd:enumeration value="Assignments"/>
          <xsd:enumeration value="Bidding"/>
          <xsd:enumeration value="Crown Mineral Activity"/>
          <xsd:enumeration value="Freehold Mintax"/>
          <xsd:enumeration value="Geothermal"/>
          <xsd:enumeration value="Interactive Map"/>
          <xsd:enumeration value="Land Searches"/>
          <xsd:enumeration value="Mineral Direct Purchase"/>
          <xsd:enumeration value="Mineral Royalty Form"/>
          <xsd:enumeration value="Offsets"/>
          <xsd:enumeration value="Oil Sands"/>
          <xsd:enumeration value="Oil Sands 1"/>
          <xsd:enumeration value="PNG Continuation"/>
          <xsd:enumeration value="Registration of Encumbrances"/>
          <xsd:enumeration value="Sales"/>
          <xsd:enumeration value="Technology Innovation and Emissions Reduction"/>
          <xsd:enumeration value="Transfers"/>
          <xsd:enumeration value="Unit Agreement Exhibit A"/>
          <xsd:enumeration value="Postings"/>
          <xsd:enumeration value="Unassigned"/>
          <xsd:enumeration value="Unit Agreements and Trespass"/>
          <xsd:enumeration value="MIMSales"/>
        </xsd:restriction>
      </xsd:simpleType>
    </xsd:element>
    <xsd:element name="Course_x0020_Description2" ma:index="17" nillable="true" ma:displayName="Course Description2" ma:internalName="Course_x0020_Description2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_x0020_Me xmlns="cd3b5d7d-85b8-485a-94e1-bd5df7614905">false</Hide_x0020_Me>
    <Audience1 xmlns="d317fc56-cd2a-4fee-83bf-2acf5d88d7a0"/>
    <EOL_x0020_Thumbnail xmlns="d317fc56-cd2a-4fee-83bf-2acf5d88d7a0">&lt;img alt="" src="/PublishingImages/Pages/Presenation.png" style="BORDER&amp;#58;0px solid;" /&gt;</EOL_x0020_Thumbnail>
    <Order1 xmlns="d317fc56-cd2a-4fee-83bf-2acf5d88d7a0">03</Order1>
    <Course_x0020_Description xmlns="d317fc56-cd2a-4fee-83bf-2acf5d88d7a0">This course highlights the different roles required to create, amend, submit, and view Geothermal Continuation form types and the different roles to submit, concur, and view Authorizations for Geothermal Continuation.</Course_x0020_Description>
    <Area_x0020_2 xmlns="1509703c-35a2-4cc5-bc03-45b4c99b43c1">Main Page</Area_x0020_2>
    <Module xmlns="d317fc56-cd2a-4fee-83bf-2acf5d88d7a0">Module</Module>
    <Course_x0020_Description2 xmlns="1509703c-35a2-4cc5-bc03-45b4c99b43c1" xsi:nil="true"/>
    <Area xmlns="d317fc56-cd2a-4fee-83bf-2acf5d88d7a0">Geothermal</Area>
  </documentManagement>
</p:properties>
</file>

<file path=customXml/itemProps1.xml><?xml version="1.0" encoding="utf-8"?>
<ds:datastoreItem xmlns:ds="http://schemas.openxmlformats.org/officeDocument/2006/customXml" ds:itemID="{3791EFB8-25A4-492F-9D4E-6DB064D5EFBC}">
  <ds:schemaRefs>
    <ds:schemaRef ds:uri="http://schemas.microsoft.com/office/2006/metadata/customXsn"/>
  </ds:schemaRefs>
</ds:datastoreItem>
</file>

<file path=customXml/itemProps2.xml><?xml version="1.0" encoding="utf-8"?>
<ds:datastoreItem xmlns:ds="http://schemas.openxmlformats.org/officeDocument/2006/customXml" ds:itemID="{09D20EC7-BFC8-4E89-9214-5C53B2642255}"/>
</file>

<file path=customXml/itemProps3.xml><?xml version="1.0" encoding="utf-8"?>
<ds:datastoreItem xmlns:ds="http://schemas.openxmlformats.org/officeDocument/2006/customXml" ds:itemID="{0345980B-5217-4777-8A64-F00E0030E855}"/>
</file>

<file path=customXml/itemProps4.xml><?xml version="1.0" encoding="utf-8"?>
<ds:datastoreItem xmlns:ds="http://schemas.openxmlformats.org/officeDocument/2006/customXml" ds:itemID="{261E0541-B23F-4D4E-8BCF-A2CC4BF9F049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F6C4453B-7FCA-44D5-9CD9-D3F77A202130}">
  <ds:schemaRefs>
    <ds:schemaRef ds:uri="http://schemas.microsoft.com/office/2006/metadata/properties"/>
    <ds:schemaRef ds:uri="http://purl.org/dc/terms/"/>
    <ds:schemaRef ds:uri="d317fc56-cd2a-4fee-83bf-2acf5d88d7a0"/>
    <ds:schemaRef ds:uri="http://schemas.microsoft.com/office/2006/documentManagement/types"/>
    <ds:schemaRef ds:uri="e6d83808-03cb-4f3c-af89-207626cead88"/>
    <ds:schemaRef ds:uri="cd3b5d7d-85b8-485a-94e1-bd5df7614905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d8c13b0c-e34e-4b28-bcb2-463731fd6865"/>
    <ds:schemaRef ds:uri="194dd49f-f69d-40da-a55b-35db1c49f87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3530</TotalTime>
  <Words>606</Words>
  <Application>Microsoft Office PowerPoint</Application>
  <PresentationFormat>On-screen Show (4:3)</PresentationFormat>
  <Paragraphs>96</Paragraphs>
  <Slides>11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Freestyle Script</vt:lpstr>
      <vt:lpstr>Office Theme</vt:lpstr>
      <vt:lpstr>Visio</vt:lpstr>
      <vt:lpstr>Wele</vt:lpstr>
      <vt:lpstr>Revisions</vt:lpstr>
      <vt:lpstr>Introduction</vt:lpstr>
      <vt:lpstr>Site Administrator – Assign Roles</vt:lpstr>
      <vt:lpstr>Geothermal Authorization</vt:lpstr>
      <vt:lpstr>Geothermal Continuation</vt:lpstr>
      <vt:lpstr>Request Status - Geothermal Continuation Documents</vt:lpstr>
      <vt:lpstr>Request Status – Geothermal Non-Productivity Notices</vt:lpstr>
      <vt:lpstr>Geothermal Expiry Reinstatement</vt:lpstr>
      <vt:lpstr>Request Status – Geothermal Expiry Reinstatement Documents</vt:lpstr>
      <vt:lpstr>Congratulations!</vt:lpstr>
    </vt:vector>
  </TitlesOfParts>
  <Company>Government of Alberta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Geothermal Continuation Roles</dc:title>
  <dc:creator>Kerry-Lynne.Kryvenchuk@gov.ab.ca;Octavio.Yin@gov.ab.ca</dc:creator>
  <cp:lastModifiedBy>Angel Best</cp:lastModifiedBy>
  <cp:revision>159</cp:revision>
  <dcterms:created xsi:type="dcterms:W3CDTF">2012-06-04T23:09:21Z</dcterms:created>
  <dcterms:modified xsi:type="dcterms:W3CDTF">2025-09-02T22:18:04Z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0x0101004CF9B3243FA46A47A5D45CADF07EB49500869333630F2EE44D93EB5262DF3C44F2</vt:lpwstr>
  </property>
  <property fmtid="{D5CDD505-2E9C-101B-9397-08002B2CF9AE}" pid="3" name="MSIP_Label_60c3ebf9-3c2f-4745-a75f-55836bdb736f_Enabled">
    <vt:lpwstr>true</vt:lpwstr>
  </property>
  <property fmtid="{D5CDD505-2E9C-101B-9397-08002B2CF9AE}" pid="4" name="MSIP_Label_60c3ebf9-3c2f-4745-a75f-55836bdb736f_SetDate">
    <vt:lpwstr>2023-01-30T18:37:09Z</vt:lpwstr>
  </property>
  <property fmtid="{D5CDD505-2E9C-101B-9397-08002B2CF9AE}" pid="5" name="MSIP_Label_60c3ebf9-3c2f-4745-a75f-55836bdb736f_Method">
    <vt:lpwstr>Privileged</vt:lpwstr>
  </property>
  <property fmtid="{D5CDD505-2E9C-101B-9397-08002B2CF9AE}" pid="6" name="MSIP_Label_60c3ebf9-3c2f-4745-a75f-55836bdb736f_Name">
    <vt:lpwstr>Public</vt:lpwstr>
  </property>
  <property fmtid="{D5CDD505-2E9C-101B-9397-08002B2CF9AE}" pid="7" name="MSIP_Label_60c3ebf9-3c2f-4745-a75f-55836bdb736f_SiteId">
    <vt:lpwstr>2bb51c06-af9b-42c5-8bf5-3c3b7b10850b</vt:lpwstr>
  </property>
  <property fmtid="{D5CDD505-2E9C-101B-9397-08002B2CF9AE}" pid="8" name="MSIP_Label_60c3ebf9-3c2f-4745-a75f-55836bdb736f_ActionId">
    <vt:lpwstr>bb8fc021-511a-4bf4-9f78-69f238c61761</vt:lpwstr>
  </property>
  <property fmtid="{D5CDD505-2E9C-101B-9397-08002B2CF9AE}" pid="9" name="MSIP_Label_60c3ebf9-3c2f-4745-a75f-55836bdb736f_ContentBits">
    <vt:lpwstr>2</vt:lpwstr>
  </property>
</Properties>
</file>