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9" r:id="rId6"/>
    <p:sldId id="258"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47" autoAdjust="0"/>
  </p:normalViewPr>
  <p:slideViewPr>
    <p:cSldViewPr>
      <p:cViewPr>
        <p:scale>
          <a:sx n="90" d="100"/>
          <a:sy n="90" d="100"/>
        </p:scale>
        <p:origin x="-2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5.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41CD4-B1AD-4180-9B75-C2151E3B13B3}" type="datetimeFigureOut">
              <a:rPr lang="en-CA" smtClean="0"/>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1141CD4-B1AD-4180-9B75-C2151E3B13B3}" type="datetimeFigureOut">
              <a:rPr lang="en-CA" smtClean="0"/>
              <a:t>2017/08/11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1141CD4-B1AD-4180-9B75-C2151E3B13B3}" type="datetimeFigureOut">
              <a:rPr lang="en-CA" smtClean="0"/>
              <a:t>2017/08/11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1141CD4-B1AD-4180-9B75-C2151E3B13B3}" type="datetimeFigureOut">
              <a:rPr lang="en-CA" smtClean="0"/>
              <a:t>2017/08/11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41CD4-B1AD-4180-9B75-C2151E3B13B3}" type="datetimeFigureOut">
              <a:rPr lang="en-CA" smtClean="0"/>
              <a:t>2017/08/11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AAEBB47-C3D8-447D-95D3-A1F4D55C9CE2}" type="slidenum">
              <a:rPr lang="en-CA" smtClean="0"/>
              <a:t>‹#›</a:t>
            </a:fld>
            <a:endParaRPr lang="en-CA"/>
          </a:p>
        </p:txBody>
      </p:sp>
      <p:sp>
        <p:nvSpPr>
          <p:cNvPr id="5" name="TextBox 4"/>
          <p:cNvSpPr txBox="1"/>
          <p:nvPr userDrawn="1"/>
        </p:nvSpPr>
        <p:spPr>
          <a:xfrm>
            <a:off x="7924800" y="6581001"/>
            <a:ext cx="1219200" cy="276999"/>
          </a:xfrm>
          <a:prstGeom prst="rect">
            <a:avLst/>
          </a:prstGeom>
          <a:noFill/>
        </p:spPr>
        <p:txBody>
          <a:bodyPr wrap="square" rtlCol="0">
            <a:spAutoFit/>
          </a:bodyPr>
          <a:lstStyle/>
          <a:p>
            <a:r>
              <a:rPr lang="en-US" sz="1200" dirty="0" smtClean="0">
                <a:latin typeface="Arial" pitchFamily="34" charset="0"/>
                <a:cs typeface="Arial" pitchFamily="34" charset="0"/>
              </a:rPr>
              <a:t>Page </a:t>
            </a:r>
            <a:fld id="{EB132800-F16D-4827-885D-3D4ECBFFAB1D}" type="slidenum">
              <a:rPr lang="en-US" sz="1200" smtClean="0">
                <a:latin typeface="Arial" pitchFamily="34" charset="0"/>
                <a:cs typeface="Arial" pitchFamily="34" charset="0"/>
              </a:rPr>
              <a:t>‹#›</a:t>
            </a:fld>
            <a:r>
              <a:rPr lang="en-US" sz="1200" dirty="0" smtClean="0">
                <a:latin typeface="Arial" pitchFamily="34" charset="0"/>
                <a:cs typeface="Arial" pitchFamily="34" charset="0"/>
              </a:rPr>
              <a:t> of 16</a:t>
            </a:r>
            <a:endParaRPr lang="en-CA" sz="1200" dirty="0">
              <a:latin typeface="Arial" pitchFamily="34" charset="0"/>
              <a:cs typeface="Arial" pitchFamily="34" charset="0"/>
            </a:endParaRP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41CD4-B1AD-4180-9B75-C2151E3B13B3}" type="datetimeFigureOut">
              <a:rPr lang="en-CA" smtClean="0"/>
              <a:t>2017/08/11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41CD4-B1AD-4180-9B75-C2151E3B13B3}" type="datetimeFigureOut">
              <a:rPr lang="en-CA" smtClean="0"/>
              <a:t>2017/08/11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41CD4-B1AD-4180-9B75-C2151E3B13B3}" type="datetimeFigureOut">
              <a:rPr lang="en-CA" smtClean="0"/>
              <a:t>2017/08/11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BB47-C3D8-447D-95D3-A1F4D55C9CE2}"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10789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OSODmailbox@gov.ab.ca"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nergy.alberta.ca/OurBusiness/1076.as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65650" y="2690336"/>
            <a:ext cx="4349750" cy="738664"/>
          </a:xfrm>
          <a:prstGeom prst="rect">
            <a:avLst/>
          </a:prstGeom>
        </p:spPr>
        <p:txBody>
          <a:bodyPr wrap="square" lIns="0" tIns="0" rIns="0" bIns="0">
            <a:spAutoFit/>
          </a:bodyPr>
          <a:lstStyle/>
          <a:p>
            <a:r>
              <a:rPr lang="en-CA" sz="1200" b="1" dirty="0">
                <a:latin typeface="Arial" pitchFamily="34" charset="0"/>
                <a:cs typeface="Arial" pitchFamily="34" charset="0"/>
              </a:rPr>
              <a:t>Royalty Reporting</a:t>
            </a:r>
            <a:r>
              <a:rPr lang="en-CA" sz="1200" dirty="0">
                <a:latin typeface="Arial" pitchFamily="34" charset="0"/>
                <a:cs typeface="Arial" pitchFamily="34" charset="0"/>
              </a:rPr>
              <a:t> is an online service available in the Electronic Transfer System (ETS). It provides the functionality of electronic submission of Oil Sands (OS) Project Royalty Forms and OS Audit Opinion Forms.</a:t>
            </a:r>
          </a:p>
        </p:txBody>
      </p:sp>
      <p:sp>
        <p:nvSpPr>
          <p:cNvPr id="5" name="Title 4"/>
          <p:cNvSpPr>
            <a:spLocks noGrp="1"/>
          </p:cNvSpPr>
          <p:nvPr>
            <p:ph type="title" idx="4294967295"/>
          </p:nvPr>
        </p:nvSpPr>
        <p:spPr/>
        <p:txBody>
          <a:bodyPr>
            <a:normAutofit/>
          </a:bodyPr>
          <a:lstStyle/>
          <a:p>
            <a:pPr algn="l"/>
            <a:r>
              <a:rPr lang="en-CA" sz="100" dirty="0" smtClean="0">
                <a:solidFill>
                  <a:schemeClr val="bg1"/>
                </a:solidFill>
              </a:rPr>
              <a:t>Welcome</a:t>
            </a:r>
            <a:endParaRPr lang="en-CA" sz="1400" dirty="0">
              <a:solidFill>
                <a:schemeClr val="bg1"/>
              </a:solidFill>
            </a:endParaRPr>
          </a:p>
        </p:txBody>
      </p:sp>
      <p:sp>
        <p:nvSpPr>
          <p:cNvPr id="6" name="Text Box 5"/>
          <p:cNvSpPr txBox="1">
            <a:spLocks noChangeArrowheads="1"/>
          </p:cNvSpPr>
          <p:nvPr/>
        </p:nvSpPr>
        <p:spPr bwMode="auto">
          <a:xfrm>
            <a:off x="194919" y="14211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smtClean="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478160" y="3011269"/>
            <a:ext cx="4170040"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a:t>
            </a:r>
            <a:r>
              <a:rPr lang="en-US" b="1" dirty="0" smtClean="0">
                <a:solidFill>
                  <a:srgbClr val="0070C0"/>
                </a:solidFill>
                <a:latin typeface="Arial" pitchFamily="34" charset="0"/>
                <a:cs typeface="Arial" pitchFamily="34" charset="0"/>
              </a:rPr>
              <a:t>OASIS Royalty Reporting</a:t>
            </a:r>
            <a:endParaRPr lang="en-US" b="1" dirty="0">
              <a:solidFill>
                <a:srgbClr val="0070C0"/>
              </a:solidFill>
              <a:latin typeface="Arial" pitchFamily="34" charset="0"/>
              <a:cs typeface="Arial" pitchFamily="34" charset="0"/>
            </a:endParaRP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715001" y="1922145"/>
            <a:ext cx="3200400" cy="2954655"/>
          </a:xfrm>
          <a:prstGeom prst="rect">
            <a:avLst/>
          </a:prstGeom>
        </p:spPr>
        <p:txBody>
          <a:bodyPr wrap="square" lIns="0" tIns="0" rIns="0" bIns="0">
            <a:spAutoFit/>
          </a:bodyPr>
          <a:lstStyle/>
          <a:p>
            <a:r>
              <a:rPr lang="en-CA" sz="1200" dirty="0">
                <a:latin typeface="Arial" pitchFamily="34" charset="0"/>
                <a:cs typeface="Arial" pitchFamily="34" charset="0"/>
              </a:rPr>
              <a:t>A message will display upon submission. Click on the </a:t>
            </a:r>
            <a:r>
              <a:rPr lang="en-CA" sz="1200" b="1" dirty="0">
                <a:latin typeface="Arial" pitchFamily="34" charset="0"/>
                <a:cs typeface="Arial" pitchFamily="34" charset="0"/>
              </a:rPr>
              <a:t>Continue</a:t>
            </a:r>
            <a:r>
              <a:rPr lang="en-CA" sz="1200" dirty="0">
                <a:latin typeface="Arial" pitchFamily="34" charset="0"/>
                <a:cs typeface="Arial" pitchFamily="34" charset="0"/>
              </a:rPr>
              <a:t> button to proceed to the next screen.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When your submission is successfully submitted, a message with a link to a </a:t>
            </a:r>
            <a:r>
              <a:rPr lang="en-CA" sz="1200" b="1" dirty="0">
                <a:latin typeface="Arial" pitchFamily="34" charset="0"/>
                <a:cs typeface="Arial" pitchFamily="34" charset="0"/>
              </a:rPr>
              <a:t>Confirmation Report</a:t>
            </a:r>
            <a:r>
              <a:rPr lang="en-CA" sz="1200" dirty="0">
                <a:latin typeface="Arial" pitchFamily="34" charset="0"/>
                <a:cs typeface="Arial" pitchFamily="34" charset="0"/>
              </a:rPr>
              <a:t> is provided.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Click on the link provided to view the Confirmation Report or retrieve this report from the Request Status screen.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For information on </a:t>
            </a:r>
            <a:r>
              <a:rPr lang="en-CA" sz="1200" b="1" dirty="0">
                <a:latin typeface="Arial" pitchFamily="34" charset="0"/>
                <a:cs typeface="Arial" pitchFamily="34" charset="0"/>
              </a:rPr>
              <a:t>Request Status</a:t>
            </a:r>
            <a:r>
              <a:rPr lang="en-CA" sz="1200" dirty="0">
                <a:latin typeface="Arial" pitchFamily="34" charset="0"/>
                <a:cs typeface="Arial" pitchFamily="34" charset="0"/>
              </a:rPr>
              <a:t>, refer to the Retrieving Request Status page in this module.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792162"/>
            <a:ext cx="2438400" cy="655638"/>
          </a:xfrm>
        </p:spPr>
        <p:txBody>
          <a:bodyPr vert="horz" lIns="91440" tIns="45720" rIns="91440" bIns="45720" rtlCol="0" anchor="ctr">
            <a:normAutofit/>
          </a:bodyPr>
          <a:lstStyle/>
          <a:p>
            <a:pPr algn="l"/>
            <a:r>
              <a:rPr lang="en-CA" sz="1600" b="1" dirty="0">
                <a:latin typeface="Arial" pitchFamily="34" charset="0"/>
                <a:cs typeface="Arial" pitchFamily="34" charset="0"/>
              </a:rPr>
              <a:t>Submission Messages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1"/>
            <a:ext cx="5029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00800" y="1998345"/>
            <a:ext cx="2628899" cy="2954655"/>
          </a:xfrm>
          <a:prstGeom prst="rect">
            <a:avLst/>
          </a:prstGeom>
        </p:spPr>
        <p:txBody>
          <a:bodyPr wrap="square" lIns="0" tIns="0" rIns="0" bIns="0">
            <a:spAutoFit/>
          </a:bodyPr>
          <a:lstStyle/>
          <a:p>
            <a:r>
              <a:rPr lang="en-CA" sz="1200" dirty="0">
                <a:latin typeface="Arial" pitchFamily="34" charset="0"/>
                <a:cs typeface="Arial" pitchFamily="34" charset="0"/>
              </a:rPr>
              <a:t>An example of a Confirmation Report for a Royalty Form submission is shown here.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 Confirmation Report is a submission confirmation which lists the files that were submitted. It is one of the retrievable documents attached to each request.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For Royalty Form submissions, a </a:t>
            </a:r>
            <a:r>
              <a:rPr lang="en-CA" sz="1200" b="1" dirty="0">
                <a:latin typeface="Arial" pitchFamily="34" charset="0"/>
                <a:cs typeface="Arial" pitchFamily="34" charset="0"/>
              </a:rPr>
              <a:t>Request Number</a:t>
            </a:r>
            <a:r>
              <a:rPr lang="en-CA" sz="1200" dirty="0">
                <a:latin typeface="Arial" pitchFamily="34" charset="0"/>
                <a:cs typeface="Arial" pitchFamily="34" charset="0"/>
              </a:rPr>
              <a:t> is assigned to </a:t>
            </a:r>
            <a:r>
              <a:rPr lang="en-CA" sz="1200" u="sng" dirty="0">
                <a:latin typeface="Arial" pitchFamily="34" charset="0"/>
                <a:cs typeface="Arial" pitchFamily="34" charset="0"/>
              </a:rPr>
              <a:t>each file</a:t>
            </a:r>
            <a:r>
              <a:rPr lang="en-CA" sz="1200" dirty="0">
                <a:latin typeface="Arial" pitchFamily="34" charset="0"/>
                <a:cs typeface="Arial" pitchFamily="34" charset="0"/>
              </a:rPr>
              <a:t> that is included in the submission. Use this Request Number when retrieving the status of a submission.</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457200" y="838200"/>
            <a:ext cx="5105400" cy="808038"/>
          </a:xfrm>
        </p:spPr>
        <p:txBody>
          <a:bodyPr vert="horz" lIns="91440" tIns="45720" rIns="91440" bIns="45720" rtlCol="0" anchor="ctr">
            <a:normAutofit/>
          </a:bodyPr>
          <a:lstStyle/>
          <a:p>
            <a:pPr algn="l"/>
            <a:r>
              <a:rPr lang="en-CA" sz="1600" b="1" dirty="0">
                <a:latin typeface="Arial" pitchFamily="34" charset="0"/>
                <a:cs typeface="Arial" pitchFamily="34" charset="0"/>
              </a:rPr>
              <a:t>Confirmation Report for Royalty Form Submission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6210301" cy="402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77000" y="2021681"/>
            <a:ext cx="2552699" cy="3693319"/>
          </a:xfrm>
          <a:prstGeom prst="rect">
            <a:avLst/>
          </a:prstGeom>
        </p:spPr>
        <p:txBody>
          <a:bodyPr wrap="square" lIns="0" tIns="0" rIns="0" bIns="0">
            <a:spAutoFit/>
          </a:bodyPr>
          <a:lstStyle/>
          <a:p>
            <a:r>
              <a:rPr lang="en-CA" sz="1200" dirty="0">
                <a:latin typeface="Arial" pitchFamily="34" charset="0"/>
                <a:cs typeface="Arial" pitchFamily="34" charset="0"/>
              </a:rPr>
              <a:t>To submit an Audit Opinion, select </a:t>
            </a:r>
            <a:r>
              <a:rPr lang="en-CA" sz="1200" b="1" dirty="0">
                <a:latin typeface="Arial" pitchFamily="34" charset="0"/>
                <a:cs typeface="Arial" pitchFamily="34" charset="0"/>
              </a:rPr>
              <a:t>OS Audit Opinion Forms</a:t>
            </a:r>
            <a:r>
              <a:rPr lang="en-CA" sz="1200" dirty="0">
                <a:latin typeface="Arial" pitchFamily="34" charset="0"/>
                <a:cs typeface="Arial" pitchFamily="34" charset="0"/>
              </a:rPr>
              <a:t> from the Form Type dropdown options.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Upon selecting OS Audit Opinion Forms Form Type, provide the following information:</a:t>
            </a:r>
            <a:br>
              <a:rPr lang="en-CA" sz="1200" dirty="0">
                <a:latin typeface="Arial" pitchFamily="34" charset="0"/>
                <a:cs typeface="Arial" pitchFamily="34" charset="0"/>
              </a:rPr>
            </a:br>
            <a:r>
              <a:rPr lang="en-CA" sz="1200" dirty="0">
                <a:latin typeface="Arial" pitchFamily="34" charset="0"/>
                <a:cs typeface="Arial" pitchFamily="34" charset="0"/>
              </a:rPr>
              <a:t>• Project ID</a:t>
            </a:r>
            <a:br>
              <a:rPr lang="en-CA" sz="1200" dirty="0">
                <a:latin typeface="Arial" pitchFamily="34" charset="0"/>
                <a:cs typeface="Arial" pitchFamily="34" charset="0"/>
              </a:rPr>
            </a:br>
            <a:r>
              <a:rPr lang="en-CA" sz="1200" dirty="0">
                <a:latin typeface="Arial" pitchFamily="34" charset="0"/>
                <a:cs typeface="Arial" pitchFamily="34" charset="0"/>
              </a:rPr>
              <a:t>• Audit Opinion Period</a:t>
            </a:r>
            <a:br>
              <a:rPr lang="en-CA" sz="1200" dirty="0">
                <a:latin typeface="Arial" pitchFamily="34" charset="0"/>
                <a:cs typeface="Arial" pitchFamily="34" charset="0"/>
              </a:rPr>
            </a:br>
            <a:r>
              <a:rPr lang="en-CA" sz="1200" dirty="0">
                <a:latin typeface="Arial" pitchFamily="34" charset="0"/>
                <a:cs typeface="Arial" pitchFamily="34" charset="0"/>
              </a:rPr>
              <a:t>• Audit Opinion File Name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Similar to how royalty forms are uploaded, use the </a:t>
            </a:r>
            <a:r>
              <a:rPr lang="en-CA" sz="1200" b="1" dirty="0">
                <a:latin typeface="Arial" pitchFamily="34" charset="0"/>
                <a:cs typeface="Arial" pitchFamily="34" charset="0"/>
              </a:rPr>
              <a:t>Browse…</a:t>
            </a:r>
            <a:r>
              <a:rPr lang="en-CA" sz="1200" dirty="0">
                <a:latin typeface="Arial" pitchFamily="34" charset="0"/>
                <a:cs typeface="Arial" pitchFamily="34" charset="0"/>
              </a:rPr>
              <a:t> and </a:t>
            </a:r>
            <a:r>
              <a:rPr lang="en-CA" sz="1200" b="1" dirty="0">
                <a:latin typeface="Arial" pitchFamily="34" charset="0"/>
                <a:cs typeface="Arial" pitchFamily="34" charset="0"/>
              </a:rPr>
              <a:t>Add</a:t>
            </a:r>
            <a:r>
              <a:rPr lang="en-CA" sz="1200" dirty="0">
                <a:latin typeface="Arial" pitchFamily="34" charset="0"/>
                <a:cs typeface="Arial" pitchFamily="34" charset="0"/>
              </a:rPr>
              <a:t> buttons to attach additional supporting documents.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Click on the </a:t>
            </a:r>
            <a:r>
              <a:rPr lang="en-CA" sz="1200" b="1" dirty="0">
                <a:latin typeface="Arial" pitchFamily="34" charset="0"/>
                <a:cs typeface="Arial" pitchFamily="34" charset="0"/>
              </a:rPr>
              <a:t>Submit</a:t>
            </a:r>
            <a:r>
              <a:rPr lang="en-CA" sz="1200" dirty="0">
                <a:latin typeface="Arial" pitchFamily="34" charset="0"/>
                <a:cs typeface="Arial" pitchFamily="34" charset="0"/>
              </a:rPr>
              <a:t> button when you are ready to upload your submission.</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09600" y="792162"/>
            <a:ext cx="3429000" cy="731838"/>
          </a:xfrm>
        </p:spPr>
        <p:txBody>
          <a:bodyPr vert="horz" lIns="91440" tIns="45720" rIns="91440" bIns="45720" rtlCol="0" anchor="ctr">
            <a:normAutofit/>
          </a:bodyPr>
          <a:lstStyle/>
          <a:p>
            <a:pPr algn="l"/>
            <a:r>
              <a:rPr lang="en-CA" sz="1600" b="1" dirty="0">
                <a:latin typeface="Arial" pitchFamily="34" charset="0"/>
                <a:cs typeface="Arial" pitchFamily="34" charset="0"/>
              </a:rPr>
              <a:t>Submitting an OS Audit Opinion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81" y="1752600"/>
            <a:ext cx="6253219"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362701" y="2529007"/>
            <a:ext cx="2552699" cy="1661993"/>
          </a:xfrm>
          <a:prstGeom prst="rect">
            <a:avLst/>
          </a:prstGeom>
        </p:spPr>
        <p:txBody>
          <a:bodyPr wrap="square" lIns="0" tIns="0" rIns="0" bIns="0">
            <a:spAutoFit/>
          </a:bodyPr>
          <a:lstStyle/>
          <a:p>
            <a:r>
              <a:rPr lang="en-CA" sz="1200" dirty="0">
                <a:latin typeface="Arial" pitchFamily="34" charset="0"/>
                <a:cs typeface="Arial" pitchFamily="34" charset="0"/>
              </a:rPr>
              <a:t>This is an example of a Confirmation Report for an Audit Opinion submission.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For OS Audit Opinion Forms submissions, </a:t>
            </a:r>
            <a:r>
              <a:rPr lang="en-CA" sz="1200" u="sng" dirty="0">
                <a:latin typeface="Arial" pitchFamily="34" charset="0"/>
                <a:cs typeface="Arial" pitchFamily="34" charset="0"/>
              </a:rPr>
              <a:t>only one</a:t>
            </a:r>
            <a:r>
              <a:rPr lang="en-CA" sz="1200" dirty="0">
                <a:latin typeface="Arial" pitchFamily="34" charset="0"/>
                <a:cs typeface="Arial" pitchFamily="34" charset="0"/>
              </a:rPr>
              <a:t> Request Number will be generated for all the files contained in the submission.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792162"/>
            <a:ext cx="4343400" cy="808038"/>
          </a:xfrm>
        </p:spPr>
        <p:txBody>
          <a:bodyPr vert="horz" lIns="91440" tIns="45720" rIns="91440" bIns="45720" rtlCol="0" anchor="ctr">
            <a:normAutofit/>
          </a:bodyPr>
          <a:lstStyle/>
          <a:p>
            <a:pPr algn="l"/>
            <a:r>
              <a:rPr lang="en-CA" sz="1600" b="1" dirty="0">
                <a:latin typeface="Arial" pitchFamily="34" charset="0"/>
                <a:cs typeface="Arial" pitchFamily="34" charset="0"/>
              </a:rPr>
              <a:t>Confirmation Report for OS Audit Opinion</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611822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77000" y="2363450"/>
            <a:ext cx="2628899" cy="1446550"/>
          </a:xfrm>
          <a:prstGeom prst="rect">
            <a:avLst/>
          </a:prstGeom>
        </p:spPr>
        <p:txBody>
          <a:bodyPr wrap="square" lIns="0" tIns="0" rIns="0" bIns="0">
            <a:spAutoFit/>
          </a:bodyPr>
          <a:lstStyle/>
          <a:p>
            <a:r>
              <a:rPr lang="en-CA" sz="1200" dirty="0">
                <a:latin typeface="Arial" pitchFamily="34" charset="0"/>
                <a:cs typeface="Arial" pitchFamily="34" charset="0"/>
              </a:rPr>
              <a:t>Use the </a:t>
            </a:r>
            <a:r>
              <a:rPr lang="en-CA" sz="1200" b="1" dirty="0">
                <a:latin typeface="Arial" pitchFamily="34" charset="0"/>
                <a:cs typeface="Arial" pitchFamily="34" charset="0"/>
              </a:rPr>
              <a:t>Request Status</a:t>
            </a:r>
            <a:r>
              <a:rPr lang="en-CA" sz="1200" dirty="0">
                <a:latin typeface="Arial" pitchFamily="34" charset="0"/>
                <a:cs typeface="Arial" pitchFamily="34" charset="0"/>
              </a:rPr>
              <a:t> node to retrieve the status of your submissions.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Fill in the search parameters and click on the </a:t>
            </a:r>
            <a:r>
              <a:rPr lang="en-CA" sz="1200" b="1" dirty="0">
                <a:latin typeface="Arial" pitchFamily="34" charset="0"/>
                <a:cs typeface="Arial" pitchFamily="34" charset="0"/>
              </a:rPr>
              <a:t>Retrieve</a:t>
            </a:r>
            <a:r>
              <a:rPr lang="en-CA" sz="1200" dirty="0">
                <a:latin typeface="Arial" pitchFamily="34" charset="0"/>
                <a:cs typeface="Arial" pitchFamily="34" charset="0"/>
              </a:rPr>
              <a:t> button. </a:t>
            </a:r>
            <a:br>
              <a:rPr lang="en-CA" sz="1200" dirty="0">
                <a:latin typeface="Arial" pitchFamily="34" charset="0"/>
                <a:cs typeface="Arial" pitchFamily="34" charset="0"/>
              </a:rPr>
            </a:br>
            <a:r>
              <a:rPr lang="en-CA" sz="1100" dirty="0"/>
              <a:t/>
            </a:r>
            <a:br>
              <a:rPr lang="en-CA" sz="1100" dirty="0"/>
            </a:br>
            <a:endParaRPr lang="en-CA" sz="1100" dirty="0"/>
          </a:p>
        </p:txBody>
      </p:sp>
      <p:sp>
        <p:nvSpPr>
          <p:cNvPr id="5" name="Title 4"/>
          <p:cNvSpPr>
            <a:spLocks noGrp="1"/>
          </p:cNvSpPr>
          <p:nvPr>
            <p:ph type="title" idx="4294967295"/>
          </p:nvPr>
        </p:nvSpPr>
        <p:spPr>
          <a:xfrm>
            <a:off x="609600" y="868362"/>
            <a:ext cx="2895600" cy="655638"/>
          </a:xfrm>
        </p:spPr>
        <p:txBody>
          <a:bodyPr vert="horz" lIns="91440" tIns="45720" rIns="91440" bIns="45720" rtlCol="0" anchor="ctr">
            <a:normAutofit/>
          </a:bodyPr>
          <a:lstStyle/>
          <a:p>
            <a:pPr algn="l"/>
            <a:r>
              <a:rPr lang="en-CA" sz="1600" b="1" dirty="0">
                <a:latin typeface="Arial" pitchFamily="34" charset="0"/>
                <a:cs typeface="Arial" pitchFamily="34" charset="0"/>
              </a:rPr>
              <a:t>Retrieving Request Status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6320306" cy="370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867401" y="1186220"/>
            <a:ext cx="3124200" cy="4985980"/>
          </a:xfrm>
          <a:prstGeom prst="rect">
            <a:avLst/>
          </a:prstGeom>
        </p:spPr>
        <p:txBody>
          <a:bodyPr wrap="square" lIns="0" tIns="0" rIns="0" bIns="0">
            <a:spAutoFit/>
          </a:bodyPr>
          <a:lstStyle/>
          <a:p>
            <a:r>
              <a:rPr lang="en-CA" sz="1200" dirty="0">
                <a:latin typeface="Arial" pitchFamily="34" charset="0"/>
                <a:cs typeface="Arial" pitchFamily="34" charset="0"/>
              </a:rPr>
              <a:t>Request results are displayed at the bottom of the Request Status screen. A row of information is displayed for each Request Number.</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Output Files column displays the name of the file submitted with the prefix file naming convention below:</a:t>
            </a:r>
            <a:br>
              <a:rPr lang="en-CA" sz="1200" dirty="0">
                <a:latin typeface="Arial" pitchFamily="34" charset="0"/>
                <a:cs typeface="Arial" pitchFamily="34" charset="0"/>
              </a:rPr>
            </a:br>
            <a:r>
              <a:rPr lang="en-CA" sz="1200" b="1" dirty="0">
                <a:latin typeface="Arial" pitchFamily="34" charset="0"/>
                <a:cs typeface="Arial" pitchFamily="34" charset="0"/>
              </a:rPr>
              <a:t>Statement of Approval:</a:t>
            </a:r>
            <a:r>
              <a:rPr lang="en-CA" sz="1200" dirty="0">
                <a:latin typeface="Arial" pitchFamily="34" charset="0"/>
                <a:cs typeface="Arial" pitchFamily="34" charset="0"/>
              </a:rPr>
              <a:t> OS2RFSOA. + File name</a:t>
            </a:r>
            <a:br>
              <a:rPr lang="en-CA" sz="1200" dirty="0">
                <a:latin typeface="Arial" pitchFamily="34" charset="0"/>
                <a:cs typeface="Arial" pitchFamily="34" charset="0"/>
              </a:rPr>
            </a:br>
            <a:r>
              <a:rPr lang="en-CA" sz="1200" b="1" dirty="0">
                <a:latin typeface="Arial" pitchFamily="34" charset="0"/>
                <a:cs typeface="Arial" pitchFamily="34" charset="0"/>
              </a:rPr>
              <a:t>Royalty Form File:</a:t>
            </a:r>
            <a:r>
              <a:rPr lang="en-CA" sz="1200" dirty="0">
                <a:latin typeface="Arial" pitchFamily="34" charset="0"/>
                <a:cs typeface="Arial" pitchFamily="34" charset="0"/>
              </a:rPr>
              <a:t> OS2PRFORM. + File name</a:t>
            </a:r>
            <a:br>
              <a:rPr lang="en-CA" sz="1200" dirty="0">
                <a:latin typeface="Arial" pitchFamily="34" charset="0"/>
                <a:cs typeface="Arial" pitchFamily="34" charset="0"/>
              </a:rPr>
            </a:br>
            <a:r>
              <a:rPr lang="en-CA" sz="1200" b="1" dirty="0">
                <a:latin typeface="Arial" pitchFamily="34" charset="0"/>
                <a:cs typeface="Arial" pitchFamily="34" charset="0"/>
              </a:rPr>
              <a:t>Audit Opinion:</a:t>
            </a:r>
            <a:r>
              <a:rPr lang="en-CA" sz="1200" dirty="0">
                <a:latin typeface="Arial" pitchFamily="34" charset="0"/>
                <a:cs typeface="Arial" pitchFamily="34" charset="0"/>
              </a:rPr>
              <a:t> OS2AUDITOP. + File name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may also refer to the Confirmation Report which also contains the Request Number and the files submitted.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Project Royalty Forms will initially have a “Submitted” status. Upon completion of processing in OASIS, the Status will be marked as “Completed”.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For an Audit Opinion that was submitted, the Request Status will have a Status of “Completed” as the submission does not require any validation or calculation in OASIS</a:t>
            </a:r>
            <a:r>
              <a:rPr lang="en-CA" sz="1200" dirty="0" smtClean="0">
                <a:latin typeface="Arial" pitchFamily="34" charset="0"/>
                <a:cs typeface="Arial" pitchFamily="34" charset="0"/>
              </a:rPr>
              <a:t>.</a:t>
            </a: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54050" y="792162"/>
            <a:ext cx="2698750" cy="808038"/>
          </a:xfrm>
        </p:spPr>
        <p:txBody>
          <a:bodyPr vert="horz" lIns="91440" tIns="45720" rIns="91440" bIns="45720" rtlCol="0" anchor="ctr">
            <a:normAutofit/>
          </a:bodyPr>
          <a:lstStyle/>
          <a:p>
            <a:pPr algn="l"/>
            <a:r>
              <a:rPr lang="en-CA" sz="1600" b="1" dirty="0">
                <a:latin typeface="Arial" pitchFamily="34" charset="0"/>
                <a:cs typeface="Arial" pitchFamily="34" charset="0"/>
              </a:rPr>
              <a:t>Retrieve Request Results</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5715931"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normAutofit/>
          </a:bodyPr>
          <a:lstStyle/>
          <a:p>
            <a:pPr algn="l"/>
            <a:r>
              <a:rPr lang="en-CA" sz="100" dirty="0" smtClean="0">
                <a:solidFill>
                  <a:schemeClr val="bg1"/>
                </a:solidFill>
              </a:rPr>
              <a:t>Conclusion</a:t>
            </a:r>
            <a:endParaRPr lang="en-CA" sz="100" dirty="0">
              <a:solidFill>
                <a:schemeClr val="bg1"/>
              </a:solidFill>
            </a:endParaRPr>
          </a:p>
        </p:txBody>
      </p:sp>
      <p:sp>
        <p:nvSpPr>
          <p:cNvPr id="6" name="Text Box 5"/>
          <p:cNvSpPr txBox="1">
            <a:spLocks noChangeArrowheads="1"/>
          </p:cNvSpPr>
          <p:nvPr/>
        </p:nvSpPr>
        <p:spPr bwMode="auto">
          <a:xfrm>
            <a:off x="161925" y="1613248"/>
            <a:ext cx="5857875" cy="1891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160AD"/>
                </a:solidFill>
                <a:effectLst/>
                <a:latin typeface="Arial" pitchFamily="34" charset="0"/>
                <a:cs typeface="Arial" pitchFamily="34" charset="0"/>
              </a:rPr>
              <a:t>You have completed the </a:t>
            </a:r>
            <a:r>
              <a:rPr lang="en-US" b="1" dirty="0" smtClean="0">
                <a:solidFill>
                  <a:srgbClr val="2160AD"/>
                </a:solidFill>
                <a:latin typeface="Arial" pitchFamily="34" charset="0"/>
                <a:cs typeface="Arial" pitchFamily="34" charset="0"/>
              </a:rPr>
              <a:t>OASIS Royalty Reporting</a:t>
            </a:r>
            <a:endParaRPr kumimoji="0" lang="en-US" sz="1800" b="1" i="0" u="none" strike="noStrike" cap="none" normalizeH="0" baseline="0" dirty="0" smtClean="0">
              <a:ln>
                <a:noFill/>
              </a:ln>
              <a:solidFill>
                <a:srgbClr val="2160AD"/>
              </a:solidFill>
              <a:effectLst/>
              <a:latin typeface="Arial" pitchFamily="34" charset="0"/>
              <a:cs typeface="Arial" pitchFamily="34" charset="0"/>
            </a:endParaRPr>
          </a:p>
          <a:p>
            <a:pPr lvl="0" algn="ctr" fontAlgn="base">
              <a:spcBef>
                <a:spcPct val="0"/>
              </a:spcBef>
              <a:spcAft>
                <a:spcPct val="0"/>
              </a:spcAft>
            </a:pPr>
            <a:r>
              <a:rPr kumimoji="0" lang="en-US" sz="1800" b="1" i="0" u="none" strike="noStrike" cap="none" normalizeH="0" baseline="0" dirty="0" smtClean="0">
                <a:ln>
                  <a:noFill/>
                </a:ln>
                <a:solidFill>
                  <a:srgbClr val="2160AD"/>
                </a:solidFill>
                <a:effectLst/>
                <a:latin typeface="Arial" pitchFamily="34" charset="0"/>
                <a:cs typeface="Arial" pitchFamily="34" charset="0"/>
              </a:rPr>
              <a:t>Online Training Course</a:t>
            </a:r>
          </a:p>
          <a:p>
            <a:pPr lvl="0" algn="ctr" fontAlgn="base">
              <a:spcBef>
                <a:spcPct val="0"/>
              </a:spcBef>
              <a:spcAft>
                <a:spcPct val="0"/>
              </a:spcAft>
            </a:pPr>
            <a:endParaRPr lang="en-US" b="1" dirty="0">
              <a:solidFill>
                <a:srgbClr val="2160AD"/>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1307632"/>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161925" y="3962400"/>
            <a:ext cx="5451475" cy="1883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70C0"/>
                </a:solidFill>
                <a:effectLst/>
                <a:latin typeface="Arial" pitchFamily="34" charset="0"/>
                <a:cs typeface="Arial" pitchFamily="34" charset="0"/>
              </a:rPr>
              <a:t>please forward them to the following email address: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70C0"/>
              </a:solidFill>
              <a:effectLst/>
              <a:latin typeface="Arial" pitchFamily="34" charset="0"/>
              <a:cs typeface="Arial" pitchFamily="34" charset="0"/>
            </a:endParaRPr>
          </a:p>
          <a:p>
            <a:pPr algn="ctr" fontAlgn="base">
              <a:spcBef>
                <a:spcPct val="0"/>
              </a:spcBef>
              <a:spcAft>
                <a:spcPct val="0"/>
              </a:spcAft>
            </a:pPr>
            <a:r>
              <a:rPr lang="en-US" sz="1400" b="1" dirty="0">
                <a:solidFill>
                  <a:schemeClr val="tx2">
                    <a:lumMod val="75000"/>
                  </a:schemeClr>
                </a:solidFill>
                <a:latin typeface="Arial" pitchFamily="34" charset="0"/>
                <a:cs typeface="Arial" pitchFamily="34" charset="0"/>
                <a:hlinkClick r:id="rId3"/>
              </a:rPr>
              <a:t>OSODmailbox@gov.ab.ca</a:t>
            </a:r>
            <a:endParaRPr lang="en-US" b="1" dirty="0">
              <a:solidFill>
                <a:schemeClr val="tx2">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639762"/>
            <a:ext cx="1219200" cy="731838"/>
          </a:xfrm>
        </p:spPr>
        <p:txBody>
          <a:bodyPr vert="horz" lIns="91440" tIns="45720" rIns="91440" bIns="45720" rtlCol="0" anchor="ctr">
            <a:normAutofit/>
          </a:bodyPr>
          <a:lstStyle/>
          <a:p>
            <a:pPr algn="l"/>
            <a:r>
              <a:rPr lang="en-CA" sz="1600" b="1" dirty="0">
                <a:latin typeface="Arial" pitchFamily="34" charset="0"/>
                <a:cs typeface="Arial" pitchFamily="34" charset="0"/>
              </a:rPr>
              <a:t>Revisions</a:t>
            </a:r>
          </a:p>
        </p:txBody>
      </p:sp>
      <p:graphicFrame>
        <p:nvGraphicFramePr>
          <p:cNvPr id="5" name="Table 4"/>
          <p:cNvGraphicFramePr>
            <a:graphicFrameLocks noGrp="1"/>
          </p:cNvGraphicFramePr>
          <p:nvPr>
            <p:extLst>
              <p:ext uri="{D42A27DB-BD31-4B8C-83A1-F6EECF244321}">
                <p14:modId xmlns:p14="http://schemas.microsoft.com/office/powerpoint/2010/main" val="71202060"/>
              </p:ext>
            </p:extLst>
          </p:nvPr>
        </p:nvGraphicFramePr>
        <p:xfrm>
          <a:off x="1835696" y="2555240"/>
          <a:ext cx="6096000" cy="1112520"/>
        </p:xfrm>
        <a:graphic>
          <a:graphicData uri="http://schemas.openxmlformats.org/drawingml/2006/table">
            <a:tbl>
              <a:tblPr firstRow="1" bandRow="1">
                <a:tableStyleId>{5C22544A-7EE6-4342-B048-85BDC9FD1C3A}</a:tableStyleId>
              </a:tblPr>
              <a:tblGrid>
                <a:gridCol w="2202904"/>
                <a:gridCol w="1861096"/>
                <a:gridCol w="2032000"/>
              </a:tblGrid>
              <a:tr h="370840">
                <a:tc>
                  <a:txBody>
                    <a:bodyPr/>
                    <a:lstStyle/>
                    <a:p>
                      <a:r>
                        <a:rPr lang="en-US" dirty="0" smtClean="0"/>
                        <a:t>Date</a:t>
                      </a:r>
                      <a:endParaRPr lang="en-CA" dirty="0"/>
                    </a:p>
                  </a:txBody>
                  <a:tcPr/>
                </a:tc>
                <a:tc>
                  <a:txBody>
                    <a:bodyPr/>
                    <a:lstStyle/>
                    <a:p>
                      <a:r>
                        <a:rPr lang="en-US" dirty="0" smtClean="0"/>
                        <a:t>Revisions Type</a:t>
                      </a:r>
                      <a:endParaRPr lang="en-CA" dirty="0"/>
                    </a:p>
                  </a:txBody>
                  <a:tcPr/>
                </a:tc>
                <a:tc>
                  <a:txBody>
                    <a:bodyPr/>
                    <a:lstStyle/>
                    <a:p>
                      <a:r>
                        <a:rPr lang="en-US" dirty="0" smtClean="0"/>
                        <a:t>Page Number</a:t>
                      </a:r>
                      <a:endParaRPr lang="en-CA" dirty="0"/>
                    </a:p>
                  </a:txBody>
                  <a:tcPr/>
                </a:tc>
              </a:tr>
              <a:tr h="370840">
                <a:tc>
                  <a:txBody>
                    <a:bodyPr/>
                    <a:lstStyle/>
                    <a:p>
                      <a:r>
                        <a:rPr lang="en-US" dirty="0" smtClean="0"/>
                        <a:t>January 10, 2012</a:t>
                      </a:r>
                      <a:endParaRPr lang="en-CA" dirty="0"/>
                    </a:p>
                  </a:txBody>
                  <a:tcPr/>
                </a:tc>
                <a:tc>
                  <a:txBody>
                    <a:bodyPr/>
                    <a:lstStyle/>
                    <a:p>
                      <a:r>
                        <a:rPr lang="en-US" dirty="0" smtClean="0"/>
                        <a:t>Initial</a:t>
                      </a:r>
                      <a:r>
                        <a:rPr lang="en-US" baseline="0" dirty="0" smtClean="0"/>
                        <a:t> Creation</a:t>
                      </a:r>
                      <a:endParaRPr lang="en-CA" dirty="0"/>
                    </a:p>
                  </a:txBody>
                  <a:tcPr/>
                </a:tc>
                <a:tc>
                  <a:txBody>
                    <a:bodyPr/>
                    <a:lstStyle/>
                    <a:p>
                      <a:r>
                        <a:rPr lang="en-US" dirty="0" smtClean="0"/>
                        <a:t>All</a:t>
                      </a:r>
                      <a:endParaRPr lang="en-CA" dirty="0"/>
                    </a:p>
                  </a:txBody>
                  <a:tcPr/>
                </a:tc>
              </a:tr>
              <a:tr h="370840">
                <a:tc>
                  <a:txBody>
                    <a:bodyPr/>
                    <a:lstStyle/>
                    <a:p>
                      <a:r>
                        <a:rPr lang="en-US" dirty="0" smtClean="0"/>
                        <a:t>September 31, 2012</a:t>
                      </a:r>
                      <a:endParaRPr lang="en-CA" dirty="0"/>
                    </a:p>
                  </a:txBody>
                  <a:tcPr/>
                </a:tc>
                <a:tc>
                  <a:txBody>
                    <a:bodyPr/>
                    <a:lstStyle/>
                    <a:p>
                      <a:r>
                        <a:rPr lang="en-US" dirty="0" smtClean="0"/>
                        <a:t>Conversion</a:t>
                      </a:r>
                      <a:endParaRPr lang="en-CA" dirty="0"/>
                    </a:p>
                  </a:txBody>
                  <a:tcPr/>
                </a:tc>
                <a:tc>
                  <a:txBody>
                    <a:bodyPr/>
                    <a:lstStyle/>
                    <a:p>
                      <a:r>
                        <a:rPr lang="en-US" dirty="0" smtClean="0"/>
                        <a:t>All</a:t>
                      </a:r>
                      <a:endParaRPr lang="en-CA" dirty="0"/>
                    </a:p>
                  </a:txBody>
                  <a:tcPr/>
                </a:tc>
              </a:tr>
            </a:tbl>
          </a:graphicData>
        </a:graphic>
      </p:graphicFrame>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39989" y="1785555"/>
            <a:ext cx="4489611" cy="34932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In this module, you will learn how to:</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Understand the use of ETS Login Account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Understand the ETS Roles for Royalty Reporting</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Submit Oil Sands (OS) Project Royalty Forms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Submit an Audit Opinion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Retrieve Request Status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cs typeface="Arial" pitchFamily="34" charset="0"/>
              </a:rPr>
              <a:t>Course Pre-requisites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ETS Account Setup and Preferences (For Site Administrators) </a:t>
            </a:r>
            <a:r>
              <a:rPr kumimoji="0" lang="en-US" sz="1100" b="0" i="0" u="none" strike="noStrike" cap="none" normalizeH="0" baseline="0" dirty="0" smtClean="0">
                <a:ln>
                  <a:noFill/>
                </a:ln>
                <a:solidFill>
                  <a:srgbClr val="000000"/>
                </a:solidFill>
                <a:effectLst/>
                <a:latin typeface="Arial" pitchFamily="34" charset="0"/>
                <a:cs typeface="Arial" pitchFamily="34" charset="0"/>
              </a:rPr>
              <a:t/>
            </a:r>
            <a:br>
              <a:rPr kumimoji="0" lang="en-US" sz="1100" b="0" i="0" u="none" strike="noStrike" cap="none" normalizeH="0" baseline="0" dirty="0" smtClean="0">
                <a:ln>
                  <a:noFill/>
                </a:ln>
                <a:solidFill>
                  <a:srgbClr val="000000"/>
                </a:solidFill>
                <a:effectLst/>
                <a:latin typeface="Arial" pitchFamily="34" charset="0"/>
                <a:cs typeface="Arial" pitchFamily="34" charset="0"/>
              </a:rPr>
            </a:br>
            <a:endParaRPr kumimoji="0" lang="en-US" sz="1100" b="0" i="0" u="none" strike="noStrike" cap="none" normalizeH="0" baseline="0" dirty="0" smtClean="0">
              <a:ln>
                <a:noFill/>
              </a:ln>
              <a:solidFill>
                <a:schemeClr val="tx1"/>
              </a:solidFill>
              <a:effectLst/>
              <a:latin typeface="Arial" pitchFamily="34" charset="0"/>
            </a:endParaRPr>
          </a:p>
        </p:txBody>
      </p:sp>
      <p:sp>
        <p:nvSpPr>
          <p:cNvPr id="5" name="Title 4"/>
          <p:cNvSpPr>
            <a:spLocks noGrp="1"/>
          </p:cNvSpPr>
          <p:nvPr>
            <p:ph type="title" idx="4294967295"/>
          </p:nvPr>
        </p:nvSpPr>
        <p:spPr>
          <a:xfrm>
            <a:off x="685800" y="487362"/>
            <a:ext cx="1371600" cy="960438"/>
          </a:xfrm>
        </p:spPr>
        <p:txBody>
          <a:bodyPr>
            <a:normAutofit/>
          </a:bodyPr>
          <a:lstStyle/>
          <a:p>
            <a:pPr algn="l"/>
            <a:r>
              <a:rPr lang="en-CA" sz="1600" b="1" dirty="0" smtClean="0">
                <a:latin typeface="Arial" pitchFamily="34" charset="0"/>
                <a:cs typeface="Arial" pitchFamily="34" charset="0"/>
              </a:rPr>
              <a:t>Introduction</a:t>
            </a:r>
            <a:endParaRPr lang="en-CA" sz="1600" b="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94" y="1295400"/>
            <a:ext cx="210670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562600" y="2364938"/>
            <a:ext cx="3505200" cy="1107996"/>
          </a:xfrm>
          <a:prstGeom prst="rect">
            <a:avLst/>
          </a:prstGeom>
        </p:spPr>
        <p:txBody>
          <a:bodyPr wrap="square" lIns="0" tIns="0" rIns="0" bIns="0">
            <a:spAutoFit/>
          </a:bodyPr>
          <a:lstStyle/>
          <a:p>
            <a:r>
              <a:rPr lang="en-CA" sz="1200" dirty="0">
                <a:latin typeface="Arial" pitchFamily="34" charset="0"/>
                <a:cs typeface="Arial" pitchFamily="34" charset="0"/>
              </a:rPr>
              <a:t>An </a:t>
            </a:r>
            <a:r>
              <a:rPr lang="en-CA" sz="1200" b="1" dirty="0">
                <a:latin typeface="Arial" pitchFamily="34" charset="0"/>
                <a:cs typeface="Arial" pitchFamily="34" charset="0"/>
              </a:rPr>
              <a:t>ETS Account</a:t>
            </a:r>
            <a:r>
              <a:rPr lang="en-CA" sz="1200" dirty="0">
                <a:latin typeface="Arial" pitchFamily="34" charset="0"/>
                <a:cs typeface="Arial" pitchFamily="34" charset="0"/>
              </a:rPr>
              <a:t> is required in order to use ETS and can be obtained by downloading the application form from the Department of Energy (DOE) ETS website at</a:t>
            </a:r>
            <a:r>
              <a:rPr lang="en-CA" sz="1200" dirty="0" smtClean="0">
                <a:latin typeface="Arial" pitchFamily="34" charset="0"/>
                <a:cs typeface="Arial" pitchFamily="34" charset="0"/>
              </a:rPr>
              <a:t>:</a:t>
            </a:r>
          </a:p>
          <a:p>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hlinkClick r:id="rId2"/>
              </a:rPr>
              <a:t>http://www.energy.alberta.ca/OurBusiness/1076.asp</a:t>
            </a: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533400" y="868362"/>
            <a:ext cx="4114800" cy="731838"/>
          </a:xfrm>
        </p:spPr>
        <p:txBody>
          <a:bodyPr vert="horz" lIns="91440" tIns="45720" rIns="91440" bIns="45720" rtlCol="0" anchor="ctr">
            <a:normAutofit/>
          </a:bodyPr>
          <a:lstStyle/>
          <a:p>
            <a:pPr algn="l"/>
            <a:r>
              <a:rPr lang="en-CA" sz="1600" b="1" dirty="0">
                <a:latin typeface="Arial" pitchFamily="34" charset="0"/>
                <a:cs typeface="Arial" pitchFamily="34" charset="0"/>
              </a:rPr>
              <a:t>ETS Login Account General Information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5410200" cy="34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809999" y="1219200"/>
            <a:ext cx="4876801" cy="498598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Roles are required and based on the Form Types that are available to the </a:t>
            </a:r>
            <a:r>
              <a:rPr kumimoji="0" lang="en-US" sz="1200" b="1" i="0" u="none" strike="noStrike" cap="none" normalizeH="0" baseline="0" dirty="0" smtClean="0">
                <a:ln>
                  <a:noFill/>
                </a:ln>
                <a:solidFill>
                  <a:srgbClr val="000000"/>
                </a:solidFill>
                <a:effectLst/>
                <a:latin typeface="Arial" pitchFamily="34" charset="0"/>
                <a:cs typeface="Arial" pitchFamily="34" charset="0"/>
              </a:rPr>
              <a:t>Site Administrator</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OASIS Royalty Reporting has two roles: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cs typeface="Arial" pitchFamily="34" charset="0"/>
              </a:rPr>
              <a:t>1. Submitter</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Submits Royalty Forms and Audit Opinions</a:t>
            </a:r>
          </a:p>
          <a:p>
            <a:pPr marL="628650" lvl="1" indent="-171450" fontAlgn="base">
              <a:spcBef>
                <a:spcPct val="0"/>
              </a:spcBef>
              <a:spcAft>
                <a:spcPct val="0"/>
              </a:spcAft>
              <a:buFont typeface="Arial" pitchFamily="34" charset="0"/>
              <a:buChar char="•"/>
            </a:pP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Views own submitted royalty reporting files and the system generated reports related to those submissions</a:t>
            </a:r>
          </a:p>
          <a:p>
            <a:pPr marR="0" lvl="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2. Viewer</a:t>
            </a:r>
          </a:p>
          <a:p>
            <a:pPr marR="0" lvl="0" algn="l" defTabSz="914400" rtl="0" eaLnBrk="1" fontAlgn="base" latinLnBrk="0" hangingPunct="1">
              <a:lnSpc>
                <a:spcPct val="100000"/>
              </a:lnSpc>
              <a:spcBef>
                <a:spcPct val="0"/>
              </a:spcBef>
              <a:spcAft>
                <a:spcPct val="0"/>
              </a:spcAft>
              <a:buClrTx/>
              <a:buSzTx/>
              <a:tabLst/>
            </a:pPr>
            <a:endParaRPr lang="en-US" sz="1200" b="1"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Views all submitted royalty reporting files in their company and the system generated reports related to those submissions</a:t>
            </a: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cs typeface="Arial" pitchFamily="34" charset="0"/>
              </a:rPr>
              <a:t>Note:</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The following features will be available in September 2012:</a:t>
            </a: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Email notifications to the Submitter and Viewer when there are updates to the request status</a:t>
            </a: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Access to all system generated reports (Confirmation Report is available in February 2012)</a:t>
            </a: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smtClean="0">
                <a:ln>
                  <a:noFill/>
                </a:ln>
                <a:solidFill>
                  <a:srgbClr val="000000"/>
                </a:solidFill>
                <a:effectLst/>
                <a:latin typeface="Arial" pitchFamily="34" charset="0"/>
                <a:cs typeface="Arial" pitchFamily="34" charset="0"/>
              </a:rPr>
              <a:t>Ability to request reports from the OASIS database</a:t>
            </a:r>
            <a:endParaRPr kumimoji="0" lang="en-US" sz="1200" b="0" i="0" u="none" strike="noStrike" cap="none" normalizeH="0" baseline="0" dirty="0" smtClean="0">
              <a:ln>
                <a:noFill/>
              </a:ln>
              <a:solidFill>
                <a:schemeClr val="tx1"/>
              </a:solidFill>
              <a:effectLst/>
              <a:latin typeface="Arial" pitchFamily="34" charset="0"/>
            </a:endParaRPr>
          </a:p>
        </p:txBody>
      </p:sp>
      <p:sp>
        <p:nvSpPr>
          <p:cNvPr id="5" name="Title 4"/>
          <p:cNvSpPr>
            <a:spLocks noGrp="1"/>
          </p:cNvSpPr>
          <p:nvPr>
            <p:ph type="title" idx="4294967295"/>
          </p:nvPr>
        </p:nvSpPr>
        <p:spPr>
          <a:xfrm>
            <a:off x="762000" y="792162"/>
            <a:ext cx="762000" cy="808038"/>
          </a:xfrm>
        </p:spPr>
        <p:txBody>
          <a:bodyPr vert="horz" lIns="91440" tIns="45720" rIns="91440" bIns="45720" rtlCol="0" anchor="ctr">
            <a:normAutofit/>
          </a:bodyPr>
          <a:lstStyle/>
          <a:p>
            <a:pPr algn="l"/>
            <a:r>
              <a:rPr lang="en-CA" sz="1600" b="1" dirty="0">
                <a:latin typeface="Arial" pitchFamily="34" charset="0"/>
                <a:cs typeface="Arial" pitchFamily="34" charset="0"/>
              </a:rPr>
              <a:t>Roles</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2362200" cy="325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515101" y="2789872"/>
            <a:ext cx="2552699" cy="1477328"/>
          </a:xfrm>
          <a:prstGeom prst="rect">
            <a:avLst/>
          </a:prstGeom>
        </p:spPr>
        <p:txBody>
          <a:bodyPr wrap="square" lIns="0" tIns="0" rIns="0" bIns="0">
            <a:spAutoFit/>
          </a:bodyPr>
          <a:lstStyle/>
          <a:p>
            <a:r>
              <a:rPr lang="en-CA" sz="1200" dirty="0">
                <a:latin typeface="Arial" pitchFamily="34" charset="0"/>
                <a:cs typeface="Arial" pitchFamily="34" charset="0"/>
              </a:rPr>
              <a:t>The Royalty Form Submission Screen is displayed by clicking on the Royalty Reporting node.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To submit Oil Sands Royalty Forms, select </a:t>
            </a:r>
            <a:r>
              <a:rPr lang="en-CA" sz="1200" b="1" dirty="0">
                <a:latin typeface="Arial" pitchFamily="34" charset="0"/>
                <a:cs typeface="Arial" pitchFamily="34" charset="0"/>
              </a:rPr>
              <a:t>Project Royalty Forms</a:t>
            </a:r>
            <a:r>
              <a:rPr lang="en-CA" sz="1200" dirty="0">
                <a:latin typeface="Arial" pitchFamily="34" charset="0"/>
                <a:cs typeface="Arial" pitchFamily="34" charset="0"/>
              </a:rPr>
              <a:t> from the Form Type dropdown options.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685800"/>
            <a:ext cx="1981200" cy="808038"/>
          </a:xfrm>
        </p:spPr>
        <p:txBody>
          <a:bodyPr vert="horz" lIns="91440" tIns="45720" rIns="91440" bIns="45720" rtlCol="0" anchor="ctr">
            <a:normAutofit/>
          </a:bodyPr>
          <a:lstStyle/>
          <a:p>
            <a:pPr algn="l"/>
            <a:r>
              <a:rPr lang="en-CA" sz="1600" b="1" dirty="0">
                <a:latin typeface="Arial" pitchFamily="34" charset="0"/>
                <a:cs typeface="Arial" pitchFamily="34" charset="0"/>
              </a:rPr>
              <a:t>Royalty Reporting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1600200"/>
            <a:ext cx="6191251" cy="419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77000" y="1998345"/>
            <a:ext cx="2552699" cy="2954655"/>
          </a:xfrm>
          <a:prstGeom prst="rect">
            <a:avLst/>
          </a:prstGeom>
        </p:spPr>
        <p:txBody>
          <a:bodyPr wrap="square" lIns="0" tIns="0" rIns="0" bIns="0">
            <a:spAutoFit/>
          </a:bodyPr>
          <a:lstStyle/>
          <a:p>
            <a:r>
              <a:rPr lang="en-CA" sz="1200" dirty="0">
                <a:latin typeface="Arial" pitchFamily="34" charset="0"/>
                <a:cs typeface="Arial" pitchFamily="34" charset="0"/>
              </a:rPr>
              <a:t>After the Project Royalty Forms Form Type is selected, the fields for uploading the Statement of Approval and Royalty forms become available.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u="sng" dirty="0">
                <a:latin typeface="Arial" pitchFamily="34" charset="0"/>
                <a:cs typeface="Arial" pitchFamily="34" charset="0"/>
              </a:rPr>
              <a:t>Only one</a:t>
            </a:r>
            <a:r>
              <a:rPr lang="en-CA" sz="1200" dirty="0">
                <a:latin typeface="Arial" pitchFamily="34" charset="0"/>
                <a:cs typeface="Arial" pitchFamily="34" charset="0"/>
              </a:rPr>
              <a:t> </a:t>
            </a:r>
            <a:r>
              <a:rPr lang="en-CA" sz="1200" b="1" dirty="0">
                <a:latin typeface="Arial" pitchFamily="34" charset="0"/>
                <a:cs typeface="Arial" pitchFamily="34" charset="0"/>
              </a:rPr>
              <a:t>Statement of Approval</a:t>
            </a:r>
            <a:r>
              <a:rPr lang="en-CA" sz="1200" dirty="0">
                <a:latin typeface="Arial" pitchFamily="34" charset="0"/>
                <a:cs typeface="Arial" pitchFamily="34" charset="0"/>
              </a:rPr>
              <a:t> is accepted per submission. The Statement of Approval must list the projects that are being approved and the royalty amount.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Click on the </a:t>
            </a:r>
            <a:r>
              <a:rPr lang="en-CA" sz="1200" b="1" dirty="0">
                <a:latin typeface="Arial" pitchFamily="34" charset="0"/>
                <a:cs typeface="Arial" pitchFamily="34" charset="0"/>
              </a:rPr>
              <a:t>Browse… </a:t>
            </a:r>
            <a:r>
              <a:rPr lang="en-CA" sz="1200" dirty="0">
                <a:latin typeface="Arial" pitchFamily="34" charset="0"/>
                <a:cs typeface="Arial" pitchFamily="34" charset="0"/>
              </a:rPr>
              <a:t>button to search your directory for the file to be attached. These files can be in PDF, DOC, DOCX formats.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09600" y="762000"/>
            <a:ext cx="2362200" cy="731838"/>
          </a:xfrm>
        </p:spPr>
        <p:txBody>
          <a:bodyPr vert="horz" lIns="91440" tIns="45720" rIns="91440" bIns="45720" rtlCol="0" anchor="ctr">
            <a:normAutofit/>
          </a:bodyPr>
          <a:lstStyle/>
          <a:p>
            <a:pPr algn="l"/>
            <a:r>
              <a:rPr lang="en-CA" sz="1600" b="1" dirty="0">
                <a:latin typeface="Arial" pitchFamily="34" charset="0"/>
                <a:cs typeface="Arial" pitchFamily="34" charset="0"/>
              </a:rPr>
              <a:t>Statement of Approval</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623621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324600" y="1969800"/>
            <a:ext cx="2628899" cy="2754600"/>
          </a:xfrm>
          <a:prstGeom prst="rect">
            <a:avLst/>
          </a:prstGeom>
        </p:spPr>
        <p:txBody>
          <a:bodyPr wrap="square" lIns="0" tIns="0" rIns="0" bIns="0">
            <a:spAutoFit/>
          </a:bodyPr>
          <a:lstStyle/>
          <a:p>
            <a:r>
              <a:rPr lang="en-CA" sz="1200" dirty="0">
                <a:latin typeface="Arial" pitchFamily="34" charset="0"/>
                <a:cs typeface="Arial" pitchFamily="34" charset="0"/>
              </a:rPr>
              <a:t>Then attach the Royalty Forms. Click on the </a:t>
            </a:r>
            <a:r>
              <a:rPr lang="en-CA" sz="1200" b="1" dirty="0">
                <a:latin typeface="Arial" pitchFamily="34" charset="0"/>
                <a:cs typeface="Arial" pitchFamily="34" charset="0"/>
              </a:rPr>
              <a:t>Browse…</a:t>
            </a:r>
            <a:r>
              <a:rPr lang="en-CA" sz="1200" dirty="0">
                <a:latin typeface="Arial" pitchFamily="34" charset="0"/>
                <a:cs typeface="Arial" pitchFamily="34" charset="0"/>
              </a:rPr>
              <a:t> button and search your directory for the file to be attached.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Click on the </a:t>
            </a:r>
            <a:r>
              <a:rPr lang="en-CA" sz="1200" b="1" dirty="0">
                <a:latin typeface="Arial" pitchFamily="34" charset="0"/>
                <a:cs typeface="Arial" pitchFamily="34" charset="0"/>
              </a:rPr>
              <a:t>Add</a:t>
            </a:r>
            <a:r>
              <a:rPr lang="en-CA" sz="1200" dirty="0">
                <a:latin typeface="Arial" pitchFamily="34" charset="0"/>
                <a:cs typeface="Arial" pitchFamily="34" charset="0"/>
              </a:rPr>
              <a:t> button to attach each file.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Multiple files and various royalty forms can be attached e.g. MRC, GFE, or EOP.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Royalty forms files </a:t>
            </a:r>
            <a:r>
              <a:rPr lang="en-CA" sz="1200" u="sng" dirty="0">
                <a:latin typeface="Arial" pitchFamily="34" charset="0"/>
                <a:cs typeface="Arial" pitchFamily="34" charset="0"/>
              </a:rPr>
              <a:t>must</a:t>
            </a:r>
            <a:r>
              <a:rPr lang="en-CA" sz="1200" dirty="0">
                <a:latin typeface="Arial" pitchFamily="34" charset="0"/>
                <a:cs typeface="Arial" pitchFamily="34" charset="0"/>
              </a:rPr>
              <a:t> be in excel format.</a:t>
            </a:r>
            <a:r>
              <a:rPr lang="en-CA" sz="1100" dirty="0"/>
              <a:t/>
            </a:r>
            <a:br>
              <a:rPr lang="en-CA" sz="1100" dirty="0"/>
            </a:br>
            <a:endParaRPr lang="en-CA" sz="1100" dirty="0"/>
          </a:p>
        </p:txBody>
      </p:sp>
      <p:sp>
        <p:nvSpPr>
          <p:cNvPr id="5" name="Title 4"/>
          <p:cNvSpPr>
            <a:spLocks noGrp="1"/>
          </p:cNvSpPr>
          <p:nvPr>
            <p:ph type="title" idx="4294967295"/>
          </p:nvPr>
        </p:nvSpPr>
        <p:spPr>
          <a:xfrm>
            <a:off x="762000" y="563562"/>
            <a:ext cx="1676400" cy="884238"/>
          </a:xfrm>
        </p:spPr>
        <p:txBody>
          <a:bodyPr vert="horz" lIns="91440" tIns="45720" rIns="91440" bIns="45720" rtlCol="0" anchor="ctr">
            <a:normAutofit/>
          </a:bodyPr>
          <a:lstStyle/>
          <a:p>
            <a:pPr algn="l"/>
            <a:r>
              <a:rPr lang="en-CA" sz="1600" b="1" dirty="0">
                <a:latin typeface="Arial" pitchFamily="34" charset="0"/>
                <a:cs typeface="Arial" pitchFamily="34" charset="0"/>
              </a:rPr>
              <a:t>Royalty Forms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6119039" cy="37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00801" y="2106811"/>
            <a:ext cx="2590800" cy="2769989"/>
          </a:xfrm>
          <a:prstGeom prst="rect">
            <a:avLst/>
          </a:prstGeom>
        </p:spPr>
        <p:txBody>
          <a:bodyPr wrap="square" lIns="0" tIns="0" rIns="0" bIns="0">
            <a:spAutoFit/>
          </a:bodyPr>
          <a:lstStyle/>
          <a:p>
            <a:r>
              <a:rPr lang="en-CA" sz="1200" dirty="0">
                <a:latin typeface="Arial" pitchFamily="34" charset="0"/>
                <a:cs typeface="Arial" pitchFamily="34" charset="0"/>
              </a:rPr>
              <a:t>The selected Royalty Form file is displayed under the </a:t>
            </a:r>
            <a:r>
              <a:rPr lang="en-CA" sz="1200" b="1" dirty="0">
                <a:latin typeface="Arial" pitchFamily="34" charset="0"/>
                <a:cs typeface="Arial" pitchFamily="34" charset="0"/>
              </a:rPr>
              <a:t>File Name</a:t>
            </a:r>
            <a:r>
              <a:rPr lang="en-CA" sz="1200" dirty="0">
                <a:latin typeface="Arial" pitchFamily="34" charset="0"/>
                <a:cs typeface="Arial" pitchFamily="34" charset="0"/>
              </a:rPr>
              <a:t> column.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To change the files selected for the Statement of Approval and the Royalty Forms, use the Remove buttons. To add additional royalty forms, use the Browse…and Add buttons.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are now ready to submit your royalty forms. Click on the </a:t>
            </a:r>
            <a:r>
              <a:rPr lang="en-CA" sz="1200" b="1" dirty="0">
                <a:latin typeface="Arial" pitchFamily="34" charset="0"/>
                <a:cs typeface="Arial" pitchFamily="34" charset="0"/>
              </a:rPr>
              <a:t>Submit</a:t>
            </a:r>
            <a:r>
              <a:rPr lang="en-CA" sz="1200" dirty="0">
                <a:latin typeface="Arial" pitchFamily="34" charset="0"/>
                <a:cs typeface="Arial" pitchFamily="34" charset="0"/>
              </a:rPr>
              <a:t> button.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838200"/>
            <a:ext cx="3733800" cy="808038"/>
          </a:xfrm>
        </p:spPr>
        <p:txBody>
          <a:bodyPr vert="horz" lIns="91440" tIns="45720" rIns="91440" bIns="45720" rtlCol="0" anchor="ctr">
            <a:normAutofit/>
          </a:bodyPr>
          <a:lstStyle/>
          <a:p>
            <a:pPr algn="l"/>
            <a:r>
              <a:rPr lang="en-CA" sz="1600" b="1" dirty="0">
                <a:latin typeface="Arial" pitchFamily="34" charset="0"/>
                <a:cs typeface="Arial" pitchFamily="34" charset="0"/>
              </a:rPr>
              <a:t>Project Royalty Forms - Submission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0" y="1676400"/>
            <a:ext cx="613311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dedacd1-8ed8-4364-83a4-3ca25ad2d99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12</Order1>
    <Course_x0020_Description xmlns="d317fc56-cd2a-4fee-83bf-2acf5d88d7a0">Royalty Reporting is an online service available in the Electronic Transfer System (ETS).  It provides the functionality of electronic submissions of Oil Sands (OS) Project Royalty Forms and OS Audit Opinion Forms.</Course_x0020_Description>
    <Module xmlns="d317fc56-cd2a-4fee-83bf-2acf5d88d7a0">Royalty Reporting</Module>
    <Area xmlns="d317fc56-cd2a-4fee-83bf-2acf5d88d7a0">Oil Sands</Area>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5A96E00079634E9FBDB7F795F7A9A5" ma:contentTypeVersion="5" ma:contentTypeDescription="Create a new document." ma:contentTypeScope="" ma:versionID="c1c6d873d8a9de405f41a3e3f5e4e09b">
  <xsd:schema xmlns:xsd="http://www.w3.org/2001/XMLSchema" xmlns:xs="http://www.w3.org/2001/XMLSchema" xmlns:p="http://schemas.microsoft.com/office/2006/metadata/properties" xmlns:ns2="d8c13b0c-e34e-4b28-bcb2-463731fd6865" xmlns:ns3="78edee72-e44d-46e9-a36a-d832258d0434" targetNamespace="http://schemas.microsoft.com/office/2006/metadata/properties" ma:root="true" ma:fieldsID="74e3656afbcef96187515b2d1554269e" ns2:_="" ns3:_="">
    <xsd:import namespace="d8c13b0c-e34e-4b28-bcb2-463731fd6865"/>
    <xsd:import namespace="78edee72-e44d-46e9-a36a-d832258d0434"/>
    <xsd:element name="properties">
      <xsd:complexType>
        <xsd:sequence>
          <xsd:element name="documentManagement">
            <xsd:complexType>
              <xsd:all>
                <xsd:element ref="ns2:DoE_x0020_Description" minOccurs="0"/>
                <xsd:element ref="ns2:DoE_x0020_Alternative_x0020_Title" minOccurs="0"/>
                <xsd:element ref="ns2:DoE_x0020_Effective_x0020_Date" minOccurs="0"/>
                <xsd:element ref="ns2:DOE_x0020_Document_x0020_Type" minOccurs="0"/>
                <xsd:element ref="ns2:DoE_x0020_Commodity" minOccurs="0"/>
                <xsd:element ref="ns2:DoE_x0020_Keywords" minOccurs="0"/>
                <xsd:element ref="ns2:DoE_x0020_Contributor" minOccurs="0"/>
                <xsd:element ref="ns2:DoE_x0020_Creator_x0020_Internal_x0020_Name" minOccurs="0"/>
                <xsd:element ref="ns2:DoE_x0020_Creator_x0020_Organizational_x0020_Unit" minOccurs="0"/>
                <xsd:element ref="ns2:DoE_x0020_Creator_x0020_External" minOccurs="0"/>
                <xsd:element ref="ns2:DoE_x0020_Language"/>
                <xsd:element ref="ns3:Business_x0020_Area"/>
                <xsd:element ref="ns3:Course_x0020_Category" minOccurs="0"/>
                <xsd:element ref="ns3:Internal_x002f_External"/>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13b0c-e34e-4b28-bcb2-463731fd6865" elementFormDefault="qualified">
    <xsd:import namespace="http://schemas.microsoft.com/office/2006/documentManagement/types"/>
    <xsd:import namespace="http://schemas.microsoft.com/office/infopath/2007/PartnerControls"/>
    <xsd:element name="DoE_x0020_Description" ma:index="1" nillable="true" ma:displayName="DoE Description" ma:default="" ma:description="An account of the content of the resource." ma:internalName="DoE_x0020_Description">
      <xsd:simpleType>
        <xsd:restriction base="dms:Note">
          <xsd:maxLength value="255"/>
        </xsd:restriction>
      </xsd:simpleType>
    </xsd:element>
    <xsd:element name="DoE_x0020_Alternative_x0020_Title" ma:index="2" nillable="true" ma:displayName="DoE Alternative Title" ma:description="Any form of the title used as a substitute or alternative to the formal title of the resource." ma:internalName="DoE_x0020_Alternative_x0020_Title">
      <xsd:simpleType>
        <xsd:restriction base="dms:Text">
          <xsd:maxLength value="255"/>
        </xsd:restriction>
      </xsd:simpleType>
    </xsd:element>
    <xsd:element name="DoE_x0020_Effective_x0020_Date" ma:index="3" nillable="true" ma:displayName="DoE Effective Date" ma:default="[today]" ma:description="The first date on which the information becomes effective." ma:format="DateOnly" ma:internalName="DoE_x0020_Effective_x0020_Date">
      <xsd:simpleType>
        <xsd:restriction base="dms:DateTime"/>
      </xsd:simpleType>
    </xsd:element>
    <xsd:element name="DOE_x0020_Document_x0020_Type" ma:index="4" nillable="true" ma:displayName="DOE Document Type" ma:default="" ma:description="The nature or genre of the content of the resource." ma:format="Dropdown" ma:internalName="DOE_x0020_Document_x0020_Type">
      <xsd:simpleType>
        <xsd:restriction base="dms:Choice">
          <xsd:enumeration value="Abstract"/>
          <xsd:enumeration value="Agenda"/>
          <xsd:enumeration value="Agreement"/>
          <xsd:enumeration value="Authorization"/>
          <xsd:enumeration value="Budget"/>
          <xsd:enumeration value="Calendar"/>
          <xsd:enumeration value="Checklist"/>
          <xsd:enumeration value="Contractual Material"/>
          <xsd:enumeration value="Correspondence"/>
          <xsd:enumeration value="Decision"/>
          <xsd:enumeration value="Event"/>
          <xsd:enumeration value="Financial Report"/>
          <xsd:enumeration value="Form"/>
          <xsd:enumeration value="Frequently Asked Questions"/>
          <xsd:enumeration value="Geospatial Material"/>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Plan"/>
          <xsd:enumeration value="Policy"/>
          <xsd:enumeration value="Presentation"/>
          <xsd:enumeration value="Procedure"/>
          <xsd:enumeration value="Reference Material"/>
          <xsd:enumeration value="Report"/>
          <xsd:enumeration value="Requirement"/>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restriction>
      </xsd:simpleType>
    </xsd:element>
    <xsd:element name="DoE_x0020_Commodity" ma:index="5" nillable="true" ma:displayName="DoE Commodity" ma:default="" ma:description="The energy or mineral resource or product for use or sale." ma:format="Dropdown" ma:internalName="DoE_x0020_Commodity">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Keywords" ma:index="6" nillable="true" ma:displayName="DoE Keywords" ma:default="" ma:description="A significant word or phrase in the title, subject, notes, abstract, or text of a record which can be used as a search term in a free-text search to retrieve all the records containing it." ma:internalName="DoE_x0020_Keywords">
      <xsd:simpleType>
        <xsd:restriction base="dms:Note">
          <xsd:maxLength value="255"/>
        </xsd:restriction>
      </xsd:simpleType>
    </xsd:element>
    <xsd:element name="DoE_x0020_Contributor" ma:index="7" nillable="true" ma:displayName="DoE Contributor" ma:description="One or more people or organizations that contributed to this resource" ma:internalName="DoE_x0020_Contributor">
      <xsd:simpleType>
        <xsd:restriction base="dms:Text">
          <xsd:maxLength value="255"/>
        </xsd:restriction>
      </xsd:simpleType>
    </xsd:element>
    <xsd:element name="DoE_x0020_Creator_x0020_Internal_x0020_Name" ma:index="8" nillable="true" ma:displayName="DoE Creator Internal Name" ma:description="An entity responsible for making the content of the resource." ma:list="UserInfo" ma:SharePointGroup="0" ma:internalName="DoE_x0020_Creator_x0020_Internal_x0020_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9"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Services"/>
          <xsd:enumeration value="CS- FOIP and Records Management"/>
          <xsd:enumeration value="CS-Business and Facility Services"/>
          <xsd:enumeration value="CS-Corporate Advisory Services"/>
          <xsd:enumeration value="CS-Financial Services"/>
          <xsd:enumeration value="CS-Information Technology"/>
          <xsd:enumeration value="Deputy Minister Office"/>
          <xsd:enumeration value="DM-Correspondence"/>
          <xsd:enumeration value="Energy Future"/>
          <xsd:enumeration value="EF-Business Planning and Performance"/>
          <xsd:enumeration value="EF-Regulatory Enhancement Project"/>
          <xsd:enumeration value="EF-Strategic Energy Secretariat"/>
          <xsd:enumeration value="Electricity and Alternative Energy, and Carbon Capture and Storage"/>
          <xsd:enumeration value="EAE-Infrastructure and Alternative Energy"/>
          <xsd:enumeration value="Carbon CS and Energy Eff and Cons Branch"/>
          <xsd:enumeration value="CCSEE-Electricity and Markets"/>
          <xsd:enumeration value="Human Resources"/>
          <xsd:enumeration value="Legal"/>
          <xsd:enumeration value="Oil Sands Strategy and Operations"/>
          <xsd:enumeration value="OSS-Business Design and Evaluation"/>
          <xsd:enumeration value="OSS-External Relations and Advocacy"/>
          <xsd:enumeration value="OSS-Operations"/>
          <xsd:enumeration value="OSS-Strategic Integration and Development"/>
          <xsd:enumeration value="OSS-Value Added Development"/>
          <xsd:enumeration value="Resource Development Policy"/>
          <xsd:enumeration value="RDP-Aboriginal Affairs"/>
          <xsd:enumeration value="RDP-Economics and Markets"/>
          <xsd:enumeration value="RDP-Environment and Resource Services"/>
          <xsd:enumeration value="RDP-Regulatory Affairs"/>
          <xsd:enumeration value="RDP-Research and Technology"/>
          <xsd:enumeration value="RDP-Resource Development"/>
          <xsd:enumeration value="Resource Revenue and Operations"/>
          <xsd:enumeration value="RRO-Coal and Mineral Development"/>
          <xsd:enumeration value="RRO-Compliance and Assurance"/>
          <xsd:enumeration value="RRO-Petroleum Marketing and Valuation"/>
          <xsd:enumeration value="RRO-Petroleum Registry of Alberta"/>
          <xsd:enumeration value="RRO-Royalty Operations Edmonton"/>
          <xsd:enumeration value="RRO-Tenure"/>
          <xsd:enumeration value="Strategic Initiatives"/>
        </xsd:restriction>
      </xsd:simpleType>
    </xsd:element>
    <xsd:element name="DoE_x0020_Creator_x0020_External" ma:index="10" nillable="true" ma:displayName="DoE Creator External" ma:description="An entity responsible for making the content of the resource." ma:internalName="DoE_x0020_Creator_x0020_External">
      <xsd:simpleType>
        <xsd:restriction base="dms:Text">
          <xsd:maxLength value="255"/>
        </xsd:restriction>
      </xsd:simpleType>
    </xsd:element>
    <xsd:element name="DoE_x0020_Language" ma:index="11" ma:displayName="DoE Language" ma:default="English" ma:description="A language of the intellectual content of the resource." ma:format="Dropdown" ma:internalName="DoE_x0020_Languag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schema>
  <xsd:schema xmlns:xsd="http://www.w3.org/2001/XMLSchema" xmlns:xs="http://www.w3.org/2001/XMLSchema" xmlns:dms="http://schemas.microsoft.com/office/2006/documentManagement/types" xmlns:pc="http://schemas.microsoft.com/office/infopath/2007/PartnerControls" targetNamespace="78edee72-e44d-46e9-a36a-d832258d0434" elementFormDefault="qualified">
    <xsd:import namespace="http://schemas.microsoft.com/office/2006/documentManagement/types"/>
    <xsd:import namespace="http://schemas.microsoft.com/office/infopath/2007/PartnerControls"/>
    <xsd:element name="Business_x0020_Area" ma:index="19" ma:displayName="Business Area" ma:format="Dropdown" ma:internalName="Business_x0020_Area">
      <xsd:simpleType>
        <xsd:restriction base="dms:Choice">
          <xsd:enumeration value="Information Technology"/>
          <xsd:enumeration value="Strategic Services"/>
          <xsd:enumeration value="Tenure - CLDS"/>
          <xsd:enumeration value="Tenure - Continuations"/>
          <xsd:enumeration value="Tenure - Freehold Mineral Tax"/>
          <xsd:enumeration value="Oil Sands"/>
          <xsd:enumeration value="Royalty - Oil Royalty"/>
          <xsd:enumeration value="Royalty - Gas Royalty"/>
          <xsd:enumeration value="Finance"/>
        </xsd:restriction>
      </xsd:simpleType>
    </xsd:element>
    <xsd:element name="Course_x0020_Category" ma:index="20" nillable="true" ma:displayName="Category" ma:format="Dropdown" ma:internalName="Course_x0020_Category">
      <xsd:simpleType>
        <xsd:restriction base="dms:Choice">
          <xsd:enumeration value="AMI"/>
          <xsd:enumeration value="CARS2"/>
          <xsd:enumeration value="Common"/>
          <xsd:enumeration value="ETS - Assignments"/>
          <xsd:enumeration value="ETS - Bidding"/>
          <xsd:enumeration value="ETS – General"/>
          <xsd:enumeration value="ETS - Postings"/>
          <xsd:enumeration value="ETS - Transfers"/>
          <xsd:enumeration value="FDN"/>
          <xsd:enumeration value="FMT - External"/>
          <xsd:enumeration value="FMT - Internal"/>
          <xsd:enumeration value="MRIS"/>
          <xsd:enumeration value="OASIS - CARE Reporting"/>
          <xsd:enumeration value="OASIS – External"/>
          <xsd:enumeration value="OASIS – Internal"/>
          <xsd:enumeration value="OASIS - Royalty Reporting"/>
          <xsd:enumeration value="OPAR – Operational Planning and Reporting"/>
          <xsd:enumeration value="RAM"/>
          <xsd:enumeration value="Switching Statistics"/>
          <xsd:enumeration value="Voltage"/>
          <xsd:enumeration value="ETS - Correspondence"/>
          <xsd:enumeration value="ETS - Land Searches"/>
          <xsd:enumeration value="Interactive Map"/>
          <xsd:enumeration value="Mobile Device"/>
          <xsd:enumeration value="IssueNet"/>
        </xsd:restriction>
      </xsd:simpleType>
    </xsd:element>
    <xsd:element name="Internal_x002f_External" ma:index="21" ma:displayName="Internal/External" ma:format="Dropdown" ma:internalName="Internal_x002F_External">
      <xsd:simpleType>
        <xsd:restriction base="dms:Choice">
          <xsd:enumeration value="Internal"/>
          <xsd:enumeration value="Ex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BF5B22-B9E1-4423-B4D3-9DFE9C4F7129}"/>
</file>

<file path=customXml/itemProps2.xml><?xml version="1.0" encoding="utf-8"?>
<ds:datastoreItem xmlns:ds="http://schemas.openxmlformats.org/officeDocument/2006/customXml" ds:itemID="{1A21191C-74B8-42CF-B058-EF347AB7B9F4}"/>
</file>

<file path=customXml/itemProps3.xml><?xml version="1.0" encoding="utf-8"?>
<ds:datastoreItem xmlns:ds="http://schemas.openxmlformats.org/officeDocument/2006/customXml" ds:itemID="{5F4EADC8-18AB-4BA0-90FA-5C62909FCBA9}"/>
</file>

<file path=customXml/itemProps4.xml><?xml version="1.0" encoding="utf-8"?>
<ds:datastoreItem xmlns:ds="http://schemas.openxmlformats.org/officeDocument/2006/customXml" ds:itemID="{BEB41BE8-A5CB-4454-8137-BC0AB49E9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13b0c-e34e-4b28-bcb2-463731fd6865"/>
    <ds:schemaRef ds:uri="78edee72-e44d-46e9-a36a-d832258d0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4DACEE3-8423-46F9-A7F9-2B6A33FAD8F4}"/>
</file>

<file path=docProps/app.xml><?xml version="1.0" encoding="utf-8"?>
<Properties xmlns="http://schemas.openxmlformats.org/officeDocument/2006/extended-properties" xmlns:vt="http://schemas.openxmlformats.org/officeDocument/2006/docPropsVTypes">
  <TotalTime>365</TotalTime>
  <Words>412</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vt:lpstr>
      <vt:lpstr>Revisions</vt:lpstr>
      <vt:lpstr>Introduction</vt:lpstr>
      <vt:lpstr>ETS Login Account General Information</vt:lpstr>
      <vt:lpstr>Roles</vt:lpstr>
      <vt:lpstr>Royalty Reporting</vt:lpstr>
      <vt:lpstr>Statement of Approval</vt:lpstr>
      <vt:lpstr>Royalty Forms</vt:lpstr>
      <vt:lpstr>Project Royalty Forms - Submission</vt:lpstr>
      <vt:lpstr>Submission Messages</vt:lpstr>
      <vt:lpstr>Confirmation Report for Royalty Form Submission</vt:lpstr>
      <vt:lpstr>Submitting an OS Audit Opinion</vt:lpstr>
      <vt:lpstr>Confirmation Report for OS Audit Opinion</vt:lpstr>
      <vt:lpstr>Retrieving Request Status</vt:lpstr>
      <vt:lpstr>Retrieve Request Results</vt:lpstr>
      <vt:lpstr>Conclusion</vt:lpstr>
    </vt:vector>
  </TitlesOfParts>
  <Company>Government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Royalty Reporting</dc:title>
  <dc:creator>Karen Chinnery</dc:creator>
  <cp:lastModifiedBy>ellen.guo</cp:lastModifiedBy>
  <cp:revision>42</cp:revision>
  <dcterms:created xsi:type="dcterms:W3CDTF">2012-06-05T17:28:07Z</dcterms:created>
  <dcterms:modified xsi:type="dcterms:W3CDTF">2017-08-11T15:30:59Z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ies>
</file>