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33"/>
  </p:notesMasterIdLst>
  <p:handoutMasterIdLst>
    <p:handoutMasterId r:id="rId34"/>
  </p:handoutMasterIdLst>
  <p:sldIdLst>
    <p:sldId id="279" r:id="rId7"/>
    <p:sldId id="329" r:id="rId8"/>
    <p:sldId id="330" r:id="rId9"/>
    <p:sldId id="308" r:id="rId10"/>
    <p:sldId id="309" r:id="rId11"/>
    <p:sldId id="310" r:id="rId12"/>
    <p:sldId id="312" r:id="rId13"/>
    <p:sldId id="313" r:id="rId14"/>
    <p:sldId id="314" r:id="rId15"/>
    <p:sldId id="332" r:id="rId16"/>
    <p:sldId id="317" r:id="rId17"/>
    <p:sldId id="322" r:id="rId18"/>
    <p:sldId id="320" r:id="rId19"/>
    <p:sldId id="325" r:id="rId20"/>
    <p:sldId id="326" r:id="rId21"/>
    <p:sldId id="331" r:id="rId22"/>
    <p:sldId id="334" r:id="rId23"/>
    <p:sldId id="338" r:id="rId24"/>
    <p:sldId id="337" r:id="rId25"/>
    <p:sldId id="336" r:id="rId26"/>
    <p:sldId id="333" r:id="rId27"/>
    <p:sldId id="343" r:id="rId28"/>
    <p:sldId id="339" r:id="rId29"/>
    <p:sldId id="342" r:id="rId30"/>
    <p:sldId id="344" r:id="rId31"/>
    <p:sldId id="32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 Langelier" initials="DL" lastIdx="1" clrIdx="0">
    <p:extLst>
      <p:ext uri="{19B8F6BF-5375-455C-9EA6-DF929625EA0E}">
        <p15:presenceInfo xmlns:p15="http://schemas.microsoft.com/office/powerpoint/2012/main" userId="S-1-5-21-2000478354-963894560-682003330-1367846" providerId="AD"/>
      </p:ext>
    </p:extLst>
  </p:cmAuthor>
  <p:cmAuthor id="2" name="Vanessa Bodnar" initials="VB" lastIdx="22" clrIdx="1">
    <p:extLst>
      <p:ext uri="{19B8F6BF-5375-455C-9EA6-DF929625EA0E}">
        <p15:presenceInfo xmlns:p15="http://schemas.microsoft.com/office/powerpoint/2012/main" userId="S-1-5-21-2000478354-963894560-682003330-1394943" providerId="AD"/>
      </p:ext>
    </p:extLst>
  </p:cmAuthor>
  <p:cmAuthor id="3" name="Jessica Burton" initials="JB" lastIdx="18" clrIdx="2">
    <p:extLst>
      <p:ext uri="{19B8F6BF-5375-455C-9EA6-DF929625EA0E}">
        <p15:presenceInfo xmlns:p15="http://schemas.microsoft.com/office/powerpoint/2012/main" userId="S-1-5-21-2000478354-963894560-682003330-11587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p:cViewPr varScale="1">
        <p:scale>
          <a:sx n="123" d="100"/>
          <a:sy n="123" d="100"/>
        </p:scale>
        <p:origin x="1176" y="102"/>
      </p:cViewPr>
      <p:guideLst>
        <p:guide orient="horz" pos="2160"/>
        <p:guide pos="2880"/>
      </p:guideLst>
    </p:cSldViewPr>
  </p:slideViewPr>
  <p:notesTextViewPr>
    <p:cViewPr>
      <p:scale>
        <a:sx n="1" d="1"/>
        <a:sy n="1" d="1"/>
      </p:scale>
      <p:origin x="0" y="0"/>
    </p:cViewPr>
  </p:notesTextViewPr>
  <p:sorterViewPr>
    <p:cViewPr>
      <p:scale>
        <a:sx n="100" d="100"/>
        <a:sy n="100" d="100"/>
      </p:scale>
      <p:origin x="0" y="19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21" Type="http://schemas.openxmlformats.org/officeDocument/2006/relationships/slide" Target="slides/slide15.xml"/><Relationship Id="rId34"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35" Type="http://schemas.openxmlformats.org/officeDocument/2006/relationships/commentAuthors" Target="commentAuthors.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8" Type="http://schemas.openxmlformats.org/officeDocument/2006/relationships/slide" Target="slides/slide2.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4782FD-8CEA-4710-89CF-0137C87394B1}" type="datetimeFigureOut">
              <a:rPr lang="en-CA" smtClean="0"/>
              <a:t>2022/11/28</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8DA10EC-D885-4793-932B-399250BF1106}" type="slidenum">
              <a:rPr lang="en-CA" smtClean="0"/>
              <a:t>‹#›</a:t>
            </a:fld>
            <a:endParaRPr lang="en-CA"/>
          </a:p>
        </p:txBody>
      </p:sp>
    </p:spTree>
    <p:extLst>
      <p:ext uri="{BB962C8B-B14F-4D97-AF65-F5344CB8AC3E}">
        <p14:creationId xmlns:p14="http://schemas.microsoft.com/office/powerpoint/2010/main" val="14963990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CA"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defRPr>
            </a:lvl1pPr>
          </a:lstStyle>
          <a:p>
            <a:fld id="{3B9DA321-86D8-4535-A248-0DB45A87A142}" type="datetimeFigureOut">
              <a:rPr lang="en-CA" smtClean="0"/>
              <a:pPr/>
              <a:t>2022/11/28</a:t>
            </a:fld>
            <a:endParaRPr lang="en-CA"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C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anose="020B0604020202020204" pitchFamily="34" charset="0"/>
              </a:defRPr>
            </a:lvl1pPr>
          </a:lstStyle>
          <a:p>
            <a:fld id="{E7832E9E-E205-40EC-9FE7-E521DA6A66F5}" type="slidenum">
              <a:rPr lang="en-CA" smtClean="0"/>
              <a:pPr/>
              <a:t>‹#›</a:t>
            </a:fld>
            <a:endParaRPr lang="en-CA" dirty="0"/>
          </a:p>
        </p:txBody>
      </p:sp>
    </p:spTree>
    <p:extLst>
      <p:ext uri="{BB962C8B-B14F-4D97-AF65-F5344CB8AC3E}">
        <p14:creationId xmlns:p14="http://schemas.microsoft.com/office/powerpoint/2010/main" val="180149391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E0FE9031-9AC6-43D7-AAE6-EE1642AF457C}" type="datetime1">
              <a:rPr lang="en-CA" smtClean="0"/>
              <a:t>2022/11/28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7"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defRPr>
            </a:lvl1pPr>
          </a:lstStyle>
          <a:p>
            <a:r>
              <a:rPr lang="en-CA" dirty="0"/>
              <a:t>Page </a:t>
            </a:r>
            <a:fld id="{962F2C8B-0636-4A6A-8DFF-6DD9B2921AEA}" type="slidenum">
              <a:rPr lang="en-CA" smtClean="0"/>
              <a:pPr/>
              <a:t>‹#›</a:t>
            </a:fld>
            <a:r>
              <a:rPr lang="en-CA" dirty="0"/>
              <a:t> of 26 </a:t>
            </a:r>
          </a:p>
        </p:txBody>
      </p:sp>
      <p:grpSp>
        <p:nvGrpSpPr>
          <p:cNvPr id="8" name="Group 7">
            <a:extLst>
              <a:ext uri="{FF2B5EF4-FFF2-40B4-BE49-F238E27FC236}">
                <a16:creationId xmlns:a16="http://schemas.microsoft.com/office/drawing/2014/main" id="{EBAA0F32-9728-4711-BB14-E1BC0AA2ED9C}"/>
              </a:ext>
            </a:extLst>
          </p:cNvPr>
          <p:cNvGrpSpPr/>
          <p:nvPr userDrawn="1"/>
        </p:nvGrpSpPr>
        <p:grpSpPr>
          <a:xfrm>
            <a:off x="179512" y="-68284"/>
            <a:ext cx="8964488" cy="923330"/>
            <a:chOff x="179512" y="4026424"/>
            <a:chExt cx="8964488" cy="923330"/>
          </a:xfrm>
        </p:grpSpPr>
        <p:grpSp>
          <p:nvGrpSpPr>
            <p:cNvPr id="9" name="Group 8">
              <a:extLst>
                <a:ext uri="{FF2B5EF4-FFF2-40B4-BE49-F238E27FC236}">
                  <a16:creationId xmlns:a16="http://schemas.microsoft.com/office/drawing/2014/main" id="{74E35EE0-3AE8-41B2-A23B-D3573887561F}"/>
                </a:ext>
              </a:extLst>
            </p:cNvPr>
            <p:cNvGrpSpPr/>
            <p:nvPr userDrawn="1"/>
          </p:nvGrpSpPr>
          <p:grpSpPr>
            <a:xfrm>
              <a:off x="179512" y="4094164"/>
              <a:ext cx="8964488" cy="787850"/>
              <a:chOff x="390128" y="3908965"/>
              <a:chExt cx="8638456" cy="787850"/>
            </a:xfrm>
          </p:grpSpPr>
          <p:pic>
            <p:nvPicPr>
              <p:cNvPr id="11" name="Picture 2">
                <a:extLst>
                  <a:ext uri="{FF2B5EF4-FFF2-40B4-BE49-F238E27FC236}">
                    <a16:creationId xmlns:a16="http://schemas.microsoft.com/office/drawing/2014/main" id="{DC2EF084-1170-477A-9762-C1FC027C97C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a:extLst>
                  <a:ext uri="{FF2B5EF4-FFF2-40B4-BE49-F238E27FC236}">
                    <a16:creationId xmlns:a16="http://schemas.microsoft.com/office/drawing/2014/main" id="{7A80890E-8A87-4F61-ABFF-2DA99583E6B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10" name="TextBox 9">
              <a:extLst>
                <a:ext uri="{FF2B5EF4-FFF2-40B4-BE49-F238E27FC236}">
                  <a16:creationId xmlns:a16="http://schemas.microsoft.com/office/drawing/2014/main" id="{7BC05723-DFE5-4035-9F87-DCED5A6DEDC9}"/>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PARTIAL LAND TRANSFERS</a:t>
              </a:r>
            </a:p>
            <a:p>
              <a:pPr algn="r"/>
              <a:r>
                <a:rPr lang="en-CA" baseline="0" dirty="0">
                  <a:solidFill>
                    <a:schemeClr val="bg1"/>
                  </a:solidFill>
                </a:rPr>
                <a:t>Government of Alberta</a:t>
              </a:r>
            </a:p>
          </p:txBody>
        </p:sp>
      </p:grpSp>
    </p:spTree>
    <p:extLst>
      <p:ext uri="{BB962C8B-B14F-4D97-AF65-F5344CB8AC3E}">
        <p14:creationId xmlns:p14="http://schemas.microsoft.com/office/powerpoint/2010/main" val="1377571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9CD9FF78-F5F5-48F0-BE5C-297F32D82021}" type="datetime1">
              <a:rPr lang="en-CA" smtClean="0"/>
              <a:t>2022/11/28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r>
              <a:rPr lang="en-CA" dirty="0"/>
              <a:t>Page </a:t>
            </a:r>
            <a:fld id="{962F2C8B-0636-4A6A-8DFF-6DD9B2921AEA}" type="slidenum">
              <a:rPr lang="en-CA" smtClean="0"/>
              <a:pPr/>
              <a:t>‹#›</a:t>
            </a:fld>
            <a:r>
              <a:rPr lang="en-CA" dirty="0"/>
              <a:t> of 26</a:t>
            </a:r>
          </a:p>
        </p:txBody>
      </p:sp>
    </p:spTree>
    <p:extLst>
      <p:ext uri="{BB962C8B-B14F-4D97-AF65-F5344CB8AC3E}">
        <p14:creationId xmlns:p14="http://schemas.microsoft.com/office/powerpoint/2010/main" val="501327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2221583-6B48-4AFA-AA10-AAD719E9ED51}" type="datetime1">
              <a:rPr lang="en-CA" smtClean="0"/>
              <a:t>2022/11/28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r>
              <a:rPr lang="en-CA" dirty="0"/>
              <a:t>Page </a:t>
            </a:r>
            <a:fld id="{962F2C8B-0636-4A6A-8DFF-6DD9B2921AEA}" type="slidenum">
              <a:rPr lang="en-CA" smtClean="0"/>
              <a:pPr/>
              <a:t>‹#›</a:t>
            </a:fld>
            <a:r>
              <a:rPr lang="en-CA" dirty="0"/>
              <a:t> of 26</a:t>
            </a:r>
          </a:p>
        </p:txBody>
      </p:sp>
    </p:spTree>
    <p:extLst>
      <p:ext uri="{BB962C8B-B14F-4D97-AF65-F5344CB8AC3E}">
        <p14:creationId xmlns:p14="http://schemas.microsoft.com/office/powerpoint/2010/main" val="23366669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980728"/>
            <a:ext cx="8640960" cy="360040"/>
          </a:xfrm>
        </p:spPr>
        <p:txBody>
          <a:bodyPr>
            <a:normAutofit/>
          </a:bodyPr>
          <a:lstStyle>
            <a:lvl1pPr marL="0" indent="0">
              <a:buNone/>
              <a:defRPr sz="1600"/>
            </a:lvl1pPr>
          </a:lstStyle>
          <a:p>
            <a:pPr lvl="0"/>
            <a:r>
              <a:rPr lang="en-US" dirty="0"/>
              <a:t>Click to edit Master text styles</a:t>
            </a:r>
          </a:p>
        </p:txBody>
      </p:sp>
      <p:sp>
        <p:nvSpPr>
          <p:cNvPr id="4" name="Date Placeholder 3"/>
          <p:cNvSpPr>
            <a:spLocks noGrp="1"/>
          </p:cNvSpPr>
          <p:nvPr>
            <p:ph type="dt" sz="half" idx="10"/>
          </p:nvPr>
        </p:nvSpPr>
        <p:spPr/>
        <p:txBody>
          <a:bodyPr/>
          <a:lstStyle/>
          <a:p>
            <a:fld id="{86C9A197-46F5-4332-B877-E38752C71078}" type="datetime1">
              <a:rPr lang="en-CA" smtClean="0"/>
              <a:t>2022/11/28</a:t>
            </a:fld>
            <a:endParaRPr lang="en-CA"/>
          </a:p>
        </p:txBody>
      </p:sp>
      <p:sp>
        <p:nvSpPr>
          <p:cNvPr id="5" name="Footer Placeholder 4"/>
          <p:cNvSpPr>
            <a:spLocks noGrp="1"/>
          </p:cNvSpPr>
          <p:nvPr>
            <p:ph type="ftr" sz="quarter" idx="11"/>
          </p:nvPr>
        </p:nvSpPr>
        <p:spPr/>
        <p:txBody>
          <a:bodyPr/>
          <a:lstStyle/>
          <a:p>
            <a:endParaRPr lang="en-CA"/>
          </a:p>
        </p:txBody>
      </p:sp>
      <p:sp>
        <p:nvSpPr>
          <p:cNvPr id="7" name="Text Placeholder 6"/>
          <p:cNvSpPr>
            <a:spLocks noGrp="1"/>
          </p:cNvSpPr>
          <p:nvPr>
            <p:ph type="body" sz="quarter" idx="13"/>
          </p:nvPr>
        </p:nvSpPr>
        <p:spPr>
          <a:xfrm>
            <a:off x="250825" y="1484313"/>
            <a:ext cx="8642350" cy="4752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Slide Number Placeholder 5"/>
          <p:cNvSpPr>
            <a:spLocks noGrp="1"/>
          </p:cNvSpPr>
          <p:nvPr>
            <p:ph type="sldNum" sz="quarter" idx="12"/>
          </p:nvPr>
        </p:nvSpPr>
        <p:spPr>
          <a:xfrm>
            <a:off x="6553200" y="6356350"/>
            <a:ext cx="2133600" cy="365125"/>
          </a:xfrm>
        </p:spPr>
        <p:txBody>
          <a:bodyPr/>
          <a:lstStyle/>
          <a:p>
            <a:r>
              <a:rPr lang="en-CA" dirty="0"/>
              <a:t>Page </a:t>
            </a:r>
            <a:fld id="{962F2C8B-0636-4A6A-8DFF-6DD9B2921AEA}" type="slidenum">
              <a:rPr lang="en-CA" smtClean="0"/>
              <a:pPr/>
              <a:t>‹#›</a:t>
            </a:fld>
            <a:r>
              <a:rPr lang="en-CA" dirty="0"/>
              <a:t> of 26</a:t>
            </a:r>
          </a:p>
        </p:txBody>
      </p:sp>
    </p:spTree>
    <p:extLst>
      <p:ext uri="{BB962C8B-B14F-4D97-AF65-F5344CB8AC3E}">
        <p14:creationId xmlns:p14="http://schemas.microsoft.com/office/powerpoint/2010/main" val="144336843"/>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p:txBody>
          <a:bodyPr/>
          <a:lstStyle/>
          <a:p>
            <a:fld id="{F2A1B404-940A-45AE-84C8-B9D20A3C8140}" type="datetime1">
              <a:rPr lang="en-CA" smtClean="0"/>
              <a:t>2022/11/28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7"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defRPr>
            </a:lvl1pPr>
          </a:lstStyle>
          <a:p>
            <a:r>
              <a:rPr lang="en-CA" dirty="0"/>
              <a:t>Page </a:t>
            </a:r>
            <a:fld id="{962F2C8B-0636-4A6A-8DFF-6DD9B2921AEA}" type="slidenum">
              <a:rPr lang="en-CA" smtClean="0"/>
              <a:pPr/>
              <a:t>‹#›</a:t>
            </a:fld>
            <a:r>
              <a:rPr lang="en-CA" dirty="0"/>
              <a:t> of 26 </a:t>
            </a:r>
          </a:p>
        </p:txBody>
      </p:sp>
      <p:grpSp>
        <p:nvGrpSpPr>
          <p:cNvPr id="8" name="Group 7">
            <a:extLst>
              <a:ext uri="{FF2B5EF4-FFF2-40B4-BE49-F238E27FC236}">
                <a16:creationId xmlns:a16="http://schemas.microsoft.com/office/drawing/2014/main" id="{A5C2F1AD-FA71-41BD-B6A4-C9752EFC9C7F}"/>
              </a:ext>
            </a:extLst>
          </p:cNvPr>
          <p:cNvGrpSpPr/>
          <p:nvPr userDrawn="1"/>
        </p:nvGrpSpPr>
        <p:grpSpPr>
          <a:xfrm>
            <a:off x="179512" y="-68284"/>
            <a:ext cx="8964488" cy="923330"/>
            <a:chOff x="179512" y="4026424"/>
            <a:chExt cx="8964488" cy="923330"/>
          </a:xfrm>
        </p:grpSpPr>
        <p:grpSp>
          <p:nvGrpSpPr>
            <p:cNvPr id="9" name="Group 8">
              <a:extLst>
                <a:ext uri="{FF2B5EF4-FFF2-40B4-BE49-F238E27FC236}">
                  <a16:creationId xmlns:a16="http://schemas.microsoft.com/office/drawing/2014/main" id="{ACD38169-C626-4A0E-B486-9D681DEA3A9C}"/>
                </a:ext>
              </a:extLst>
            </p:cNvPr>
            <p:cNvGrpSpPr/>
            <p:nvPr userDrawn="1"/>
          </p:nvGrpSpPr>
          <p:grpSpPr>
            <a:xfrm>
              <a:off x="179512" y="4094164"/>
              <a:ext cx="8964488" cy="787850"/>
              <a:chOff x="390128" y="3908965"/>
              <a:chExt cx="8638456" cy="787850"/>
            </a:xfrm>
          </p:grpSpPr>
          <p:pic>
            <p:nvPicPr>
              <p:cNvPr id="11" name="Picture 2">
                <a:extLst>
                  <a:ext uri="{FF2B5EF4-FFF2-40B4-BE49-F238E27FC236}">
                    <a16:creationId xmlns:a16="http://schemas.microsoft.com/office/drawing/2014/main" id="{B7D75EBE-996C-4A2B-86F0-F97D47DBE08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a:extLst>
                  <a:ext uri="{FF2B5EF4-FFF2-40B4-BE49-F238E27FC236}">
                    <a16:creationId xmlns:a16="http://schemas.microsoft.com/office/drawing/2014/main" id="{533EE350-AE32-45C4-B3E1-64BD6576E81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10" name="TextBox 9">
              <a:extLst>
                <a:ext uri="{FF2B5EF4-FFF2-40B4-BE49-F238E27FC236}">
                  <a16:creationId xmlns:a16="http://schemas.microsoft.com/office/drawing/2014/main" id="{3744EA3C-6134-4DA1-9798-0EB49DCF9022}"/>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PARTIAL LAND TRANSFERS</a:t>
              </a:r>
            </a:p>
            <a:p>
              <a:pPr algn="r"/>
              <a:r>
                <a:rPr lang="en-CA" baseline="0" dirty="0">
                  <a:solidFill>
                    <a:schemeClr val="bg1"/>
                  </a:solidFill>
                </a:rPr>
                <a:t>Government of Alberta</a:t>
              </a:r>
            </a:p>
          </p:txBody>
        </p:sp>
      </p:grpSp>
    </p:spTree>
    <p:extLst>
      <p:ext uri="{BB962C8B-B14F-4D97-AF65-F5344CB8AC3E}">
        <p14:creationId xmlns:p14="http://schemas.microsoft.com/office/powerpoint/2010/main" val="575802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A13354-D3DC-4F27-9E10-9815899013FF}" type="datetime1">
              <a:rPr lang="en-CA" smtClean="0"/>
              <a:t>2022/11/28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7"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defRPr>
            </a:lvl1pPr>
          </a:lstStyle>
          <a:p>
            <a:r>
              <a:rPr lang="en-CA" dirty="0"/>
              <a:t>Page </a:t>
            </a:r>
            <a:fld id="{962F2C8B-0636-4A6A-8DFF-6DD9B2921AEA}" type="slidenum">
              <a:rPr lang="en-CA" smtClean="0"/>
              <a:pPr/>
              <a:t>‹#›</a:t>
            </a:fld>
            <a:r>
              <a:rPr lang="en-CA" dirty="0"/>
              <a:t> of 26 </a:t>
            </a:r>
          </a:p>
        </p:txBody>
      </p:sp>
    </p:spTree>
    <p:extLst>
      <p:ext uri="{BB962C8B-B14F-4D97-AF65-F5344CB8AC3E}">
        <p14:creationId xmlns:p14="http://schemas.microsoft.com/office/powerpoint/2010/main" val="3231649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63C66C40-498F-4F1F-B153-9C6EFA503E42}" type="datetime1">
              <a:rPr lang="en-CA" smtClean="0"/>
              <a:t>2022/11/28</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r>
              <a:rPr lang="en-CA" dirty="0"/>
              <a:t>Page </a:t>
            </a:r>
            <a:fld id="{962F2C8B-0636-4A6A-8DFF-6DD9B2921AEA}" type="slidenum">
              <a:rPr lang="en-CA" smtClean="0"/>
              <a:pPr/>
              <a:t>‹#›</a:t>
            </a:fld>
            <a:r>
              <a:rPr lang="en-CA" dirty="0"/>
              <a:t> of 26</a:t>
            </a:r>
          </a:p>
        </p:txBody>
      </p:sp>
    </p:spTree>
    <p:extLst>
      <p:ext uri="{BB962C8B-B14F-4D97-AF65-F5344CB8AC3E}">
        <p14:creationId xmlns:p14="http://schemas.microsoft.com/office/powerpoint/2010/main" val="827489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A7F845B0-4A37-469C-A69F-A20208D519BD}" type="datetime1">
              <a:rPr lang="en-CA" smtClean="0"/>
              <a:t>2022/11/28</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r>
              <a:rPr lang="en-CA" dirty="0"/>
              <a:t>Page </a:t>
            </a:r>
            <a:fld id="{962F2C8B-0636-4A6A-8DFF-6DD9B2921AEA}" type="slidenum">
              <a:rPr lang="en-CA" smtClean="0"/>
              <a:pPr/>
              <a:t>‹#›</a:t>
            </a:fld>
            <a:r>
              <a:rPr lang="en-CA" dirty="0"/>
              <a:t> of 26</a:t>
            </a:r>
          </a:p>
        </p:txBody>
      </p:sp>
    </p:spTree>
    <p:extLst>
      <p:ext uri="{BB962C8B-B14F-4D97-AF65-F5344CB8AC3E}">
        <p14:creationId xmlns:p14="http://schemas.microsoft.com/office/powerpoint/2010/main" val="2072569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66EF1AFA-5AB0-41CB-A070-B1C2E89FDB12}" type="datetime1">
              <a:rPr lang="en-CA" smtClean="0"/>
              <a:t>2022/11/28</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r>
              <a:rPr lang="en-CA" dirty="0"/>
              <a:t>Page </a:t>
            </a:r>
            <a:fld id="{962F2C8B-0636-4A6A-8DFF-6DD9B2921AEA}" type="slidenum">
              <a:rPr lang="en-CA" smtClean="0"/>
              <a:pPr/>
              <a:t>‹#›</a:t>
            </a:fld>
            <a:r>
              <a:rPr lang="en-CA" dirty="0"/>
              <a:t> of 26</a:t>
            </a:r>
          </a:p>
        </p:txBody>
      </p:sp>
    </p:spTree>
    <p:extLst>
      <p:ext uri="{BB962C8B-B14F-4D97-AF65-F5344CB8AC3E}">
        <p14:creationId xmlns:p14="http://schemas.microsoft.com/office/powerpoint/2010/main" val="59377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81EB33-E429-455B-A0F2-FAC7620C10B0}" type="datetime1">
              <a:rPr lang="en-CA" smtClean="0"/>
              <a:t>2022/11/28</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r>
              <a:rPr lang="en-CA" dirty="0"/>
              <a:t>Page </a:t>
            </a:r>
            <a:fld id="{962F2C8B-0636-4A6A-8DFF-6DD9B2921AEA}" type="slidenum">
              <a:rPr lang="en-CA" smtClean="0"/>
              <a:pPr/>
              <a:t>‹#›</a:t>
            </a:fld>
            <a:r>
              <a:rPr lang="en-CA" dirty="0"/>
              <a:t> of 26</a:t>
            </a:r>
          </a:p>
        </p:txBody>
      </p:sp>
    </p:spTree>
    <p:extLst>
      <p:ext uri="{BB962C8B-B14F-4D97-AF65-F5344CB8AC3E}">
        <p14:creationId xmlns:p14="http://schemas.microsoft.com/office/powerpoint/2010/main" val="318390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8329DF1-89DA-4AA5-B9A4-C90BC3107302}" type="datetime1">
              <a:rPr lang="en-CA" smtClean="0"/>
              <a:t>2022/11/28</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r>
              <a:rPr lang="en-CA" dirty="0"/>
              <a:t>Page </a:t>
            </a:r>
            <a:fld id="{962F2C8B-0636-4A6A-8DFF-6DD9B2921AEA}" type="slidenum">
              <a:rPr lang="en-CA" smtClean="0"/>
              <a:pPr/>
              <a:t>‹#›</a:t>
            </a:fld>
            <a:r>
              <a:rPr lang="en-CA" dirty="0"/>
              <a:t> of 26</a:t>
            </a:r>
          </a:p>
        </p:txBody>
      </p:sp>
    </p:spTree>
    <p:extLst>
      <p:ext uri="{BB962C8B-B14F-4D97-AF65-F5344CB8AC3E}">
        <p14:creationId xmlns:p14="http://schemas.microsoft.com/office/powerpoint/2010/main" val="324393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5E2B744-3F31-4D05-B42C-838037FCBDED}" type="datetime1">
              <a:rPr lang="en-CA" smtClean="0"/>
              <a:t>2022/11/28</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r>
              <a:rPr lang="en-CA" dirty="0"/>
              <a:t>Page </a:t>
            </a:r>
            <a:fld id="{962F2C8B-0636-4A6A-8DFF-6DD9B2921AEA}" type="slidenum">
              <a:rPr lang="en-CA" smtClean="0"/>
              <a:pPr/>
              <a:t>‹#›</a:t>
            </a:fld>
            <a:r>
              <a:rPr lang="en-CA" dirty="0"/>
              <a:t> of 26</a:t>
            </a:r>
          </a:p>
        </p:txBody>
      </p:sp>
    </p:spTree>
    <p:extLst>
      <p:ext uri="{BB962C8B-B14F-4D97-AF65-F5344CB8AC3E}">
        <p14:creationId xmlns:p14="http://schemas.microsoft.com/office/powerpoint/2010/main" val="2048596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E565F6BC-EF63-47D7-B5C5-B5C83B524B18}" type="datetime1">
              <a:rPr lang="en-CA" smtClean="0"/>
              <a:t>2022/11/28</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defRPr>
            </a:lvl1pPr>
          </a:lstStyle>
          <a:p>
            <a:r>
              <a:rPr lang="en-CA" dirty="0"/>
              <a:t>Page </a:t>
            </a:r>
            <a:fld id="{962F2C8B-0636-4A6A-8DFF-6DD9B2921AEA}" type="slidenum">
              <a:rPr lang="en-CA" smtClean="0"/>
              <a:pPr/>
              <a:t>‹#›</a:t>
            </a:fld>
            <a:r>
              <a:rPr lang="en-CA" dirty="0"/>
              <a:t> of 25 </a:t>
            </a:r>
          </a:p>
        </p:txBody>
      </p:sp>
      <p:sp>
        <p:nvSpPr>
          <p:cNvPr id="7" name="MSIPCMContentMarking" descr="{&quot;HashCode&quot;:-1542678785,&quot;Placement&quot;:&quot;Footer&quot;,&quot;Top&quot;:517.997253,&quot;Left&quot;:0.0,&quot;SlideWidth&quot;:720,&quot;SlideHeight&quot;:540}"/>
          <p:cNvSpPr txBox="1"/>
          <p:nvPr userDrawn="1"/>
        </p:nvSpPr>
        <p:spPr>
          <a:xfrm>
            <a:off x="0" y="6578565"/>
            <a:ext cx="1804584" cy="279435"/>
          </a:xfrm>
          <a:prstGeom prst="rect">
            <a:avLst/>
          </a:prstGeom>
          <a:noFill/>
        </p:spPr>
        <p:txBody>
          <a:bodyPr vert="horz" wrap="square" lIns="0" tIns="0" rIns="0" bIns="0" rtlCol="0" anchor="ctr" anchorCtr="1">
            <a:spAutoFit/>
          </a:bodyPr>
          <a:lstStyle/>
          <a:p>
            <a:pPr algn="l">
              <a:spcBef>
                <a:spcPts val="0"/>
              </a:spcBef>
              <a:spcAft>
                <a:spcPts val="0"/>
              </a:spcAft>
            </a:pPr>
            <a:r>
              <a:rPr lang="en-CA" sz="1100">
                <a:solidFill>
                  <a:srgbClr val="000000"/>
                </a:solidFill>
                <a:latin typeface="Calibri" panose="020F0502020204030204" pitchFamily="34" charset="0"/>
                <a:cs typeface="Arial" panose="020B0604020202020204" pitchFamily="34" charset="0"/>
              </a:rPr>
              <a:t>Classification: Protected A</a:t>
            </a:r>
            <a:endParaRPr lang="en-CA" sz="1100" dirty="0">
              <a:solidFill>
                <a:srgbClr val="000000"/>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334971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7.png"/><Relationship Id="rId1" Type="http://schemas.openxmlformats.org/officeDocument/2006/relationships/slideLayout" Target="../slideLayouts/slideLayout1.xml"/><Relationship Id="rId5" Type="http://schemas.openxmlformats.org/officeDocument/2006/relationships/image" Target="../media/image49.png"/><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hyperlink" Target="mailto:Transfers.Energy@gov.ab.ca" TargetMode="External"/><Relationship Id="rId2" Type="http://schemas.openxmlformats.org/officeDocument/2006/relationships/hyperlink" Target="https://training.energy.gov.ab.ca/Pages/default.aspx"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 Target="slide4.xml"/><Relationship Id="rId7"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4.wmf"/><Relationship Id="rId5" Type="http://schemas.openxmlformats.org/officeDocument/2006/relationships/slide" Target="slide20.xml"/><Relationship Id="rId4" Type="http://schemas.openxmlformats.org/officeDocument/2006/relationships/slide" Target="slide1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kerry-lynne.kryvench\AppData\Local\Microsoft\Windows\Temporary Internet Files\Content.Outlook\YN94S36N\banner_bottom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5"/>
          <p:cNvSpPr txBox="1">
            <a:spLocks noChangeArrowheads="1"/>
          </p:cNvSpPr>
          <p:nvPr/>
        </p:nvSpPr>
        <p:spPr bwMode="auto">
          <a:xfrm>
            <a:off x="27711" y="980728"/>
            <a:ext cx="4474165" cy="2160240"/>
          </a:xfrm>
          <a:prstGeom prst="rect">
            <a:avLst/>
          </a:prstGeom>
          <a:noFill/>
          <a:ln w="0"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scene3d>
              <a:camera prst="orthographicFront">
                <a:rot lat="0" lon="600000" rev="600000"/>
              </a:camera>
              <a:lightRig rig="threePt" dir="t"/>
            </a:scene3d>
          </a:bodyPr>
          <a:lstStyle/>
          <a:p>
            <a:pPr algn="ctr" fontAlgn="base">
              <a:spcBef>
                <a:spcPct val="0"/>
              </a:spcBef>
              <a:spcAft>
                <a:spcPct val="0"/>
              </a:spcAft>
            </a:pPr>
            <a:r>
              <a:rPr lang="en-US" sz="10000" b="1" dirty="0">
                <a:solidFill>
                  <a:srgbClr val="2160AD"/>
                </a:solidFill>
                <a:latin typeface="Freestyle Script" pitchFamily="66" charset="0"/>
                <a:cs typeface="Arial" pitchFamily="34" charset="0"/>
              </a:rPr>
              <a:t>Welcome!</a:t>
            </a:r>
          </a:p>
        </p:txBody>
      </p:sp>
      <p:sp>
        <p:nvSpPr>
          <p:cNvPr id="5" name="Rectangle 4"/>
          <p:cNvSpPr/>
          <p:nvPr/>
        </p:nvSpPr>
        <p:spPr>
          <a:xfrm>
            <a:off x="539552" y="2488920"/>
            <a:ext cx="4932040" cy="1477328"/>
          </a:xfrm>
          <a:prstGeom prst="rect">
            <a:avLst/>
          </a:prstGeom>
        </p:spPr>
        <p:txBody>
          <a:bodyPr wrap="square">
            <a:spAutoFit/>
          </a:bodyPr>
          <a:lstStyle/>
          <a:p>
            <a:pPr algn="ctr" fontAlgn="base">
              <a:spcBef>
                <a:spcPct val="0"/>
              </a:spcBef>
              <a:spcAft>
                <a:spcPct val="0"/>
              </a:spcAft>
            </a:pPr>
            <a:r>
              <a:rPr lang="en-US" b="1" dirty="0">
                <a:solidFill>
                  <a:srgbClr val="2160AD"/>
                </a:solidFill>
                <a:latin typeface="Arial" pitchFamily="34" charset="0"/>
                <a:cs typeface="Arial" pitchFamily="34" charset="0"/>
              </a:rPr>
              <a:t>To the ETS – Transfers</a:t>
            </a:r>
          </a:p>
          <a:p>
            <a:pPr algn="ctr" fontAlgn="base">
              <a:spcBef>
                <a:spcPct val="0"/>
              </a:spcBef>
              <a:spcAft>
                <a:spcPct val="0"/>
              </a:spcAft>
            </a:pPr>
            <a:endParaRPr lang="en-US" b="1" dirty="0">
              <a:solidFill>
                <a:srgbClr val="2160AD"/>
              </a:solidFill>
              <a:latin typeface="Arial" pitchFamily="34" charset="0"/>
              <a:cs typeface="Arial" pitchFamily="34" charset="0"/>
            </a:endParaRPr>
          </a:p>
          <a:p>
            <a:pPr algn="ctr" fontAlgn="base">
              <a:spcBef>
                <a:spcPct val="0"/>
              </a:spcBef>
              <a:spcAft>
                <a:spcPct val="0"/>
              </a:spcAft>
            </a:pPr>
            <a:r>
              <a:rPr lang="en-US" b="1" dirty="0">
                <a:solidFill>
                  <a:srgbClr val="2160AD"/>
                </a:solidFill>
                <a:latin typeface="Arial" pitchFamily="34" charset="0"/>
                <a:cs typeface="Arial" pitchFamily="34" charset="0"/>
              </a:rPr>
              <a:t>Partial Land Transfer</a:t>
            </a:r>
          </a:p>
          <a:p>
            <a:pPr algn="ctr" fontAlgn="base">
              <a:spcBef>
                <a:spcPct val="0"/>
              </a:spcBef>
              <a:spcAft>
                <a:spcPct val="0"/>
              </a:spcAft>
            </a:pPr>
            <a:endParaRPr lang="en-US" b="1" dirty="0">
              <a:solidFill>
                <a:srgbClr val="2160AD"/>
              </a:solidFill>
              <a:latin typeface="Arial" pitchFamily="34" charset="0"/>
              <a:cs typeface="Arial" pitchFamily="34" charset="0"/>
            </a:endParaRPr>
          </a:p>
          <a:p>
            <a:pPr algn="ctr" fontAlgn="base">
              <a:spcBef>
                <a:spcPct val="0"/>
              </a:spcBef>
              <a:spcAft>
                <a:spcPct val="0"/>
              </a:spcAft>
            </a:pPr>
            <a:r>
              <a:rPr lang="en-US" b="1" dirty="0">
                <a:solidFill>
                  <a:srgbClr val="2160AD"/>
                </a:solidFill>
                <a:latin typeface="Arial" pitchFamily="34" charset="0"/>
                <a:cs typeface="Arial" pitchFamily="34" charset="0"/>
              </a:rPr>
              <a:t>Online Training Course</a:t>
            </a:r>
            <a:endParaRPr lang="en-US" dirty="0">
              <a:solidFill>
                <a:srgbClr val="2160AD"/>
              </a:solidFill>
              <a:latin typeface="Arial" pitchFamily="34" charset="0"/>
              <a:cs typeface="Arial" pitchFamily="34" charset="0"/>
            </a:endParaRPr>
          </a:p>
        </p:txBody>
      </p:sp>
      <p:sp>
        <p:nvSpPr>
          <p:cNvPr id="3" name="TextBox 2"/>
          <p:cNvSpPr txBox="1"/>
          <p:nvPr/>
        </p:nvSpPr>
        <p:spPr>
          <a:xfrm>
            <a:off x="4678881" y="2765919"/>
            <a:ext cx="3958556" cy="461665"/>
          </a:xfrm>
          <a:prstGeom prst="rect">
            <a:avLst/>
          </a:prstGeom>
          <a:noFill/>
        </p:spPr>
        <p:txBody>
          <a:bodyPr wrap="square" rtlCol="0">
            <a:spAutoFit/>
          </a:bodyPr>
          <a:lstStyle/>
          <a:p>
            <a:r>
              <a:rPr lang="en-US" sz="1200" dirty="0">
                <a:latin typeface="Arial" panose="020B0604020202020204" pitchFamily="34" charset="0"/>
              </a:rPr>
              <a:t>This module explains the process of submitting a Partial Land Transfer through the ETS system.</a:t>
            </a:r>
          </a:p>
        </p:txBody>
      </p:sp>
      <p:sp>
        <p:nvSpPr>
          <p:cNvPr id="6" name="Slide Number Placeholder 5"/>
          <p:cNvSpPr>
            <a:spLocks noGrp="1"/>
          </p:cNvSpPr>
          <p:nvPr>
            <p:ph type="sldNum" sz="quarter" idx="4"/>
          </p:nvPr>
        </p:nvSpPr>
        <p:spPr>
          <a:xfrm>
            <a:off x="6553200" y="6356350"/>
            <a:ext cx="2133600" cy="365125"/>
          </a:xfrm>
        </p:spPr>
        <p:txBody>
          <a:bodyPr/>
          <a:lstStyle/>
          <a:p>
            <a:r>
              <a:rPr lang="en-CA" dirty="0"/>
              <a:t>Page </a:t>
            </a:r>
            <a:fld id="{962F2C8B-0636-4A6A-8DFF-6DD9B2921AEA}" type="slidenum">
              <a:rPr lang="en-CA" smtClean="0"/>
              <a:pPr/>
              <a:t>1</a:t>
            </a:fld>
            <a:r>
              <a:rPr lang="en-CA" dirty="0"/>
              <a:t> of 26</a:t>
            </a:r>
          </a:p>
        </p:txBody>
      </p:sp>
    </p:spTree>
    <p:extLst>
      <p:ext uri="{BB962C8B-B14F-4D97-AF65-F5344CB8AC3E}">
        <p14:creationId xmlns:p14="http://schemas.microsoft.com/office/powerpoint/2010/main" val="329169514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kerry-lynne.kryvench\AppData\Local\Microsoft\Windows\Temporary Internet Files\Content.Outlook\YN94S36N\banner_bottom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813008" y="775370"/>
            <a:ext cx="6336704" cy="338554"/>
          </a:xfrm>
          <a:prstGeom prst="rect">
            <a:avLst/>
          </a:prstGeom>
        </p:spPr>
        <p:txBody>
          <a:bodyPr wrap="square">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ETS Request Number</a:t>
            </a:r>
          </a:p>
        </p:txBody>
      </p:sp>
      <p:pic>
        <p:nvPicPr>
          <p:cNvPr id="3" name="Picture 2"/>
          <p:cNvPicPr>
            <a:picLocks noChangeAspect="1"/>
          </p:cNvPicPr>
          <p:nvPr/>
        </p:nvPicPr>
        <p:blipFill>
          <a:blip r:embed="rId3"/>
          <a:stretch>
            <a:fillRect/>
          </a:stretch>
        </p:blipFill>
        <p:spPr>
          <a:xfrm>
            <a:off x="2813008" y="2186016"/>
            <a:ext cx="5647973" cy="2504095"/>
          </a:xfrm>
          <a:prstGeom prst="rect">
            <a:avLst/>
          </a:prstGeom>
        </p:spPr>
      </p:pic>
      <p:pic>
        <p:nvPicPr>
          <p:cNvPr id="16" name="Picture 15"/>
          <p:cNvPicPr>
            <a:picLocks noChangeAspect="1"/>
          </p:cNvPicPr>
          <p:nvPr/>
        </p:nvPicPr>
        <p:blipFill>
          <a:blip r:embed="rId4"/>
          <a:stretch>
            <a:fillRect/>
          </a:stretch>
        </p:blipFill>
        <p:spPr>
          <a:xfrm>
            <a:off x="1187624" y="5397031"/>
            <a:ext cx="671215" cy="652037"/>
          </a:xfrm>
          <a:prstGeom prst="rect">
            <a:avLst/>
          </a:prstGeom>
        </p:spPr>
      </p:pic>
      <p:sp>
        <p:nvSpPr>
          <p:cNvPr id="6" name="TextBox 5"/>
          <p:cNvSpPr txBox="1"/>
          <p:nvPr/>
        </p:nvSpPr>
        <p:spPr>
          <a:xfrm>
            <a:off x="1858839" y="5454199"/>
            <a:ext cx="6313561" cy="646331"/>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Saving your work periodically is recommended as the screen will timeout after 15 minutes of inactivity.</a:t>
            </a:r>
          </a:p>
          <a:p>
            <a:endParaRPr lang="en-CA" sz="1200" dirty="0">
              <a:latin typeface="Arial" panose="020B0604020202020204" pitchFamily="34" charset="0"/>
              <a:cs typeface="Arial" panose="020B0604020202020204" pitchFamily="34" charset="0"/>
            </a:endParaRPr>
          </a:p>
        </p:txBody>
      </p:sp>
      <p:sp>
        <p:nvSpPr>
          <p:cNvPr id="4" name="Rectangle 3"/>
          <p:cNvSpPr/>
          <p:nvPr/>
        </p:nvSpPr>
        <p:spPr>
          <a:xfrm>
            <a:off x="375388" y="2061115"/>
            <a:ext cx="2437620" cy="1384995"/>
          </a:xfrm>
          <a:prstGeom prst="rect">
            <a:avLst/>
          </a:prstGeom>
        </p:spPr>
        <p:txBody>
          <a:bodyPr wrap="square">
            <a:spAutoFit/>
          </a:bodyPr>
          <a:lstStyle/>
          <a:p>
            <a:r>
              <a:rPr lang="en-CA" sz="1200" dirty="0">
                <a:latin typeface="Arial" panose="020B0604020202020204" pitchFamily="34" charset="0"/>
                <a:cs typeface="Arial" panose="020B0604020202020204" pitchFamily="34" charset="0"/>
              </a:rPr>
              <a:t>An ETS request number will be displayed at the top of the screen.</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This number will be used to track your request in the Work in Progress node. </a:t>
            </a:r>
            <a:endParaRPr lang="en-CA" sz="1200" dirty="0"/>
          </a:p>
        </p:txBody>
      </p:sp>
      <p:sp>
        <p:nvSpPr>
          <p:cNvPr id="7" name="Slide Number Placeholder 6"/>
          <p:cNvSpPr>
            <a:spLocks noGrp="1"/>
          </p:cNvSpPr>
          <p:nvPr>
            <p:ph type="sldNum" sz="quarter" idx="4"/>
          </p:nvPr>
        </p:nvSpPr>
        <p:spPr>
          <a:xfrm>
            <a:off x="6553200" y="6356350"/>
            <a:ext cx="2133600" cy="365125"/>
          </a:xfrm>
        </p:spPr>
        <p:txBody>
          <a:bodyPr/>
          <a:lstStyle/>
          <a:p>
            <a:r>
              <a:rPr lang="en-CA" dirty="0"/>
              <a:t>Page </a:t>
            </a:r>
            <a:fld id="{962F2C8B-0636-4A6A-8DFF-6DD9B2921AEA}" type="slidenum">
              <a:rPr lang="en-CA" smtClean="0"/>
              <a:pPr/>
              <a:t>10</a:t>
            </a:fld>
            <a:r>
              <a:rPr lang="en-CA" dirty="0"/>
              <a:t> of 26</a:t>
            </a:r>
          </a:p>
        </p:txBody>
      </p:sp>
    </p:spTree>
    <p:extLst>
      <p:ext uri="{BB962C8B-B14F-4D97-AF65-F5344CB8AC3E}">
        <p14:creationId xmlns:p14="http://schemas.microsoft.com/office/powerpoint/2010/main" val="2552293194"/>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2277828" y="1208363"/>
            <a:ext cx="6704060" cy="4928480"/>
          </a:xfrm>
          <a:prstGeom prst="rect">
            <a:avLst/>
          </a:prstGeom>
        </p:spPr>
      </p:pic>
      <p:pic>
        <p:nvPicPr>
          <p:cNvPr id="1027" name="Picture 3" descr="C:\Users\kerry-lynne.kryvench\AppData\Local\Microsoft\Windows\Temporary Internet Files\Content.Outlook\YN94S36N\banner_bottom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813008" y="775370"/>
            <a:ext cx="6336704" cy="338554"/>
          </a:xfrm>
          <a:prstGeom prst="rect">
            <a:avLst/>
          </a:prstGeom>
        </p:spPr>
        <p:txBody>
          <a:bodyPr wrap="square">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Selecting Agreement Land</a:t>
            </a:r>
          </a:p>
        </p:txBody>
      </p:sp>
      <p:sp>
        <p:nvSpPr>
          <p:cNvPr id="9" name="Rounded Rectangular Callout 8"/>
          <p:cNvSpPr/>
          <p:nvPr/>
        </p:nvSpPr>
        <p:spPr>
          <a:xfrm>
            <a:off x="2415278" y="935126"/>
            <a:ext cx="1368152" cy="476282"/>
          </a:xfrm>
          <a:prstGeom prst="wedgeRoundRectCallout">
            <a:avLst>
              <a:gd name="adj1" fmla="val 36220"/>
              <a:gd name="adj2" fmla="val 122476"/>
              <a:gd name="adj3" fmla="val 16667"/>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lgn="ctr">
              <a:buAutoNum type="arabicPeriod"/>
            </a:pPr>
            <a:r>
              <a:rPr lang="en-CA" sz="1200" dirty="0">
                <a:solidFill>
                  <a:schemeClr val="tx1"/>
                </a:solidFill>
                <a:latin typeface="Arial" panose="020B0604020202020204" pitchFamily="34" charset="0"/>
              </a:rPr>
              <a:t>Select the “Land” tab.</a:t>
            </a:r>
          </a:p>
        </p:txBody>
      </p:sp>
      <p:sp>
        <p:nvSpPr>
          <p:cNvPr id="3" name="TextBox 2"/>
          <p:cNvSpPr txBox="1"/>
          <p:nvPr/>
        </p:nvSpPr>
        <p:spPr>
          <a:xfrm>
            <a:off x="120385" y="1077775"/>
            <a:ext cx="2157443" cy="5632311"/>
          </a:xfrm>
          <a:prstGeom prst="rect">
            <a:avLst/>
          </a:prstGeom>
          <a:noFill/>
        </p:spPr>
        <p:txBody>
          <a:bodyPr wrap="square" rtlCol="0">
            <a:spAutoFit/>
          </a:bodyPr>
          <a:lstStyle/>
          <a:p>
            <a:r>
              <a:rPr lang="en-CA" sz="1200" b="1" dirty="0">
                <a:latin typeface="Arial" panose="020B0604020202020204" pitchFamily="34" charset="0"/>
                <a:cs typeface="Arial" panose="020B0604020202020204" pitchFamily="34" charset="0"/>
              </a:rPr>
              <a:t>A. </a:t>
            </a:r>
            <a:r>
              <a:rPr lang="en-CA" sz="1200" dirty="0">
                <a:latin typeface="Arial" panose="020B0604020202020204" pitchFamily="34" charset="0"/>
                <a:cs typeface="Arial" panose="020B0604020202020204" pitchFamily="34" charset="0"/>
              </a:rPr>
              <a:t>The “Rows to Display” tool is used to select how many rows of land keys are displayed.</a:t>
            </a:r>
          </a:p>
          <a:p>
            <a:endParaRPr lang="en-CA" sz="1200" dirty="0">
              <a:latin typeface="Arial" panose="020B0604020202020204" pitchFamily="34" charset="0"/>
              <a:cs typeface="Arial" panose="020B0604020202020204" pitchFamily="34" charset="0"/>
            </a:endParaRPr>
          </a:p>
          <a:p>
            <a:r>
              <a:rPr lang="en-CA" sz="1200" b="1" dirty="0">
                <a:latin typeface="Arial" panose="020B0604020202020204" pitchFamily="34" charset="0"/>
                <a:cs typeface="Arial" panose="020B0604020202020204" pitchFamily="34" charset="0"/>
              </a:rPr>
              <a:t>B. </a:t>
            </a:r>
            <a:r>
              <a:rPr lang="en-CA" sz="1200" dirty="0">
                <a:latin typeface="Arial" panose="020B0604020202020204" pitchFamily="34" charset="0"/>
                <a:cs typeface="Arial" panose="020B0604020202020204" pitchFamily="34" charset="0"/>
              </a:rPr>
              <a:t>The “Filter” tool can be used to show specific land keys for an Agreement and is useful when viewing Agreements that contain a large number of land keys.</a:t>
            </a:r>
          </a:p>
          <a:p>
            <a:endParaRPr lang="en-CA" sz="1200" dirty="0">
              <a:latin typeface="Arial" panose="020B0604020202020204" pitchFamily="34" charset="0"/>
              <a:cs typeface="Arial" panose="020B0604020202020204" pitchFamily="34" charset="0"/>
            </a:endParaRPr>
          </a:p>
          <a:p>
            <a:r>
              <a:rPr lang="en-CA" sz="1200" b="1" dirty="0">
                <a:latin typeface="Arial" panose="020B0604020202020204" pitchFamily="34" charset="0"/>
                <a:cs typeface="Arial" panose="020B0604020202020204" pitchFamily="34" charset="0"/>
              </a:rPr>
              <a:t>C. </a:t>
            </a:r>
            <a:r>
              <a:rPr lang="en-CA" sz="1200" dirty="0">
                <a:latin typeface="Arial" panose="020B0604020202020204" pitchFamily="34" charset="0"/>
                <a:cs typeface="Arial" panose="020B0604020202020204" pitchFamily="34" charset="0"/>
              </a:rPr>
              <a:t>The “Breakdown” tool is used to break down a specific land key into Quarters, LSD’s, or Quadrants.</a:t>
            </a:r>
          </a:p>
          <a:p>
            <a:endParaRPr lang="en-CA" sz="1200" dirty="0">
              <a:latin typeface="Arial" panose="020B0604020202020204" pitchFamily="34" charset="0"/>
              <a:cs typeface="Arial" panose="020B0604020202020204" pitchFamily="34" charset="0"/>
            </a:endParaRPr>
          </a:p>
          <a:p>
            <a:r>
              <a:rPr lang="en-CA" sz="1200" b="1" dirty="0">
                <a:latin typeface="Arial" panose="020B0604020202020204" pitchFamily="34" charset="0"/>
                <a:cs typeface="Arial" panose="020B0604020202020204" pitchFamily="34" charset="0"/>
              </a:rPr>
              <a:t>D. </a:t>
            </a:r>
            <a:r>
              <a:rPr lang="en-CA" sz="1200" dirty="0">
                <a:latin typeface="Arial" panose="020B0604020202020204" pitchFamily="34" charset="0"/>
                <a:cs typeface="Arial" panose="020B0604020202020204" pitchFamily="34" charset="0"/>
              </a:rPr>
              <a:t>The “Rollback” tool reverses any breakdown changes made.</a:t>
            </a:r>
          </a:p>
          <a:p>
            <a:endParaRPr lang="en-CA" sz="1200" dirty="0">
              <a:latin typeface="Arial" panose="020B0604020202020204" pitchFamily="34" charset="0"/>
              <a:cs typeface="Arial" panose="020B0604020202020204" pitchFamily="34" charset="0"/>
            </a:endParaRPr>
          </a:p>
          <a:p>
            <a:r>
              <a:rPr lang="en-CA" sz="1200" b="1" dirty="0">
                <a:latin typeface="Arial" panose="020B0604020202020204" pitchFamily="34" charset="0"/>
              </a:rPr>
              <a:t>E. </a:t>
            </a:r>
            <a:r>
              <a:rPr lang="en-CA" sz="1200" dirty="0">
                <a:latin typeface="Arial" panose="020B0604020202020204" pitchFamily="34" charset="0"/>
              </a:rPr>
              <a:t>The right and left pointing arrow buttons are used to add or remove  land in the “Land to be Transferred Out” field.</a:t>
            </a:r>
          </a:p>
          <a:p>
            <a:endParaRPr lang="en-CA" sz="1200" dirty="0">
              <a:latin typeface="Arial" panose="020B0604020202020204" pitchFamily="34" charset="0"/>
              <a:cs typeface="Arial" panose="020B0604020202020204" pitchFamily="34" charset="0"/>
            </a:endParaRPr>
          </a:p>
          <a:p>
            <a:endParaRPr lang="en-CA" sz="1200" dirty="0">
              <a:latin typeface="Arial" panose="020B0604020202020204" pitchFamily="34" charset="0"/>
              <a:cs typeface="Arial" panose="020B0604020202020204" pitchFamily="34" charset="0"/>
            </a:endParaRPr>
          </a:p>
          <a:p>
            <a:endParaRPr lang="en-CA"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
          </p:nvPr>
        </p:nvSpPr>
        <p:spPr>
          <a:xfrm>
            <a:off x="6553200" y="6356350"/>
            <a:ext cx="2133600" cy="365125"/>
          </a:xfrm>
        </p:spPr>
        <p:txBody>
          <a:bodyPr/>
          <a:lstStyle/>
          <a:p>
            <a:r>
              <a:rPr lang="en-CA" dirty="0"/>
              <a:t>Page </a:t>
            </a:r>
            <a:fld id="{962F2C8B-0636-4A6A-8DFF-6DD9B2921AEA}" type="slidenum">
              <a:rPr lang="en-CA" smtClean="0"/>
              <a:pPr/>
              <a:t>11</a:t>
            </a:fld>
            <a:r>
              <a:rPr lang="en-CA" dirty="0"/>
              <a:t> of 26</a:t>
            </a:r>
          </a:p>
        </p:txBody>
      </p:sp>
      <p:pic>
        <p:nvPicPr>
          <p:cNvPr id="7" name="Picture 6"/>
          <p:cNvPicPr>
            <a:picLocks noChangeAspect="1"/>
          </p:cNvPicPr>
          <p:nvPr/>
        </p:nvPicPr>
        <p:blipFill>
          <a:blip r:embed="rId4"/>
          <a:stretch>
            <a:fillRect/>
          </a:stretch>
        </p:blipFill>
        <p:spPr>
          <a:xfrm>
            <a:off x="6948264" y="2976995"/>
            <a:ext cx="1954456" cy="954502"/>
          </a:xfrm>
          <a:prstGeom prst="rect">
            <a:avLst/>
          </a:prstGeom>
        </p:spPr>
      </p:pic>
      <p:sp>
        <p:nvSpPr>
          <p:cNvPr id="26" name="Rounded Rectangular Callout 25"/>
          <p:cNvSpPr/>
          <p:nvPr/>
        </p:nvSpPr>
        <p:spPr>
          <a:xfrm>
            <a:off x="5724128" y="1695838"/>
            <a:ext cx="2808312" cy="1152128"/>
          </a:xfrm>
          <a:prstGeom prst="wedgeRoundRectCallout">
            <a:avLst>
              <a:gd name="adj1" fmla="val -23268"/>
              <a:gd name="adj2" fmla="val 127146"/>
              <a:gd name="adj3" fmla="val 16667"/>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rPr>
              <a:t>2.  After selecting the checkboxes of the lands you wish to transfer out of the Agreement, click the </a:t>
            </a:r>
            <a:r>
              <a:rPr lang="en-CA" sz="1200" b="1" dirty="0">
                <a:solidFill>
                  <a:schemeClr val="tx1"/>
                </a:solidFill>
                <a:latin typeface="Arial" panose="020B0604020202020204" pitchFamily="34" charset="0"/>
              </a:rPr>
              <a:t>&gt;&gt; </a:t>
            </a:r>
            <a:r>
              <a:rPr lang="en-CA" sz="1200" dirty="0">
                <a:solidFill>
                  <a:schemeClr val="tx1"/>
                </a:solidFill>
                <a:latin typeface="Arial" panose="020B0604020202020204" pitchFamily="34" charset="0"/>
              </a:rPr>
              <a:t>to move to the “Land To Be Transferred Out” field and click </a:t>
            </a:r>
            <a:r>
              <a:rPr lang="en-CA" sz="1200" b="1" dirty="0">
                <a:solidFill>
                  <a:schemeClr val="tx1"/>
                </a:solidFill>
                <a:latin typeface="Arial" panose="020B0604020202020204" pitchFamily="34" charset="0"/>
              </a:rPr>
              <a:t>Save</a:t>
            </a:r>
            <a:r>
              <a:rPr lang="en-CA" sz="1200" dirty="0">
                <a:solidFill>
                  <a:schemeClr val="tx1"/>
                </a:solidFill>
                <a:latin typeface="Arial" panose="020B0604020202020204" pitchFamily="34" charset="0"/>
              </a:rPr>
              <a:t>. </a:t>
            </a:r>
          </a:p>
        </p:txBody>
      </p:sp>
    </p:spTree>
    <p:extLst>
      <p:ext uri="{BB962C8B-B14F-4D97-AF65-F5344CB8AC3E}">
        <p14:creationId xmlns:p14="http://schemas.microsoft.com/office/powerpoint/2010/main" val="3955827125"/>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67543" y="1398163"/>
            <a:ext cx="6399095" cy="3046440"/>
          </a:xfrm>
          <a:prstGeom prst="rect">
            <a:avLst/>
          </a:prstGeom>
        </p:spPr>
      </p:pic>
      <p:pic>
        <p:nvPicPr>
          <p:cNvPr id="1027" name="Picture 3" descr="C:\Users\kerry-lynne.kryvench\AppData\Local\Microsoft\Windows\Temporary Internet Files\Content.Outlook\YN94S36N\banner_bottom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813008" y="775370"/>
            <a:ext cx="6336704" cy="338554"/>
          </a:xfrm>
          <a:prstGeom prst="rect">
            <a:avLst/>
          </a:prstGeom>
        </p:spPr>
        <p:txBody>
          <a:bodyPr wrap="square">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Selecting Transferor/Transferee</a:t>
            </a:r>
          </a:p>
        </p:txBody>
      </p:sp>
      <p:sp>
        <p:nvSpPr>
          <p:cNvPr id="10" name="Rounded Rectangular Callout 9"/>
          <p:cNvSpPr/>
          <p:nvPr/>
        </p:nvSpPr>
        <p:spPr>
          <a:xfrm>
            <a:off x="281405" y="813966"/>
            <a:ext cx="2567739" cy="599916"/>
          </a:xfrm>
          <a:prstGeom prst="wedgeRoundRectCallout">
            <a:avLst>
              <a:gd name="adj1" fmla="val 46590"/>
              <a:gd name="adj2" fmla="val 132207"/>
              <a:gd name="adj3" fmla="val 16667"/>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lgn="ctr">
              <a:buAutoNum type="arabicPeriod"/>
            </a:pPr>
            <a:r>
              <a:rPr lang="en-CA" sz="1200" dirty="0">
                <a:solidFill>
                  <a:schemeClr val="tx1"/>
                </a:solidFill>
                <a:latin typeface="Arial" panose="020B0604020202020204" pitchFamily="34" charset="0"/>
              </a:rPr>
              <a:t>Click the “Transferor/Transferee” tab.</a:t>
            </a:r>
          </a:p>
        </p:txBody>
      </p:sp>
      <p:sp>
        <p:nvSpPr>
          <p:cNvPr id="11" name="Rounded Rectangular Callout 10"/>
          <p:cNvSpPr/>
          <p:nvPr/>
        </p:nvSpPr>
        <p:spPr>
          <a:xfrm>
            <a:off x="281405" y="3924148"/>
            <a:ext cx="1872208" cy="598432"/>
          </a:xfrm>
          <a:prstGeom prst="wedgeRoundRectCallout">
            <a:avLst>
              <a:gd name="adj1" fmla="val -451"/>
              <a:gd name="adj2" fmla="val -101825"/>
              <a:gd name="adj3" fmla="val 16667"/>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rPr>
              <a:t>3.  Click the </a:t>
            </a:r>
            <a:r>
              <a:rPr lang="en-CA" sz="1200" b="1" dirty="0">
                <a:solidFill>
                  <a:schemeClr val="tx1"/>
                </a:solidFill>
                <a:latin typeface="Arial" panose="020B0604020202020204" pitchFamily="34" charset="0"/>
              </a:rPr>
              <a:t>Add Transferee</a:t>
            </a:r>
            <a:r>
              <a:rPr lang="en-CA" sz="1200" dirty="0">
                <a:solidFill>
                  <a:schemeClr val="tx1"/>
                </a:solidFill>
                <a:latin typeface="Arial" panose="020B0604020202020204" pitchFamily="34" charset="0"/>
              </a:rPr>
              <a:t> button.</a:t>
            </a:r>
          </a:p>
        </p:txBody>
      </p:sp>
      <p:sp>
        <p:nvSpPr>
          <p:cNvPr id="16" name="Rounded Rectangular Callout 15"/>
          <p:cNvSpPr/>
          <p:nvPr/>
        </p:nvSpPr>
        <p:spPr>
          <a:xfrm>
            <a:off x="2106199" y="2650808"/>
            <a:ext cx="2592288" cy="762884"/>
          </a:xfrm>
          <a:prstGeom prst="wedgeRoundRectCallout">
            <a:avLst>
              <a:gd name="adj1" fmla="val -68311"/>
              <a:gd name="adj2" fmla="val -15508"/>
              <a:gd name="adj3" fmla="val 16667"/>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rPr>
              <a:t>2.  Click the </a:t>
            </a:r>
            <a:r>
              <a:rPr lang="en-CA" sz="1200" b="1" dirty="0">
                <a:solidFill>
                  <a:schemeClr val="tx1"/>
                </a:solidFill>
                <a:latin typeface="Arial" panose="020B0604020202020204" pitchFamily="34" charset="0"/>
              </a:rPr>
              <a:t>Copy Transferors</a:t>
            </a:r>
            <a:r>
              <a:rPr lang="en-CA" sz="1200" dirty="0">
                <a:solidFill>
                  <a:schemeClr val="tx1"/>
                </a:solidFill>
                <a:latin typeface="Arial" panose="020B0604020202020204" pitchFamily="34" charset="0"/>
              </a:rPr>
              <a:t> button to automatically copy the participants to the transferee section.</a:t>
            </a:r>
          </a:p>
        </p:txBody>
      </p:sp>
      <p:pic>
        <p:nvPicPr>
          <p:cNvPr id="17" name="Picture 16"/>
          <p:cNvPicPr>
            <a:picLocks noChangeAspect="1"/>
          </p:cNvPicPr>
          <p:nvPr/>
        </p:nvPicPr>
        <p:blipFill>
          <a:blip r:embed="rId4"/>
          <a:stretch>
            <a:fillRect/>
          </a:stretch>
        </p:blipFill>
        <p:spPr>
          <a:xfrm>
            <a:off x="2921020" y="4146193"/>
            <a:ext cx="6120680" cy="2131816"/>
          </a:xfrm>
          <a:prstGeom prst="rect">
            <a:avLst/>
          </a:prstGeom>
        </p:spPr>
      </p:pic>
      <p:sp>
        <p:nvSpPr>
          <p:cNvPr id="18" name="Rounded Rectangular Callout 17"/>
          <p:cNvSpPr/>
          <p:nvPr/>
        </p:nvSpPr>
        <p:spPr>
          <a:xfrm>
            <a:off x="6683896" y="4435143"/>
            <a:ext cx="1872208" cy="691373"/>
          </a:xfrm>
          <a:prstGeom prst="wedgeRoundRectCallout">
            <a:avLst>
              <a:gd name="adj1" fmla="val 46748"/>
              <a:gd name="adj2" fmla="val 112893"/>
              <a:gd name="adj3" fmla="val 16667"/>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rPr>
              <a:t>5. Click on the “Select” hyperlink next to the applicable client. </a:t>
            </a:r>
          </a:p>
        </p:txBody>
      </p:sp>
      <p:sp>
        <p:nvSpPr>
          <p:cNvPr id="19" name="Rounded Rectangular Callout 18"/>
          <p:cNvSpPr/>
          <p:nvPr/>
        </p:nvSpPr>
        <p:spPr>
          <a:xfrm>
            <a:off x="539552" y="5028800"/>
            <a:ext cx="2273456" cy="1084082"/>
          </a:xfrm>
          <a:prstGeom prst="wedgeRoundRectCallout">
            <a:avLst>
              <a:gd name="adj1" fmla="val 62459"/>
              <a:gd name="adj2" fmla="val -44612"/>
              <a:gd name="adj3" fmla="val 16667"/>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rPr>
              <a:t>4.  Enter the desired client name in the field or to search by Client ID, click </a:t>
            </a:r>
            <a:r>
              <a:rPr lang="en-CA" sz="1200" b="1" dirty="0">
                <a:solidFill>
                  <a:schemeClr val="tx1"/>
                </a:solidFill>
                <a:latin typeface="Arial" panose="020B0604020202020204" pitchFamily="34" charset="0"/>
              </a:rPr>
              <a:t>Find</a:t>
            </a:r>
            <a:r>
              <a:rPr lang="en-CA" sz="1200" dirty="0">
                <a:solidFill>
                  <a:schemeClr val="tx1"/>
                </a:solidFill>
                <a:latin typeface="Arial" panose="020B0604020202020204" pitchFamily="34" charset="0"/>
              </a:rPr>
              <a:t>.</a:t>
            </a:r>
          </a:p>
        </p:txBody>
      </p:sp>
      <p:sp>
        <p:nvSpPr>
          <p:cNvPr id="3" name="Slide Number Placeholder 2"/>
          <p:cNvSpPr>
            <a:spLocks noGrp="1"/>
          </p:cNvSpPr>
          <p:nvPr>
            <p:ph type="sldNum" sz="quarter" idx="4"/>
          </p:nvPr>
        </p:nvSpPr>
        <p:spPr>
          <a:xfrm>
            <a:off x="6553200" y="6356350"/>
            <a:ext cx="2133600" cy="365125"/>
          </a:xfrm>
        </p:spPr>
        <p:txBody>
          <a:bodyPr/>
          <a:lstStyle/>
          <a:p>
            <a:r>
              <a:rPr lang="en-CA" dirty="0"/>
              <a:t>Page </a:t>
            </a:r>
            <a:fld id="{962F2C8B-0636-4A6A-8DFF-6DD9B2921AEA}" type="slidenum">
              <a:rPr lang="en-CA" smtClean="0"/>
              <a:pPr/>
              <a:t>12</a:t>
            </a:fld>
            <a:r>
              <a:rPr lang="en-CA" dirty="0"/>
              <a:t> of 26</a:t>
            </a:r>
          </a:p>
        </p:txBody>
      </p:sp>
    </p:spTree>
    <p:extLst>
      <p:ext uri="{BB962C8B-B14F-4D97-AF65-F5344CB8AC3E}">
        <p14:creationId xmlns:p14="http://schemas.microsoft.com/office/powerpoint/2010/main" val="2340878598"/>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kerry-lynne.kryvench\AppData\Local\Microsoft\Windows\Temporary Internet Files\Content.Outlook\YN94S36N\banner_bottom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539552" y="1484784"/>
            <a:ext cx="7346333" cy="3754994"/>
          </a:xfrm>
          <a:prstGeom prst="rect">
            <a:avLst/>
          </a:prstGeom>
        </p:spPr>
      </p:pic>
      <p:sp>
        <p:nvSpPr>
          <p:cNvPr id="7" name="Rectangle 6"/>
          <p:cNvSpPr/>
          <p:nvPr/>
        </p:nvSpPr>
        <p:spPr>
          <a:xfrm>
            <a:off x="2813008" y="775370"/>
            <a:ext cx="6336704" cy="338554"/>
          </a:xfrm>
          <a:prstGeom prst="rect">
            <a:avLst/>
          </a:prstGeom>
        </p:spPr>
        <p:txBody>
          <a:bodyPr wrap="square">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Selecting Transferor/Transferee (Cont’d.)</a:t>
            </a:r>
          </a:p>
        </p:txBody>
      </p:sp>
      <p:sp>
        <p:nvSpPr>
          <p:cNvPr id="8" name="Rounded Rectangular Callout 7"/>
          <p:cNvSpPr/>
          <p:nvPr/>
        </p:nvSpPr>
        <p:spPr>
          <a:xfrm>
            <a:off x="5940152" y="4725144"/>
            <a:ext cx="2952328" cy="1660405"/>
          </a:xfrm>
          <a:prstGeom prst="wedgeRoundRectCallout">
            <a:avLst>
              <a:gd name="adj1" fmla="val -36858"/>
              <a:gd name="adj2" fmla="val -89823"/>
              <a:gd name="adj3" fmla="val 16667"/>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rPr>
              <a:t>Set the percentage amount of the transferee in the new agreement.</a:t>
            </a:r>
          </a:p>
          <a:p>
            <a:pPr algn="ctr"/>
            <a:endParaRPr lang="en-CA" sz="1200" dirty="0">
              <a:solidFill>
                <a:schemeClr val="tx1"/>
              </a:solidFill>
              <a:latin typeface="Arial" panose="020B0604020202020204" pitchFamily="34" charset="0"/>
            </a:endParaRPr>
          </a:p>
          <a:p>
            <a:pPr algn="ctr"/>
            <a:r>
              <a:rPr lang="en-CA" sz="1200" dirty="0">
                <a:solidFill>
                  <a:schemeClr val="tx1"/>
                </a:solidFill>
                <a:latin typeface="Arial" panose="020B0604020202020204" pitchFamily="34" charset="0"/>
              </a:rPr>
              <a:t>NOTE: If the new agreement includes multiple participants, the percentage among all the transferees must be equal to 100%.</a:t>
            </a:r>
          </a:p>
        </p:txBody>
      </p:sp>
      <p:sp>
        <p:nvSpPr>
          <p:cNvPr id="3" name="Slide Number Placeholder 2"/>
          <p:cNvSpPr>
            <a:spLocks noGrp="1"/>
          </p:cNvSpPr>
          <p:nvPr>
            <p:ph type="sldNum" sz="quarter" idx="4"/>
          </p:nvPr>
        </p:nvSpPr>
        <p:spPr>
          <a:xfrm>
            <a:off x="6553200" y="6356350"/>
            <a:ext cx="2133600" cy="365125"/>
          </a:xfrm>
        </p:spPr>
        <p:txBody>
          <a:bodyPr/>
          <a:lstStyle/>
          <a:p>
            <a:r>
              <a:rPr lang="en-CA" dirty="0"/>
              <a:t>Page </a:t>
            </a:r>
            <a:fld id="{962F2C8B-0636-4A6A-8DFF-6DD9B2921AEA}" type="slidenum">
              <a:rPr lang="en-CA" smtClean="0"/>
              <a:pPr/>
              <a:t>13</a:t>
            </a:fld>
            <a:r>
              <a:rPr lang="en-CA" dirty="0"/>
              <a:t> of 26</a:t>
            </a:r>
          </a:p>
        </p:txBody>
      </p:sp>
    </p:spTree>
    <p:extLst>
      <p:ext uri="{BB962C8B-B14F-4D97-AF65-F5344CB8AC3E}">
        <p14:creationId xmlns:p14="http://schemas.microsoft.com/office/powerpoint/2010/main" val="1395653306"/>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691047" y="1566516"/>
            <a:ext cx="7761905" cy="3019048"/>
          </a:xfrm>
          <a:prstGeom prst="rect">
            <a:avLst/>
          </a:prstGeom>
        </p:spPr>
      </p:pic>
      <p:pic>
        <p:nvPicPr>
          <p:cNvPr id="1027" name="Picture 3" descr="C:\Users\kerry-lynne.kryvench\AppData\Local\Microsoft\Windows\Temporary Internet Files\Content.Outlook\YN94S36N\banner_bottom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807936" y="811500"/>
            <a:ext cx="6336704" cy="338554"/>
          </a:xfrm>
          <a:prstGeom prst="rect">
            <a:avLst/>
          </a:prstGeom>
        </p:spPr>
        <p:txBody>
          <a:bodyPr wrap="square">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Adding Alternate Email (OPTIONAL)</a:t>
            </a:r>
          </a:p>
        </p:txBody>
      </p:sp>
      <p:pic>
        <p:nvPicPr>
          <p:cNvPr id="13" name="Picture 12"/>
          <p:cNvPicPr>
            <a:picLocks noChangeAspect="1"/>
          </p:cNvPicPr>
          <p:nvPr/>
        </p:nvPicPr>
        <p:blipFill>
          <a:blip r:embed="rId4"/>
          <a:stretch>
            <a:fillRect/>
          </a:stretch>
        </p:blipFill>
        <p:spPr>
          <a:xfrm>
            <a:off x="1043609" y="5589240"/>
            <a:ext cx="539044" cy="523642"/>
          </a:xfrm>
          <a:prstGeom prst="rect">
            <a:avLst/>
          </a:prstGeom>
        </p:spPr>
      </p:pic>
      <p:sp>
        <p:nvSpPr>
          <p:cNvPr id="14" name="TextBox 13"/>
          <p:cNvSpPr txBox="1"/>
          <p:nvPr/>
        </p:nvSpPr>
        <p:spPr>
          <a:xfrm>
            <a:off x="1691680" y="5671030"/>
            <a:ext cx="6761272" cy="646331"/>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NOTE: Only fill in an alternate Email address if other than the default address is desired. Doing this will replace the default address for email notifications related to the current request only.</a:t>
            </a:r>
          </a:p>
          <a:p>
            <a:endParaRPr lang="en-CA" sz="1200" dirty="0">
              <a:latin typeface="Arial" panose="020B0604020202020204" pitchFamily="34" charset="0"/>
              <a:cs typeface="Arial" panose="020B0604020202020204" pitchFamily="34" charset="0"/>
            </a:endParaRPr>
          </a:p>
        </p:txBody>
      </p:sp>
      <p:sp>
        <p:nvSpPr>
          <p:cNvPr id="15" name="Rounded Rectangular Callout 14"/>
          <p:cNvSpPr/>
          <p:nvPr/>
        </p:nvSpPr>
        <p:spPr>
          <a:xfrm>
            <a:off x="6522418" y="3864182"/>
            <a:ext cx="1944216" cy="588311"/>
          </a:xfrm>
          <a:prstGeom prst="wedgeRoundRectCallout">
            <a:avLst>
              <a:gd name="adj1" fmla="val -36858"/>
              <a:gd name="adj2" fmla="val -89823"/>
              <a:gd name="adj3" fmla="val 16667"/>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rPr>
              <a:t>Enter new Email address and click </a:t>
            </a:r>
            <a:r>
              <a:rPr lang="en-CA" sz="1200" b="1" dirty="0">
                <a:solidFill>
                  <a:schemeClr val="tx1"/>
                </a:solidFill>
                <a:latin typeface="Arial" panose="020B0604020202020204" pitchFamily="34" charset="0"/>
              </a:rPr>
              <a:t>Save.</a:t>
            </a:r>
          </a:p>
        </p:txBody>
      </p:sp>
      <p:sp>
        <p:nvSpPr>
          <p:cNvPr id="19" name="Rounded Rectangular Callout 18"/>
          <p:cNvSpPr/>
          <p:nvPr/>
        </p:nvSpPr>
        <p:spPr>
          <a:xfrm>
            <a:off x="6444208" y="1393755"/>
            <a:ext cx="1872208" cy="582606"/>
          </a:xfrm>
          <a:prstGeom prst="wedgeRoundRectCallout">
            <a:avLst>
              <a:gd name="adj1" fmla="val -101388"/>
              <a:gd name="adj2" fmla="val 85414"/>
              <a:gd name="adj3" fmla="val 16667"/>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rPr>
              <a:t>1. Click the “Email” tab.</a:t>
            </a:r>
          </a:p>
        </p:txBody>
      </p:sp>
      <p:sp>
        <p:nvSpPr>
          <p:cNvPr id="3" name="Slide Number Placeholder 2"/>
          <p:cNvSpPr>
            <a:spLocks noGrp="1"/>
          </p:cNvSpPr>
          <p:nvPr>
            <p:ph type="sldNum" sz="quarter" idx="4"/>
          </p:nvPr>
        </p:nvSpPr>
        <p:spPr>
          <a:xfrm>
            <a:off x="6553200" y="6356350"/>
            <a:ext cx="2133600" cy="365125"/>
          </a:xfrm>
        </p:spPr>
        <p:txBody>
          <a:bodyPr/>
          <a:lstStyle/>
          <a:p>
            <a:r>
              <a:rPr lang="en-CA" dirty="0"/>
              <a:t>Page </a:t>
            </a:r>
            <a:fld id="{962F2C8B-0636-4A6A-8DFF-6DD9B2921AEA}" type="slidenum">
              <a:rPr lang="en-CA" smtClean="0"/>
              <a:pPr/>
              <a:t>14</a:t>
            </a:fld>
            <a:r>
              <a:rPr lang="en-CA" dirty="0"/>
              <a:t> of 26</a:t>
            </a:r>
          </a:p>
        </p:txBody>
      </p:sp>
    </p:spTree>
    <p:extLst>
      <p:ext uri="{BB962C8B-B14F-4D97-AF65-F5344CB8AC3E}">
        <p14:creationId xmlns:p14="http://schemas.microsoft.com/office/powerpoint/2010/main" val="3419677404"/>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86286" y="1600428"/>
            <a:ext cx="7771428" cy="3657143"/>
          </a:xfrm>
          <a:prstGeom prst="rect">
            <a:avLst/>
          </a:prstGeom>
        </p:spPr>
      </p:pic>
      <p:pic>
        <p:nvPicPr>
          <p:cNvPr id="1027" name="Picture 3" descr="C:\Users\kerry-lynne.kryvench\AppData\Local\Microsoft\Windows\Temporary Internet Files\Content.Outlook\YN94S36N\banner_bottom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813008" y="775370"/>
            <a:ext cx="6336704" cy="338554"/>
          </a:xfrm>
          <a:prstGeom prst="rect">
            <a:avLst/>
          </a:prstGeom>
        </p:spPr>
        <p:txBody>
          <a:bodyPr wrap="square">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Additional Information</a:t>
            </a:r>
          </a:p>
        </p:txBody>
      </p:sp>
      <p:sp>
        <p:nvSpPr>
          <p:cNvPr id="9" name="Rounded Rectangular Callout 8"/>
          <p:cNvSpPr/>
          <p:nvPr/>
        </p:nvSpPr>
        <p:spPr>
          <a:xfrm>
            <a:off x="6444208" y="1393755"/>
            <a:ext cx="1872208" cy="582606"/>
          </a:xfrm>
          <a:prstGeom prst="wedgeRoundRectCallout">
            <a:avLst>
              <a:gd name="adj1" fmla="val -50705"/>
              <a:gd name="adj2" fmla="val 78011"/>
              <a:gd name="adj3" fmla="val 16667"/>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rPr>
              <a:t>1. Click the “Status/Warning” tab.</a:t>
            </a:r>
          </a:p>
        </p:txBody>
      </p:sp>
      <p:sp>
        <p:nvSpPr>
          <p:cNvPr id="10" name="Rounded Rectangular Callout 9"/>
          <p:cNvSpPr/>
          <p:nvPr/>
        </p:nvSpPr>
        <p:spPr>
          <a:xfrm>
            <a:off x="395536" y="2058145"/>
            <a:ext cx="2627784" cy="716757"/>
          </a:xfrm>
          <a:prstGeom prst="wedgeRoundRectCallout">
            <a:avLst>
              <a:gd name="adj1" fmla="val 57900"/>
              <a:gd name="adj2" fmla="val 76355"/>
              <a:gd name="adj3" fmla="val 16667"/>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rPr>
              <a:t>2. Select the applicable Client Name initiating the Partial Land Transfer from the dropdown menu.</a:t>
            </a:r>
          </a:p>
        </p:txBody>
      </p:sp>
      <p:sp>
        <p:nvSpPr>
          <p:cNvPr id="11" name="Rounded Rectangular Callout 10"/>
          <p:cNvSpPr/>
          <p:nvPr/>
        </p:nvSpPr>
        <p:spPr>
          <a:xfrm>
            <a:off x="5364088" y="3153117"/>
            <a:ext cx="3528392" cy="1298788"/>
          </a:xfrm>
          <a:prstGeom prst="wedgeRoundRectCallout">
            <a:avLst>
              <a:gd name="adj1" fmla="val -86518"/>
              <a:gd name="adj2" fmla="val -6902"/>
              <a:gd name="adj3" fmla="val 16667"/>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rPr>
              <a:t>3. Enter the Transfer Effective Date (Optional). </a:t>
            </a:r>
          </a:p>
          <a:p>
            <a:pPr algn="ctr"/>
            <a:r>
              <a:rPr lang="en-CA" sz="1200" dirty="0">
                <a:solidFill>
                  <a:schemeClr val="tx1"/>
                </a:solidFill>
                <a:latin typeface="Arial" panose="020B0604020202020204" pitchFamily="34" charset="0"/>
              </a:rPr>
              <a:t>Note: If future dated, the request will not be submitted to AB Energy for approval until the date indicated.</a:t>
            </a:r>
          </a:p>
        </p:txBody>
      </p:sp>
      <p:sp>
        <p:nvSpPr>
          <p:cNvPr id="12" name="Rounded Rectangle 11"/>
          <p:cNvSpPr/>
          <p:nvPr/>
        </p:nvSpPr>
        <p:spPr>
          <a:xfrm>
            <a:off x="611560" y="4974430"/>
            <a:ext cx="3096344" cy="614810"/>
          </a:xfrm>
          <a:prstGeom prst="roundRect">
            <a:avLst>
              <a:gd name="adj" fmla="val 22736"/>
            </a:avLst>
          </a:prstGeom>
          <a:solidFill>
            <a:schemeClr val="accent5">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rPr>
              <a:t>Use the “Comment” field to enter a file number or other data for your reference.</a:t>
            </a:r>
          </a:p>
        </p:txBody>
      </p:sp>
      <p:sp>
        <p:nvSpPr>
          <p:cNvPr id="16" name="Rounded Rectangular Callout 15"/>
          <p:cNvSpPr/>
          <p:nvPr/>
        </p:nvSpPr>
        <p:spPr>
          <a:xfrm>
            <a:off x="4694346" y="5013193"/>
            <a:ext cx="1872208" cy="582606"/>
          </a:xfrm>
          <a:prstGeom prst="wedgeRoundRectCallout">
            <a:avLst>
              <a:gd name="adj1" fmla="val -60842"/>
              <a:gd name="adj2" fmla="val -78939"/>
              <a:gd name="adj3" fmla="val 16667"/>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rPr>
              <a:t>4. Click </a:t>
            </a:r>
            <a:r>
              <a:rPr lang="en-CA" sz="1200" b="1" dirty="0">
                <a:solidFill>
                  <a:schemeClr val="tx1"/>
                </a:solidFill>
                <a:latin typeface="Arial" panose="020B0604020202020204" pitchFamily="34" charset="0"/>
              </a:rPr>
              <a:t>Save</a:t>
            </a:r>
            <a:r>
              <a:rPr lang="en-CA" sz="1200" dirty="0">
                <a:solidFill>
                  <a:schemeClr val="tx1"/>
                </a:solidFill>
                <a:latin typeface="Arial" panose="020B0604020202020204" pitchFamily="34" charset="0"/>
              </a:rPr>
              <a:t>.</a:t>
            </a:r>
          </a:p>
        </p:txBody>
      </p:sp>
      <p:sp>
        <p:nvSpPr>
          <p:cNvPr id="4" name="Slide Number Placeholder 3"/>
          <p:cNvSpPr>
            <a:spLocks noGrp="1"/>
          </p:cNvSpPr>
          <p:nvPr>
            <p:ph type="sldNum" sz="quarter" idx="4"/>
          </p:nvPr>
        </p:nvSpPr>
        <p:spPr>
          <a:xfrm>
            <a:off x="6553200" y="6356350"/>
            <a:ext cx="2133600" cy="365125"/>
          </a:xfrm>
        </p:spPr>
        <p:txBody>
          <a:bodyPr/>
          <a:lstStyle/>
          <a:p>
            <a:r>
              <a:rPr lang="en-CA" dirty="0"/>
              <a:t>Page </a:t>
            </a:r>
            <a:fld id="{962F2C8B-0636-4A6A-8DFF-6DD9B2921AEA}" type="slidenum">
              <a:rPr lang="en-CA" smtClean="0"/>
              <a:pPr/>
              <a:t>15</a:t>
            </a:fld>
            <a:r>
              <a:rPr lang="en-CA" dirty="0"/>
              <a:t> of 26</a:t>
            </a:r>
          </a:p>
        </p:txBody>
      </p:sp>
    </p:spTree>
    <p:extLst>
      <p:ext uri="{BB962C8B-B14F-4D97-AF65-F5344CB8AC3E}">
        <p14:creationId xmlns:p14="http://schemas.microsoft.com/office/powerpoint/2010/main" val="1416476861"/>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VANESS~1.BOD\AppData\Local\Temp\SNAGHTML52d8cc2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941" y="3662619"/>
            <a:ext cx="8750117" cy="185411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kerry-lynne.kryvench\AppData\Local\Microsoft\Windows\Temporary Internet Files\Content.Outlook\YN94S36N\banner_bottom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813008" y="775370"/>
            <a:ext cx="6336704" cy="338554"/>
          </a:xfrm>
          <a:prstGeom prst="rect">
            <a:avLst/>
          </a:prstGeom>
        </p:spPr>
        <p:txBody>
          <a:bodyPr wrap="square">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Submitting Partial Land Transfer</a:t>
            </a:r>
          </a:p>
        </p:txBody>
      </p:sp>
      <p:pic>
        <p:nvPicPr>
          <p:cNvPr id="4" name="Picture 3"/>
          <p:cNvPicPr>
            <a:picLocks noChangeAspect="1"/>
          </p:cNvPicPr>
          <p:nvPr/>
        </p:nvPicPr>
        <p:blipFill>
          <a:blip r:embed="rId4"/>
          <a:stretch>
            <a:fillRect/>
          </a:stretch>
        </p:blipFill>
        <p:spPr>
          <a:xfrm>
            <a:off x="256724" y="1189219"/>
            <a:ext cx="5112568" cy="2492695"/>
          </a:xfrm>
          <a:prstGeom prst="rect">
            <a:avLst/>
          </a:prstGeom>
        </p:spPr>
      </p:pic>
      <p:sp>
        <p:nvSpPr>
          <p:cNvPr id="13" name="Rounded Rectangular Callout 12"/>
          <p:cNvSpPr/>
          <p:nvPr/>
        </p:nvSpPr>
        <p:spPr>
          <a:xfrm>
            <a:off x="4067944" y="1883121"/>
            <a:ext cx="4212981" cy="1152128"/>
          </a:xfrm>
          <a:prstGeom prst="wedgeRoundRectCallout">
            <a:avLst>
              <a:gd name="adj1" fmla="val -93268"/>
              <a:gd name="adj2" fmla="val 56248"/>
              <a:gd name="adj3" fmla="val 16667"/>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rPr>
              <a:t>1. Once you’ve confirmed that all applicable information for the Partial Land Transfer has been entered and is complete, click </a:t>
            </a:r>
            <a:r>
              <a:rPr lang="en-CA" sz="1200" b="1" dirty="0">
                <a:solidFill>
                  <a:schemeClr val="tx1"/>
                </a:solidFill>
                <a:latin typeface="Arial" panose="020B0604020202020204" pitchFamily="34" charset="0"/>
              </a:rPr>
              <a:t>Submit</a:t>
            </a:r>
            <a:r>
              <a:rPr lang="en-CA" sz="1200" dirty="0">
                <a:solidFill>
                  <a:schemeClr val="tx1"/>
                </a:solidFill>
                <a:latin typeface="Arial" panose="020B0604020202020204" pitchFamily="34" charset="0"/>
              </a:rPr>
              <a:t>. The request status will be updated to “Concurrence”.</a:t>
            </a:r>
          </a:p>
        </p:txBody>
      </p:sp>
      <p:sp>
        <p:nvSpPr>
          <p:cNvPr id="12" name="TextBox 11"/>
          <p:cNvSpPr txBox="1"/>
          <p:nvPr/>
        </p:nvSpPr>
        <p:spPr>
          <a:xfrm>
            <a:off x="949345" y="5745514"/>
            <a:ext cx="7776863"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An email notification (sample above) will be sent to all participants involved in the Partial Land Transfer to notify ETS users to log into ETS to review and complete the concurrence process.</a:t>
            </a:r>
          </a:p>
          <a:p>
            <a:r>
              <a:rPr lang="en-US" sz="1200" dirty="0">
                <a:latin typeface="Arial" panose="020B0604020202020204" pitchFamily="34" charset="0"/>
                <a:cs typeface="Arial" panose="020B0604020202020204" pitchFamily="34" charset="0"/>
              </a:rPr>
              <a:t> </a:t>
            </a:r>
          </a:p>
        </p:txBody>
      </p:sp>
      <p:pic>
        <p:nvPicPr>
          <p:cNvPr id="15" name="Picture 14"/>
          <p:cNvPicPr>
            <a:picLocks noChangeAspect="1"/>
          </p:cNvPicPr>
          <p:nvPr/>
        </p:nvPicPr>
        <p:blipFill>
          <a:blip r:embed="rId5"/>
          <a:stretch>
            <a:fillRect/>
          </a:stretch>
        </p:blipFill>
        <p:spPr>
          <a:xfrm>
            <a:off x="256725" y="5619417"/>
            <a:ext cx="714876" cy="694451"/>
          </a:xfrm>
          <a:prstGeom prst="rect">
            <a:avLst/>
          </a:prstGeom>
        </p:spPr>
      </p:pic>
      <p:sp>
        <p:nvSpPr>
          <p:cNvPr id="3" name="Rectangle 2"/>
          <p:cNvSpPr/>
          <p:nvPr/>
        </p:nvSpPr>
        <p:spPr>
          <a:xfrm>
            <a:off x="4222863" y="3714740"/>
            <a:ext cx="1229825" cy="461665"/>
          </a:xfrm>
          <a:prstGeom prst="rect">
            <a:avLst/>
          </a:prstGeom>
        </p:spPr>
        <p:txBody>
          <a:bodyPr wrap="none">
            <a:spAutoFit/>
          </a:bodyPr>
          <a:lstStyle/>
          <a:p>
            <a:pPr algn="ctr"/>
            <a:r>
              <a:rPr lang="en-US" sz="2400" dirty="0">
                <a:ln w="0"/>
                <a:gradFill>
                  <a:gsLst>
                    <a:gs pos="0">
                      <a:schemeClr val="accent5">
                        <a:lumMod val="50000"/>
                      </a:schemeClr>
                    </a:gs>
                    <a:gs pos="50000">
                      <a:schemeClr val="accent5"/>
                    </a:gs>
                    <a:gs pos="100000">
                      <a:schemeClr val="accent5">
                        <a:lumMod val="60000"/>
                        <a:lumOff val="40000"/>
                      </a:schemeClr>
                    </a:gs>
                  </a:gsLst>
                  <a:lin ang="5400000"/>
                </a:gradFill>
                <a:latin typeface="Arial" panose="020B0604020202020204" pitchFamily="34" charset="0"/>
                <a:cs typeface="Arial" panose="020B0604020202020204" pitchFamily="34" charset="0"/>
              </a:rPr>
              <a:t>Sample</a:t>
            </a:r>
          </a:p>
        </p:txBody>
      </p:sp>
      <p:sp>
        <p:nvSpPr>
          <p:cNvPr id="6" name="Slide Number Placeholder 5"/>
          <p:cNvSpPr>
            <a:spLocks noGrp="1"/>
          </p:cNvSpPr>
          <p:nvPr>
            <p:ph type="sldNum" sz="quarter" idx="4"/>
          </p:nvPr>
        </p:nvSpPr>
        <p:spPr>
          <a:xfrm>
            <a:off x="6553200" y="6356350"/>
            <a:ext cx="2133600" cy="365125"/>
          </a:xfrm>
        </p:spPr>
        <p:txBody>
          <a:bodyPr/>
          <a:lstStyle/>
          <a:p>
            <a:r>
              <a:rPr lang="en-CA" dirty="0"/>
              <a:t>Page </a:t>
            </a:r>
            <a:fld id="{962F2C8B-0636-4A6A-8DFF-6DD9B2921AEA}" type="slidenum">
              <a:rPr lang="en-CA" smtClean="0"/>
              <a:pPr/>
              <a:t>16</a:t>
            </a:fld>
            <a:r>
              <a:rPr lang="en-CA" dirty="0"/>
              <a:t> of 26</a:t>
            </a:r>
          </a:p>
        </p:txBody>
      </p:sp>
    </p:spTree>
    <p:extLst>
      <p:ext uri="{BB962C8B-B14F-4D97-AF65-F5344CB8AC3E}">
        <p14:creationId xmlns:p14="http://schemas.microsoft.com/office/powerpoint/2010/main" val="2275153848"/>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kerry-lynne.kryvench\AppData\Local\Microsoft\Windows\Temporary Internet Files\Content.Outlook\YN94S36N\banner_bottom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813008" y="775370"/>
            <a:ext cx="6336704" cy="338554"/>
          </a:xfrm>
          <a:prstGeom prst="rect">
            <a:avLst/>
          </a:prstGeom>
        </p:spPr>
        <p:txBody>
          <a:bodyPr wrap="square">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Concurrence</a:t>
            </a:r>
          </a:p>
        </p:txBody>
      </p:sp>
      <p:pic>
        <p:nvPicPr>
          <p:cNvPr id="3" name="Picture 2"/>
          <p:cNvPicPr>
            <a:picLocks noChangeAspect="1"/>
          </p:cNvPicPr>
          <p:nvPr/>
        </p:nvPicPr>
        <p:blipFill>
          <a:blip r:embed="rId3"/>
          <a:stretch>
            <a:fillRect/>
          </a:stretch>
        </p:blipFill>
        <p:spPr>
          <a:xfrm>
            <a:off x="471562" y="1412278"/>
            <a:ext cx="2341446" cy="4080805"/>
          </a:xfrm>
          <a:prstGeom prst="rect">
            <a:avLst/>
          </a:prstGeom>
        </p:spPr>
      </p:pic>
      <p:pic>
        <p:nvPicPr>
          <p:cNvPr id="4" name="Picture 3"/>
          <p:cNvPicPr>
            <a:picLocks noChangeAspect="1"/>
          </p:cNvPicPr>
          <p:nvPr/>
        </p:nvPicPr>
        <p:blipFill>
          <a:blip r:embed="rId4"/>
          <a:stretch>
            <a:fillRect/>
          </a:stretch>
        </p:blipFill>
        <p:spPr>
          <a:xfrm>
            <a:off x="3134476" y="3421703"/>
            <a:ext cx="6009524" cy="2304762"/>
          </a:xfrm>
          <a:prstGeom prst="rect">
            <a:avLst/>
          </a:prstGeom>
        </p:spPr>
      </p:pic>
      <p:sp>
        <p:nvSpPr>
          <p:cNvPr id="12" name="Rounded Rectangular Callout 11"/>
          <p:cNvSpPr/>
          <p:nvPr/>
        </p:nvSpPr>
        <p:spPr>
          <a:xfrm>
            <a:off x="1545346" y="1690755"/>
            <a:ext cx="1589130" cy="717049"/>
          </a:xfrm>
          <a:prstGeom prst="wedgeRoundRectCallout">
            <a:avLst>
              <a:gd name="adj1" fmla="val -56052"/>
              <a:gd name="adj2" fmla="val 128013"/>
              <a:gd name="adj3" fmla="val 16667"/>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rPr>
              <a:t>1. Login to ETS and select “Transfers”.</a:t>
            </a:r>
          </a:p>
        </p:txBody>
      </p:sp>
      <p:sp>
        <p:nvSpPr>
          <p:cNvPr id="13" name="Rounded Rectangular Callout 12"/>
          <p:cNvSpPr/>
          <p:nvPr/>
        </p:nvSpPr>
        <p:spPr>
          <a:xfrm>
            <a:off x="2178086" y="2732192"/>
            <a:ext cx="1589130" cy="717049"/>
          </a:xfrm>
          <a:prstGeom prst="wedgeRoundRectCallout">
            <a:avLst>
              <a:gd name="adj1" fmla="val -61327"/>
              <a:gd name="adj2" fmla="val 59810"/>
              <a:gd name="adj3" fmla="val 16667"/>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rPr>
              <a:t>2. Select “Work in Progress”.</a:t>
            </a:r>
          </a:p>
        </p:txBody>
      </p:sp>
      <p:sp>
        <p:nvSpPr>
          <p:cNvPr id="15" name="Rounded Rectangular Callout 14"/>
          <p:cNvSpPr/>
          <p:nvPr/>
        </p:nvSpPr>
        <p:spPr>
          <a:xfrm>
            <a:off x="6156177" y="2594631"/>
            <a:ext cx="2319778" cy="938445"/>
          </a:xfrm>
          <a:prstGeom prst="wedgeRoundRectCallout">
            <a:avLst>
              <a:gd name="adj1" fmla="val 18670"/>
              <a:gd name="adj2" fmla="val 102672"/>
              <a:gd name="adj3" fmla="val 16667"/>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rPr>
              <a:t>3. Enter the ETS Request Number referenced in the notification email.</a:t>
            </a:r>
          </a:p>
        </p:txBody>
      </p:sp>
      <p:sp>
        <p:nvSpPr>
          <p:cNvPr id="16" name="Rounded Rectangular Callout 15"/>
          <p:cNvSpPr/>
          <p:nvPr/>
        </p:nvSpPr>
        <p:spPr>
          <a:xfrm>
            <a:off x="3850034" y="4993304"/>
            <a:ext cx="1267662" cy="499779"/>
          </a:xfrm>
          <a:prstGeom prst="wedgeRoundRectCallout">
            <a:avLst>
              <a:gd name="adj1" fmla="val 79465"/>
              <a:gd name="adj2" fmla="val -23611"/>
              <a:gd name="adj3" fmla="val 16667"/>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rPr>
              <a:t>4. Click</a:t>
            </a:r>
            <a:r>
              <a:rPr lang="en-CA" sz="1200" b="1" dirty="0">
                <a:solidFill>
                  <a:schemeClr val="tx1"/>
                </a:solidFill>
                <a:latin typeface="Arial" panose="020B0604020202020204" pitchFamily="34" charset="0"/>
              </a:rPr>
              <a:t> Find</a:t>
            </a:r>
            <a:r>
              <a:rPr lang="en-CA" sz="1200" dirty="0">
                <a:solidFill>
                  <a:schemeClr val="tx1"/>
                </a:solidFill>
                <a:latin typeface="Arial" panose="020B0604020202020204" pitchFamily="34" charset="0"/>
              </a:rPr>
              <a:t>.</a:t>
            </a:r>
          </a:p>
        </p:txBody>
      </p:sp>
      <p:sp>
        <p:nvSpPr>
          <p:cNvPr id="6" name="Rectangle 5"/>
          <p:cNvSpPr/>
          <p:nvPr/>
        </p:nvSpPr>
        <p:spPr>
          <a:xfrm>
            <a:off x="1042421" y="5683984"/>
            <a:ext cx="7541840" cy="461665"/>
          </a:xfrm>
          <a:prstGeom prst="rect">
            <a:avLst/>
          </a:prstGeom>
        </p:spPr>
        <p:txBody>
          <a:bodyPr wrap="square">
            <a:spAutoFit/>
          </a:bodyPr>
          <a:lstStyle/>
          <a:p>
            <a:r>
              <a:rPr lang="en-CA" sz="1200" dirty="0">
                <a:latin typeface="Arial" panose="020B0604020202020204" pitchFamily="34" charset="0"/>
                <a:cs typeface="Arial" panose="020B0604020202020204" pitchFamily="34" charset="0"/>
              </a:rPr>
              <a:t>NOTE: The Partial Land Transfer will not be submitted to AB Energy until all parties involved concur to the Transfer.</a:t>
            </a:r>
          </a:p>
        </p:txBody>
      </p:sp>
      <p:pic>
        <p:nvPicPr>
          <p:cNvPr id="17" name="Picture 16"/>
          <p:cNvPicPr>
            <a:picLocks noChangeAspect="1"/>
          </p:cNvPicPr>
          <p:nvPr/>
        </p:nvPicPr>
        <p:blipFill>
          <a:blip r:embed="rId5"/>
          <a:stretch>
            <a:fillRect/>
          </a:stretch>
        </p:blipFill>
        <p:spPr>
          <a:xfrm>
            <a:off x="471562" y="5558330"/>
            <a:ext cx="570859" cy="554549"/>
          </a:xfrm>
          <a:prstGeom prst="rect">
            <a:avLst/>
          </a:prstGeom>
        </p:spPr>
      </p:pic>
      <p:sp>
        <p:nvSpPr>
          <p:cNvPr id="9" name="Slide Number Placeholder 8"/>
          <p:cNvSpPr>
            <a:spLocks noGrp="1"/>
          </p:cNvSpPr>
          <p:nvPr>
            <p:ph type="sldNum" sz="quarter" idx="4"/>
          </p:nvPr>
        </p:nvSpPr>
        <p:spPr>
          <a:xfrm>
            <a:off x="6553200" y="6356350"/>
            <a:ext cx="2133600" cy="365125"/>
          </a:xfrm>
        </p:spPr>
        <p:txBody>
          <a:bodyPr/>
          <a:lstStyle/>
          <a:p>
            <a:r>
              <a:rPr lang="en-CA" dirty="0"/>
              <a:t>Page </a:t>
            </a:r>
            <a:fld id="{962F2C8B-0636-4A6A-8DFF-6DD9B2921AEA}" type="slidenum">
              <a:rPr lang="en-CA" smtClean="0"/>
              <a:pPr/>
              <a:t>17</a:t>
            </a:fld>
            <a:r>
              <a:rPr lang="en-CA" dirty="0"/>
              <a:t> of 26</a:t>
            </a:r>
          </a:p>
        </p:txBody>
      </p:sp>
    </p:spTree>
    <p:extLst>
      <p:ext uri="{BB962C8B-B14F-4D97-AF65-F5344CB8AC3E}">
        <p14:creationId xmlns:p14="http://schemas.microsoft.com/office/powerpoint/2010/main" val="1640406187"/>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kerry-lynne.kryvench\AppData\Local\Microsoft\Windows\Temporary Internet Files\Content.Outlook\YN94S36N\banner_bottom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1907704" y="954924"/>
            <a:ext cx="4964070" cy="2819202"/>
          </a:xfrm>
          <a:prstGeom prst="rect">
            <a:avLst/>
          </a:prstGeom>
        </p:spPr>
      </p:pic>
      <p:sp>
        <p:nvSpPr>
          <p:cNvPr id="10" name="Rectangle 9"/>
          <p:cNvSpPr/>
          <p:nvPr/>
        </p:nvSpPr>
        <p:spPr>
          <a:xfrm>
            <a:off x="2813008" y="775370"/>
            <a:ext cx="6336704" cy="338554"/>
          </a:xfrm>
          <a:prstGeom prst="rect">
            <a:avLst/>
          </a:prstGeom>
        </p:spPr>
        <p:txBody>
          <a:bodyPr wrap="square">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Concurrence (Cont’d.)</a:t>
            </a:r>
          </a:p>
        </p:txBody>
      </p:sp>
      <p:sp>
        <p:nvSpPr>
          <p:cNvPr id="12" name="Rounded Rectangular Callout 11"/>
          <p:cNvSpPr/>
          <p:nvPr/>
        </p:nvSpPr>
        <p:spPr>
          <a:xfrm>
            <a:off x="6012160" y="1352460"/>
            <a:ext cx="2331676" cy="838990"/>
          </a:xfrm>
          <a:prstGeom prst="wedgeRoundRectCallout">
            <a:avLst>
              <a:gd name="adj1" fmla="val -98786"/>
              <a:gd name="adj2" fmla="val 111299"/>
              <a:gd name="adj3" fmla="val 16667"/>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rPr>
              <a:t>2. Click the “Concurrence” hyperlink to open the “Concur Transfer Request” screen.</a:t>
            </a:r>
          </a:p>
        </p:txBody>
      </p:sp>
      <p:pic>
        <p:nvPicPr>
          <p:cNvPr id="6" name="Picture 5"/>
          <p:cNvPicPr>
            <a:picLocks noChangeAspect="1"/>
          </p:cNvPicPr>
          <p:nvPr/>
        </p:nvPicPr>
        <p:blipFill>
          <a:blip r:embed="rId4"/>
          <a:stretch>
            <a:fillRect/>
          </a:stretch>
        </p:blipFill>
        <p:spPr>
          <a:xfrm>
            <a:off x="1115616" y="3694540"/>
            <a:ext cx="6732240" cy="2722597"/>
          </a:xfrm>
          <a:prstGeom prst="rect">
            <a:avLst/>
          </a:prstGeom>
        </p:spPr>
      </p:pic>
      <p:sp>
        <p:nvSpPr>
          <p:cNvPr id="15" name="Rounded Rectangular Callout 14"/>
          <p:cNvSpPr/>
          <p:nvPr/>
        </p:nvSpPr>
        <p:spPr>
          <a:xfrm>
            <a:off x="5079349" y="4031044"/>
            <a:ext cx="1619200" cy="788576"/>
          </a:xfrm>
          <a:prstGeom prst="wedgeRoundRectCallout">
            <a:avLst>
              <a:gd name="adj1" fmla="val -64156"/>
              <a:gd name="adj2" fmla="val 39866"/>
              <a:gd name="adj3" fmla="val 16667"/>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rPr>
              <a:t>3. Select either the “Yes” (approve) or “No” (reject) option.</a:t>
            </a:r>
          </a:p>
        </p:txBody>
      </p:sp>
      <p:sp>
        <p:nvSpPr>
          <p:cNvPr id="16" name="Rounded Rectangular Callout 15"/>
          <p:cNvSpPr/>
          <p:nvPr/>
        </p:nvSpPr>
        <p:spPr>
          <a:xfrm>
            <a:off x="5311399" y="5272839"/>
            <a:ext cx="988793" cy="748449"/>
          </a:xfrm>
          <a:prstGeom prst="wedgeRoundRectCallout">
            <a:avLst>
              <a:gd name="adj1" fmla="val -130028"/>
              <a:gd name="adj2" fmla="val 24756"/>
              <a:gd name="adj3" fmla="val 16667"/>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rPr>
              <a:t>3. Click </a:t>
            </a:r>
            <a:r>
              <a:rPr lang="en-CA" sz="1200" b="1" dirty="0">
                <a:solidFill>
                  <a:schemeClr val="tx1"/>
                </a:solidFill>
                <a:latin typeface="Arial" panose="020B0604020202020204" pitchFamily="34" charset="0"/>
              </a:rPr>
              <a:t>Submit</a:t>
            </a:r>
            <a:r>
              <a:rPr lang="en-CA" sz="1200" dirty="0">
                <a:solidFill>
                  <a:schemeClr val="tx1"/>
                </a:solidFill>
                <a:latin typeface="Arial" panose="020B0604020202020204" pitchFamily="34" charset="0"/>
              </a:rPr>
              <a:t>.</a:t>
            </a:r>
          </a:p>
        </p:txBody>
      </p:sp>
      <p:sp>
        <p:nvSpPr>
          <p:cNvPr id="17" name="Rounded Rectangular Callout 16"/>
          <p:cNvSpPr/>
          <p:nvPr/>
        </p:nvSpPr>
        <p:spPr>
          <a:xfrm>
            <a:off x="179512" y="1340769"/>
            <a:ext cx="2376264" cy="972616"/>
          </a:xfrm>
          <a:prstGeom prst="wedgeRoundRectCallout">
            <a:avLst>
              <a:gd name="adj1" fmla="val 54102"/>
              <a:gd name="adj2" fmla="val 90760"/>
              <a:gd name="adj3" fmla="val 16667"/>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rPr>
              <a:t>1. To review the details of the Partial Land Transfer click either the “Part Land Transfer” or “Pdf” hyperlink.</a:t>
            </a:r>
          </a:p>
        </p:txBody>
      </p:sp>
      <p:sp>
        <p:nvSpPr>
          <p:cNvPr id="3" name="Slide Number Placeholder 2"/>
          <p:cNvSpPr>
            <a:spLocks noGrp="1"/>
          </p:cNvSpPr>
          <p:nvPr>
            <p:ph type="sldNum" sz="quarter" idx="4"/>
          </p:nvPr>
        </p:nvSpPr>
        <p:spPr>
          <a:xfrm>
            <a:off x="6553200" y="6356350"/>
            <a:ext cx="2133600" cy="365125"/>
          </a:xfrm>
        </p:spPr>
        <p:txBody>
          <a:bodyPr/>
          <a:lstStyle/>
          <a:p>
            <a:r>
              <a:rPr lang="en-CA" dirty="0"/>
              <a:t>Page </a:t>
            </a:r>
            <a:fld id="{962F2C8B-0636-4A6A-8DFF-6DD9B2921AEA}" type="slidenum">
              <a:rPr lang="en-CA" smtClean="0"/>
              <a:pPr/>
              <a:t>18</a:t>
            </a:fld>
            <a:r>
              <a:rPr lang="en-CA" dirty="0"/>
              <a:t> of 26</a:t>
            </a:r>
          </a:p>
        </p:txBody>
      </p:sp>
    </p:spTree>
    <p:extLst>
      <p:ext uri="{BB962C8B-B14F-4D97-AF65-F5344CB8AC3E}">
        <p14:creationId xmlns:p14="http://schemas.microsoft.com/office/powerpoint/2010/main" val="3064534429"/>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kerry-lynne.kryvench\AppData\Local\Microsoft\Windows\Temporary Internet Files\Content.Outlook\YN94S36N\banner_bottom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813008" y="775370"/>
            <a:ext cx="6336704" cy="338554"/>
          </a:xfrm>
          <a:prstGeom prst="rect">
            <a:avLst/>
          </a:prstGeom>
        </p:spPr>
        <p:txBody>
          <a:bodyPr wrap="square">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Submission</a:t>
            </a:r>
          </a:p>
        </p:txBody>
      </p:sp>
      <p:sp>
        <p:nvSpPr>
          <p:cNvPr id="12" name="TextBox 11"/>
          <p:cNvSpPr txBox="1"/>
          <p:nvPr/>
        </p:nvSpPr>
        <p:spPr>
          <a:xfrm>
            <a:off x="107504" y="3860919"/>
            <a:ext cx="4176464" cy="1569660"/>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The Work in Progress status will update to “Submitted” after all parties have concurred to the Partial Land Transfer. The initiator will receive a notification email confirming that the request has been submitted to AB Energy for review.</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Print the Transfer Request document from ETS for your records by selecting the “Transfer: Pdf” hyperlink (above).</a:t>
            </a:r>
          </a:p>
        </p:txBody>
      </p:sp>
      <p:pic>
        <p:nvPicPr>
          <p:cNvPr id="4" name="Picture 3"/>
          <p:cNvPicPr>
            <a:picLocks noChangeAspect="1"/>
          </p:cNvPicPr>
          <p:nvPr/>
        </p:nvPicPr>
        <p:blipFill>
          <a:blip r:embed="rId3"/>
          <a:stretch>
            <a:fillRect/>
          </a:stretch>
        </p:blipFill>
        <p:spPr>
          <a:xfrm>
            <a:off x="107504" y="1467493"/>
            <a:ext cx="4276921" cy="2377631"/>
          </a:xfrm>
          <a:prstGeom prst="rect">
            <a:avLst/>
          </a:prstGeom>
        </p:spPr>
      </p:pic>
      <p:pic>
        <p:nvPicPr>
          <p:cNvPr id="3074" name="Picture 2" descr="C:\Users\VANESS~1.BOD\AppData\Local\Temp\SNAGHTML52f6c6a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4425" y="1141804"/>
            <a:ext cx="4804914" cy="527672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248865" y="2060848"/>
            <a:ext cx="1229825" cy="461665"/>
          </a:xfrm>
          <a:prstGeom prst="rect">
            <a:avLst/>
          </a:prstGeom>
        </p:spPr>
        <p:txBody>
          <a:bodyPr wrap="none">
            <a:spAutoFit/>
          </a:bodyPr>
          <a:lstStyle/>
          <a:p>
            <a:pPr algn="ctr"/>
            <a:r>
              <a:rPr lang="en-US" sz="2400" dirty="0">
                <a:ln w="0"/>
                <a:gradFill>
                  <a:gsLst>
                    <a:gs pos="0">
                      <a:schemeClr val="accent5">
                        <a:lumMod val="50000"/>
                      </a:schemeClr>
                    </a:gs>
                    <a:gs pos="50000">
                      <a:schemeClr val="accent5"/>
                    </a:gs>
                    <a:gs pos="100000">
                      <a:schemeClr val="accent5">
                        <a:lumMod val="60000"/>
                        <a:lumOff val="40000"/>
                      </a:schemeClr>
                    </a:gs>
                  </a:gsLst>
                  <a:lin ang="5400000"/>
                </a:gradFill>
                <a:latin typeface="Arial" panose="020B0604020202020204" pitchFamily="34" charset="0"/>
                <a:cs typeface="Arial" panose="020B0604020202020204" pitchFamily="34" charset="0"/>
              </a:rPr>
              <a:t>Sample</a:t>
            </a:r>
          </a:p>
        </p:txBody>
      </p:sp>
      <p:pic>
        <p:nvPicPr>
          <p:cNvPr id="3080" name="Picture 8" descr="C:\Users\VANESS~1.BOD\AppData\Local\Temp\SNAGHTML53317cdc.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5395396"/>
            <a:ext cx="6048672" cy="1135519"/>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4"/>
          </p:nvPr>
        </p:nvSpPr>
        <p:spPr>
          <a:xfrm>
            <a:off x="6553200" y="6356350"/>
            <a:ext cx="2133600" cy="365125"/>
          </a:xfrm>
        </p:spPr>
        <p:txBody>
          <a:bodyPr/>
          <a:lstStyle/>
          <a:p>
            <a:r>
              <a:rPr lang="en-CA" dirty="0"/>
              <a:t>Page </a:t>
            </a:r>
            <a:fld id="{962F2C8B-0636-4A6A-8DFF-6DD9B2921AEA}" type="slidenum">
              <a:rPr lang="en-CA" smtClean="0"/>
              <a:pPr/>
              <a:t>19</a:t>
            </a:fld>
            <a:r>
              <a:rPr lang="en-CA" dirty="0"/>
              <a:t> of 26</a:t>
            </a:r>
          </a:p>
        </p:txBody>
      </p:sp>
    </p:spTree>
    <p:extLst>
      <p:ext uri="{BB962C8B-B14F-4D97-AF65-F5344CB8AC3E}">
        <p14:creationId xmlns:p14="http://schemas.microsoft.com/office/powerpoint/2010/main" val="2894617975"/>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kerry-lynne.kryvench\AppData\Local\Microsoft\Windows\Temporary Internet Files\Content.Outlook\YN94S36N\banner_bottom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3850670040"/>
              </p:ext>
            </p:extLst>
          </p:nvPr>
        </p:nvGraphicFramePr>
        <p:xfrm>
          <a:off x="1524000" y="2492896"/>
          <a:ext cx="6096000" cy="22961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r>
                        <a:rPr lang="en-US" dirty="0">
                          <a:latin typeface="Arial" panose="020B0604020202020204" pitchFamily="34" charset="0"/>
                        </a:rPr>
                        <a:t>Date</a:t>
                      </a:r>
                      <a:endParaRPr lang="en-CA" dirty="0"/>
                    </a:p>
                  </a:txBody>
                  <a:tcPr/>
                </a:tc>
                <a:tc>
                  <a:txBody>
                    <a:bodyPr/>
                    <a:lstStyle/>
                    <a:p>
                      <a:r>
                        <a:rPr lang="en-US" dirty="0">
                          <a:latin typeface="Arial" panose="020B0604020202020204" pitchFamily="34" charset="0"/>
                        </a:rPr>
                        <a:t>Revisions Type</a:t>
                      </a:r>
                      <a:endParaRPr lang="en-CA" dirty="0"/>
                    </a:p>
                  </a:txBody>
                  <a:tcPr/>
                </a:tc>
                <a:tc>
                  <a:txBody>
                    <a:bodyPr/>
                    <a:lstStyle/>
                    <a:p>
                      <a:r>
                        <a:rPr lang="en-US" dirty="0">
                          <a:latin typeface="Arial" panose="020B0604020202020204" pitchFamily="34" charset="0"/>
                        </a:rPr>
                        <a:t>Page Number</a:t>
                      </a:r>
                      <a:endParaRPr lang="en-CA" dirty="0"/>
                    </a:p>
                  </a:txBody>
                  <a:tcPr/>
                </a:tc>
                <a:extLst>
                  <a:ext uri="{0D108BD9-81ED-4DB2-BD59-A6C34878D82A}">
                    <a16:rowId xmlns:a16="http://schemas.microsoft.com/office/drawing/2014/main" val="10000"/>
                  </a:ext>
                </a:extLst>
              </a:tr>
              <a:tr h="370840">
                <a:tc>
                  <a:txBody>
                    <a:bodyPr/>
                    <a:lstStyle/>
                    <a:p>
                      <a:r>
                        <a:rPr lang="en-US" dirty="0">
                          <a:latin typeface="Arial" panose="020B0604020202020204" pitchFamily="34" charset="0"/>
                        </a:rPr>
                        <a:t>May 3, 2018</a:t>
                      </a:r>
                      <a:endParaRPr lang="en-CA" dirty="0"/>
                    </a:p>
                  </a:txBody>
                  <a:tcPr/>
                </a:tc>
                <a:tc>
                  <a:txBody>
                    <a:bodyPr/>
                    <a:lstStyle/>
                    <a:p>
                      <a:r>
                        <a:rPr lang="en-US" dirty="0">
                          <a:latin typeface="Arial" panose="020B0604020202020204" pitchFamily="34" charset="0"/>
                        </a:rPr>
                        <a:t>Initial Creation</a:t>
                      </a:r>
                      <a:endParaRPr lang="en-CA" dirty="0"/>
                    </a:p>
                  </a:txBody>
                  <a:tcPr/>
                </a:tc>
                <a:tc>
                  <a:txBody>
                    <a:bodyPr/>
                    <a:lstStyle/>
                    <a:p>
                      <a:r>
                        <a:rPr lang="en-US" dirty="0">
                          <a:latin typeface="Arial" panose="020B0604020202020204" pitchFamily="34" charset="0"/>
                        </a:rPr>
                        <a:t>All</a:t>
                      </a:r>
                      <a:endParaRPr lang="en-CA" dirty="0"/>
                    </a:p>
                  </a:txBody>
                  <a:tcPr/>
                </a:tc>
                <a:extLst>
                  <a:ext uri="{0D108BD9-81ED-4DB2-BD59-A6C34878D82A}">
                    <a16:rowId xmlns:a16="http://schemas.microsoft.com/office/drawing/2014/main" val="10001"/>
                  </a:ext>
                </a:extLst>
              </a:tr>
              <a:tr h="338440">
                <a:tc>
                  <a:txBody>
                    <a:bodyPr/>
                    <a:lstStyle/>
                    <a:p>
                      <a:r>
                        <a:rPr lang="en-CA" dirty="0">
                          <a:latin typeface="Arial" panose="020B0604020202020204" pitchFamily="34" charset="0"/>
                        </a:rPr>
                        <a:t>April 2020</a:t>
                      </a:r>
                    </a:p>
                  </a:txBody>
                  <a:tcPr/>
                </a:tc>
                <a:tc>
                  <a:txBody>
                    <a:bodyPr/>
                    <a:lstStyle/>
                    <a:p>
                      <a:r>
                        <a:rPr lang="en-CA" dirty="0">
                          <a:latin typeface="Arial" panose="020B0604020202020204" pitchFamily="34" charset="0"/>
                        </a:rPr>
                        <a:t>Cosmetic Updated</a:t>
                      </a:r>
                    </a:p>
                  </a:txBody>
                  <a:tcPr/>
                </a:tc>
                <a:tc>
                  <a:txBody>
                    <a:bodyPr/>
                    <a:lstStyle/>
                    <a:p>
                      <a:r>
                        <a:rPr lang="en-CA" dirty="0">
                          <a:latin typeface="Arial" panose="020B0604020202020204" pitchFamily="34" charset="0"/>
                        </a:rPr>
                        <a:t>All</a:t>
                      </a:r>
                    </a:p>
                  </a:txBody>
                  <a:tcPr/>
                </a:tc>
                <a:extLst>
                  <a:ext uri="{0D108BD9-81ED-4DB2-BD59-A6C34878D82A}">
                    <a16:rowId xmlns:a16="http://schemas.microsoft.com/office/drawing/2014/main" val="10002"/>
                  </a:ext>
                </a:extLst>
              </a:tr>
              <a:tr h="338440">
                <a:tc>
                  <a:txBody>
                    <a:bodyPr/>
                    <a:lstStyle/>
                    <a:p>
                      <a:r>
                        <a:rPr lang="en-CA" dirty="0">
                          <a:latin typeface="Arial" panose="020B0604020202020204" pitchFamily="34" charset="0"/>
                        </a:rPr>
                        <a:t>November 2022</a:t>
                      </a:r>
                    </a:p>
                  </a:txBody>
                  <a:tcPr/>
                </a:tc>
                <a:tc>
                  <a:txBody>
                    <a:bodyPr/>
                    <a:lstStyle/>
                    <a:p>
                      <a:r>
                        <a:rPr lang="en-CA" dirty="0">
                          <a:latin typeface="Arial" panose="020B0604020202020204" pitchFamily="34" charset="0"/>
                        </a:rPr>
                        <a:t>Update</a:t>
                      </a:r>
                    </a:p>
                  </a:txBody>
                  <a:tcPr/>
                </a:tc>
                <a:tc>
                  <a:txBody>
                    <a:bodyPr/>
                    <a:lstStyle/>
                    <a:p>
                      <a:r>
                        <a:rPr lang="en-CA" dirty="0">
                          <a:latin typeface="Arial" panose="020B0604020202020204" pitchFamily="34" charset="0"/>
                        </a:rPr>
                        <a:t>Including Geothermal</a:t>
                      </a:r>
                      <a:r>
                        <a:rPr lang="en-CA" baseline="0" dirty="0">
                          <a:latin typeface="Arial" panose="020B0604020202020204" pitchFamily="34" charset="0"/>
                        </a:rPr>
                        <a:t> Agreements</a:t>
                      </a:r>
                      <a:endParaRPr lang="en-CA" dirty="0">
                        <a:latin typeface="Arial" panose="020B0604020202020204" pitchFamily="34" charset="0"/>
                      </a:endParaRPr>
                    </a:p>
                  </a:txBody>
                  <a:tcPr/>
                </a:tc>
                <a:extLst>
                  <a:ext uri="{0D108BD9-81ED-4DB2-BD59-A6C34878D82A}">
                    <a16:rowId xmlns:a16="http://schemas.microsoft.com/office/drawing/2014/main" val="1893965470"/>
                  </a:ext>
                </a:extLst>
              </a:tr>
            </a:tbl>
          </a:graphicData>
        </a:graphic>
      </p:graphicFrame>
      <p:sp>
        <p:nvSpPr>
          <p:cNvPr id="9" name="TextBox 8"/>
          <p:cNvSpPr txBox="1"/>
          <p:nvPr/>
        </p:nvSpPr>
        <p:spPr>
          <a:xfrm>
            <a:off x="5868144" y="847014"/>
            <a:ext cx="3096344" cy="338554"/>
          </a:xfrm>
          <a:prstGeom prst="rect">
            <a:avLst/>
          </a:prstGeom>
          <a:no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Revision Page</a:t>
            </a:r>
          </a:p>
        </p:txBody>
      </p:sp>
      <p:sp>
        <p:nvSpPr>
          <p:cNvPr id="10" name="Slide Number Placeholder 1"/>
          <p:cNvSpPr txBox="1">
            <a:spLocks/>
          </p:cNvSpPr>
          <p:nvPr/>
        </p:nvSpPr>
        <p:spPr>
          <a:xfrm>
            <a:off x="6553200" y="6434326"/>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en-CA" sz="1200" dirty="0">
              <a:solidFill>
                <a:schemeClr val="bg1">
                  <a:lumMod val="50000"/>
                </a:schemeClr>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r>
              <a:rPr lang="en-CA" dirty="0"/>
              <a:t>Page </a:t>
            </a:r>
            <a:fld id="{962F2C8B-0636-4A6A-8DFF-6DD9B2921AEA}" type="slidenum">
              <a:rPr lang="en-CA" smtClean="0"/>
              <a:pPr/>
              <a:t>2</a:t>
            </a:fld>
            <a:r>
              <a:rPr lang="en-CA" dirty="0"/>
              <a:t> of 26</a:t>
            </a:r>
          </a:p>
        </p:txBody>
      </p:sp>
      <p:grpSp>
        <p:nvGrpSpPr>
          <p:cNvPr id="11" name="Group 10">
            <a:extLst>
              <a:ext uri="{FF2B5EF4-FFF2-40B4-BE49-F238E27FC236}">
                <a16:creationId xmlns:a16="http://schemas.microsoft.com/office/drawing/2014/main" id="{DF9E4B94-0B87-4122-B109-6C837314F173}"/>
              </a:ext>
            </a:extLst>
          </p:cNvPr>
          <p:cNvGrpSpPr/>
          <p:nvPr/>
        </p:nvGrpSpPr>
        <p:grpSpPr>
          <a:xfrm>
            <a:off x="179512" y="-68284"/>
            <a:ext cx="8964488" cy="923330"/>
            <a:chOff x="179512" y="4026424"/>
            <a:chExt cx="8964488" cy="923330"/>
          </a:xfrm>
        </p:grpSpPr>
        <p:grpSp>
          <p:nvGrpSpPr>
            <p:cNvPr id="12" name="Group 11">
              <a:extLst>
                <a:ext uri="{FF2B5EF4-FFF2-40B4-BE49-F238E27FC236}">
                  <a16:creationId xmlns:a16="http://schemas.microsoft.com/office/drawing/2014/main" id="{275AB4DB-57F4-40AC-A756-AB830A278266}"/>
                </a:ext>
              </a:extLst>
            </p:cNvPr>
            <p:cNvGrpSpPr/>
            <p:nvPr userDrawn="1"/>
          </p:nvGrpSpPr>
          <p:grpSpPr>
            <a:xfrm>
              <a:off x="179512" y="4094164"/>
              <a:ext cx="8964488" cy="787850"/>
              <a:chOff x="390128" y="3908965"/>
              <a:chExt cx="8638456" cy="787850"/>
            </a:xfrm>
          </p:grpSpPr>
          <p:pic>
            <p:nvPicPr>
              <p:cNvPr id="14" name="Picture 2">
                <a:extLst>
                  <a:ext uri="{FF2B5EF4-FFF2-40B4-BE49-F238E27FC236}">
                    <a16:creationId xmlns:a16="http://schemas.microsoft.com/office/drawing/2014/main" id="{8B3E377A-2A7F-41AE-BA65-ECB39096460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a:extLst>
                  <a:ext uri="{FF2B5EF4-FFF2-40B4-BE49-F238E27FC236}">
                    <a16:creationId xmlns:a16="http://schemas.microsoft.com/office/drawing/2014/main" id="{3487D4CD-CBFB-499F-830C-A8395096641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13" name="TextBox 12">
              <a:extLst>
                <a:ext uri="{FF2B5EF4-FFF2-40B4-BE49-F238E27FC236}">
                  <a16:creationId xmlns:a16="http://schemas.microsoft.com/office/drawing/2014/main" id="{6D2AC20F-143B-4473-B126-5F1375FA66A4}"/>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PARTIAL LAND TRANSFERS</a:t>
              </a:r>
            </a:p>
            <a:p>
              <a:pPr algn="r"/>
              <a:r>
                <a:rPr lang="en-CA" baseline="0" dirty="0">
                  <a:solidFill>
                    <a:schemeClr val="bg1"/>
                  </a:solidFill>
                </a:rPr>
                <a:t>Government of Alberta</a:t>
              </a:r>
            </a:p>
          </p:txBody>
        </p:sp>
      </p:grpSp>
    </p:spTree>
    <p:extLst>
      <p:ext uri="{BB962C8B-B14F-4D97-AF65-F5344CB8AC3E}">
        <p14:creationId xmlns:p14="http://schemas.microsoft.com/office/powerpoint/2010/main" val="2307532900"/>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kerry-lynne.kryvench\AppData\Local\Microsoft\Windows\Temporary Internet Files\Content.Outlook\YN94S36N\banner_bottom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813008" y="775370"/>
            <a:ext cx="6336704" cy="338554"/>
          </a:xfrm>
          <a:prstGeom prst="rect">
            <a:avLst/>
          </a:prstGeom>
        </p:spPr>
        <p:txBody>
          <a:bodyPr wrap="square">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Retrieving Registration Documents</a:t>
            </a:r>
          </a:p>
        </p:txBody>
      </p:sp>
      <p:sp>
        <p:nvSpPr>
          <p:cNvPr id="15" name="TextBox 14"/>
          <p:cNvSpPr txBox="1"/>
          <p:nvPr/>
        </p:nvSpPr>
        <p:spPr>
          <a:xfrm>
            <a:off x="467544" y="4361995"/>
            <a:ext cx="8588454" cy="1015663"/>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The initiator of the Partial Land Transfer will receive the sample email above once the review has been completed by AB Energy. To retrieve the referenced registration documents, you’ll need to log into ETS.</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This information is also available to all participants through the relevant ETS request number, however, they will not receive an email notification advising them of the approval.</a:t>
            </a:r>
          </a:p>
        </p:txBody>
      </p:sp>
      <p:pic>
        <p:nvPicPr>
          <p:cNvPr id="6146" name="Picture 2" descr="C:\Users\VANESS~1.BOD\AppData\Local\Temp\SNAGHTML52fc26d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499" y="1796190"/>
            <a:ext cx="8675593" cy="230076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616296" y="2007132"/>
            <a:ext cx="1229825" cy="461665"/>
          </a:xfrm>
          <a:prstGeom prst="rect">
            <a:avLst/>
          </a:prstGeom>
        </p:spPr>
        <p:txBody>
          <a:bodyPr wrap="none">
            <a:spAutoFit/>
          </a:bodyPr>
          <a:lstStyle/>
          <a:p>
            <a:pPr algn="ctr"/>
            <a:r>
              <a:rPr lang="en-US" sz="2400" dirty="0">
                <a:ln w="0"/>
                <a:gradFill>
                  <a:gsLst>
                    <a:gs pos="0">
                      <a:schemeClr val="accent5">
                        <a:lumMod val="50000"/>
                      </a:schemeClr>
                    </a:gs>
                    <a:gs pos="50000">
                      <a:schemeClr val="accent5"/>
                    </a:gs>
                    <a:gs pos="100000">
                      <a:schemeClr val="accent5">
                        <a:lumMod val="60000"/>
                        <a:lumOff val="40000"/>
                      </a:schemeClr>
                    </a:gs>
                  </a:gsLst>
                  <a:lin ang="5400000"/>
                </a:gradFill>
                <a:latin typeface="Arial" panose="020B0604020202020204" pitchFamily="34" charset="0"/>
                <a:cs typeface="Arial" panose="020B0604020202020204" pitchFamily="34" charset="0"/>
              </a:rPr>
              <a:t>Sample</a:t>
            </a:r>
          </a:p>
        </p:txBody>
      </p:sp>
      <p:sp>
        <p:nvSpPr>
          <p:cNvPr id="4" name="Slide Number Placeholder 3"/>
          <p:cNvSpPr>
            <a:spLocks noGrp="1"/>
          </p:cNvSpPr>
          <p:nvPr>
            <p:ph type="sldNum" sz="quarter" idx="4"/>
          </p:nvPr>
        </p:nvSpPr>
        <p:spPr>
          <a:xfrm>
            <a:off x="6553200" y="6356350"/>
            <a:ext cx="2133600" cy="365125"/>
          </a:xfrm>
        </p:spPr>
        <p:txBody>
          <a:bodyPr/>
          <a:lstStyle/>
          <a:p>
            <a:r>
              <a:rPr lang="en-CA" dirty="0"/>
              <a:t>Page </a:t>
            </a:r>
            <a:fld id="{962F2C8B-0636-4A6A-8DFF-6DD9B2921AEA}" type="slidenum">
              <a:rPr lang="en-CA" smtClean="0"/>
              <a:pPr/>
              <a:t>20</a:t>
            </a:fld>
            <a:r>
              <a:rPr lang="en-CA" dirty="0"/>
              <a:t> of 26</a:t>
            </a:r>
          </a:p>
        </p:txBody>
      </p:sp>
    </p:spTree>
    <p:extLst>
      <p:ext uri="{BB962C8B-B14F-4D97-AF65-F5344CB8AC3E}">
        <p14:creationId xmlns:p14="http://schemas.microsoft.com/office/powerpoint/2010/main" val="2607540301"/>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84" name="Picture 16" descr="C:\Users\VANESS~1.BOD\AppData\Local\Temp\SNAGHTML531a27c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7172" y="3167863"/>
            <a:ext cx="3631980" cy="3266461"/>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C:\Users\VANESS~1.BOD\AppData\Local\Temp\SNAGHTML5314bb6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9152" y="975543"/>
            <a:ext cx="3264297" cy="42217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kerry-lynne.kryvench\AppData\Local\Microsoft\Windows\Temporary Internet Files\Content.Outlook\YN94S36N\banner_bottom (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813008" y="775370"/>
            <a:ext cx="6336704" cy="338554"/>
          </a:xfrm>
          <a:prstGeom prst="rect">
            <a:avLst/>
          </a:prstGeom>
        </p:spPr>
        <p:txBody>
          <a:bodyPr wrap="square">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Retrieving Registration Documents (Cont’d.)</a:t>
            </a:r>
          </a:p>
        </p:txBody>
      </p:sp>
      <p:pic>
        <p:nvPicPr>
          <p:cNvPr id="4" name="Picture 3"/>
          <p:cNvPicPr>
            <a:picLocks noChangeAspect="1"/>
          </p:cNvPicPr>
          <p:nvPr/>
        </p:nvPicPr>
        <p:blipFill>
          <a:blip r:embed="rId5"/>
          <a:stretch>
            <a:fillRect/>
          </a:stretch>
        </p:blipFill>
        <p:spPr>
          <a:xfrm>
            <a:off x="111956" y="1113924"/>
            <a:ext cx="3927597" cy="2185569"/>
          </a:xfrm>
          <a:prstGeom prst="rect">
            <a:avLst/>
          </a:prstGeom>
        </p:spPr>
      </p:pic>
      <p:sp>
        <p:nvSpPr>
          <p:cNvPr id="10" name="Rounded Rectangular Callout 9"/>
          <p:cNvSpPr/>
          <p:nvPr/>
        </p:nvSpPr>
        <p:spPr>
          <a:xfrm>
            <a:off x="3079036" y="1669141"/>
            <a:ext cx="1676430" cy="850752"/>
          </a:xfrm>
          <a:prstGeom prst="wedgeRoundRectCallout">
            <a:avLst>
              <a:gd name="adj1" fmla="val -68195"/>
              <a:gd name="adj2" fmla="val 56918"/>
              <a:gd name="adj3" fmla="val 16667"/>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rPr>
              <a:t>1. Retrieve the final documents by selecting the “Final: Pdf” hyperlink.</a:t>
            </a:r>
          </a:p>
        </p:txBody>
      </p:sp>
      <p:sp>
        <p:nvSpPr>
          <p:cNvPr id="12" name="TextBox 11"/>
          <p:cNvSpPr txBox="1"/>
          <p:nvPr/>
        </p:nvSpPr>
        <p:spPr>
          <a:xfrm>
            <a:off x="243639" y="3722235"/>
            <a:ext cx="2016224" cy="1569660"/>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Approval documents are retrieved through ETS and include the Registration Advice letter and Memorandum Of Registration (MOR) for the originating agreement.</a:t>
            </a:r>
          </a:p>
          <a:p>
            <a:endParaRPr lang="en-CA" sz="1200" dirty="0">
              <a:latin typeface="Arial" panose="020B0604020202020204" pitchFamily="34" charset="0"/>
              <a:cs typeface="Arial" panose="020B0604020202020204" pitchFamily="34" charset="0"/>
            </a:endParaRPr>
          </a:p>
        </p:txBody>
      </p:sp>
      <p:sp>
        <p:nvSpPr>
          <p:cNvPr id="3" name="Rectangle 2"/>
          <p:cNvSpPr/>
          <p:nvPr/>
        </p:nvSpPr>
        <p:spPr>
          <a:xfrm>
            <a:off x="6156176" y="1567848"/>
            <a:ext cx="1229825" cy="461665"/>
          </a:xfrm>
          <a:prstGeom prst="rect">
            <a:avLst/>
          </a:prstGeom>
        </p:spPr>
        <p:txBody>
          <a:bodyPr wrap="none">
            <a:spAutoFit/>
          </a:bodyPr>
          <a:lstStyle/>
          <a:p>
            <a:pPr algn="ctr"/>
            <a:r>
              <a:rPr lang="en-US" sz="2400" dirty="0">
                <a:ln w="0"/>
                <a:gradFill>
                  <a:gsLst>
                    <a:gs pos="0">
                      <a:schemeClr val="accent5">
                        <a:lumMod val="50000"/>
                      </a:schemeClr>
                    </a:gs>
                    <a:gs pos="50000">
                      <a:schemeClr val="accent5"/>
                    </a:gs>
                    <a:gs pos="100000">
                      <a:schemeClr val="accent5">
                        <a:lumMod val="60000"/>
                        <a:lumOff val="40000"/>
                      </a:schemeClr>
                    </a:gs>
                  </a:gsLst>
                  <a:lin ang="5400000"/>
                </a:gradFill>
                <a:latin typeface="Arial" panose="020B0604020202020204" pitchFamily="34" charset="0"/>
                <a:cs typeface="Arial" panose="020B0604020202020204" pitchFamily="34" charset="0"/>
              </a:rPr>
              <a:t>Sample</a:t>
            </a:r>
          </a:p>
        </p:txBody>
      </p:sp>
      <p:sp>
        <p:nvSpPr>
          <p:cNvPr id="6" name="Rectangle 5"/>
          <p:cNvSpPr/>
          <p:nvPr/>
        </p:nvSpPr>
        <p:spPr>
          <a:xfrm>
            <a:off x="3681871" y="5061063"/>
            <a:ext cx="1229825" cy="461665"/>
          </a:xfrm>
          <a:prstGeom prst="rect">
            <a:avLst/>
          </a:prstGeom>
        </p:spPr>
        <p:txBody>
          <a:bodyPr wrap="none">
            <a:spAutoFit/>
          </a:bodyPr>
          <a:lstStyle/>
          <a:p>
            <a:pPr algn="ctr"/>
            <a:r>
              <a:rPr lang="en-US" sz="2400" dirty="0">
                <a:ln w="0"/>
                <a:gradFill>
                  <a:gsLst>
                    <a:gs pos="0">
                      <a:schemeClr val="accent5">
                        <a:lumMod val="50000"/>
                      </a:schemeClr>
                    </a:gs>
                    <a:gs pos="50000">
                      <a:schemeClr val="accent5"/>
                    </a:gs>
                    <a:gs pos="100000">
                      <a:schemeClr val="accent5">
                        <a:lumMod val="60000"/>
                        <a:lumOff val="40000"/>
                      </a:schemeClr>
                    </a:gs>
                  </a:gsLst>
                  <a:lin ang="5400000"/>
                </a:gradFill>
                <a:latin typeface="Arial" panose="020B0604020202020204" pitchFamily="34" charset="0"/>
                <a:cs typeface="Arial" panose="020B0604020202020204" pitchFamily="34" charset="0"/>
              </a:rPr>
              <a:t>Sample</a:t>
            </a:r>
          </a:p>
        </p:txBody>
      </p:sp>
      <p:sp>
        <p:nvSpPr>
          <p:cNvPr id="9" name="Slide Number Placeholder 8"/>
          <p:cNvSpPr>
            <a:spLocks noGrp="1"/>
          </p:cNvSpPr>
          <p:nvPr>
            <p:ph type="sldNum" sz="quarter" idx="4"/>
          </p:nvPr>
        </p:nvSpPr>
        <p:spPr>
          <a:xfrm>
            <a:off x="6553200" y="6356350"/>
            <a:ext cx="2133600" cy="365125"/>
          </a:xfrm>
        </p:spPr>
        <p:txBody>
          <a:bodyPr/>
          <a:lstStyle/>
          <a:p>
            <a:r>
              <a:rPr lang="en-CA" dirty="0"/>
              <a:t>Page </a:t>
            </a:r>
            <a:fld id="{962F2C8B-0636-4A6A-8DFF-6DD9B2921AEA}" type="slidenum">
              <a:rPr lang="en-CA" smtClean="0"/>
              <a:pPr/>
              <a:t>21</a:t>
            </a:fld>
            <a:r>
              <a:rPr lang="en-CA" dirty="0"/>
              <a:t> of 26</a:t>
            </a:r>
          </a:p>
        </p:txBody>
      </p:sp>
    </p:spTree>
    <p:extLst>
      <p:ext uri="{BB962C8B-B14F-4D97-AF65-F5344CB8AC3E}">
        <p14:creationId xmlns:p14="http://schemas.microsoft.com/office/powerpoint/2010/main" val="2783941420"/>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kerry-lynne.kryvench\AppData\Local\Microsoft\Windows\Temporary Internet Files\Content.Outlook\YN94S36N\banner_bottom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VANESS~1.BOD\AppData\Local\Temp\SNAGHTML5341d3c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613679"/>
            <a:ext cx="8687122" cy="231159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04264" y="3955379"/>
            <a:ext cx="7974908" cy="1569660"/>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Once approved, the Designated Representatives of each respective agreement will receive separate notification emails, quoting their own unique request numbers, advising them to pick up their final documents on ETS. </a:t>
            </a:r>
          </a:p>
          <a:p>
            <a:endParaRPr lang="en-CA" sz="1200" dirty="0">
              <a:latin typeface="Arial" panose="020B0604020202020204" pitchFamily="34" charset="0"/>
              <a:cs typeface="Arial" panose="020B0604020202020204" pitchFamily="34" charset="0"/>
            </a:endParaRPr>
          </a:p>
          <a:p>
            <a:r>
              <a:rPr lang="en-CA" sz="1200">
                <a:latin typeface="Arial" panose="020B0604020202020204" pitchFamily="34" charset="0"/>
                <a:cs typeface="Arial" panose="020B0604020202020204" pitchFamily="34" charset="0"/>
              </a:rPr>
              <a:t>NOTE: This </a:t>
            </a:r>
            <a:r>
              <a:rPr lang="en-CA" sz="1200" dirty="0">
                <a:latin typeface="Arial" panose="020B0604020202020204" pitchFamily="34" charset="0"/>
                <a:cs typeface="Arial" panose="020B0604020202020204" pitchFamily="34" charset="0"/>
              </a:rPr>
              <a:t>email will go to the client accounts that have a viewer role for the “Electronic Transfer – Agreement Documents” form-type.</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They will be required to log into ETS to retrieve their respective amended appendix and new resulting agreement documents. </a:t>
            </a:r>
          </a:p>
        </p:txBody>
      </p:sp>
      <p:sp>
        <p:nvSpPr>
          <p:cNvPr id="8" name="Rectangle 7"/>
          <p:cNvSpPr/>
          <p:nvPr/>
        </p:nvSpPr>
        <p:spPr>
          <a:xfrm>
            <a:off x="2813008" y="775370"/>
            <a:ext cx="6336704" cy="338554"/>
          </a:xfrm>
          <a:prstGeom prst="rect">
            <a:avLst/>
          </a:prstGeom>
        </p:spPr>
        <p:txBody>
          <a:bodyPr wrap="square">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Retrieving Final Documents</a:t>
            </a:r>
          </a:p>
        </p:txBody>
      </p:sp>
      <p:sp>
        <p:nvSpPr>
          <p:cNvPr id="9" name="Rectangle 8"/>
          <p:cNvSpPr/>
          <p:nvPr/>
        </p:nvSpPr>
        <p:spPr>
          <a:xfrm>
            <a:off x="5220072" y="2003992"/>
            <a:ext cx="966931" cy="369332"/>
          </a:xfrm>
          <a:prstGeom prst="rect">
            <a:avLst/>
          </a:prstGeom>
        </p:spPr>
        <p:txBody>
          <a:bodyPr wrap="none">
            <a:spAutoFit/>
          </a:bodyPr>
          <a:lstStyle/>
          <a:p>
            <a:pPr algn="ctr"/>
            <a:r>
              <a:rPr lang="en-US" dirty="0">
                <a:ln w="0"/>
                <a:gradFill>
                  <a:gsLst>
                    <a:gs pos="0">
                      <a:schemeClr val="accent5">
                        <a:lumMod val="50000"/>
                      </a:schemeClr>
                    </a:gs>
                    <a:gs pos="50000">
                      <a:schemeClr val="accent5"/>
                    </a:gs>
                    <a:gs pos="100000">
                      <a:schemeClr val="accent5">
                        <a:lumMod val="60000"/>
                        <a:lumOff val="40000"/>
                      </a:schemeClr>
                    </a:gs>
                  </a:gsLst>
                  <a:lin ang="5400000"/>
                </a:gradFill>
                <a:latin typeface="Arial" panose="020B0604020202020204" pitchFamily="34" charset="0"/>
                <a:cs typeface="Arial" panose="020B0604020202020204" pitchFamily="34" charset="0"/>
              </a:rPr>
              <a:t>Sample</a:t>
            </a:r>
          </a:p>
        </p:txBody>
      </p:sp>
      <p:sp>
        <p:nvSpPr>
          <p:cNvPr id="2" name="Slide Number Placeholder 1"/>
          <p:cNvSpPr>
            <a:spLocks noGrp="1"/>
          </p:cNvSpPr>
          <p:nvPr>
            <p:ph type="sldNum" sz="quarter" idx="4"/>
          </p:nvPr>
        </p:nvSpPr>
        <p:spPr>
          <a:xfrm>
            <a:off x="6553200" y="6356350"/>
            <a:ext cx="2133600" cy="365125"/>
          </a:xfrm>
        </p:spPr>
        <p:txBody>
          <a:bodyPr/>
          <a:lstStyle/>
          <a:p>
            <a:r>
              <a:rPr lang="en-CA" dirty="0"/>
              <a:t>Page </a:t>
            </a:r>
            <a:fld id="{962F2C8B-0636-4A6A-8DFF-6DD9B2921AEA}" type="slidenum">
              <a:rPr lang="en-CA" smtClean="0"/>
              <a:pPr/>
              <a:t>22</a:t>
            </a:fld>
            <a:r>
              <a:rPr lang="en-CA" dirty="0"/>
              <a:t> of 26</a:t>
            </a:r>
          </a:p>
        </p:txBody>
      </p:sp>
    </p:spTree>
    <p:extLst>
      <p:ext uri="{BB962C8B-B14F-4D97-AF65-F5344CB8AC3E}">
        <p14:creationId xmlns:p14="http://schemas.microsoft.com/office/powerpoint/2010/main" val="2622132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3563888" y="2553943"/>
            <a:ext cx="5256239" cy="2839670"/>
          </a:xfrm>
          <a:prstGeom prst="rect">
            <a:avLst/>
          </a:prstGeom>
        </p:spPr>
      </p:pic>
      <p:pic>
        <p:nvPicPr>
          <p:cNvPr id="3" name="Picture 2"/>
          <p:cNvPicPr>
            <a:picLocks noChangeAspect="1"/>
          </p:cNvPicPr>
          <p:nvPr/>
        </p:nvPicPr>
        <p:blipFill>
          <a:blip r:embed="rId3"/>
          <a:stretch>
            <a:fillRect/>
          </a:stretch>
        </p:blipFill>
        <p:spPr>
          <a:xfrm>
            <a:off x="395536" y="1475309"/>
            <a:ext cx="2676190" cy="4276190"/>
          </a:xfrm>
          <a:prstGeom prst="rect">
            <a:avLst/>
          </a:prstGeom>
        </p:spPr>
      </p:pic>
      <p:pic>
        <p:nvPicPr>
          <p:cNvPr id="1027" name="Picture 3" descr="C:\Users\kerry-lynne.kryvench\AppData\Local\Microsoft\Windows\Temporary Internet Files\Content.Outlook\YN94S36N\banner_bottom (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813008" y="775370"/>
            <a:ext cx="6336704" cy="338554"/>
          </a:xfrm>
          <a:prstGeom prst="rect">
            <a:avLst/>
          </a:prstGeom>
        </p:spPr>
        <p:txBody>
          <a:bodyPr wrap="square">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Retrieving Final Documents (Cont’d.)</a:t>
            </a:r>
          </a:p>
        </p:txBody>
      </p:sp>
      <p:sp>
        <p:nvSpPr>
          <p:cNvPr id="10" name="Rounded Rectangular Callout 9"/>
          <p:cNvSpPr/>
          <p:nvPr/>
        </p:nvSpPr>
        <p:spPr>
          <a:xfrm>
            <a:off x="1848618" y="1475306"/>
            <a:ext cx="1787278" cy="1025035"/>
          </a:xfrm>
          <a:prstGeom prst="wedgeRoundRectCallout">
            <a:avLst>
              <a:gd name="adj1" fmla="val -55102"/>
              <a:gd name="adj2" fmla="val 73523"/>
              <a:gd name="adj3" fmla="val 16667"/>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rPr>
              <a:t>1. Log into ETS and Select the “Request Status” tab.</a:t>
            </a:r>
          </a:p>
        </p:txBody>
      </p:sp>
      <p:sp>
        <p:nvSpPr>
          <p:cNvPr id="12" name="Rounded Rectangular Callout 11"/>
          <p:cNvSpPr/>
          <p:nvPr/>
        </p:nvSpPr>
        <p:spPr>
          <a:xfrm>
            <a:off x="3563888" y="1758516"/>
            <a:ext cx="1931294" cy="1424649"/>
          </a:xfrm>
          <a:prstGeom prst="wedgeRoundRectCallout">
            <a:avLst>
              <a:gd name="adj1" fmla="val -26253"/>
              <a:gd name="adj2" fmla="val 66207"/>
              <a:gd name="adj3" fmla="val 16667"/>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rPr>
              <a:t>2. In the Form dropdown menu select “Electronic Transfer – Agreement Documents”.</a:t>
            </a:r>
          </a:p>
        </p:txBody>
      </p:sp>
      <p:sp>
        <p:nvSpPr>
          <p:cNvPr id="13" name="Rounded Rectangular Callout 12"/>
          <p:cNvSpPr/>
          <p:nvPr/>
        </p:nvSpPr>
        <p:spPr>
          <a:xfrm>
            <a:off x="2123728" y="4973282"/>
            <a:ext cx="1728192" cy="420456"/>
          </a:xfrm>
          <a:prstGeom prst="wedgeRoundRectCallout">
            <a:avLst>
              <a:gd name="adj1" fmla="val 82709"/>
              <a:gd name="adj2" fmla="val -122031"/>
              <a:gd name="adj3" fmla="val 16667"/>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rPr>
              <a:t>4. Click </a:t>
            </a:r>
            <a:r>
              <a:rPr lang="en-CA" sz="1200" b="1" dirty="0">
                <a:solidFill>
                  <a:schemeClr val="tx1"/>
                </a:solidFill>
                <a:latin typeface="Arial" panose="020B0604020202020204" pitchFamily="34" charset="0"/>
              </a:rPr>
              <a:t>Retrieve</a:t>
            </a:r>
            <a:r>
              <a:rPr lang="en-CA" sz="1200" dirty="0">
                <a:solidFill>
                  <a:schemeClr val="tx1"/>
                </a:solidFill>
                <a:latin typeface="Arial" panose="020B0604020202020204" pitchFamily="34" charset="0"/>
              </a:rPr>
              <a:t>.</a:t>
            </a:r>
          </a:p>
        </p:txBody>
      </p:sp>
      <p:sp>
        <p:nvSpPr>
          <p:cNvPr id="17" name="Rounded Rectangular Callout 16"/>
          <p:cNvSpPr/>
          <p:nvPr/>
        </p:nvSpPr>
        <p:spPr>
          <a:xfrm>
            <a:off x="6948264" y="2276872"/>
            <a:ext cx="1512168" cy="1080120"/>
          </a:xfrm>
          <a:prstGeom prst="wedgeRoundRectCallout">
            <a:avLst>
              <a:gd name="adj1" fmla="val -37832"/>
              <a:gd name="adj2" fmla="val 60727"/>
              <a:gd name="adj3" fmla="val 16667"/>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rPr>
              <a:t>3. Enter the New Request number quoted in the email notification.</a:t>
            </a:r>
          </a:p>
        </p:txBody>
      </p:sp>
      <p:sp>
        <p:nvSpPr>
          <p:cNvPr id="4" name="Slide Number Placeholder 3"/>
          <p:cNvSpPr>
            <a:spLocks noGrp="1"/>
          </p:cNvSpPr>
          <p:nvPr>
            <p:ph type="sldNum" sz="quarter" idx="4"/>
          </p:nvPr>
        </p:nvSpPr>
        <p:spPr>
          <a:xfrm>
            <a:off x="6553200" y="6356350"/>
            <a:ext cx="2133600" cy="365125"/>
          </a:xfrm>
        </p:spPr>
        <p:txBody>
          <a:bodyPr/>
          <a:lstStyle/>
          <a:p>
            <a:r>
              <a:rPr lang="en-CA" dirty="0"/>
              <a:t>Page </a:t>
            </a:r>
            <a:fld id="{962F2C8B-0636-4A6A-8DFF-6DD9B2921AEA}" type="slidenum">
              <a:rPr lang="en-CA" smtClean="0"/>
              <a:pPr/>
              <a:t>23</a:t>
            </a:fld>
            <a:r>
              <a:rPr lang="en-CA" dirty="0"/>
              <a:t> of 26</a:t>
            </a:r>
          </a:p>
        </p:txBody>
      </p:sp>
    </p:spTree>
    <p:extLst>
      <p:ext uri="{BB962C8B-B14F-4D97-AF65-F5344CB8AC3E}">
        <p14:creationId xmlns:p14="http://schemas.microsoft.com/office/powerpoint/2010/main" val="4162919062"/>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VANESS~1.BOD\AppData\Local\Temp\SNAGHTML534673c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4134" y="1363701"/>
            <a:ext cx="4416425" cy="416604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kerry-lynne.kryvench\AppData\Local\Microsoft\Windows\Temporary Internet Files\Content.Outlook\YN94S36N\banner_bottom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813008" y="775370"/>
            <a:ext cx="6336704" cy="338554"/>
          </a:xfrm>
          <a:prstGeom prst="rect">
            <a:avLst/>
          </a:prstGeom>
        </p:spPr>
        <p:txBody>
          <a:bodyPr wrap="square">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Retrieving Final Documents (Cont’d.)</a:t>
            </a:r>
          </a:p>
        </p:txBody>
      </p:sp>
      <p:sp>
        <p:nvSpPr>
          <p:cNvPr id="9" name="Rectangle 8"/>
          <p:cNvSpPr/>
          <p:nvPr/>
        </p:nvSpPr>
        <p:spPr>
          <a:xfrm>
            <a:off x="6732240" y="2524254"/>
            <a:ext cx="966931" cy="369332"/>
          </a:xfrm>
          <a:prstGeom prst="rect">
            <a:avLst/>
          </a:prstGeom>
        </p:spPr>
        <p:txBody>
          <a:bodyPr wrap="none">
            <a:spAutoFit/>
          </a:bodyPr>
          <a:lstStyle/>
          <a:p>
            <a:pPr algn="ctr"/>
            <a:r>
              <a:rPr lang="en-US" dirty="0">
                <a:ln w="0"/>
                <a:gradFill>
                  <a:gsLst>
                    <a:gs pos="0">
                      <a:schemeClr val="accent5">
                        <a:lumMod val="50000"/>
                      </a:schemeClr>
                    </a:gs>
                    <a:gs pos="50000">
                      <a:schemeClr val="accent5"/>
                    </a:gs>
                    <a:gs pos="100000">
                      <a:schemeClr val="accent5">
                        <a:lumMod val="60000"/>
                        <a:lumOff val="40000"/>
                      </a:schemeClr>
                    </a:gs>
                  </a:gsLst>
                  <a:lin ang="5400000"/>
                </a:gradFill>
                <a:latin typeface="Arial" panose="020B0604020202020204" pitchFamily="34" charset="0"/>
                <a:cs typeface="Arial" panose="020B0604020202020204" pitchFamily="34" charset="0"/>
              </a:rPr>
              <a:t>Sample</a:t>
            </a:r>
          </a:p>
        </p:txBody>
      </p:sp>
      <p:pic>
        <p:nvPicPr>
          <p:cNvPr id="9220" name="Picture 4" descr="C:\Users\VANESS~1.BOD\AppData\Local\Temp\SNAGHTML5347726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2215" y="4583473"/>
            <a:ext cx="3984377" cy="178545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5076056" y="5102164"/>
            <a:ext cx="966931" cy="369332"/>
          </a:xfrm>
          <a:prstGeom prst="rect">
            <a:avLst/>
          </a:prstGeom>
        </p:spPr>
        <p:txBody>
          <a:bodyPr wrap="none">
            <a:spAutoFit/>
          </a:bodyPr>
          <a:lstStyle/>
          <a:p>
            <a:pPr algn="ctr"/>
            <a:r>
              <a:rPr lang="en-US" dirty="0">
                <a:ln w="0"/>
                <a:gradFill>
                  <a:gsLst>
                    <a:gs pos="0">
                      <a:schemeClr val="accent5">
                        <a:lumMod val="50000"/>
                      </a:schemeClr>
                    </a:gs>
                    <a:gs pos="50000">
                      <a:schemeClr val="accent5"/>
                    </a:gs>
                    <a:gs pos="100000">
                      <a:schemeClr val="accent5">
                        <a:lumMod val="60000"/>
                        <a:lumOff val="40000"/>
                      </a:schemeClr>
                    </a:gs>
                  </a:gsLst>
                  <a:lin ang="5400000"/>
                </a:gradFill>
                <a:latin typeface="Arial" panose="020B0604020202020204" pitchFamily="34" charset="0"/>
                <a:cs typeface="Arial" panose="020B0604020202020204" pitchFamily="34" charset="0"/>
              </a:rPr>
              <a:t>Sample</a:t>
            </a:r>
          </a:p>
        </p:txBody>
      </p:sp>
      <p:pic>
        <p:nvPicPr>
          <p:cNvPr id="15" name="Picture 14"/>
          <p:cNvPicPr>
            <a:picLocks noChangeAspect="1"/>
          </p:cNvPicPr>
          <p:nvPr/>
        </p:nvPicPr>
        <p:blipFill>
          <a:blip r:embed="rId5"/>
          <a:stretch>
            <a:fillRect/>
          </a:stretch>
        </p:blipFill>
        <p:spPr>
          <a:xfrm>
            <a:off x="179512" y="1129658"/>
            <a:ext cx="5041424" cy="3204038"/>
          </a:xfrm>
          <a:prstGeom prst="rect">
            <a:avLst/>
          </a:prstGeom>
        </p:spPr>
      </p:pic>
      <p:sp>
        <p:nvSpPr>
          <p:cNvPr id="12" name="Rounded Rectangular Callout 11"/>
          <p:cNvSpPr/>
          <p:nvPr/>
        </p:nvSpPr>
        <p:spPr>
          <a:xfrm>
            <a:off x="360389" y="3909304"/>
            <a:ext cx="2151434" cy="1141072"/>
          </a:xfrm>
          <a:prstGeom prst="wedgeRoundRectCallout">
            <a:avLst>
              <a:gd name="adj1" fmla="val 19456"/>
              <a:gd name="adj2" fmla="val -47878"/>
              <a:gd name="adj3" fmla="val 16667"/>
            </a:avLst>
          </a:prstGeom>
          <a:solidFill>
            <a:schemeClr val="accent5">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rPr>
              <a:t>The original transfer request # will be referenced under the “Input File/Comment” field.</a:t>
            </a:r>
          </a:p>
        </p:txBody>
      </p:sp>
      <p:sp>
        <p:nvSpPr>
          <p:cNvPr id="3" name="Slide Number Placeholder 2"/>
          <p:cNvSpPr>
            <a:spLocks noGrp="1"/>
          </p:cNvSpPr>
          <p:nvPr>
            <p:ph type="sldNum" sz="quarter" idx="4"/>
          </p:nvPr>
        </p:nvSpPr>
        <p:spPr>
          <a:xfrm>
            <a:off x="6553200" y="6356350"/>
            <a:ext cx="2133600" cy="365125"/>
          </a:xfrm>
        </p:spPr>
        <p:txBody>
          <a:bodyPr/>
          <a:lstStyle/>
          <a:p>
            <a:r>
              <a:rPr lang="en-CA" dirty="0"/>
              <a:t>Page </a:t>
            </a:r>
            <a:fld id="{962F2C8B-0636-4A6A-8DFF-6DD9B2921AEA}" type="slidenum">
              <a:rPr lang="en-CA" smtClean="0"/>
              <a:pPr/>
              <a:t>24</a:t>
            </a:fld>
            <a:r>
              <a:rPr lang="en-CA" dirty="0"/>
              <a:t> of 26</a:t>
            </a:r>
          </a:p>
        </p:txBody>
      </p:sp>
    </p:spTree>
    <p:extLst>
      <p:ext uri="{BB962C8B-B14F-4D97-AF65-F5344CB8AC3E}">
        <p14:creationId xmlns:p14="http://schemas.microsoft.com/office/powerpoint/2010/main" val="1277911707"/>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C93D7A-C24A-4C51-AF2B-8828616FB59E}"/>
              </a:ext>
            </a:extLst>
          </p:cNvPr>
          <p:cNvSpPr>
            <a:spLocks noGrp="1"/>
          </p:cNvSpPr>
          <p:nvPr>
            <p:ph idx="1"/>
          </p:nvPr>
        </p:nvSpPr>
        <p:spPr/>
        <p:txBody>
          <a:bodyPr/>
          <a:lstStyle/>
          <a:p>
            <a:pPr marL="0" indent="0" algn="ctr">
              <a:buNone/>
            </a:pPr>
            <a:r>
              <a:rPr lang="en-US" dirty="0"/>
              <a:t>Resources</a:t>
            </a:r>
          </a:p>
          <a:p>
            <a:pPr marL="0" indent="0" algn="ctr">
              <a:buNone/>
            </a:pPr>
            <a:endParaRPr lang="en-US" dirty="0"/>
          </a:p>
          <a:p>
            <a:pPr marL="0" indent="0">
              <a:buNone/>
            </a:pPr>
            <a:r>
              <a:rPr lang="en-US" sz="1400" dirty="0">
                <a:hlinkClick r:id="rId2"/>
              </a:rPr>
              <a:t>ETS Support and Online Learning </a:t>
            </a:r>
            <a:r>
              <a:rPr lang="en-US" sz="1400" dirty="0"/>
              <a:t>provides access to relevant guides, course and other information</a:t>
            </a:r>
          </a:p>
          <a:p>
            <a:pPr marL="0" indent="0">
              <a:buNone/>
            </a:pPr>
            <a:endParaRPr lang="en-US" sz="1400" dirty="0"/>
          </a:p>
          <a:p>
            <a:pPr marL="0" indent="0">
              <a:buNone/>
            </a:pPr>
            <a:r>
              <a:rPr lang="en-US" sz="1400" dirty="0"/>
              <a:t>If you have questions, please contact </a:t>
            </a:r>
            <a:r>
              <a:rPr lang="en-US" sz="1400" dirty="0">
                <a:hlinkClick r:id="rId3"/>
              </a:rPr>
              <a:t>Transfers.Energy@gov.ab.ca</a:t>
            </a:r>
            <a:r>
              <a:rPr lang="en-US" sz="1400" dirty="0"/>
              <a:t> or the Transfer Helpdesk at (780)644-2300</a:t>
            </a:r>
          </a:p>
        </p:txBody>
      </p:sp>
      <p:sp>
        <p:nvSpPr>
          <p:cNvPr id="4" name="Slide Number Placeholder 3">
            <a:extLst>
              <a:ext uri="{FF2B5EF4-FFF2-40B4-BE49-F238E27FC236}">
                <a16:creationId xmlns:a16="http://schemas.microsoft.com/office/drawing/2014/main" id="{649E01B9-6857-48D4-BAB4-4CEC5E9BACE6}"/>
              </a:ext>
            </a:extLst>
          </p:cNvPr>
          <p:cNvSpPr>
            <a:spLocks noGrp="1"/>
          </p:cNvSpPr>
          <p:nvPr>
            <p:ph type="sldNum" sz="quarter" idx="4"/>
          </p:nvPr>
        </p:nvSpPr>
        <p:spPr/>
        <p:txBody>
          <a:bodyPr/>
          <a:lstStyle/>
          <a:p>
            <a:r>
              <a:rPr lang="en-CA" dirty="0"/>
              <a:t>Page </a:t>
            </a:r>
            <a:fld id="{962F2C8B-0636-4A6A-8DFF-6DD9B2921AEA}" type="slidenum">
              <a:rPr lang="en-CA" smtClean="0"/>
              <a:pPr/>
              <a:t>25</a:t>
            </a:fld>
            <a:r>
              <a:rPr lang="en-CA" dirty="0"/>
              <a:t> of 26 </a:t>
            </a:r>
          </a:p>
        </p:txBody>
      </p:sp>
      <p:pic>
        <p:nvPicPr>
          <p:cNvPr id="5" name="Picture 3" descr="C:\Users\kerry-lynne.kryvench\AppData\Local\Microsoft\Windows\Temporary Internet Files\Content.Outlook\YN94S36N\banner_bottom (2).png">
            <a:extLst>
              <a:ext uri="{FF2B5EF4-FFF2-40B4-BE49-F238E27FC236}">
                <a16:creationId xmlns:a16="http://schemas.microsoft.com/office/drawing/2014/main" id="{4F190AD0-CE76-430D-9CD9-372F4E06443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C78FD739-D4A4-4C74-A4E0-B3A92556BD8C}"/>
              </a:ext>
            </a:extLst>
          </p:cNvPr>
          <p:cNvSpPr/>
          <p:nvPr/>
        </p:nvSpPr>
        <p:spPr>
          <a:xfrm>
            <a:off x="7775344" y="6400412"/>
            <a:ext cx="1140056" cy="276999"/>
          </a:xfrm>
          <a:prstGeom prst="rect">
            <a:avLst/>
          </a:prstGeom>
        </p:spPr>
        <p:txBody>
          <a:bodyPr wrap="none">
            <a:spAutoFit/>
          </a:bodyPr>
          <a:lstStyle/>
          <a:p>
            <a:r>
              <a:rPr lang="en-CA" sz="1200" dirty="0">
                <a:latin typeface="Arial" panose="020B0604020202020204" pitchFamily="34" charset="0"/>
                <a:cs typeface="Arial" panose="020B0604020202020204" pitchFamily="34" charset="0"/>
              </a:rPr>
              <a:t>Page 25 of 26</a:t>
            </a:r>
          </a:p>
        </p:txBody>
      </p:sp>
    </p:spTree>
    <p:extLst>
      <p:ext uri="{BB962C8B-B14F-4D97-AF65-F5344CB8AC3E}">
        <p14:creationId xmlns:p14="http://schemas.microsoft.com/office/powerpoint/2010/main" val="18789964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kerry-lynne.kryvench\AppData\Local\Microsoft\Windows\Temporary Internet Files\Content.Outlook\YN94S36N\banner_bottom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latin typeface="Arial" panose="020B0604020202020204" pitchFamily="34" charset="0"/>
            </a:endParaRPr>
          </a:p>
        </p:txBody>
      </p:sp>
      <p:sp>
        <p:nvSpPr>
          <p:cNvPr id="11" name="Text Box 5"/>
          <p:cNvSpPr txBox="1">
            <a:spLocks noChangeArrowheads="1"/>
          </p:cNvSpPr>
          <p:nvPr/>
        </p:nvSpPr>
        <p:spPr bwMode="auto">
          <a:xfrm>
            <a:off x="475928" y="1567444"/>
            <a:ext cx="5857875" cy="2474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200" b="1" i="0" u="none" strike="noStrike" cap="none" normalizeH="0" baseline="0" dirty="0">
                <a:ln>
                  <a:noFill/>
                </a:ln>
                <a:solidFill>
                  <a:srgbClr val="2160AD"/>
                </a:solidFill>
                <a:effectLst/>
                <a:latin typeface="Freestyle Script" pitchFamily="66" charset="0"/>
                <a:cs typeface="Arial" pitchFamily="34" charset="0"/>
              </a:rPr>
              <a:t>Congratulations!</a:t>
            </a:r>
          </a:p>
          <a:p>
            <a:pPr algn="ctr" fontAlgn="base">
              <a:spcBef>
                <a:spcPct val="0"/>
              </a:spcBef>
              <a:spcAft>
                <a:spcPct val="0"/>
              </a:spcAft>
            </a:pPr>
            <a:r>
              <a:rPr kumimoji="0" lang="en-US" sz="1800" b="1" i="0" u="none" strike="noStrike" cap="none" normalizeH="0" baseline="0" dirty="0">
                <a:ln>
                  <a:noFill/>
                </a:ln>
                <a:solidFill>
                  <a:srgbClr val="2160AD"/>
                </a:solidFill>
                <a:effectLst/>
                <a:latin typeface="Arial" pitchFamily="34" charset="0"/>
                <a:cs typeface="Arial" pitchFamily="34" charset="0"/>
              </a:rPr>
              <a:t>You have completed the </a:t>
            </a:r>
            <a:r>
              <a:rPr lang="en-US" b="1" dirty="0">
                <a:solidFill>
                  <a:srgbClr val="2160AD"/>
                </a:solidFill>
                <a:latin typeface="Arial" pitchFamily="34" charset="0"/>
                <a:cs typeface="Arial" pitchFamily="34" charset="0"/>
              </a:rPr>
              <a:t>ETS – Transfers</a:t>
            </a:r>
          </a:p>
          <a:p>
            <a:pPr algn="ctr" fontAlgn="base">
              <a:spcBef>
                <a:spcPct val="0"/>
              </a:spcBef>
              <a:spcAft>
                <a:spcPct val="0"/>
              </a:spcAft>
            </a:pPr>
            <a:endParaRPr lang="en-US" b="1" dirty="0">
              <a:solidFill>
                <a:srgbClr val="2160AD"/>
              </a:solidFill>
              <a:latin typeface="Arial" pitchFamily="34" charset="0"/>
              <a:cs typeface="Arial" pitchFamily="34" charset="0"/>
            </a:endParaRPr>
          </a:p>
          <a:p>
            <a:pPr algn="ctr" fontAlgn="base">
              <a:spcBef>
                <a:spcPct val="0"/>
              </a:spcBef>
              <a:spcAft>
                <a:spcPct val="0"/>
              </a:spcAft>
            </a:pPr>
            <a:r>
              <a:rPr lang="en-US" b="1" dirty="0">
                <a:solidFill>
                  <a:srgbClr val="2160AD"/>
                </a:solidFill>
                <a:latin typeface="Arial" pitchFamily="34" charset="0"/>
                <a:cs typeface="Arial" pitchFamily="34" charset="0"/>
              </a:rPr>
              <a:t>Partial Land Transfers</a:t>
            </a:r>
          </a:p>
          <a:p>
            <a:pPr algn="ctr" fontAlgn="base">
              <a:spcBef>
                <a:spcPct val="0"/>
              </a:spcBef>
              <a:spcAft>
                <a:spcPct val="0"/>
              </a:spcAft>
            </a:pPr>
            <a:endParaRPr lang="en-US" dirty="0">
              <a:solidFill>
                <a:srgbClr val="2160AD"/>
              </a:solidFill>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2160AD"/>
                </a:solidFill>
                <a:effectLst/>
                <a:latin typeface="Arial" pitchFamily="34" charset="0"/>
                <a:cs typeface="Arial" pitchFamily="34" charset="0"/>
              </a:rPr>
              <a:t>Online Training Course</a:t>
            </a:r>
            <a:endParaRPr kumimoji="0" lang="en-US" sz="1800" b="0" i="0" u="none" strike="noStrike" cap="none" normalizeH="0" baseline="0" dirty="0">
              <a:ln>
                <a:noFill/>
              </a:ln>
              <a:solidFill>
                <a:srgbClr val="2160AD"/>
              </a:solidFill>
              <a:effectLst/>
              <a:latin typeface="Arial" pitchFamily="34" charset="0"/>
              <a:cs typeface="Arial" pitchFamily="34" charset="0"/>
            </a:endParaRP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0504" y="2153543"/>
            <a:ext cx="3096344" cy="3876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 Box 3"/>
          <p:cNvSpPr txBox="1">
            <a:spLocks noChangeArrowheads="1"/>
          </p:cNvSpPr>
          <p:nvPr/>
        </p:nvSpPr>
        <p:spPr bwMode="auto">
          <a:xfrm>
            <a:off x="475928" y="4373488"/>
            <a:ext cx="5451475"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70C0"/>
                </a:solidFill>
                <a:effectLst/>
                <a:latin typeface="Arial" pitchFamily="34" charset="0"/>
                <a:cs typeface="Arial" pitchFamily="34" charset="0"/>
              </a:rPr>
              <a:t>If you have any comments or questions on this training course,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70C0"/>
                </a:solidFill>
                <a:effectLst/>
                <a:latin typeface="Arial" pitchFamily="34" charset="0"/>
                <a:cs typeface="Arial" pitchFamily="34" charset="0"/>
              </a:rPr>
              <a:t>please forward them to the following email address:</a:t>
            </a:r>
          </a:p>
        </p:txBody>
      </p:sp>
      <p:sp>
        <p:nvSpPr>
          <p:cNvPr id="14" name="Text Box 4"/>
          <p:cNvSpPr txBox="1">
            <a:spLocks noChangeArrowheads="1"/>
          </p:cNvSpPr>
          <p:nvPr/>
        </p:nvSpPr>
        <p:spPr bwMode="auto">
          <a:xfrm>
            <a:off x="1628056" y="5103738"/>
            <a:ext cx="3097480" cy="37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2">
                    <a:lumMod val="75000"/>
                  </a:schemeClr>
                </a:solidFill>
                <a:effectLst/>
                <a:latin typeface="Arial" pitchFamily="34" charset="0"/>
                <a:cs typeface="Arial" pitchFamily="34" charset="0"/>
              </a:rPr>
              <a:t>Transfers.Energy@gov.ab.ca</a:t>
            </a:r>
            <a:endParaRPr kumimoji="0" lang="en-US" sz="1800" b="1" i="0" u="none" strike="noStrike" cap="none" normalizeH="0" baseline="0" dirty="0">
              <a:ln>
                <a:noFill/>
              </a:ln>
              <a:solidFill>
                <a:schemeClr val="tx2">
                  <a:lumMod val="75000"/>
                </a:schemeClr>
              </a:solidFill>
              <a:effectLst/>
              <a:latin typeface="Arial" pitchFamily="34" charset="0"/>
              <a:cs typeface="Arial" pitchFamily="34" charset="0"/>
            </a:endParaRPr>
          </a:p>
        </p:txBody>
      </p:sp>
      <p:sp>
        <p:nvSpPr>
          <p:cNvPr id="2" name="Slide Number Placeholder 1"/>
          <p:cNvSpPr>
            <a:spLocks noGrp="1"/>
          </p:cNvSpPr>
          <p:nvPr>
            <p:ph type="sldNum" sz="quarter" idx="4"/>
          </p:nvPr>
        </p:nvSpPr>
        <p:spPr>
          <a:xfrm>
            <a:off x="6553200" y="6356350"/>
            <a:ext cx="2133600" cy="365125"/>
          </a:xfrm>
        </p:spPr>
        <p:txBody>
          <a:bodyPr/>
          <a:lstStyle/>
          <a:p>
            <a:r>
              <a:rPr lang="en-CA" dirty="0"/>
              <a:t>Page </a:t>
            </a:r>
            <a:fld id="{962F2C8B-0636-4A6A-8DFF-6DD9B2921AEA}" type="slidenum">
              <a:rPr lang="en-CA" smtClean="0"/>
              <a:pPr/>
              <a:t>26</a:t>
            </a:fld>
            <a:r>
              <a:rPr lang="en-CA" dirty="0"/>
              <a:t> of 26</a:t>
            </a:r>
          </a:p>
        </p:txBody>
      </p:sp>
    </p:spTree>
    <p:extLst>
      <p:ext uri="{BB962C8B-B14F-4D97-AF65-F5344CB8AC3E}">
        <p14:creationId xmlns:p14="http://schemas.microsoft.com/office/powerpoint/2010/main" val="1930535316"/>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kerry-lynne.kryvench\AppData\Local\Microsoft\Windows\Temporary Internet Files\Content.Outlook\YN94S36N\banner_bottom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3"/>
          </p:nvPr>
        </p:nvSpPr>
        <p:spPr>
          <a:xfrm>
            <a:off x="4211960" y="1929868"/>
            <a:ext cx="4681214" cy="3299332"/>
          </a:xfrm>
        </p:spPr>
        <p:txBody>
          <a:bodyPr>
            <a:normAutofit/>
          </a:bodyPr>
          <a:lstStyle/>
          <a:p>
            <a:pPr marL="0" indent="0">
              <a:buNone/>
            </a:pPr>
            <a:r>
              <a:rPr lang="en-CA" sz="1400" b="1" dirty="0"/>
              <a:t>In this module, you will learn how to:</a:t>
            </a:r>
          </a:p>
          <a:p>
            <a:pPr marL="0" indent="0">
              <a:buNone/>
            </a:pPr>
            <a:endParaRPr lang="en-CA" sz="1200" b="1" dirty="0"/>
          </a:p>
          <a:p>
            <a:r>
              <a:rPr lang="en-CA" sz="1200" dirty="0">
                <a:hlinkClick r:id="rId3" action="ppaction://hlinksldjump"/>
              </a:rPr>
              <a:t>Initiate and submit a Partial Land Transfer </a:t>
            </a:r>
            <a:endParaRPr lang="en-CA" sz="1200" dirty="0"/>
          </a:p>
          <a:p>
            <a:r>
              <a:rPr lang="en-CA" sz="1200" b="0" dirty="0">
                <a:hlinkClick r:id="rId4" action="ppaction://hlinksldjump"/>
              </a:rPr>
              <a:t>Concur to a Partial Land Transfer</a:t>
            </a:r>
            <a:endParaRPr lang="en-CA" sz="1200" b="0" dirty="0"/>
          </a:p>
          <a:p>
            <a:r>
              <a:rPr lang="en-CA" sz="1200" dirty="0">
                <a:hlinkClick r:id="rId5" action="ppaction://hlinksldjump"/>
              </a:rPr>
              <a:t>Retrieve Final Documents</a:t>
            </a:r>
            <a:endParaRPr lang="en-CA" sz="1200" b="0" dirty="0"/>
          </a:p>
          <a:p>
            <a:pPr marL="0" indent="0">
              <a:buNone/>
            </a:pPr>
            <a:endParaRPr lang="en-CA" sz="1200" dirty="0"/>
          </a:p>
          <a:p>
            <a:pPr marL="0" indent="0">
              <a:buNone/>
            </a:pPr>
            <a:r>
              <a:rPr lang="en-CA" sz="1200" dirty="0"/>
              <a:t>Click on any of the above to be directed to the corresponding instructions in the module.</a:t>
            </a:r>
          </a:p>
          <a:p>
            <a:endParaRPr lang="en-CA" sz="1300" b="0" dirty="0"/>
          </a:p>
          <a:p>
            <a:pPr marL="0" indent="0">
              <a:buNone/>
            </a:pPr>
            <a:r>
              <a:rPr lang="en-US" sz="1400" b="1" dirty="0"/>
              <a:t>Pre-requisite:</a:t>
            </a:r>
          </a:p>
          <a:p>
            <a:pPr marL="0" indent="0">
              <a:buNone/>
            </a:pPr>
            <a:endParaRPr lang="en-US" sz="1400" b="1" dirty="0"/>
          </a:p>
          <a:p>
            <a:pPr marL="0" indent="0">
              <a:buNone/>
            </a:pPr>
            <a:r>
              <a:rPr lang="en-CA" sz="1200" dirty="0">
                <a:cs typeface="Arial" panose="020B0604020202020204" pitchFamily="34" charset="0"/>
              </a:rPr>
              <a:t>Prior to proceeding we recommend you review the ETS Account Set up and Preferences and the ETS Client Account Set up and Maintenance modules located in the Online Learning portal.</a:t>
            </a:r>
          </a:p>
          <a:p>
            <a:endParaRPr lang="en-CA" sz="1200" dirty="0">
              <a:cs typeface="Arial" panose="020B0604020202020204" pitchFamily="34" charset="0"/>
            </a:endParaRPr>
          </a:p>
        </p:txBody>
      </p:sp>
      <p:sp>
        <p:nvSpPr>
          <p:cNvPr id="9" name="TextBox 8"/>
          <p:cNvSpPr txBox="1"/>
          <p:nvPr/>
        </p:nvSpPr>
        <p:spPr>
          <a:xfrm>
            <a:off x="6012160" y="764704"/>
            <a:ext cx="3096344" cy="338554"/>
          </a:xfrm>
          <a:prstGeom prst="rect">
            <a:avLst/>
          </a:prstGeom>
          <a:no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Introduction</a:t>
            </a:r>
          </a:p>
        </p:txBody>
      </p:sp>
      <p:pic>
        <p:nvPicPr>
          <p:cNvPr id="10" name="Picture 3" descr="C:\Users\chinnek\AppData\Local\Microsoft\Windows\Temporary Internet Files\Content.IE5\AZB6PWEZ\MC900357103[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4400" y="1916113"/>
            <a:ext cx="2549525"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r>
              <a:rPr lang="en-CA" dirty="0"/>
              <a:t>Page </a:t>
            </a:r>
            <a:fld id="{962F2C8B-0636-4A6A-8DFF-6DD9B2921AEA}" type="slidenum">
              <a:rPr lang="en-CA" smtClean="0"/>
              <a:pPr/>
              <a:t>3</a:t>
            </a:fld>
            <a:r>
              <a:rPr lang="en-CA" dirty="0"/>
              <a:t> of 26</a:t>
            </a:r>
          </a:p>
        </p:txBody>
      </p:sp>
      <p:grpSp>
        <p:nvGrpSpPr>
          <p:cNvPr id="11" name="Group 10">
            <a:extLst>
              <a:ext uri="{FF2B5EF4-FFF2-40B4-BE49-F238E27FC236}">
                <a16:creationId xmlns:a16="http://schemas.microsoft.com/office/drawing/2014/main" id="{EDC71DC5-DFB6-4A45-BAA0-C0CA6C54AA9C}"/>
              </a:ext>
            </a:extLst>
          </p:cNvPr>
          <p:cNvGrpSpPr/>
          <p:nvPr/>
        </p:nvGrpSpPr>
        <p:grpSpPr>
          <a:xfrm>
            <a:off x="179512" y="-68284"/>
            <a:ext cx="8964488" cy="923330"/>
            <a:chOff x="179512" y="4026424"/>
            <a:chExt cx="8964488" cy="923330"/>
          </a:xfrm>
        </p:grpSpPr>
        <p:grpSp>
          <p:nvGrpSpPr>
            <p:cNvPr id="12" name="Group 11">
              <a:extLst>
                <a:ext uri="{FF2B5EF4-FFF2-40B4-BE49-F238E27FC236}">
                  <a16:creationId xmlns:a16="http://schemas.microsoft.com/office/drawing/2014/main" id="{4986470D-162E-4510-8062-DF6D63D767DD}"/>
                </a:ext>
              </a:extLst>
            </p:cNvPr>
            <p:cNvGrpSpPr/>
            <p:nvPr userDrawn="1"/>
          </p:nvGrpSpPr>
          <p:grpSpPr>
            <a:xfrm>
              <a:off x="179512" y="4094164"/>
              <a:ext cx="8964488" cy="787850"/>
              <a:chOff x="390128" y="3908965"/>
              <a:chExt cx="8638456" cy="787850"/>
            </a:xfrm>
          </p:grpSpPr>
          <p:pic>
            <p:nvPicPr>
              <p:cNvPr id="14" name="Picture 2">
                <a:extLst>
                  <a:ext uri="{FF2B5EF4-FFF2-40B4-BE49-F238E27FC236}">
                    <a16:creationId xmlns:a16="http://schemas.microsoft.com/office/drawing/2014/main" id="{440B6AAE-BC81-4E42-B454-58759DB90377}"/>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a:extLst>
                  <a:ext uri="{FF2B5EF4-FFF2-40B4-BE49-F238E27FC236}">
                    <a16:creationId xmlns:a16="http://schemas.microsoft.com/office/drawing/2014/main" id="{5DFC007B-1066-4A8F-9B4D-2A6FA3437CCD}"/>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13" name="TextBox 12">
              <a:extLst>
                <a:ext uri="{FF2B5EF4-FFF2-40B4-BE49-F238E27FC236}">
                  <a16:creationId xmlns:a16="http://schemas.microsoft.com/office/drawing/2014/main" id="{56002567-A03F-4CBC-B962-8B1A40E33432}"/>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PARTIAL LAND TRANSFERS</a:t>
              </a:r>
            </a:p>
            <a:p>
              <a:pPr algn="r"/>
              <a:r>
                <a:rPr lang="en-CA" baseline="0" dirty="0">
                  <a:solidFill>
                    <a:schemeClr val="bg1"/>
                  </a:solidFill>
                </a:rPr>
                <a:t>Government of Alberta</a:t>
              </a:r>
            </a:p>
          </p:txBody>
        </p:sp>
      </p:grpSp>
    </p:spTree>
    <p:extLst>
      <p:ext uri="{BB962C8B-B14F-4D97-AF65-F5344CB8AC3E}">
        <p14:creationId xmlns:p14="http://schemas.microsoft.com/office/powerpoint/2010/main" val="1910911927"/>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6012160" y="2271932"/>
            <a:ext cx="2395430" cy="4357738"/>
          </a:xfrm>
          <a:prstGeom prst="rect">
            <a:avLst/>
          </a:prstGeom>
        </p:spPr>
      </p:pic>
      <p:pic>
        <p:nvPicPr>
          <p:cNvPr id="1027" name="Picture 3" descr="C:\Users\kerry-lynne.kryvench\AppData\Local\Microsoft\Windows\Temporary Internet Files\Content.Outlook\YN94S36N\banner_bottom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012160" y="764704"/>
            <a:ext cx="3096344" cy="338554"/>
          </a:xfrm>
          <a:prstGeom prst="rect">
            <a:avLst/>
          </a:prstGeom>
          <a:no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LOGIN TO ETS</a:t>
            </a:r>
          </a:p>
        </p:txBody>
      </p:sp>
      <p:sp>
        <p:nvSpPr>
          <p:cNvPr id="10" name="Rounded Rectangular Callout 9"/>
          <p:cNvSpPr/>
          <p:nvPr/>
        </p:nvSpPr>
        <p:spPr>
          <a:xfrm>
            <a:off x="5653100" y="1325221"/>
            <a:ext cx="1800200" cy="852736"/>
          </a:xfrm>
          <a:prstGeom prst="wedgeRoundRectCallout">
            <a:avLst>
              <a:gd name="adj1" fmla="val -86967"/>
              <a:gd name="adj2" fmla="val 42239"/>
              <a:gd name="adj3" fmla="val 16667"/>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rPr>
              <a:t>1. Login to ETS with your user name and password.</a:t>
            </a:r>
          </a:p>
        </p:txBody>
      </p:sp>
      <p:sp>
        <p:nvSpPr>
          <p:cNvPr id="11" name="Rounded Rectangular Callout 10"/>
          <p:cNvSpPr/>
          <p:nvPr/>
        </p:nvSpPr>
        <p:spPr>
          <a:xfrm>
            <a:off x="3635896" y="3608117"/>
            <a:ext cx="1206996" cy="709032"/>
          </a:xfrm>
          <a:prstGeom prst="wedgeRoundRectCallout">
            <a:avLst>
              <a:gd name="adj1" fmla="val 164887"/>
              <a:gd name="adj2" fmla="val -24008"/>
              <a:gd name="adj3" fmla="val 16667"/>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rPr>
              <a:t>2. Expand the “Transfers” Folder.</a:t>
            </a:r>
          </a:p>
        </p:txBody>
      </p:sp>
      <p:sp>
        <p:nvSpPr>
          <p:cNvPr id="12" name="Rounded Rectangular Callout 11"/>
          <p:cNvSpPr/>
          <p:nvPr/>
        </p:nvSpPr>
        <p:spPr>
          <a:xfrm>
            <a:off x="3893715" y="4954143"/>
            <a:ext cx="1584176" cy="648072"/>
          </a:xfrm>
          <a:prstGeom prst="wedgeRoundRectCallout">
            <a:avLst>
              <a:gd name="adj1" fmla="val 113691"/>
              <a:gd name="adj2" fmla="val -165933"/>
              <a:gd name="adj3" fmla="val 16667"/>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rPr>
              <a:t>3. Select “Partial Land Transfer”.</a:t>
            </a:r>
          </a:p>
        </p:txBody>
      </p:sp>
      <p:sp>
        <p:nvSpPr>
          <p:cNvPr id="3" name="Slide Number Placeholder 2"/>
          <p:cNvSpPr>
            <a:spLocks noGrp="1"/>
          </p:cNvSpPr>
          <p:nvPr>
            <p:ph type="sldNum" sz="quarter" idx="4"/>
          </p:nvPr>
        </p:nvSpPr>
        <p:spPr>
          <a:xfrm>
            <a:off x="6553200" y="6356350"/>
            <a:ext cx="2133600" cy="365125"/>
          </a:xfrm>
        </p:spPr>
        <p:txBody>
          <a:bodyPr/>
          <a:lstStyle/>
          <a:p>
            <a:r>
              <a:rPr lang="en-CA" dirty="0"/>
              <a:t>Page </a:t>
            </a:r>
            <a:fld id="{962F2C8B-0636-4A6A-8DFF-6DD9B2921AEA}" type="slidenum">
              <a:rPr lang="en-CA" smtClean="0"/>
              <a:pPr/>
              <a:t>4</a:t>
            </a:fld>
            <a:r>
              <a:rPr lang="en-CA" dirty="0"/>
              <a:t> of 26</a:t>
            </a:r>
          </a:p>
        </p:txBody>
      </p:sp>
      <p:pic>
        <p:nvPicPr>
          <p:cNvPr id="2" name="Picture 1"/>
          <p:cNvPicPr>
            <a:picLocks noChangeAspect="1"/>
          </p:cNvPicPr>
          <p:nvPr/>
        </p:nvPicPr>
        <p:blipFill>
          <a:blip r:embed="rId4"/>
          <a:stretch>
            <a:fillRect/>
          </a:stretch>
        </p:blipFill>
        <p:spPr>
          <a:xfrm>
            <a:off x="467544" y="1325221"/>
            <a:ext cx="4436230" cy="1715411"/>
          </a:xfrm>
          <a:prstGeom prst="rect">
            <a:avLst/>
          </a:prstGeom>
        </p:spPr>
      </p:pic>
    </p:spTree>
    <p:extLst>
      <p:ext uri="{BB962C8B-B14F-4D97-AF65-F5344CB8AC3E}">
        <p14:creationId xmlns:p14="http://schemas.microsoft.com/office/powerpoint/2010/main" val="273641539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700490" y="1251314"/>
            <a:ext cx="6413090" cy="2212477"/>
          </a:xfrm>
          <a:prstGeom prst="rect">
            <a:avLst/>
          </a:prstGeom>
        </p:spPr>
      </p:pic>
      <p:pic>
        <p:nvPicPr>
          <p:cNvPr id="1027" name="Picture 3" descr="C:\Users\kerry-lynne.kryvench\AppData\Local\Microsoft\Windows\Temporary Internet Files\Content.Outlook\YN94S36N\banner_bottom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stretch>
            <a:fillRect/>
          </a:stretch>
        </p:blipFill>
        <p:spPr>
          <a:xfrm>
            <a:off x="2991548" y="3622814"/>
            <a:ext cx="6019048" cy="2638095"/>
          </a:xfrm>
          <a:prstGeom prst="rect">
            <a:avLst/>
          </a:prstGeom>
        </p:spPr>
      </p:pic>
      <p:sp>
        <p:nvSpPr>
          <p:cNvPr id="4" name="Rectangle 3"/>
          <p:cNvSpPr/>
          <p:nvPr/>
        </p:nvSpPr>
        <p:spPr>
          <a:xfrm>
            <a:off x="7006261" y="764704"/>
            <a:ext cx="2102243" cy="338554"/>
          </a:xfrm>
          <a:prstGeom prst="rect">
            <a:avLst/>
          </a:prstGeom>
        </p:spPr>
        <p:txBody>
          <a:bodyPr wrap="none">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Search Agreements</a:t>
            </a:r>
          </a:p>
        </p:txBody>
      </p:sp>
      <p:sp>
        <p:nvSpPr>
          <p:cNvPr id="9" name="Rounded Rectangular Callout 8"/>
          <p:cNvSpPr/>
          <p:nvPr/>
        </p:nvSpPr>
        <p:spPr>
          <a:xfrm>
            <a:off x="486537" y="1394048"/>
            <a:ext cx="1641360" cy="457795"/>
          </a:xfrm>
          <a:prstGeom prst="wedgeRoundRectCallout">
            <a:avLst>
              <a:gd name="adj1" fmla="val 92657"/>
              <a:gd name="adj2" fmla="val 82410"/>
              <a:gd name="adj3" fmla="val 16667"/>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rPr>
              <a:t>1. Click on the “Agreement” tab.</a:t>
            </a:r>
          </a:p>
        </p:txBody>
      </p:sp>
      <p:sp>
        <p:nvSpPr>
          <p:cNvPr id="10" name="Rounded Rectangular Callout 9"/>
          <p:cNvSpPr/>
          <p:nvPr/>
        </p:nvSpPr>
        <p:spPr>
          <a:xfrm>
            <a:off x="2223852" y="2496725"/>
            <a:ext cx="1728192" cy="482665"/>
          </a:xfrm>
          <a:prstGeom prst="wedgeRoundRectCallout">
            <a:avLst>
              <a:gd name="adj1" fmla="val 132395"/>
              <a:gd name="adj2" fmla="val -43681"/>
              <a:gd name="adj3" fmla="val 16667"/>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rPr>
              <a:t>2. Click on </a:t>
            </a:r>
            <a:r>
              <a:rPr lang="en-CA" sz="1200" b="1">
                <a:solidFill>
                  <a:schemeClr val="tx1"/>
                </a:solidFill>
                <a:latin typeface="Arial" panose="020B0604020202020204" pitchFamily="34" charset="0"/>
              </a:rPr>
              <a:t>Search Agreement.</a:t>
            </a:r>
            <a:endParaRPr lang="en-CA" sz="1200" dirty="0">
              <a:solidFill>
                <a:schemeClr val="tx1"/>
              </a:solidFill>
              <a:latin typeface="Arial" panose="020B0604020202020204" pitchFamily="34" charset="0"/>
            </a:endParaRPr>
          </a:p>
        </p:txBody>
      </p:sp>
      <p:sp>
        <p:nvSpPr>
          <p:cNvPr id="12" name="Rounded Rectangular Callout 11"/>
          <p:cNvSpPr/>
          <p:nvPr/>
        </p:nvSpPr>
        <p:spPr>
          <a:xfrm>
            <a:off x="798197" y="3152808"/>
            <a:ext cx="2659400" cy="760642"/>
          </a:xfrm>
          <a:prstGeom prst="wedgeRoundRectCallout">
            <a:avLst>
              <a:gd name="adj1" fmla="val 63790"/>
              <a:gd name="adj2" fmla="val 164262"/>
              <a:gd name="adj3" fmla="val 16667"/>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rPr>
              <a:t>3. Agreements (including Geothermal) can be searched either by entering the agreement number OR…</a:t>
            </a:r>
          </a:p>
        </p:txBody>
      </p:sp>
      <p:sp>
        <p:nvSpPr>
          <p:cNvPr id="13" name="Rounded Rectangular Callout 12"/>
          <p:cNvSpPr/>
          <p:nvPr/>
        </p:nvSpPr>
        <p:spPr>
          <a:xfrm>
            <a:off x="5076056" y="3140968"/>
            <a:ext cx="3528392" cy="772482"/>
          </a:xfrm>
          <a:prstGeom prst="wedgeRoundRectCallout">
            <a:avLst>
              <a:gd name="adj1" fmla="val 8897"/>
              <a:gd name="adj2" fmla="val 127146"/>
              <a:gd name="adj3" fmla="val 16667"/>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rPr>
              <a:t>Agreements can be searched by entering the client name of a participant who has a registered interest in the agreements being searched.</a:t>
            </a:r>
          </a:p>
        </p:txBody>
      </p:sp>
      <p:sp>
        <p:nvSpPr>
          <p:cNvPr id="15" name="Rounded Rectangle 14"/>
          <p:cNvSpPr/>
          <p:nvPr/>
        </p:nvSpPr>
        <p:spPr>
          <a:xfrm>
            <a:off x="127877" y="4910088"/>
            <a:ext cx="2978690" cy="1180357"/>
          </a:xfrm>
          <a:prstGeom prst="roundRect">
            <a:avLst>
              <a:gd name="adj" fmla="val 22736"/>
            </a:avLst>
          </a:prstGeom>
          <a:solidFill>
            <a:schemeClr val="accent5">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rPr>
              <a:t>Click the "Agreement Type Code Table“ hyperlink to view a table of all DOE agreement types and their descriptions.</a:t>
            </a:r>
            <a:endParaRPr lang="en-CA" sz="1200" dirty="0">
              <a:solidFill>
                <a:schemeClr val="tx1"/>
              </a:solidFill>
              <a:latin typeface="Arial" panose="020B0604020202020204" pitchFamily="34" charset="0"/>
            </a:endParaRPr>
          </a:p>
        </p:txBody>
      </p:sp>
      <p:sp>
        <p:nvSpPr>
          <p:cNvPr id="16" name="Down Arrow 15"/>
          <p:cNvSpPr/>
          <p:nvPr/>
        </p:nvSpPr>
        <p:spPr>
          <a:xfrm rot="16200000" flipH="1">
            <a:off x="3433206" y="5164427"/>
            <a:ext cx="125301" cy="584017"/>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endParaRPr>
          </a:p>
        </p:txBody>
      </p:sp>
      <p:sp>
        <p:nvSpPr>
          <p:cNvPr id="3" name="Slide Number Placeholder 2"/>
          <p:cNvSpPr>
            <a:spLocks noGrp="1"/>
          </p:cNvSpPr>
          <p:nvPr>
            <p:ph type="sldNum" sz="quarter" idx="4"/>
          </p:nvPr>
        </p:nvSpPr>
        <p:spPr>
          <a:xfrm>
            <a:off x="6553200" y="6356350"/>
            <a:ext cx="2133600" cy="365125"/>
          </a:xfrm>
        </p:spPr>
        <p:txBody>
          <a:bodyPr/>
          <a:lstStyle/>
          <a:p>
            <a:r>
              <a:rPr lang="en-CA" dirty="0"/>
              <a:t>Page </a:t>
            </a:r>
            <a:fld id="{962F2C8B-0636-4A6A-8DFF-6DD9B2921AEA}" type="slidenum">
              <a:rPr lang="en-CA" smtClean="0"/>
              <a:pPr/>
              <a:t>5</a:t>
            </a:fld>
            <a:r>
              <a:rPr lang="en-CA" dirty="0"/>
              <a:t> of 26</a:t>
            </a:r>
          </a:p>
        </p:txBody>
      </p:sp>
    </p:spTree>
    <p:extLst>
      <p:ext uri="{BB962C8B-B14F-4D97-AF65-F5344CB8AC3E}">
        <p14:creationId xmlns:p14="http://schemas.microsoft.com/office/powerpoint/2010/main" val="2293648093"/>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907704" y="1295763"/>
            <a:ext cx="5887160" cy="2486101"/>
          </a:xfrm>
          <a:prstGeom prst="rect">
            <a:avLst/>
          </a:prstGeom>
        </p:spPr>
      </p:pic>
      <p:pic>
        <p:nvPicPr>
          <p:cNvPr id="1027" name="Picture 3" descr="C:\Users\kerry-lynne.kryvench\AppData\Local\Microsoft\Windows\Temporary Internet Files\Content.Outlook\YN94S36N\banner_bottom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stretch>
            <a:fillRect/>
          </a:stretch>
        </p:blipFill>
        <p:spPr>
          <a:xfrm>
            <a:off x="1729062" y="4098777"/>
            <a:ext cx="6086415" cy="2087836"/>
          </a:xfrm>
          <a:prstGeom prst="rect">
            <a:avLst/>
          </a:prstGeom>
        </p:spPr>
      </p:pic>
      <p:sp>
        <p:nvSpPr>
          <p:cNvPr id="8" name="Rounded Rectangular Callout 7"/>
          <p:cNvSpPr/>
          <p:nvPr/>
        </p:nvSpPr>
        <p:spPr>
          <a:xfrm>
            <a:off x="468358" y="1454294"/>
            <a:ext cx="1944216" cy="1174537"/>
          </a:xfrm>
          <a:prstGeom prst="wedgeRoundRectCallout">
            <a:avLst>
              <a:gd name="adj1" fmla="val 72759"/>
              <a:gd name="adj2" fmla="val 35575"/>
              <a:gd name="adj3" fmla="val 16667"/>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lgn="ctr">
              <a:buAutoNum type="arabicPeriod"/>
            </a:pPr>
            <a:r>
              <a:rPr lang="en-CA" sz="1200" dirty="0">
                <a:solidFill>
                  <a:schemeClr val="tx1"/>
                </a:solidFill>
                <a:latin typeface="Arial" panose="020B0604020202020204" pitchFamily="34" charset="0"/>
              </a:rPr>
              <a:t>Enter the Agreement number and click </a:t>
            </a:r>
            <a:r>
              <a:rPr lang="en-CA" sz="1200" b="1" dirty="0">
                <a:solidFill>
                  <a:schemeClr val="tx1"/>
                </a:solidFill>
                <a:latin typeface="Arial" panose="020B0604020202020204" pitchFamily="34" charset="0"/>
              </a:rPr>
              <a:t>Search</a:t>
            </a:r>
            <a:r>
              <a:rPr lang="en-CA" sz="1200" dirty="0">
                <a:solidFill>
                  <a:schemeClr val="tx1"/>
                </a:solidFill>
                <a:latin typeface="Arial" panose="020B0604020202020204" pitchFamily="34" charset="0"/>
              </a:rPr>
              <a:t>.</a:t>
            </a:r>
          </a:p>
        </p:txBody>
      </p:sp>
      <p:sp>
        <p:nvSpPr>
          <p:cNvPr id="10" name="Rounded Rectangular Callout 9"/>
          <p:cNvSpPr/>
          <p:nvPr/>
        </p:nvSpPr>
        <p:spPr>
          <a:xfrm>
            <a:off x="110311" y="3013848"/>
            <a:ext cx="2313711" cy="1722054"/>
          </a:xfrm>
          <a:prstGeom prst="wedgeRoundRectCallout">
            <a:avLst>
              <a:gd name="adj1" fmla="val 36112"/>
              <a:gd name="adj2" fmla="val 71333"/>
              <a:gd name="adj3" fmla="val 16667"/>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rPr>
              <a:t>2.</a:t>
            </a:r>
            <a:r>
              <a:rPr lang="en-US" sz="1200" dirty="0">
                <a:solidFill>
                  <a:schemeClr val="tx1"/>
                </a:solidFill>
                <a:latin typeface="Arial" panose="020B0604020202020204" pitchFamily="34" charset="0"/>
              </a:rPr>
              <a:t> If you leave the type field blank your results may return multiple Agreement types. Select the appropriate one by checking the box next to the desired Agreement, and click </a:t>
            </a:r>
            <a:r>
              <a:rPr lang="en-US" sz="1200" b="1" dirty="0">
                <a:solidFill>
                  <a:schemeClr val="tx1"/>
                </a:solidFill>
                <a:latin typeface="Arial" panose="020B0604020202020204" pitchFamily="34" charset="0"/>
              </a:rPr>
              <a:t>OK</a:t>
            </a:r>
            <a:r>
              <a:rPr lang="en-US" sz="1200" dirty="0">
                <a:solidFill>
                  <a:schemeClr val="tx1"/>
                </a:solidFill>
                <a:latin typeface="Arial" panose="020B0604020202020204" pitchFamily="34" charset="0"/>
              </a:rPr>
              <a:t>. </a:t>
            </a:r>
            <a:endParaRPr lang="en-CA" sz="1200" dirty="0">
              <a:solidFill>
                <a:schemeClr val="tx1"/>
              </a:solidFill>
              <a:latin typeface="Arial" panose="020B0604020202020204" pitchFamily="34" charset="0"/>
            </a:endParaRPr>
          </a:p>
        </p:txBody>
      </p:sp>
      <p:sp>
        <p:nvSpPr>
          <p:cNvPr id="12" name="Rectangle 11"/>
          <p:cNvSpPr/>
          <p:nvPr/>
        </p:nvSpPr>
        <p:spPr>
          <a:xfrm>
            <a:off x="6823520" y="764704"/>
            <a:ext cx="2284984" cy="338554"/>
          </a:xfrm>
          <a:prstGeom prst="rect">
            <a:avLst/>
          </a:prstGeom>
        </p:spPr>
        <p:txBody>
          <a:bodyPr wrap="none">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Search by Agreement</a:t>
            </a:r>
          </a:p>
        </p:txBody>
      </p:sp>
      <p:sp>
        <p:nvSpPr>
          <p:cNvPr id="3" name="Slide Number Placeholder 2"/>
          <p:cNvSpPr>
            <a:spLocks noGrp="1"/>
          </p:cNvSpPr>
          <p:nvPr>
            <p:ph type="sldNum" sz="quarter" idx="4"/>
          </p:nvPr>
        </p:nvSpPr>
        <p:spPr>
          <a:xfrm>
            <a:off x="6553200" y="6356350"/>
            <a:ext cx="2133600" cy="365125"/>
          </a:xfrm>
        </p:spPr>
        <p:txBody>
          <a:bodyPr/>
          <a:lstStyle/>
          <a:p>
            <a:r>
              <a:rPr lang="en-CA" dirty="0"/>
              <a:t>Page </a:t>
            </a:r>
            <a:fld id="{962F2C8B-0636-4A6A-8DFF-6DD9B2921AEA}" type="slidenum">
              <a:rPr lang="en-CA" smtClean="0"/>
              <a:pPr/>
              <a:t>6</a:t>
            </a:fld>
            <a:r>
              <a:rPr lang="en-CA" dirty="0"/>
              <a:t> of 26</a:t>
            </a:r>
          </a:p>
        </p:txBody>
      </p:sp>
    </p:spTree>
    <p:extLst>
      <p:ext uri="{BB962C8B-B14F-4D97-AF65-F5344CB8AC3E}">
        <p14:creationId xmlns:p14="http://schemas.microsoft.com/office/powerpoint/2010/main" val="2470076032"/>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kerry-lynne.kryvench\AppData\Local\Microsoft\Windows\Temporary Internet Files\Content.Outlook\YN94S36N\banner_bottom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298888" y="1683496"/>
            <a:ext cx="6019048" cy="2571429"/>
          </a:xfrm>
          <a:prstGeom prst="rect">
            <a:avLst/>
          </a:prstGeom>
        </p:spPr>
      </p:pic>
      <p:pic>
        <p:nvPicPr>
          <p:cNvPr id="8" name="Picture 7"/>
          <p:cNvPicPr>
            <a:picLocks noChangeAspect="1"/>
          </p:cNvPicPr>
          <p:nvPr/>
        </p:nvPicPr>
        <p:blipFill>
          <a:blip r:embed="rId4"/>
          <a:stretch>
            <a:fillRect/>
          </a:stretch>
        </p:blipFill>
        <p:spPr>
          <a:xfrm>
            <a:off x="2699792" y="4352818"/>
            <a:ext cx="6104762" cy="1780952"/>
          </a:xfrm>
          <a:prstGeom prst="rect">
            <a:avLst/>
          </a:prstGeom>
        </p:spPr>
      </p:pic>
      <p:sp>
        <p:nvSpPr>
          <p:cNvPr id="3" name="Rectangle 2"/>
          <p:cNvSpPr/>
          <p:nvPr/>
        </p:nvSpPr>
        <p:spPr>
          <a:xfrm>
            <a:off x="3491880" y="764704"/>
            <a:ext cx="5652112" cy="338554"/>
          </a:xfrm>
          <a:prstGeom prst="rect">
            <a:avLst/>
          </a:prstGeom>
        </p:spPr>
        <p:txBody>
          <a:bodyPr wrap="square">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Search by Client ID</a:t>
            </a:r>
          </a:p>
        </p:txBody>
      </p:sp>
      <p:sp>
        <p:nvSpPr>
          <p:cNvPr id="7" name="Rounded Rectangular Callout 6"/>
          <p:cNvSpPr/>
          <p:nvPr/>
        </p:nvSpPr>
        <p:spPr>
          <a:xfrm>
            <a:off x="4355976" y="1781661"/>
            <a:ext cx="3528392" cy="582926"/>
          </a:xfrm>
          <a:prstGeom prst="wedgeRoundRectCallout">
            <a:avLst>
              <a:gd name="adj1" fmla="val -49617"/>
              <a:gd name="adj2" fmla="val 84409"/>
              <a:gd name="adj3" fmla="val 16667"/>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rPr>
              <a:t>1. To search by Client ID please enter the number and click </a:t>
            </a:r>
            <a:r>
              <a:rPr lang="en-CA" sz="1200" b="1" dirty="0">
                <a:solidFill>
                  <a:schemeClr val="tx1"/>
                </a:solidFill>
                <a:latin typeface="Arial" panose="020B0604020202020204" pitchFamily="34" charset="0"/>
              </a:rPr>
              <a:t>Search</a:t>
            </a:r>
            <a:r>
              <a:rPr lang="en-CA" sz="1200" dirty="0">
                <a:solidFill>
                  <a:schemeClr val="tx1"/>
                </a:solidFill>
                <a:latin typeface="Arial" panose="020B0604020202020204" pitchFamily="34" charset="0"/>
              </a:rPr>
              <a:t>.</a:t>
            </a:r>
          </a:p>
        </p:txBody>
      </p:sp>
      <p:sp>
        <p:nvSpPr>
          <p:cNvPr id="9" name="Rounded Rectangular Callout 8"/>
          <p:cNvSpPr/>
          <p:nvPr/>
        </p:nvSpPr>
        <p:spPr>
          <a:xfrm>
            <a:off x="179512" y="4725144"/>
            <a:ext cx="2304256" cy="1278814"/>
          </a:xfrm>
          <a:prstGeom prst="wedgeRoundRectCallout">
            <a:avLst>
              <a:gd name="adj1" fmla="val 67283"/>
              <a:gd name="adj2" fmla="val -14520"/>
              <a:gd name="adj3" fmla="val 16667"/>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rPr>
              <a:t>3.  Select one of the options from the dropdown menu enter the Client Name or Client ID in the blank field and click </a:t>
            </a:r>
            <a:r>
              <a:rPr lang="en-CA" sz="1200" b="1" dirty="0">
                <a:solidFill>
                  <a:schemeClr val="tx1"/>
                </a:solidFill>
                <a:latin typeface="Arial" panose="020B0604020202020204" pitchFamily="34" charset="0"/>
              </a:rPr>
              <a:t>Find</a:t>
            </a:r>
            <a:r>
              <a:rPr lang="en-CA" sz="1200" dirty="0">
                <a:solidFill>
                  <a:schemeClr val="tx1"/>
                </a:solidFill>
                <a:latin typeface="Arial" panose="020B0604020202020204" pitchFamily="34" charset="0"/>
              </a:rPr>
              <a:t>.</a:t>
            </a:r>
          </a:p>
        </p:txBody>
      </p:sp>
      <p:sp>
        <p:nvSpPr>
          <p:cNvPr id="14" name="Rounded Rectangular Callout 13"/>
          <p:cNvSpPr/>
          <p:nvPr/>
        </p:nvSpPr>
        <p:spPr>
          <a:xfrm>
            <a:off x="5508104" y="2511825"/>
            <a:ext cx="1897158" cy="851811"/>
          </a:xfrm>
          <a:prstGeom prst="wedgeRoundRectCallout">
            <a:avLst>
              <a:gd name="adj1" fmla="val -96128"/>
              <a:gd name="adj2" fmla="val -2713"/>
              <a:gd name="adj3" fmla="val 16667"/>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rPr>
              <a:t>2.  Alternatively you may search by the client name by clicking on the ellipsis button. </a:t>
            </a:r>
          </a:p>
        </p:txBody>
      </p:sp>
      <p:sp>
        <p:nvSpPr>
          <p:cNvPr id="4" name="Slide Number Placeholder 3"/>
          <p:cNvSpPr>
            <a:spLocks noGrp="1"/>
          </p:cNvSpPr>
          <p:nvPr>
            <p:ph type="sldNum" sz="quarter" idx="4"/>
          </p:nvPr>
        </p:nvSpPr>
        <p:spPr>
          <a:xfrm>
            <a:off x="6553200" y="6356350"/>
            <a:ext cx="2133600" cy="365125"/>
          </a:xfrm>
        </p:spPr>
        <p:txBody>
          <a:bodyPr/>
          <a:lstStyle/>
          <a:p>
            <a:r>
              <a:rPr lang="en-CA" dirty="0"/>
              <a:t>Page </a:t>
            </a:r>
            <a:fld id="{962F2C8B-0636-4A6A-8DFF-6DD9B2921AEA}" type="slidenum">
              <a:rPr lang="en-CA" smtClean="0"/>
              <a:pPr/>
              <a:t>7</a:t>
            </a:fld>
            <a:r>
              <a:rPr lang="en-CA" dirty="0"/>
              <a:t> of 26</a:t>
            </a:r>
          </a:p>
        </p:txBody>
      </p:sp>
    </p:spTree>
    <p:extLst>
      <p:ext uri="{BB962C8B-B14F-4D97-AF65-F5344CB8AC3E}">
        <p14:creationId xmlns:p14="http://schemas.microsoft.com/office/powerpoint/2010/main" val="875891926"/>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87697" y="1268760"/>
            <a:ext cx="6095808" cy="2075972"/>
          </a:xfrm>
          <a:prstGeom prst="rect">
            <a:avLst/>
          </a:prstGeom>
        </p:spPr>
      </p:pic>
      <p:pic>
        <p:nvPicPr>
          <p:cNvPr id="1027" name="Picture 3" descr="C:\Users\kerry-lynne.kryvench\AppData\Local\Microsoft\Windows\Temporary Internet Files\Content.Outlook\YN94S36N\banner_bottom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stretch>
            <a:fillRect/>
          </a:stretch>
        </p:blipFill>
        <p:spPr>
          <a:xfrm>
            <a:off x="2987824" y="3727617"/>
            <a:ext cx="5328592" cy="2276456"/>
          </a:xfrm>
          <a:prstGeom prst="rect">
            <a:avLst/>
          </a:prstGeom>
        </p:spPr>
      </p:pic>
      <p:sp>
        <p:nvSpPr>
          <p:cNvPr id="5" name="Rectangle 4"/>
          <p:cNvSpPr/>
          <p:nvPr/>
        </p:nvSpPr>
        <p:spPr>
          <a:xfrm>
            <a:off x="2843808" y="764704"/>
            <a:ext cx="6300184" cy="338554"/>
          </a:xfrm>
          <a:prstGeom prst="rect">
            <a:avLst/>
          </a:prstGeom>
        </p:spPr>
        <p:txBody>
          <a:bodyPr wrap="square">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Search by Client ID cont’d</a:t>
            </a:r>
          </a:p>
        </p:txBody>
      </p:sp>
      <p:sp>
        <p:nvSpPr>
          <p:cNvPr id="7" name="Rounded Rectangular Callout 6"/>
          <p:cNvSpPr/>
          <p:nvPr/>
        </p:nvSpPr>
        <p:spPr>
          <a:xfrm>
            <a:off x="6372200" y="1988840"/>
            <a:ext cx="1944216" cy="1008111"/>
          </a:xfrm>
          <a:prstGeom prst="wedgeRoundRectCallout">
            <a:avLst>
              <a:gd name="adj1" fmla="val -76647"/>
              <a:gd name="adj2" fmla="val 33000"/>
              <a:gd name="adj3" fmla="val 16667"/>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lgn="ctr">
              <a:buAutoNum type="arabicPeriod"/>
            </a:pPr>
            <a:r>
              <a:rPr lang="en-CA" sz="1200" dirty="0">
                <a:solidFill>
                  <a:schemeClr val="tx1"/>
                </a:solidFill>
                <a:latin typeface="Arial" panose="020B0604020202020204" pitchFamily="34" charset="0"/>
              </a:rPr>
              <a:t>Click on the “Select” hyperlink to choose the desired client from the list.</a:t>
            </a:r>
          </a:p>
        </p:txBody>
      </p:sp>
      <p:sp>
        <p:nvSpPr>
          <p:cNvPr id="9" name="Rounded Rectangular Callout 8"/>
          <p:cNvSpPr/>
          <p:nvPr/>
        </p:nvSpPr>
        <p:spPr>
          <a:xfrm>
            <a:off x="1187624" y="4509120"/>
            <a:ext cx="2376264" cy="1019127"/>
          </a:xfrm>
          <a:prstGeom prst="wedgeRoundRectCallout">
            <a:avLst>
              <a:gd name="adj1" fmla="val 98082"/>
              <a:gd name="adj2" fmla="val 62437"/>
              <a:gd name="adj3" fmla="val 16667"/>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rPr>
              <a:t>2. The Client ID information will auto fill on the previous screen, click </a:t>
            </a:r>
            <a:r>
              <a:rPr lang="en-CA" sz="1200" b="1" dirty="0">
                <a:solidFill>
                  <a:schemeClr val="tx1"/>
                </a:solidFill>
                <a:latin typeface="Arial" panose="020B0604020202020204" pitchFamily="34" charset="0"/>
              </a:rPr>
              <a:t>Search</a:t>
            </a:r>
            <a:r>
              <a:rPr lang="en-CA" sz="1200" dirty="0">
                <a:solidFill>
                  <a:schemeClr val="tx1"/>
                </a:solidFill>
                <a:latin typeface="Arial" panose="020B0604020202020204" pitchFamily="34" charset="0"/>
              </a:rPr>
              <a:t> to return a list of agreements associated with that client.</a:t>
            </a:r>
          </a:p>
        </p:txBody>
      </p:sp>
      <p:sp>
        <p:nvSpPr>
          <p:cNvPr id="3" name="Slide Number Placeholder 2"/>
          <p:cNvSpPr>
            <a:spLocks noGrp="1"/>
          </p:cNvSpPr>
          <p:nvPr>
            <p:ph type="sldNum" sz="quarter" idx="4"/>
          </p:nvPr>
        </p:nvSpPr>
        <p:spPr>
          <a:xfrm>
            <a:off x="6553200" y="6356350"/>
            <a:ext cx="2133600" cy="365125"/>
          </a:xfrm>
        </p:spPr>
        <p:txBody>
          <a:bodyPr/>
          <a:lstStyle/>
          <a:p>
            <a:r>
              <a:rPr lang="en-CA" dirty="0"/>
              <a:t>Page </a:t>
            </a:r>
            <a:fld id="{962F2C8B-0636-4A6A-8DFF-6DD9B2921AEA}" type="slidenum">
              <a:rPr lang="en-CA" smtClean="0"/>
              <a:pPr/>
              <a:t>8</a:t>
            </a:fld>
            <a:r>
              <a:rPr lang="en-CA" dirty="0"/>
              <a:t> of 26</a:t>
            </a:r>
          </a:p>
        </p:txBody>
      </p:sp>
    </p:spTree>
    <p:extLst>
      <p:ext uri="{BB962C8B-B14F-4D97-AF65-F5344CB8AC3E}">
        <p14:creationId xmlns:p14="http://schemas.microsoft.com/office/powerpoint/2010/main" val="2209643284"/>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erry-lynne.kryvench\AppData\Local\Microsoft\Windows\Temporary Internet Files\Content.Outlook\YN94S36N\banner_Encumbrance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79248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kerry-lynne.kryvench\AppData\Local\Microsoft\Windows\Temporary Internet Files\Content.Outlook\YN94S36N\banner_bottom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107504" y="1191901"/>
            <a:ext cx="4032448" cy="3599516"/>
          </a:xfrm>
          <a:prstGeom prst="rect">
            <a:avLst/>
          </a:prstGeom>
        </p:spPr>
      </p:pic>
      <p:sp>
        <p:nvSpPr>
          <p:cNvPr id="8" name="Rounded Rectangular Callout 7"/>
          <p:cNvSpPr/>
          <p:nvPr/>
        </p:nvSpPr>
        <p:spPr>
          <a:xfrm>
            <a:off x="1475656" y="1513343"/>
            <a:ext cx="2088232" cy="952014"/>
          </a:xfrm>
          <a:prstGeom prst="wedgeRoundRectCallout">
            <a:avLst>
              <a:gd name="adj1" fmla="val -94716"/>
              <a:gd name="adj2" fmla="val 100418"/>
              <a:gd name="adj3" fmla="val 16667"/>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lgn="ctr">
              <a:buAutoNum type="arabicPeriod"/>
            </a:pPr>
            <a:r>
              <a:rPr lang="en-US" sz="1200" dirty="0">
                <a:solidFill>
                  <a:schemeClr val="tx1"/>
                </a:solidFill>
                <a:latin typeface="Arial" panose="020B0604020202020204" pitchFamily="34" charset="0"/>
              </a:rPr>
              <a:t>Select the checkbox next to the relevant agreement and click </a:t>
            </a:r>
            <a:r>
              <a:rPr lang="en-US" sz="1200" b="1" dirty="0">
                <a:solidFill>
                  <a:schemeClr val="tx1"/>
                </a:solidFill>
                <a:latin typeface="Arial" panose="020B0604020202020204" pitchFamily="34" charset="0"/>
              </a:rPr>
              <a:t>OK</a:t>
            </a:r>
            <a:r>
              <a:rPr lang="en-US" sz="1200" dirty="0">
                <a:solidFill>
                  <a:schemeClr val="tx1"/>
                </a:solidFill>
                <a:latin typeface="Arial" panose="020B0604020202020204" pitchFamily="34" charset="0"/>
              </a:rPr>
              <a:t>.</a:t>
            </a:r>
            <a:endParaRPr lang="en-CA" sz="1200" dirty="0">
              <a:solidFill>
                <a:schemeClr val="tx1"/>
              </a:solidFill>
              <a:latin typeface="Arial" panose="020B0604020202020204" pitchFamily="34" charset="0"/>
            </a:endParaRPr>
          </a:p>
        </p:txBody>
      </p:sp>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0" y="1"/>
            <a:ext cx="9144000" cy="79247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 y="1"/>
            <a:ext cx="9143990" cy="79247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5" y="1"/>
            <a:ext cx="9143990" cy="792478"/>
          </a:xfrm>
          <a:prstGeom prst="rect">
            <a:avLst/>
          </a:prstGeom>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8"/>
          <a:stretch>
            <a:fillRect/>
          </a:stretch>
        </p:blipFill>
        <p:spPr>
          <a:xfrm>
            <a:off x="2813008" y="2690353"/>
            <a:ext cx="6151480" cy="2792055"/>
          </a:xfrm>
          <a:prstGeom prst="rect">
            <a:avLst/>
          </a:prstGeom>
        </p:spPr>
      </p:pic>
      <p:sp>
        <p:nvSpPr>
          <p:cNvPr id="13" name="Rounded Rectangle 12"/>
          <p:cNvSpPr/>
          <p:nvPr/>
        </p:nvSpPr>
        <p:spPr>
          <a:xfrm>
            <a:off x="4933020" y="1295111"/>
            <a:ext cx="3240360" cy="1292033"/>
          </a:xfrm>
          <a:prstGeom prst="roundRect">
            <a:avLst>
              <a:gd name="adj" fmla="val 22736"/>
            </a:avLst>
          </a:prstGeom>
          <a:solidFill>
            <a:schemeClr val="accent5">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rPr>
              <a:t>The “Agreement” tab will be updated to include the agreement you searched for.</a:t>
            </a:r>
          </a:p>
          <a:p>
            <a:pPr algn="ctr"/>
            <a:endParaRPr lang="en-CA" sz="1200" dirty="0">
              <a:solidFill>
                <a:schemeClr val="tx1"/>
              </a:solidFill>
              <a:latin typeface="Arial" panose="020B0604020202020204" pitchFamily="34" charset="0"/>
            </a:endParaRPr>
          </a:p>
          <a:p>
            <a:pPr algn="ctr"/>
            <a:r>
              <a:rPr lang="en-CA" sz="1200" dirty="0">
                <a:solidFill>
                  <a:schemeClr val="tx1"/>
                </a:solidFill>
                <a:latin typeface="Arial" panose="020B0604020202020204" pitchFamily="34" charset="0"/>
              </a:rPr>
              <a:t>NOTE: </a:t>
            </a:r>
            <a:r>
              <a:rPr lang="en-US" sz="1200" dirty="0">
                <a:solidFill>
                  <a:schemeClr val="tx1"/>
                </a:solidFill>
                <a:latin typeface="Arial" panose="020B0604020202020204" pitchFamily="34" charset="0"/>
              </a:rPr>
              <a:t>You can only partially transfer one agreement at a time per request.</a:t>
            </a:r>
            <a:endParaRPr lang="en-CA" sz="1200" dirty="0">
              <a:solidFill>
                <a:schemeClr val="tx1"/>
              </a:solidFill>
              <a:latin typeface="Arial" panose="020B0604020202020204" pitchFamily="34" charset="0"/>
            </a:endParaRPr>
          </a:p>
        </p:txBody>
      </p:sp>
      <p:sp>
        <p:nvSpPr>
          <p:cNvPr id="14" name="Rounded Rectangular Callout 13"/>
          <p:cNvSpPr/>
          <p:nvPr/>
        </p:nvSpPr>
        <p:spPr>
          <a:xfrm>
            <a:off x="2123728" y="4894626"/>
            <a:ext cx="2088232" cy="952014"/>
          </a:xfrm>
          <a:prstGeom prst="wedgeRoundRectCallout">
            <a:avLst>
              <a:gd name="adj1" fmla="val 116377"/>
              <a:gd name="adj2" fmla="val -35500"/>
              <a:gd name="adj3" fmla="val 16667"/>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rPr>
              <a:t>2. Verify the information returned is correct and click </a:t>
            </a:r>
            <a:r>
              <a:rPr lang="en-US" sz="1200" b="1" dirty="0">
                <a:solidFill>
                  <a:schemeClr val="tx1"/>
                </a:solidFill>
                <a:latin typeface="Arial" panose="020B0604020202020204" pitchFamily="34" charset="0"/>
              </a:rPr>
              <a:t>Save</a:t>
            </a:r>
            <a:r>
              <a:rPr lang="en-US" sz="1200" dirty="0">
                <a:solidFill>
                  <a:schemeClr val="tx1"/>
                </a:solidFill>
                <a:latin typeface="Arial" panose="020B0604020202020204" pitchFamily="34" charset="0"/>
              </a:rPr>
              <a:t>.</a:t>
            </a:r>
            <a:endParaRPr lang="en-CA" sz="1200" dirty="0">
              <a:solidFill>
                <a:schemeClr val="tx1"/>
              </a:solidFill>
              <a:latin typeface="Arial" panose="020B0604020202020204" pitchFamily="34" charset="0"/>
            </a:endParaRPr>
          </a:p>
        </p:txBody>
      </p:sp>
      <p:pic>
        <p:nvPicPr>
          <p:cNvPr id="3" name="Picture 2"/>
          <p:cNvPicPr>
            <a:picLocks noChangeAspect="1"/>
          </p:cNvPicPr>
          <p:nvPr/>
        </p:nvPicPr>
        <p:blipFill>
          <a:blip r:embed="rId9"/>
          <a:stretch>
            <a:fillRect/>
          </a:stretch>
        </p:blipFill>
        <p:spPr>
          <a:xfrm>
            <a:off x="5573939" y="4941168"/>
            <a:ext cx="676190" cy="209524"/>
          </a:xfrm>
          <a:prstGeom prst="rect">
            <a:avLst/>
          </a:prstGeom>
        </p:spPr>
      </p:pic>
      <p:sp>
        <p:nvSpPr>
          <p:cNvPr id="4" name="Slide Number Placeholder 3"/>
          <p:cNvSpPr>
            <a:spLocks noGrp="1"/>
          </p:cNvSpPr>
          <p:nvPr>
            <p:ph type="sldNum" sz="quarter" idx="4"/>
          </p:nvPr>
        </p:nvSpPr>
        <p:spPr>
          <a:xfrm>
            <a:off x="6553200" y="6356350"/>
            <a:ext cx="2133600" cy="365125"/>
          </a:xfrm>
        </p:spPr>
        <p:txBody>
          <a:bodyPr/>
          <a:lstStyle/>
          <a:p>
            <a:r>
              <a:rPr lang="en-CA" dirty="0"/>
              <a:t>Page </a:t>
            </a:r>
            <a:fld id="{962F2C8B-0636-4A6A-8DFF-6DD9B2921AEA}" type="slidenum">
              <a:rPr lang="en-CA" smtClean="0"/>
              <a:pPr/>
              <a:t>9</a:t>
            </a:fld>
            <a:r>
              <a:rPr lang="en-CA" dirty="0"/>
              <a:t> of 26</a:t>
            </a:r>
          </a:p>
        </p:txBody>
      </p:sp>
    </p:spTree>
    <p:extLst>
      <p:ext uri="{BB962C8B-B14F-4D97-AF65-F5344CB8AC3E}">
        <p14:creationId xmlns:p14="http://schemas.microsoft.com/office/powerpoint/2010/main" val="3022930873"/>
      </p:ext>
    </p:extLst>
  </p:cSld>
  <p:clrMapOvr>
    <a:masterClrMapping/>
  </p:clrMapOvr>
  <p:transition spd="slow">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General Course" ma:contentTypeID="0x0101004CF9B3243FA46A47A5D45CADF07EB49500869333630F2EE44D93EB5262DF3C44F2" ma:contentTypeVersion="9" ma:contentTypeDescription="This is the base content type for all of the courses." ma:contentTypeScope="" ma:versionID="5e75130c2787cb4b878206f774c9f8d1">
  <xsd:schema xmlns:xsd="http://www.w3.org/2001/XMLSchema" xmlns:xs="http://www.w3.org/2001/XMLSchema" xmlns:p="http://schemas.microsoft.com/office/2006/metadata/properties" xmlns:ns2="d317fc56-cd2a-4fee-83bf-2acf5d88d7a0" xmlns:ns3="cd3b5d7d-85b8-485a-94e1-bd5df7614905" xmlns:ns4="e6d83808-03cb-4f3c-af89-207626cead88" targetNamespace="http://schemas.microsoft.com/office/2006/metadata/properties" ma:root="true" ma:fieldsID="a77d42b46df79df0acabc75b74fce705" ns2:_="" ns3:_="" ns4:_="">
    <xsd:import namespace="d317fc56-cd2a-4fee-83bf-2acf5d88d7a0"/>
    <xsd:import namespace="cd3b5d7d-85b8-485a-94e1-bd5df7614905"/>
    <xsd:import namespace="e6d83808-03cb-4f3c-af89-207626cead88"/>
    <xsd:element name="properties">
      <xsd:complexType>
        <xsd:sequence>
          <xsd:element name="documentManagement">
            <xsd:complexType>
              <xsd:all>
                <xsd:element ref="ns2:Area"/>
                <xsd:element ref="ns2:Module"/>
                <xsd:element ref="ns2:Course_x0020_Description" minOccurs="0"/>
                <xsd:element ref="ns2:Order1" minOccurs="0"/>
                <xsd:element ref="ns2:Audience1" minOccurs="0"/>
                <xsd:element ref="ns3:Hide_x0020_Me" minOccurs="0"/>
                <xsd:element ref="ns2:EOL_x0020_Thumbnail"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17fc56-cd2a-4fee-83bf-2acf5d88d7a0" elementFormDefault="qualified">
    <xsd:import namespace="http://schemas.microsoft.com/office/2006/documentManagement/types"/>
    <xsd:import namespace="http://schemas.microsoft.com/office/infopath/2007/PartnerControls"/>
    <xsd:element name="Area" ma:index="8" ma:displayName="Area" ma:description="This will define the area of the Learning material." ma:format="Dropdown" ma:internalName="Area">
      <xsd:simpleType>
        <xsd:restriction base="dms:Choice">
          <xsd:enumeration value="Main Page"/>
          <xsd:enumeration value="Accounts (ETS) Administration"/>
          <xsd:enumeration value="Agreement Management"/>
          <xsd:enumeration value="Air"/>
          <xsd:enumeration value="Assignments"/>
          <xsd:enumeration value="Bidding"/>
          <xsd:enumeration value="Crown Mineral Activity"/>
          <xsd:enumeration value="Freehold Mintax"/>
          <xsd:enumeration value="Geothermal"/>
          <xsd:enumeration value="Interactive Map"/>
          <xsd:enumeration value="Land Searches"/>
          <xsd:enumeration value="Mineral Direct Purchase"/>
          <xsd:enumeration value="Mineral Royalty Form"/>
          <xsd:enumeration value="Offsets"/>
          <xsd:enumeration value="Oil Sands"/>
          <xsd:enumeration value="Oil Sands 1"/>
          <xsd:enumeration value="PNG Continuation"/>
          <xsd:enumeration value="Registration of Encumbrances"/>
          <xsd:enumeration value="Sales"/>
          <xsd:enumeration value="Technology Innovation and Emissions Reduction"/>
          <xsd:enumeration value="Transfers"/>
          <xsd:enumeration value="Unit Agreement Exhibit A"/>
          <xsd:enumeration value="Postings"/>
          <xsd:enumeration value="Unassigned"/>
          <xsd:enumeration value="Unit Agreements and Trespass"/>
        </xsd:restriction>
      </xsd:simpleType>
    </xsd:element>
    <xsd:element name="Module" ma:index="9" ma:displayName="Module" ma:description="Select the module type" ma:format="Dropdown" ma:internalName="Module">
      <xsd:simpleType>
        <xsd:restriction base="dms:Choice">
          <xsd:enumeration value="Industry Module"/>
          <xsd:enumeration value="DoE Module"/>
          <xsd:enumeration value="CARE Reporting"/>
          <xsd:enumeration value="Royalty Reporting"/>
          <xsd:enumeration value="Royalty Reporting Process and Royalty Reports"/>
          <xsd:enumeration value="Royalty Business"/>
          <xsd:enumeration value="OSR Projects"/>
          <xsd:enumeration value="OASIS"/>
          <xsd:enumeration value="Module"/>
          <xsd:enumeration value="Acts And Regulations"/>
          <xsd:enumeration value="Project Application"/>
          <xsd:enumeration value="AMD Reporting Forms - Version 2.0 Changes - October 31, 2018"/>
          <xsd:enumeration value="Supplemental Reporting"/>
          <xsd:enumeration value="Supplemental Reporting Submission and Audit Processes"/>
        </xsd:restriction>
      </xsd:simpleType>
    </xsd:element>
    <xsd:element name="Course_x0020_Description" ma:index="10" nillable="true" ma:displayName="Course Description" ma:description="Description of what the course is about." ma:internalName="Course_x0020_Description" ma:readOnly="false">
      <xsd:simpleType>
        <xsd:restriction base="dms:Note"/>
      </xsd:simpleType>
    </xsd:element>
    <xsd:element name="Order1" ma:index="11" nillable="true" ma:displayName="Order" ma:description="To define the order of the file on the page." ma:format="Dropdown" ma:internalName="Order1">
      <xsd:simpleType>
        <xsd:restriction base="dms:Choice">
          <xsd:enumeration value="00"/>
          <xsd:enumeration value="01"/>
          <xsd:enumeration value="02"/>
          <xsd:enumeration value="03"/>
          <xsd:enumeration value="04"/>
          <xsd:enumeration value="05"/>
          <xsd:enumeration value="06"/>
          <xsd:enumeration value="07"/>
          <xsd:enumeration value="08"/>
          <xsd:enumeration value="0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restriction>
      </xsd:simpleType>
    </xsd:element>
    <xsd:element name="Audience1" ma:index="12" nillable="true" ma:displayName="Audience" ma:description="Defines the target audience." ma:internalName="Audience1">
      <xsd:complexType>
        <xsd:complexContent>
          <xsd:extension base="dms:MultiChoice">
            <xsd:sequence>
              <xsd:element name="Value" maxOccurs="unbounded" minOccurs="0" nillable="true">
                <xsd:simpleType>
                  <xsd:restriction base="dms:Choice">
                    <xsd:enumeration value="Contractor"/>
                    <xsd:enumeration value="Employee"/>
                    <xsd:enumeration value="Manager"/>
                  </xsd:restriction>
                </xsd:simpleType>
              </xsd:element>
            </xsd:sequence>
          </xsd:extension>
        </xsd:complexContent>
      </xsd:complexType>
    </xsd:element>
    <xsd:element name="EOL_x0020_Thumbnail" ma:index="14" nillable="true" ma:displayName="EOL Thumbnail" ma:internalName="EOL_x0020_Thumbnail">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d3b5d7d-85b8-485a-94e1-bd5df7614905" elementFormDefault="qualified">
    <xsd:import namespace="http://schemas.microsoft.com/office/2006/documentManagement/types"/>
    <xsd:import namespace="http://schemas.microsoft.com/office/infopath/2007/PartnerControls"/>
    <xsd:element name="Hide_x0020_Me" ma:index="13" nillable="true" ma:displayName="Hide Me" ma:default="0" ma:description="Use this option to hide the file from showing on other lists." ma:internalName="Hide_x0020_M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e6d83808-03cb-4f3c-af89-207626cead88" elementFormDefault="qualified">
    <xsd:import namespace="http://schemas.microsoft.com/office/2006/documentManagement/types"/>
    <xsd:import namespace="http://schemas.microsoft.com/office/infopath/2007/PartnerControls"/>
    <xsd:element name="SharedWithUsers" ma:index="1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Hide_x0020_Me xmlns="cd3b5d7d-85b8-485a-94e1-bd5df7614905">false</Hide_x0020_Me>
    <Audience1 xmlns="d317fc56-cd2a-4fee-83bf-2acf5d88d7a0"/>
    <EOL_x0020_Thumbnail xmlns="d317fc56-cd2a-4fee-83bf-2acf5d88d7a0" xsi:nil="true"/>
    <Order1 xmlns="d317fc56-cd2a-4fee-83bf-2acf5d88d7a0">05</Order1>
    <Course_x0020_Description xmlns="d317fc56-cd2a-4fee-83bf-2acf5d88d7a0" xsi:nil="true"/>
    <Module xmlns="d317fc56-cd2a-4fee-83bf-2acf5d88d7a0">Module</Module>
    <Area xmlns="d317fc56-cd2a-4fee-83bf-2acf5d88d7a0">Transfers</Area>
  </documentManagement>
</p:properties>
</file>

<file path=customXml/item4.xml><?xml version="1.0" encoding="utf-8"?>
<?mso-contentType ?>
<customXsn xmlns="http://schemas.microsoft.com/office/2006/metadata/customXsn">
  <xsnLocation/>
  <cached>True</cached>
  <openByDefault>False</openByDefault>
  <xsnScope/>
</customXsn>
</file>

<file path=customXml/item5.xml><?xml version="1.0" encoding="utf-8"?>
<?mso-contentType ?>
<SharedContentType xmlns="Microsoft.SharePoint.Taxonomy.ContentTypeSync" SourceId="8dedacd1-8ed8-4364-83a4-3ca25ad2d993" ContentTypeId="0x0101" PreviousValue="false"/>
</file>

<file path=customXml/itemProps1.xml><?xml version="1.0" encoding="utf-8"?>
<ds:datastoreItem xmlns:ds="http://schemas.openxmlformats.org/officeDocument/2006/customXml" ds:itemID="{F87852D7-2055-4116-93FF-870A71C998A4}">
  <ds:schemaRefs>
    <ds:schemaRef ds:uri="http://schemas.microsoft.com/sharepoint/v3/contenttype/forms"/>
  </ds:schemaRefs>
</ds:datastoreItem>
</file>

<file path=customXml/itemProps2.xml><?xml version="1.0" encoding="utf-8"?>
<ds:datastoreItem xmlns:ds="http://schemas.openxmlformats.org/officeDocument/2006/customXml" ds:itemID="{B35F2B30-7C19-4947-A80A-C477DFF31AFD}"/>
</file>

<file path=customXml/itemProps3.xml><?xml version="1.0" encoding="utf-8"?>
<ds:datastoreItem xmlns:ds="http://schemas.openxmlformats.org/officeDocument/2006/customXml" ds:itemID="{B22CD4C5-9CBB-4FE8-B51F-32336AEF4BE2}">
  <ds:schemaRefs>
    <ds:schemaRef ds:uri="http://purl.org/dc/elements/1.1/"/>
    <ds:schemaRef ds:uri="http://schemas.microsoft.com/office/2006/metadata/properties"/>
    <ds:schemaRef ds:uri="194dd49f-f69d-40da-a55b-35db1c49f87a"/>
    <ds:schemaRef ds:uri="http://purl.org/dc/terms/"/>
    <ds:schemaRef ds:uri="d8c13b0c-e34e-4b28-bcb2-463731fd6865"/>
    <ds:schemaRef ds:uri="http://schemas.microsoft.com/office/infopath/2007/PartnerControls"/>
    <ds:schemaRef ds:uri="http://schemas.microsoft.com/office/2006/documentManagement/types"/>
    <ds:schemaRef ds:uri="http://schemas.openxmlformats.org/package/2006/metadata/core-properties"/>
    <ds:schemaRef ds:uri="bb1d6412-9c2a-4e6a-b437-c1578de8ea05"/>
    <ds:schemaRef ds:uri="http://www.w3.org/XML/1998/namespace"/>
    <ds:schemaRef ds:uri="http://purl.org/dc/dcmitype/"/>
  </ds:schemaRefs>
</ds:datastoreItem>
</file>

<file path=customXml/itemProps4.xml><?xml version="1.0" encoding="utf-8"?>
<ds:datastoreItem xmlns:ds="http://schemas.openxmlformats.org/officeDocument/2006/customXml" ds:itemID="{1B1DFDE6-ED7F-4173-8A5E-ED0D0D3027A7}">
  <ds:schemaRefs>
    <ds:schemaRef ds:uri="http://schemas.microsoft.com/office/2006/metadata/customXsn"/>
  </ds:schemaRefs>
</ds:datastoreItem>
</file>

<file path=customXml/itemProps5.xml><?xml version="1.0" encoding="utf-8"?>
<ds:datastoreItem xmlns:ds="http://schemas.openxmlformats.org/officeDocument/2006/customXml" ds:itemID="{BD44D55C-3249-4CD7-901F-8DDC5357888D}"/>
</file>

<file path=docProps/app.xml><?xml version="1.0" encoding="utf-8"?>
<Properties xmlns="http://schemas.openxmlformats.org/officeDocument/2006/extended-properties" xmlns:vt="http://schemas.openxmlformats.org/officeDocument/2006/docPropsVTypes">
  <Template>Builders' Lien</Template>
  <TotalTime>4189</TotalTime>
  <Words>1687</Words>
  <Application>Microsoft Office PowerPoint</Application>
  <PresentationFormat>On-screen Show (4:3)</PresentationFormat>
  <Paragraphs>191</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Freestyle Script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Initiate a Partial Land Transfer</dc:title>
  <dc:creator>Sabrina Tsang-Mackenzie</dc:creator>
  <cp:lastModifiedBy>Angel Best</cp:lastModifiedBy>
  <cp:revision>535</cp:revision>
  <dcterms:created xsi:type="dcterms:W3CDTF">2018-03-21T17:17:48Z</dcterms:created>
  <dcterms:modified xsi:type="dcterms:W3CDTF">2022-11-28T19:46:21Z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0x0101004CF9B3243FA46A47A5D45CADF07EB49500869333630F2EE44D93EB5262DF3C44F2</vt:lpwstr>
  </property>
  <property fmtid="{D5CDD505-2E9C-101B-9397-08002B2CF9AE}" pid="3" name="MSIP_Label_abf2ea38-542c-4b75-bd7d-582ec36a519f_Enabled">
    <vt:lpwstr>true</vt:lpwstr>
  </property>
  <property fmtid="{D5CDD505-2E9C-101B-9397-08002B2CF9AE}" pid="4" name="MSIP_Label_abf2ea38-542c-4b75-bd7d-582ec36a519f_SetDate">
    <vt:lpwstr>2022-11-28T19:46:15Z</vt:lpwstr>
  </property>
  <property fmtid="{D5CDD505-2E9C-101B-9397-08002B2CF9AE}" pid="5" name="MSIP_Label_abf2ea38-542c-4b75-bd7d-582ec36a519f_Method">
    <vt:lpwstr>Standard</vt:lpwstr>
  </property>
  <property fmtid="{D5CDD505-2E9C-101B-9397-08002B2CF9AE}" pid="6" name="MSIP_Label_abf2ea38-542c-4b75-bd7d-582ec36a519f_Name">
    <vt:lpwstr>Protected A</vt:lpwstr>
  </property>
  <property fmtid="{D5CDD505-2E9C-101B-9397-08002B2CF9AE}" pid="7" name="MSIP_Label_abf2ea38-542c-4b75-bd7d-582ec36a519f_SiteId">
    <vt:lpwstr>2bb51c06-af9b-42c5-8bf5-3c3b7b10850b</vt:lpwstr>
  </property>
  <property fmtid="{D5CDD505-2E9C-101B-9397-08002B2CF9AE}" pid="8" name="MSIP_Label_abf2ea38-542c-4b75-bd7d-582ec36a519f_ActionId">
    <vt:lpwstr>f9e48b98-9a52-4055-b248-e081cefe90ff</vt:lpwstr>
  </property>
  <property fmtid="{D5CDD505-2E9C-101B-9397-08002B2CF9AE}" pid="9" name="MSIP_Label_abf2ea38-542c-4b75-bd7d-582ec36a519f_ContentBits">
    <vt:lpwstr>2</vt:lpwstr>
  </property>
</Properties>
</file>