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6"/>
  </p:notesMasterIdLst>
  <p:handoutMasterIdLst>
    <p:handoutMasterId r:id="rId77"/>
  </p:handoutMasterIdLst>
  <p:sldIdLst>
    <p:sldId id="256" r:id="rId6"/>
    <p:sldId id="257" r:id="rId7"/>
    <p:sldId id="258" r:id="rId8"/>
    <p:sldId id="259" r:id="rId9"/>
    <p:sldId id="377" r:id="rId10"/>
    <p:sldId id="340" r:id="rId11"/>
    <p:sldId id="341" r:id="rId12"/>
    <p:sldId id="320" r:id="rId13"/>
    <p:sldId id="313" r:id="rId14"/>
    <p:sldId id="314" r:id="rId15"/>
    <p:sldId id="342" r:id="rId16"/>
    <p:sldId id="343" r:id="rId17"/>
    <p:sldId id="344" r:id="rId18"/>
    <p:sldId id="345" r:id="rId19"/>
    <p:sldId id="346" r:id="rId20"/>
    <p:sldId id="347" r:id="rId21"/>
    <p:sldId id="348" r:id="rId22"/>
    <p:sldId id="351" r:id="rId23"/>
    <p:sldId id="352" r:id="rId24"/>
    <p:sldId id="375" r:id="rId25"/>
    <p:sldId id="426" r:id="rId26"/>
    <p:sldId id="373" r:id="rId27"/>
    <p:sldId id="374" r:id="rId28"/>
    <p:sldId id="409" r:id="rId29"/>
    <p:sldId id="410" r:id="rId30"/>
    <p:sldId id="376" r:id="rId31"/>
    <p:sldId id="354" r:id="rId32"/>
    <p:sldId id="355" r:id="rId33"/>
    <p:sldId id="421" r:id="rId34"/>
    <p:sldId id="357" r:id="rId35"/>
    <p:sldId id="425" r:id="rId36"/>
    <p:sldId id="360" r:id="rId37"/>
    <p:sldId id="382" r:id="rId38"/>
    <p:sldId id="402" r:id="rId39"/>
    <p:sldId id="405" r:id="rId40"/>
    <p:sldId id="378" r:id="rId41"/>
    <p:sldId id="407" r:id="rId42"/>
    <p:sldId id="406" r:id="rId43"/>
    <p:sldId id="383" r:id="rId44"/>
    <p:sldId id="384" r:id="rId45"/>
    <p:sldId id="403" r:id="rId46"/>
    <p:sldId id="385" r:id="rId47"/>
    <p:sldId id="401" r:id="rId48"/>
    <p:sldId id="418" r:id="rId49"/>
    <p:sldId id="417" r:id="rId50"/>
    <p:sldId id="408" r:id="rId51"/>
    <p:sldId id="395" r:id="rId52"/>
    <p:sldId id="392" r:id="rId53"/>
    <p:sldId id="415" r:id="rId54"/>
    <p:sldId id="416" r:id="rId55"/>
    <p:sldId id="419" r:id="rId56"/>
    <p:sldId id="413" r:id="rId57"/>
    <p:sldId id="414" r:id="rId58"/>
    <p:sldId id="412" r:id="rId59"/>
    <p:sldId id="420" r:id="rId60"/>
    <p:sldId id="411" r:id="rId61"/>
    <p:sldId id="387" r:id="rId62"/>
    <p:sldId id="366" r:id="rId63"/>
    <p:sldId id="361" r:id="rId64"/>
    <p:sldId id="364" r:id="rId65"/>
    <p:sldId id="369" r:id="rId66"/>
    <p:sldId id="370" r:id="rId67"/>
    <p:sldId id="388" r:id="rId68"/>
    <p:sldId id="431" r:id="rId69"/>
    <p:sldId id="432" r:id="rId70"/>
    <p:sldId id="433" r:id="rId71"/>
    <p:sldId id="434" r:id="rId72"/>
    <p:sldId id="435" r:id="rId73"/>
    <p:sldId id="427" r:id="rId74"/>
    <p:sldId id="274" r:id="rId75"/>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0110" autoAdjust="0"/>
  </p:normalViewPr>
  <p:slideViewPr>
    <p:cSldViewPr>
      <p:cViewPr varScale="1">
        <p:scale>
          <a:sx n="105" d="100"/>
          <a:sy n="105" d="100"/>
        </p:scale>
        <p:origin x="1224"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26"/>
    </p:cViewPr>
  </p:sorterViewPr>
  <p:notesViewPr>
    <p:cSldViewPr>
      <p:cViewPr varScale="1">
        <p:scale>
          <a:sx n="114" d="100"/>
          <a:sy n="114" d="100"/>
        </p:scale>
        <p:origin x="-1722"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5273541" y="0"/>
            <a:ext cx="4033943" cy="351155"/>
          </a:xfrm>
          <a:prstGeom prst="rect">
            <a:avLst/>
          </a:prstGeom>
        </p:spPr>
        <p:txBody>
          <a:bodyPr vert="horz" lIns="93324" tIns="46662" rIns="93324" bIns="46662" rtlCol="0"/>
          <a:lstStyle>
            <a:lvl1pPr algn="r">
              <a:defRPr sz="1200"/>
            </a:lvl1pPr>
          </a:lstStyle>
          <a:p>
            <a:fld id="{F9C2175B-BE84-4F15-978B-FD667D6E6CC2}" type="datetimeFigureOut">
              <a:rPr lang="en-CA" smtClean="0"/>
              <a:t>2020/09/28</a:t>
            </a:fld>
            <a:endParaRPr lang="en-CA"/>
          </a:p>
        </p:txBody>
      </p:sp>
      <p:sp>
        <p:nvSpPr>
          <p:cNvPr id="4" name="Footer Placeholder 3"/>
          <p:cNvSpPr>
            <a:spLocks noGrp="1"/>
          </p:cNvSpPr>
          <p:nvPr>
            <p:ph type="ftr" sz="quarter" idx="2"/>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5273541" y="6670320"/>
            <a:ext cx="4033943" cy="351155"/>
          </a:xfrm>
          <a:prstGeom prst="rect">
            <a:avLst/>
          </a:prstGeom>
        </p:spPr>
        <p:txBody>
          <a:bodyPr vert="horz" lIns="93324" tIns="46662" rIns="93324" bIns="46662" rtlCol="0" anchor="b"/>
          <a:lstStyle>
            <a:lvl1pPr algn="r">
              <a:defRPr sz="1200"/>
            </a:lvl1pPr>
          </a:lstStyle>
          <a:p>
            <a:fld id="{E569A9C5-9965-49E0-BA1C-6A26E2A9AC8F}" type="slidenum">
              <a:rPr lang="en-CA" smtClean="0"/>
              <a:t>‹#›</a:t>
            </a:fld>
            <a:endParaRPr lang="en-CA"/>
          </a:p>
        </p:txBody>
      </p:sp>
    </p:spTree>
    <p:extLst>
      <p:ext uri="{BB962C8B-B14F-4D97-AF65-F5344CB8AC3E}">
        <p14:creationId xmlns:p14="http://schemas.microsoft.com/office/powerpoint/2010/main" val="10434348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C9C510A-FC69-4ACC-8247-3D37889C37E9}" type="datetimeFigureOut">
              <a:rPr lang="en-CA" smtClean="0"/>
              <a:t>2020/09/28</a:t>
            </a:fld>
            <a:endParaRPr lang="en-CA"/>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CAFB07AE-A358-4002-9101-71C6B35E26FA}" type="slidenum">
              <a:rPr lang="en-CA" smtClean="0"/>
              <a:t>‹#›</a:t>
            </a:fld>
            <a:endParaRPr lang="en-CA"/>
          </a:p>
        </p:txBody>
      </p:sp>
    </p:spTree>
    <p:extLst>
      <p:ext uri="{BB962C8B-B14F-4D97-AF65-F5344CB8AC3E}">
        <p14:creationId xmlns:p14="http://schemas.microsoft.com/office/powerpoint/2010/main" val="29613624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0589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61065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93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Tree>
    <p:extLst>
      <p:ext uri="{BB962C8B-B14F-4D97-AF65-F5344CB8AC3E}">
        <p14:creationId xmlns:p14="http://schemas.microsoft.com/office/powerpoint/2010/main" val="3997932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97712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61986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7464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7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600" y="1066800"/>
            <a:ext cx="6944423" cy="246221"/>
          </a:xfrm>
        </p:spPr>
        <p:txBody>
          <a:bodyPr lIns="0" tIns="0" rIns="0" bIns="0"/>
          <a:lstStyle>
            <a:lvl1pPr>
              <a:defRPr sz="16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1C3CBEA-5A30-4F49-8010-473B7E80B14A}" type="datetime1">
              <a:rPr lang="en-US" smtClean="0"/>
              <a:t>9/28/2020</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E23B4F-C0E7-4058-8761-E3982D5DA72D}" type="datetime1">
              <a:rPr lang="en-US" smtClean="0"/>
              <a:t>9/28/2020</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33051B4-F5E7-4520-8229-20A7A2188C1B}" type="datetime1">
              <a:rPr lang="en-US" smtClean="0"/>
              <a:t>9/28/2020</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B4C661A-BEFA-455C-BF45-0522999208FD}" type="datetime1">
              <a:rPr lang="en-US" smtClean="0"/>
              <a:t>9/28/2020</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8F2166-3C6A-408C-9D4C-5BB6EBB404B3}" type="datetime1">
              <a:rPr lang="en-US" smtClean="0"/>
              <a:t>9/28/2020</a:t>
            </a:fld>
            <a:endParaRPr lang="en-US" dirty="0"/>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30964"/>
            <a:ext cx="9144000" cy="427036"/>
          </a:xfrm>
          <a:prstGeom prst="rect">
            <a:avLst/>
          </a:prstGeom>
          <a:blipFill>
            <a:blip r:embed="rId7" cstate="print"/>
            <a:stretch>
              <a:fillRect/>
            </a:stretch>
          </a:blipFill>
        </p:spPr>
        <p:txBody>
          <a:bodyPr wrap="square" lIns="0" tIns="0" rIns="0" bIns="0" rtlCol="0">
            <a:spAutoFit/>
          </a:bodyPr>
          <a:lstStyle/>
          <a:p>
            <a:endParaRPr dirty="0"/>
          </a:p>
        </p:txBody>
      </p:sp>
      <p:sp>
        <p:nvSpPr>
          <p:cNvPr id="2" name="Holder 2"/>
          <p:cNvSpPr>
            <a:spLocks noGrp="1"/>
          </p:cNvSpPr>
          <p:nvPr>
            <p:ph type="title"/>
          </p:nvPr>
        </p:nvSpPr>
        <p:spPr>
          <a:xfrm>
            <a:off x="1099788" y="1057275"/>
            <a:ext cx="6944423" cy="1107996"/>
          </a:xfrm>
          <a:prstGeom prst="rect">
            <a:avLst/>
          </a:prstGeom>
        </p:spPr>
        <p:txBody>
          <a:bodyPr wrap="square" lIns="0" tIns="0" rIns="0" bIns="0">
            <a:spAutoFit/>
          </a:bodyPr>
          <a:lstStyle>
            <a:lvl1pPr>
              <a:defRPr sz="7200" i="1">
                <a:solidFill>
                  <a:srgbClr val="2160AD"/>
                </a:solidFill>
                <a:latin typeface="Freestyle Script"/>
                <a:cs typeface="Freestyle Script"/>
              </a:defRPr>
            </a:lvl1pPr>
          </a:lstStyle>
          <a:p>
            <a:endParaRPr dirty="0"/>
          </a:p>
        </p:txBody>
      </p:sp>
      <p:sp>
        <p:nvSpPr>
          <p:cNvPr id="3" name="Holder 3"/>
          <p:cNvSpPr>
            <a:spLocks noGrp="1"/>
          </p:cNvSpPr>
          <p:nvPr>
            <p:ph type="body" idx="1"/>
          </p:nvPr>
        </p:nvSpPr>
        <p:spPr>
          <a:xfrm>
            <a:off x="304193" y="2270378"/>
            <a:ext cx="8535613" cy="283146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DF644991-1188-49CD-BDE3-EAFD9C5C2438}" type="datetime1">
              <a:rPr lang="en-US" smtClean="0"/>
              <a:t>9/28/2020</a:t>
            </a:fld>
            <a:endParaRPr lang="en-US" dirty="0"/>
          </a:p>
        </p:txBody>
      </p:sp>
      <p:sp>
        <p:nvSpPr>
          <p:cNvPr id="10" name="TextBox 8"/>
          <p:cNvSpPr txBox="1">
            <a:spLocks noChangeArrowheads="1"/>
          </p:cNvSpPr>
          <p:nvPr/>
        </p:nvSpPr>
        <p:spPr bwMode="auto">
          <a:xfrm>
            <a:off x="7924800" y="658177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smtClean="0">
                <a:latin typeface="Arial" charset="0"/>
              </a:rPr>
              <a:t>Page </a:t>
            </a:r>
            <a:fld id="{75C6BF31-FFC4-4FD8-941E-9C0428A5BC7C}" type="slidenum">
              <a:rPr lang="en-US" sz="1200" smtClean="0">
                <a:latin typeface="Arial" charset="0"/>
              </a:rPr>
              <a:pPr>
                <a:defRPr/>
              </a:pPr>
              <a:t>‹#›</a:t>
            </a:fld>
            <a:r>
              <a:rPr lang="en-US" sz="1200" dirty="0" smtClean="0">
                <a:latin typeface="Arial" charset="0"/>
              </a:rPr>
              <a:t> of </a:t>
            </a:r>
            <a:r>
              <a:rPr lang="en-US" sz="1200" dirty="0" smtClean="0">
                <a:latin typeface="Arial" charset="0"/>
              </a:rPr>
              <a:t>70</a:t>
            </a:r>
            <a:endParaRPr lang="en-CA" sz="1200" dirty="0" smtClean="0">
              <a:latin typeface="Arial" charset="0"/>
            </a:endParaRPr>
          </a:p>
        </p:txBody>
      </p:sp>
      <p:sp>
        <p:nvSpPr>
          <p:cNvPr id="6"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white"/>
                  </a:solidFill>
                  <a:effectLst/>
                  <a:uLnTx/>
                  <a:uFillTx/>
                </a:rPr>
                <a:t>PNG Continuation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white"/>
                  </a:solidFill>
                  <a:effectLst/>
                  <a:uLnTx/>
                  <a:uFillTx/>
                </a:rPr>
                <a:t>Government of Alberta</a:t>
              </a:r>
            </a:p>
          </p:txBody>
        </p:sp>
      </p:gr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Lst>
  <p:transition spd="slow">
    <p:wipe dir="r"/>
  </p:transition>
  <p:timing>
    <p:tnLst>
      <p:par>
        <p:cTn id="1" dur="indefinite" restart="never" nodeType="tmRoot"/>
      </p:par>
    </p:tnLst>
  </p:timing>
  <p:hf hdr="0" ftr="0" dt="0"/>
  <p:txStyles>
    <p:titleStyle>
      <a:lvl1pPr>
        <a:defRPr sz="1600" i="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59.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68.emf"/></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70.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hyperlink" Target="mailto:PNGContinuations.Energy@gov.ab.ca" TargetMode="External"/><Relationship Id="rId2" Type="http://schemas.openxmlformats.org/officeDocument/2006/relationships/hyperlink" Target="https://training.energy.gov.ab.ca/Pages/PNG%20Continuation.aspx"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hyperlink" Target="mailto:PNGContinuations.Energy@gov.ab.ca" TargetMode="External"/><Relationship Id="rId4" Type="http://schemas.openxmlformats.org/officeDocument/2006/relationships/hyperlink" Target="https://training.energy.gov.ab.ca/Pages/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4572000" y="2713037"/>
            <a:ext cx="379095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smtClean="0">
                <a:latin typeface="Arial" charset="0"/>
              </a:rPr>
              <a:t>PNG Continuation – Validation: This is the process to complete and submit an Online Validation </a:t>
            </a:r>
            <a:r>
              <a:rPr lang="en-CA" altLang="en-US" sz="1200" dirty="0">
                <a:latin typeface="Arial" charset="0"/>
              </a:rPr>
              <a:t>Application </a:t>
            </a:r>
            <a:r>
              <a:rPr lang="en-CA" altLang="en-US" sz="1200" dirty="0" smtClean="0">
                <a:latin typeface="Arial" charset="0"/>
              </a:rPr>
              <a:t>via </a:t>
            </a:r>
            <a:r>
              <a:rPr lang="en-CA" altLang="en-US" sz="1200" dirty="0">
                <a:latin typeface="Arial" charset="0"/>
              </a:rPr>
              <a:t>ETS. </a:t>
            </a:r>
            <a:r>
              <a:rPr lang="en-CA" altLang="en-US" sz="1200" dirty="0" smtClean="0">
                <a:latin typeface="Arial" charset="0"/>
              </a:rPr>
              <a:t>The process begins with the creation of a new application through to submission. The application progresses through various stages (statuses) until completion.</a:t>
            </a:r>
          </a:p>
          <a:p>
            <a:pPr eaLnBrk="1" hangingPunct="1">
              <a:spcBef>
                <a:spcPct val="0"/>
              </a:spcBef>
              <a:buFontTx/>
              <a:buNone/>
            </a:pPr>
            <a:endParaRPr lang="en-US" altLang="en-US" sz="1200" dirty="0" smtClean="0">
              <a:latin typeface="Arial" charset="0"/>
            </a:endParaRPr>
          </a:p>
        </p:txBody>
      </p:sp>
      <p:sp>
        <p:nvSpPr>
          <p:cNvPr id="3" name="object 3"/>
          <p:cNvSpPr/>
          <p:nvPr/>
        </p:nvSpPr>
        <p:spPr>
          <a:xfrm>
            <a:off x="103187" y="1468438"/>
            <a:ext cx="4468812" cy="2189161"/>
          </a:xfrm>
          <a:prstGeom prst="rect">
            <a:avLst/>
          </a:prstGeom>
          <a:blipFill>
            <a:blip r:embed="rId3" cstate="print"/>
            <a:stretch>
              <a:fillRect/>
            </a:stretch>
          </a:blipFill>
        </p:spPr>
        <p:txBody>
          <a:bodyPr wrap="square" lIns="0" tIns="0" rIns="0" bIns="0" rtlCol="0">
            <a:spAutoFit/>
          </a:bodyPr>
          <a:lstStyle/>
          <a:p>
            <a:endParaRPr dirty="0"/>
          </a:p>
        </p:txBody>
      </p:sp>
      <p:sp>
        <p:nvSpPr>
          <p:cNvPr id="4" name="object 4"/>
          <p:cNvSpPr txBox="1"/>
          <p:nvPr/>
        </p:nvSpPr>
        <p:spPr>
          <a:xfrm>
            <a:off x="356615" y="3127311"/>
            <a:ext cx="3906520" cy="830997"/>
          </a:xfrm>
          <a:prstGeom prst="rect">
            <a:avLst/>
          </a:prstGeom>
        </p:spPr>
        <p:txBody>
          <a:bodyPr vert="horz" wrap="square" lIns="0" tIns="0" rIns="0" bIns="0" rtlCol="0">
            <a:spAutoFit/>
          </a:bodyPr>
          <a:lstStyle/>
          <a:p>
            <a:pPr marL="12065" marR="6350" algn="ctr">
              <a:lnSpc>
                <a:spcPct val="100000"/>
              </a:lnSpc>
            </a:pPr>
            <a:r>
              <a:rPr sz="1800" b="1" spc="-130" dirty="0">
                <a:solidFill>
                  <a:srgbClr val="0070C0"/>
                </a:solidFill>
                <a:latin typeface="Arial"/>
                <a:cs typeface="Arial"/>
              </a:rPr>
              <a:t>T</a:t>
            </a:r>
            <a:r>
              <a:rPr sz="1800" b="1" dirty="0">
                <a:solidFill>
                  <a:srgbClr val="0070C0"/>
                </a:solidFill>
                <a:latin typeface="Arial"/>
                <a:cs typeface="Arial"/>
              </a:rPr>
              <a:t>o</a:t>
            </a:r>
            <a:r>
              <a:rPr sz="1800" b="1" spc="-5" dirty="0">
                <a:solidFill>
                  <a:srgbClr val="0070C0"/>
                </a:solidFill>
                <a:latin typeface="Arial"/>
                <a:cs typeface="Arial"/>
              </a:rPr>
              <a:t> </a:t>
            </a:r>
            <a:r>
              <a:rPr sz="1800" b="1" dirty="0">
                <a:solidFill>
                  <a:srgbClr val="0070C0"/>
                </a:solidFill>
                <a:latin typeface="Arial"/>
                <a:cs typeface="Arial"/>
              </a:rPr>
              <a:t>the</a:t>
            </a:r>
            <a:r>
              <a:rPr sz="1800" b="1" spc="-5" dirty="0">
                <a:solidFill>
                  <a:srgbClr val="0070C0"/>
                </a:solidFill>
                <a:latin typeface="Arial"/>
                <a:cs typeface="Arial"/>
              </a:rPr>
              <a:t> </a:t>
            </a:r>
            <a:r>
              <a:rPr sz="1800" b="1" dirty="0">
                <a:solidFill>
                  <a:srgbClr val="0070C0"/>
                </a:solidFill>
                <a:latin typeface="Arial"/>
                <a:cs typeface="Arial"/>
              </a:rPr>
              <a:t>ETS</a:t>
            </a:r>
            <a:r>
              <a:rPr sz="1800" b="1" spc="-10" dirty="0">
                <a:solidFill>
                  <a:srgbClr val="0070C0"/>
                </a:solidFill>
                <a:latin typeface="Arial"/>
                <a:cs typeface="Arial"/>
              </a:rPr>
              <a:t> </a:t>
            </a:r>
            <a:r>
              <a:rPr sz="1800" b="1" dirty="0">
                <a:solidFill>
                  <a:srgbClr val="0070C0"/>
                </a:solidFill>
                <a:latin typeface="Arial"/>
                <a:cs typeface="Arial"/>
              </a:rPr>
              <a:t>–</a:t>
            </a:r>
            <a:r>
              <a:rPr sz="1800" b="1" spc="-5" dirty="0">
                <a:solidFill>
                  <a:srgbClr val="0070C0"/>
                </a:solidFill>
                <a:latin typeface="Arial"/>
                <a:cs typeface="Arial"/>
              </a:rPr>
              <a:t> </a:t>
            </a:r>
            <a:r>
              <a:rPr lang="en-US" sz="1800" b="1" spc="-5" dirty="0" smtClean="0">
                <a:solidFill>
                  <a:srgbClr val="0070C0"/>
                </a:solidFill>
                <a:latin typeface="Arial"/>
                <a:cs typeface="Arial"/>
              </a:rPr>
              <a:t>PNG Continuation: </a:t>
            </a:r>
            <a:r>
              <a:rPr lang="en-US" sz="1800" b="1" spc="-55" dirty="0" smtClean="0">
                <a:solidFill>
                  <a:srgbClr val="0070C0"/>
                </a:solidFill>
                <a:latin typeface="Arial"/>
                <a:cs typeface="Arial"/>
              </a:rPr>
              <a:t>Validation</a:t>
            </a:r>
            <a:endParaRPr sz="1800" dirty="0">
              <a:latin typeface="Arial"/>
              <a:cs typeface="Arial"/>
            </a:endParaRPr>
          </a:p>
          <a:p>
            <a:pPr algn="ctr">
              <a:lnSpc>
                <a:spcPct val="100000"/>
              </a:lnSpc>
            </a:pPr>
            <a:r>
              <a:rPr sz="1800" b="1" dirty="0">
                <a:solidFill>
                  <a:srgbClr val="0070C0"/>
                </a:solidFill>
                <a:latin typeface="Arial"/>
                <a:cs typeface="Arial"/>
              </a:rPr>
              <a:t>Online</a:t>
            </a:r>
            <a:r>
              <a:rPr sz="1800" b="1" spc="-25" dirty="0">
                <a:solidFill>
                  <a:srgbClr val="0070C0"/>
                </a:solidFill>
                <a:latin typeface="Arial"/>
                <a:cs typeface="Arial"/>
              </a:rPr>
              <a:t> </a:t>
            </a:r>
            <a:r>
              <a:rPr lang="en-CA" sz="1800" b="1" spc="-25" smtClean="0">
                <a:solidFill>
                  <a:srgbClr val="0070C0"/>
                </a:solidFill>
                <a:latin typeface="Arial"/>
                <a:cs typeface="Arial"/>
              </a:rPr>
              <a:t>T</a:t>
            </a:r>
            <a:r>
              <a:rPr sz="1800" b="1" spc="-5" smtClean="0">
                <a:solidFill>
                  <a:srgbClr val="0070C0"/>
                </a:solidFill>
                <a:latin typeface="Arial"/>
                <a:cs typeface="Arial"/>
              </a:rPr>
              <a:t>ra</a:t>
            </a:r>
            <a:r>
              <a:rPr sz="1800" b="1" smtClean="0">
                <a:solidFill>
                  <a:srgbClr val="0070C0"/>
                </a:solidFill>
                <a:latin typeface="Arial"/>
                <a:cs typeface="Arial"/>
              </a:rPr>
              <a:t>ining</a:t>
            </a:r>
            <a:r>
              <a:rPr sz="1800" b="1" spc="-20" smtClean="0">
                <a:solidFill>
                  <a:srgbClr val="0070C0"/>
                </a:solidFill>
                <a:latin typeface="Arial"/>
                <a:cs typeface="Arial"/>
              </a:rPr>
              <a:t> </a:t>
            </a:r>
            <a:r>
              <a:rPr lang="en-US" sz="1800" b="1" spc="-5" dirty="0" smtClean="0">
                <a:solidFill>
                  <a:srgbClr val="0070C0"/>
                </a:solidFill>
                <a:latin typeface="Arial"/>
                <a:cs typeface="Arial"/>
              </a:rPr>
              <a:t>Course</a:t>
            </a:r>
            <a:endParaRPr sz="1800" dirty="0">
              <a:latin typeface="Arial"/>
              <a:cs typeface="Arial"/>
            </a:endParaRPr>
          </a:p>
        </p:txBody>
      </p:sp>
      <p:sp>
        <p:nvSpPr>
          <p:cNvPr id="6" name="Title 5"/>
          <p:cNvSpPr>
            <a:spLocks noGrp="1"/>
          </p:cNvSpPr>
          <p:nvPr>
            <p:ph type="title" idx="4294967295"/>
          </p:nvPr>
        </p:nvSpPr>
        <p:spPr>
          <a:xfrm>
            <a:off x="0" y="1057275"/>
            <a:ext cx="6943725" cy="246063"/>
          </a:xfrm>
        </p:spPr>
        <p:txBody>
          <a:bodyPr/>
          <a:lstStyle/>
          <a:p>
            <a:r>
              <a:rPr lang="en-CA" sz="1600" b="1" i="0" dirty="0" smtClean="0">
                <a:solidFill>
                  <a:schemeClr val="bg1"/>
                </a:solidFill>
                <a:latin typeface="Arial" panose="020B0604020202020204" pitchFamily="34" charset="0"/>
                <a:cs typeface="Arial" panose="020B0604020202020204" pitchFamily="34" charset="0"/>
              </a:rPr>
              <a:t>Welcome</a:t>
            </a:r>
            <a:endParaRPr lang="en-CA" sz="1600" b="1" i="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189" y="1752599"/>
            <a:ext cx="61817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bject 5"/>
          <p:cNvSpPr/>
          <p:nvPr/>
        </p:nvSpPr>
        <p:spPr>
          <a:xfrm>
            <a:off x="5497125" y="1788111"/>
            <a:ext cx="533400" cy="238432"/>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0" name="Rectangle 9"/>
          <p:cNvSpPr>
            <a:spLocks noChangeArrowheads="1"/>
          </p:cNvSpPr>
          <p:nvPr/>
        </p:nvSpPr>
        <p:spPr bwMode="auto">
          <a:xfrm>
            <a:off x="1529714" y="10668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charset="0"/>
              </a:rPr>
              <a:t>An ETS request number for the application is generated and displayed upon successful save.</a:t>
            </a:r>
          </a:p>
          <a:p>
            <a:pPr eaLnBrk="1" hangingPunct="1">
              <a:spcBef>
                <a:spcPct val="0"/>
              </a:spcBef>
              <a:buFontTx/>
              <a:buNone/>
            </a:pPr>
            <a:r>
              <a:rPr lang="en-US" altLang="en-US" sz="1200" dirty="0" smtClean="0">
                <a:latin typeface="Arial" charset="0"/>
              </a:rPr>
              <a:t>At this time, the application can be retrieved and opened from your Work In Progress list.</a:t>
            </a:r>
            <a:endParaRPr lang="en-CA" altLang="en-US" sz="1200" dirty="0">
              <a:latin typeface="Arial" charset="0"/>
            </a:endParaRPr>
          </a:p>
        </p:txBody>
      </p:sp>
    </p:spTree>
    <p:extLst>
      <p:ext uri="{BB962C8B-B14F-4D97-AF65-F5344CB8AC3E}">
        <p14:creationId xmlns:p14="http://schemas.microsoft.com/office/powerpoint/2010/main" val="246039213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005" y="2688575"/>
            <a:ext cx="6229321" cy="311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798320" y="1920480"/>
            <a:ext cx="1375138" cy="609600"/>
          </a:xfrm>
          <a:prstGeom prst="wedgeRoundRectCallout">
            <a:avLst>
              <a:gd name="adj1" fmla="val 23560"/>
              <a:gd name="adj2" fmla="val 2104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on </a:t>
            </a:r>
            <a:r>
              <a:rPr lang="en-US" sz="1200" b="1" dirty="0" smtClean="0">
                <a:solidFill>
                  <a:schemeClr val="tx1"/>
                </a:solidFill>
                <a:latin typeface="Arial" pitchFamily="34" charset="0"/>
                <a:cs typeface="Arial" pitchFamily="34" charset="0"/>
              </a:rPr>
              <a:t>Licence</a:t>
            </a:r>
            <a:r>
              <a:rPr lang="en-US" sz="1200" dirty="0" smtClean="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
        <p:nvSpPr>
          <p:cNvPr id="5" name="Rounded Rectangular Callout 4"/>
          <p:cNvSpPr/>
          <p:nvPr/>
        </p:nvSpPr>
        <p:spPr>
          <a:xfrm>
            <a:off x="5410200" y="1752600"/>
            <a:ext cx="1451338" cy="762000"/>
          </a:xfrm>
          <a:prstGeom prst="wedgeRoundRectCallout">
            <a:avLst>
              <a:gd name="adj1" fmla="val -125373"/>
              <a:gd name="adj2" fmla="val 24365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E</a:t>
            </a:r>
            <a:r>
              <a:rPr lang="en-US" sz="1200" b="1" dirty="0" smtClean="0">
                <a:solidFill>
                  <a:schemeClr val="tx1"/>
                </a:solidFill>
                <a:latin typeface="Arial" pitchFamily="34" charset="0"/>
                <a:cs typeface="Arial" pitchFamily="34" charset="0"/>
              </a:rPr>
              <a:t>llipsis</a:t>
            </a:r>
            <a:r>
              <a:rPr lang="en-US" sz="1200" dirty="0" smtClean="0">
                <a:solidFill>
                  <a:schemeClr val="tx1"/>
                </a:solidFill>
                <a:latin typeface="Arial" pitchFamily="34" charset="0"/>
                <a:cs typeface="Arial" pitchFamily="34" charset="0"/>
              </a:rPr>
              <a:t> to search agreements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957333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907" y="3581401"/>
            <a:ext cx="4916893" cy="136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438400"/>
            <a:ext cx="2140268"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04800" y="1905000"/>
            <a:ext cx="1375138" cy="609600"/>
          </a:xfrm>
          <a:prstGeom prst="wedgeRoundRectCallout">
            <a:avLst>
              <a:gd name="adj1" fmla="val 94710"/>
              <a:gd name="adj2" fmla="val 2119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Enter </a:t>
            </a:r>
            <a:r>
              <a:rPr lang="en-US" sz="1200" b="1" dirty="0" smtClean="0">
                <a:solidFill>
                  <a:schemeClr val="tx1"/>
                </a:solidFill>
                <a:latin typeface="Arial" pitchFamily="34" charset="0"/>
                <a:cs typeface="Arial" pitchFamily="34" charset="0"/>
              </a:rPr>
              <a:t>Agreement Number</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3657600" y="2940315"/>
            <a:ext cx="685800" cy="7172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514909" y="4470082"/>
            <a:ext cx="1375138" cy="609600"/>
          </a:xfrm>
          <a:prstGeom prst="wedgeRoundRectCallout">
            <a:avLst>
              <a:gd name="adj1" fmla="val 44038"/>
              <a:gd name="adj2" fmla="val -1118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a:t>
            </a:r>
            <a:r>
              <a:rPr lang="en-US" sz="1200" b="1" dirty="0" smtClean="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3312931" y="5079682"/>
            <a:ext cx="1375138" cy="609600"/>
          </a:xfrm>
          <a:prstGeom prst="wedgeRoundRectCallout">
            <a:avLst>
              <a:gd name="adj1" fmla="val -7693"/>
              <a:gd name="adj2" fmla="val -13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5. Click on </a:t>
            </a:r>
            <a:r>
              <a:rPr lang="en-US" sz="1200" b="1" dirty="0">
                <a:solidFill>
                  <a:schemeClr val="tx1"/>
                </a:solidFill>
                <a:latin typeface="Arial" pitchFamily="34" charset="0"/>
                <a:cs typeface="Arial" pitchFamily="34" charset="0"/>
              </a:rPr>
              <a:t>C</a:t>
            </a:r>
            <a:r>
              <a:rPr lang="en-US" sz="1200" b="1" dirty="0" smtClean="0">
                <a:solidFill>
                  <a:schemeClr val="tx1"/>
                </a:solidFill>
                <a:latin typeface="Arial" pitchFamily="34" charset="0"/>
                <a:cs typeface="Arial" pitchFamily="34" charset="0"/>
              </a:rPr>
              <a:t>heckbox</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867400" y="5296090"/>
            <a:ext cx="1375138" cy="609600"/>
          </a:xfrm>
          <a:prstGeom prst="wedgeRoundRectCallout">
            <a:avLst>
              <a:gd name="adj1" fmla="val -34291"/>
              <a:gd name="adj2" fmla="val -113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188256"/>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Select Lands to Validate</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804" y="2992612"/>
            <a:ext cx="2512396" cy="241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80" y="2764012"/>
            <a:ext cx="5208420" cy="264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80999" y="1861281"/>
            <a:ext cx="1371600" cy="636031"/>
          </a:xfrm>
          <a:prstGeom prst="wedgeRoundRectCallout">
            <a:avLst>
              <a:gd name="adj1" fmla="val 17001"/>
              <a:gd name="adj2" fmla="val 3284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on </a:t>
            </a:r>
            <a:r>
              <a:rPr lang="en-US" sz="1200" b="1" dirty="0" smtClean="0">
                <a:solidFill>
                  <a:schemeClr val="tx1"/>
                </a:solidFill>
                <a:latin typeface="Arial" pitchFamily="34" charset="0"/>
                <a:cs typeface="Arial" pitchFamily="34" charset="0"/>
              </a:rPr>
              <a:t>Select lands </a:t>
            </a:r>
            <a:r>
              <a:rPr lang="en-US" sz="1200" dirty="0" smtClean="0">
                <a:solidFill>
                  <a:schemeClr val="tx1"/>
                </a:solidFill>
                <a:latin typeface="Arial" pitchFamily="34" charset="0"/>
                <a:cs typeface="Arial" pitchFamily="34" charset="0"/>
              </a:rPr>
              <a:t>to validate</a:t>
            </a:r>
            <a:endParaRPr lang="en-CA" sz="1200" dirty="0">
              <a:solidFill>
                <a:schemeClr val="tx1"/>
              </a:solidFill>
              <a:latin typeface="Arial" pitchFamily="34" charset="0"/>
              <a:cs typeface="Arial" pitchFamily="34" charset="0"/>
            </a:endParaRPr>
          </a:p>
        </p:txBody>
      </p:sp>
      <p:cxnSp>
        <p:nvCxnSpPr>
          <p:cNvPr id="6" name="Straight Arrow Connector 5"/>
          <p:cNvCxnSpPr/>
          <p:nvPr/>
        </p:nvCxnSpPr>
        <p:spPr>
          <a:xfrm>
            <a:off x="2433734" y="2519065"/>
            <a:ext cx="0" cy="143961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2286000" y="2057400"/>
            <a:ext cx="3500534" cy="461665"/>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an agreement is added, </a:t>
            </a:r>
            <a:r>
              <a:rPr lang="en-CA" sz="1200" dirty="0" smtClean="0">
                <a:latin typeface="Arial" panose="020B0604020202020204" pitchFamily="34" charset="0"/>
                <a:cs typeface="Arial" panose="020B0604020202020204" pitchFamily="34" charset="0"/>
              </a:rPr>
              <a:t>the Expiry </a:t>
            </a:r>
            <a:r>
              <a:rPr lang="en-CA" sz="1200" dirty="0">
                <a:latin typeface="Arial" panose="020B0604020202020204" pitchFamily="34" charset="0"/>
                <a:cs typeface="Arial" panose="020B0604020202020204" pitchFamily="34" charset="0"/>
              </a:rPr>
              <a:t>Date is automatically populated.</a:t>
            </a:r>
            <a:endParaRPr lang="en-CA" altLang="en-US" sz="1200" dirty="0">
              <a:latin typeface="Arial" panose="020B0604020202020204" pitchFamily="34" charset="0"/>
              <a:cs typeface="Arial" panose="020B0604020202020204" pitchFamily="34" charset="0"/>
            </a:endParaRPr>
          </a:p>
        </p:txBody>
      </p:sp>
      <p:sp>
        <p:nvSpPr>
          <p:cNvPr id="11" name="Rounded Rectangular Callout 10"/>
          <p:cNvSpPr/>
          <p:nvPr/>
        </p:nvSpPr>
        <p:spPr>
          <a:xfrm>
            <a:off x="6213530" y="5406476"/>
            <a:ext cx="1610079" cy="537124"/>
          </a:xfrm>
          <a:prstGeom prst="wedgeRoundRectCallout">
            <a:avLst>
              <a:gd name="adj1" fmla="val 20124"/>
              <a:gd name="adj2" fmla="val -12475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2" name="object 5"/>
          <p:cNvSpPr/>
          <p:nvPr/>
        </p:nvSpPr>
        <p:spPr>
          <a:xfrm>
            <a:off x="6324600" y="3449812"/>
            <a:ext cx="236101" cy="1506448"/>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3" name="Rounded Rectangular Callout 12"/>
          <p:cNvSpPr/>
          <p:nvPr/>
        </p:nvSpPr>
        <p:spPr>
          <a:xfrm>
            <a:off x="5943600" y="1977171"/>
            <a:ext cx="2502158" cy="770344"/>
          </a:xfrm>
          <a:prstGeom prst="wedgeRoundRectCallout">
            <a:avLst>
              <a:gd name="adj1" fmla="val -29702"/>
              <a:gd name="adj2" fmla="val 1794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on </a:t>
            </a:r>
            <a:r>
              <a:rPr lang="en-US" sz="1200" b="1" dirty="0">
                <a:solidFill>
                  <a:schemeClr val="tx1"/>
                </a:solidFill>
                <a:latin typeface="Arial" pitchFamily="34" charset="0"/>
                <a:cs typeface="Arial" pitchFamily="34" charset="0"/>
              </a:rPr>
              <a:t>C</a:t>
            </a:r>
            <a:r>
              <a:rPr lang="en-US" sz="1200" b="1" dirty="0" smtClean="0">
                <a:solidFill>
                  <a:schemeClr val="tx1"/>
                </a:solidFill>
                <a:latin typeface="Arial" pitchFamily="34" charset="0"/>
                <a:cs typeface="Arial" pitchFamily="34" charset="0"/>
              </a:rPr>
              <a:t>heckbox</a:t>
            </a:r>
            <a:r>
              <a:rPr lang="en-US" sz="1200" dirty="0" smtClean="0">
                <a:solidFill>
                  <a:schemeClr val="tx1"/>
                </a:solidFill>
                <a:latin typeface="Arial" pitchFamily="34" charset="0"/>
                <a:cs typeface="Arial" pitchFamily="34" charset="0"/>
              </a:rPr>
              <a:t> to select all lands or each individual land</a:t>
            </a:r>
            <a:endParaRPr lang="en-CA" sz="1200" b="1" dirty="0">
              <a:solidFill>
                <a:schemeClr val="tx1"/>
              </a:solidFill>
              <a:latin typeface="Arial" pitchFamily="34" charset="0"/>
              <a:cs typeface="Arial" pitchFamily="34" charset="0"/>
            </a:endParaRPr>
          </a:p>
        </p:txBody>
      </p:sp>
      <p:sp>
        <p:nvSpPr>
          <p:cNvPr id="15" name="object 5"/>
          <p:cNvSpPr/>
          <p:nvPr/>
        </p:nvSpPr>
        <p:spPr>
          <a:xfrm>
            <a:off x="1600201" y="3951241"/>
            <a:ext cx="842866" cy="13586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a:off x="5529454" y="3845046"/>
            <a:ext cx="72713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173888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Request Extension</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67" y="2626768"/>
            <a:ext cx="5565716" cy="298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315049" y="3962400"/>
            <a:ext cx="1177131" cy="533400"/>
          </a:xfrm>
          <a:prstGeom prst="wedgeRoundRectCallout">
            <a:avLst>
              <a:gd name="adj1" fmla="val 82132"/>
              <a:gd name="adj2" fmla="val 879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C</a:t>
            </a:r>
            <a:r>
              <a:rPr lang="en-US" sz="1200" b="1" dirty="0" smtClean="0">
                <a:solidFill>
                  <a:schemeClr val="tx1"/>
                </a:solidFill>
                <a:latin typeface="Arial" pitchFamily="34" charset="0"/>
                <a:cs typeface="Arial" pitchFamily="34" charset="0"/>
              </a:rPr>
              <a:t>heckbox</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1644841" y="5486400"/>
            <a:ext cx="1177131" cy="533400"/>
          </a:xfrm>
          <a:prstGeom prst="wedgeRoundRectCallout">
            <a:avLst>
              <a:gd name="adj1" fmla="val 91314"/>
              <a:gd name="adj2" fmla="val -1915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Select </a:t>
            </a:r>
            <a:r>
              <a:rPr lang="en-US" sz="1200" b="1" dirty="0" smtClean="0">
                <a:solidFill>
                  <a:schemeClr val="tx1"/>
                </a:solidFill>
                <a:latin typeface="Arial" pitchFamily="34" charset="0"/>
                <a:cs typeface="Arial" pitchFamily="34" charset="0"/>
              </a:rPr>
              <a:t>Section</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6553200" y="5584279"/>
            <a:ext cx="1283612" cy="643035"/>
          </a:xfrm>
          <a:prstGeom prst="wedgeRoundRectCallout">
            <a:avLst>
              <a:gd name="adj1" fmla="val -167404"/>
              <a:gd name="adj2" fmla="val -1871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E</a:t>
            </a:r>
            <a:r>
              <a:rPr lang="en-US" sz="1200" b="1" dirty="0" smtClean="0">
                <a:solidFill>
                  <a:schemeClr val="tx1"/>
                </a:solidFill>
                <a:latin typeface="Arial" pitchFamily="34" charset="0"/>
                <a:cs typeface="Arial" pitchFamily="34" charset="0"/>
              </a:rPr>
              <a:t>xtension </a:t>
            </a:r>
            <a:r>
              <a:rPr lang="en-US" sz="1200" b="1" dirty="0">
                <a:solidFill>
                  <a:schemeClr val="tx1"/>
                </a:solidFill>
                <a:latin typeface="Arial" pitchFamily="34" charset="0"/>
                <a:cs typeface="Arial" pitchFamily="34" charset="0"/>
              </a:rPr>
              <a:t>D</a:t>
            </a:r>
            <a:r>
              <a:rPr lang="en-US" sz="1200" b="1" dirty="0" smtClean="0">
                <a:solidFill>
                  <a:schemeClr val="tx1"/>
                </a:solidFill>
                <a:latin typeface="Arial" pitchFamily="34" charset="0"/>
                <a:cs typeface="Arial" pitchFamily="34" charset="0"/>
              </a:rPr>
              <a:t>ate</a:t>
            </a:r>
            <a:endParaRPr lang="en-CA" sz="1200" b="1" dirty="0">
              <a:solidFill>
                <a:schemeClr val="tx1"/>
              </a:solidFill>
              <a:latin typeface="Arial" pitchFamily="34" charset="0"/>
              <a:cs typeface="Arial" pitchFamily="34" charset="0"/>
            </a:endParaRPr>
          </a:p>
        </p:txBody>
      </p:sp>
      <p:sp>
        <p:nvSpPr>
          <p:cNvPr id="10" name="object 2"/>
          <p:cNvSpPr txBox="1"/>
          <p:nvPr/>
        </p:nvSpPr>
        <p:spPr>
          <a:xfrm>
            <a:off x="609600" y="1732002"/>
            <a:ext cx="7924799" cy="923330"/>
          </a:xfrm>
          <a:prstGeom prst="rect">
            <a:avLst/>
          </a:prstGeom>
        </p:spPr>
        <p:txBody>
          <a:bodyPr vert="horz" wrap="square" lIns="0" tIns="0" rIns="0" bIns="0" rtlCol="0">
            <a:spAutoFit/>
          </a:bodyPr>
          <a:lstStyle/>
          <a:p>
            <a:pPr marL="184150" marR="6350" indent="-171450">
              <a:buFont typeface="Arial" panose="020B0604020202020204" pitchFamily="34" charset="0"/>
              <a:buChar char="•"/>
            </a:pPr>
            <a:r>
              <a:rPr lang="en-US" sz="1200" dirty="0" smtClean="0">
                <a:latin typeface="Arial"/>
                <a:cs typeface="Arial"/>
              </a:rPr>
              <a:t>If requesting an extension under </a:t>
            </a:r>
            <a:r>
              <a:rPr lang="en-US" sz="1200" b="1" dirty="0" smtClean="0">
                <a:latin typeface="Arial"/>
                <a:cs typeface="Arial"/>
              </a:rPr>
              <a:t>8(1)(h)</a:t>
            </a:r>
            <a:r>
              <a:rPr lang="en-US" sz="1200" dirty="0" smtClean="0">
                <a:latin typeface="Arial"/>
                <a:cs typeface="Arial"/>
              </a:rPr>
              <a:t> or </a:t>
            </a:r>
            <a:r>
              <a:rPr lang="en-US" sz="1200" b="1" dirty="0" smtClean="0">
                <a:latin typeface="Arial"/>
                <a:cs typeface="Arial"/>
              </a:rPr>
              <a:t>26</a:t>
            </a:r>
            <a:r>
              <a:rPr lang="en-US" sz="1200" dirty="0" smtClean="0">
                <a:latin typeface="Arial"/>
                <a:cs typeface="Arial"/>
              </a:rPr>
              <a:t>, select one of the options in the Section dropdown list and provide the date you are requesting the agreement be extended to.</a:t>
            </a:r>
          </a:p>
          <a:p>
            <a:pPr marL="184150" marR="6350" indent="-171450">
              <a:buFont typeface="Arial" panose="020B0604020202020204" pitchFamily="34" charset="0"/>
              <a:buChar char="•"/>
            </a:pPr>
            <a:r>
              <a:rPr lang="en-US" sz="1200" dirty="0" smtClean="0">
                <a:latin typeface="Arial"/>
                <a:cs typeface="Arial"/>
              </a:rPr>
              <a:t>If requesting an </a:t>
            </a:r>
            <a:r>
              <a:rPr lang="en-US" sz="1200" b="1" dirty="0" smtClean="0">
                <a:latin typeface="Arial"/>
                <a:cs typeface="Arial"/>
              </a:rPr>
              <a:t>8(1)(g)</a:t>
            </a:r>
            <a:r>
              <a:rPr lang="en-US" sz="1200" dirty="0" smtClean="0">
                <a:latin typeface="Arial"/>
                <a:cs typeface="Arial"/>
              </a:rPr>
              <a:t>, </a:t>
            </a:r>
            <a:r>
              <a:rPr lang="en-US" sz="1200" dirty="0">
                <a:latin typeface="Arial"/>
                <a:cs typeface="Arial"/>
              </a:rPr>
              <a:t>provide the </a:t>
            </a:r>
            <a:r>
              <a:rPr lang="en-US" sz="1200" dirty="0" smtClean="0">
                <a:latin typeface="Arial"/>
                <a:cs typeface="Arial"/>
              </a:rPr>
              <a:t>date you require the extension until. An 8(1)(g) extends </a:t>
            </a:r>
            <a:r>
              <a:rPr lang="en-US" sz="1200" dirty="0">
                <a:latin typeface="Arial"/>
                <a:cs typeface="Arial"/>
              </a:rPr>
              <a:t>the period of time you can submit your </a:t>
            </a:r>
            <a:r>
              <a:rPr lang="en-US" sz="1200" dirty="0" smtClean="0">
                <a:latin typeface="Arial"/>
                <a:cs typeface="Arial"/>
              </a:rPr>
              <a:t>application, and it must be requested with either section 8(1)(h), 26, or 11 (by completing the Wells tab.)</a:t>
            </a:r>
            <a:endParaRPr lang="en-US" sz="1200" dirty="0" smtClean="0">
              <a:latin typeface="Arial" pitchFamily="34" charset="0"/>
              <a:cs typeface="Arial" pitchFamily="34" charset="0"/>
            </a:endParaRPr>
          </a:p>
        </p:txBody>
      </p:sp>
    </p:spTree>
    <p:extLst>
      <p:ext uri="{BB962C8B-B14F-4D97-AF65-F5344CB8AC3E}">
        <p14:creationId xmlns:p14="http://schemas.microsoft.com/office/powerpoint/2010/main" val="285126554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Licence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Request Extension (continued)</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395297" cy="342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6200" y="5967401"/>
            <a:ext cx="9067800" cy="514064"/>
            <a:chOff x="228600" y="5965825"/>
            <a:chExt cx="8497888" cy="514064"/>
          </a:xfrm>
        </p:grpSpPr>
        <p:sp>
          <p:nvSpPr>
            <p:cNvPr id="5" name="Rectangle 4"/>
            <p:cNvSpPr>
              <a:spLocks noChangeArrowheads="1"/>
            </p:cNvSpPr>
            <p:nvPr/>
          </p:nvSpPr>
          <p:spPr bwMode="auto">
            <a:xfrm>
              <a:off x="568325" y="6018224"/>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The Extension Document, which </a:t>
              </a:r>
              <a:r>
                <a:rPr lang="en-US" altLang="en-US" sz="1200" dirty="0" smtClean="0">
                  <a:latin typeface="Arial"/>
                  <a:cs typeface="Arial"/>
                </a:rPr>
                <a:t>supports the extension request, </a:t>
              </a:r>
              <a:r>
                <a:rPr lang="en-US" altLang="en-US" sz="1200" dirty="0" smtClean="0">
                  <a:latin typeface="Arial" panose="020B0604020202020204" pitchFamily="34" charset="0"/>
                  <a:cs typeface="Arial" panose="020B0604020202020204" pitchFamily="34" charset="0"/>
                </a:rPr>
                <a:t>must be attached and be in either Word or PDF format. Technical data cannot be attached. If you are submitting additional data, please drop off, mail or courier to our offices.</a:t>
              </a:r>
              <a:endParaRPr lang="en-CA" altLang="en-US" sz="1200" dirty="0">
                <a:latin typeface="Arial" panose="020B0604020202020204" pitchFamily="34" charset="0"/>
                <a:cs typeface="Arial" panose="020B0604020202020204" pitchFamily="34" charset="0"/>
              </a:endParaRPr>
            </a:p>
          </p:txBody>
        </p:sp>
        <p:pic>
          <p:nvPicPr>
            <p:cNvPr id="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ular Callout 6"/>
          <p:cNvSpPr/>
          <p:nvPr/>
        </p:nvSpPr>
        <p:spPr>
          <a:xfrm>
            <a:off x="2406460" y="5341099"/>
            <a:ext cx="1177131" cy="533400"/>
          </a:xfrm>
          <a:prstGeom prst="wedgeRoundRectCallout">
            <a:avLst>
              <a:gd name="adj1" fmla="val 89002"/>
              <a:gd name="adj2" fmla="val -1867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a:t>
            </a:r>
            <a:r>
              <a:rPr lang="en-US" sz="1200" b="1" dirty="0" smtClean="0">
                <a:solidFill>
                  <a:schemeClr val="tx1"/>
                </a:solidFill>
                <a:latin typeface="Arial" pitchFamily="34" charset="0"/>
                <a:cs typeface="Arial" pitchFamily="34" charset="0"/>
              </a:rPr>
              <a:t>Browse</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5561762" y="5413886"/>
            <a:ext cx="1177131" cy="533400"/>
          </a:xfrm>
          <a:prstGeom prst="wedgeRoundRectCallout">
            <a:avLst>
              <a:gd name="adj1" fmla="val -82229"/>
              <a:gd name="adj2" fmla="val -1884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5. Click </a:t>
            </a:r>
            <a:r>
              <a:rPr lang="en-US" sz="1200" b="1" dirty="0" smtClean="0">
                <a:solidFill>
                  <a:schemeClr val="tx1"/>
                </a:solidFill>
                <a:latin typeface="Arial" pitchFamily="34" charset="0"/>
                <a:cs typeface="Arial" pitchFamily="34" charset="0"/>
              </a:rPr>
              <a:t>Add Document</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7004897" y="3733800"/>
            <a:ext cx="1371600" cy="664232"/>
          </a:xfrm>
          <a:prstGeom prst="wedgeRoundRectCallout">
            <a:avLst>
              <a:gd name="adj1" fmla="val -150684"/>
              <a:gd name="adj2" fmla="val 717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a:t>
            </a:r>
            <a:r>
              <a:rPr lang="en-US" sz="1200" dirty="0" smtClean="0">
                <a:solidFill>
                  <a:schemeClr val="tx1"/>
                </a:solidFill>
                <a:latin typeface="Arial" pitchFamily="34" charset="0"/>
                <a:cs typeface="Arial" pitchFamily="34" charset="0"/>
              </a:rPr>
              <a:t>. Optionally click </a:t>
            </a:r>
            <a:r>
              <a:rPr lang="en-US" sz="1200" b="1" dirty="0" smtClean="0">
                <a:solidFill>
                  <a:schemeClr val="tx1"/>
                </a:solidFill>
                <a:latin typeface="Arial" pitchFamily="34" charset="0"/>
                <a:cs typeface="Arial" pitchFamily="34" charset="0"/>
              </a:rPr>
              <a:t>checkbox</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1489549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a:t>
            </a:r>
            <a:r>
              <a:rPr lang="en-CA" sz="1600" b="1" i="0" dirty="0" smtClean="0">
                <a:solidFill>
                  <a:schemeClr val="tx1"/>
                </a:solidFill>
                <a:latin typeface="Arial" panose="020B0604020202020204" pitchFamily="34" charset="0"/>
                <a:cs typeface="Arial" panose="020B0604020202020204" pitchFamily="34" charset="0"/>
              </a:rPr>
              <a:t>Tab</a:t>
            </a:r>
            <a:r>
              <a:rPr lang="en-CA" sz="1600" b="1" i="0" dirty="0">
                <a:solidFill>
                  <a:schemeClr val="tx1"/>
                </a:solidFill>
                <a:latin typeface="Arial" panose="020B0604020202020204" pitchFamily="34" charset="0"/>
                <a:cs typeface="Arial" panose="020B0604020202020204" pitchFamily="34" charset="0"/>
              </a:rPr>
              <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Well</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657" y="2590800"/>
            <a:ext cx="5913437" cy="291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507195" y="1543455"/>
            <a:ext cx="1375138" cy="609600"/>
          </a:xfrm>
          <a:prstGeom prst="wedgeRoundRectCallout">
            <a:avLst>
              <a:gd name="adj1" fmla="val 201346"/>
              <a:gd name="adj2" fmla="val 2644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on </a:t>
            </a:r>
            <a:r>
              <a:rPr lang="en-US" sz="1200" b="1" dirty="0" smtClean="0">
                <a:solidFill>
                  <a:schemeClr val="tx1"/>
                </a:solidFill>
                <a:latin typeface="Arial" pitchFamily="34" charset="0"/>
                <a:cs typeface="Arial" pitchFamily="34" charset="0"/>
              </a:rPr>
              <a:t>Wells </a:t>
            </a:r>
            <a:r>
              <a:rPr lang="en-US" sz="1200" dirty="0" smtClean="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
        <p:nvSpPr>
          <p:cNvPr id="5" name="Rounded Rectangular Callout 4"/>
          <p:cNvSpPr/>
          <p:nvPr/>
        </p:nvSpPr>
        <p:spPr>
          <a:xfrm>
            <a:off x="510173" y="3103123"/>
            <a:ext cx="1375138" cy="609600"/>
          </a:xfrm>
          <a:prstGeom prst="wedgeRoundRectCallout">
            <a:avLst>
              <a:gd name="adj1" fmla="val 78512"/>
              <a:gd name="adj2" fmla="val 506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Select </a:t>
            </a:r>
            <a:r>
              <a:rPr lang="en-US" sz="1200" b="1" dirty="0">
                <a:solidFill>
                  <a:schemeClr val="tx1"/>
                </a:solidFill>
                <a:latin typeface="Arial" pitchFamily="34" charset="0"/>
                <a:cs typeface="Arial" pitchFamily="34" charset="0"/>
              </a:rPr>
              <a:t>W</a:t>
            </a:r>
            <a:r>
              <a:rPr lang="en-US" sz="1200" b="1" dirty="0" smtClean="0">
                <a:solidFill>
                  <a:schemeClr val="tx1"/>
                </a:solidFill>
                <a:latin typeface="Arial" pitchFamily="34" charset="0"/>
                <a:cs typeface="Arial" pitchFamily="34" charset="0"/>
              </a:rPr>
              <a:t>ell </a:t>
            </a:r>
            <a:r>
              <a:rPr lang="en-US" sz="1200" b="1" dirty="0">
                <a:solidFill>
                  <a:schemeClr val="tx1"/>
                </a:solidFill>
                <a:latin typeface="Arial" pitchFamily="34" charset="0"/>
                <a:cs typeface="Arial" pitchFamily="34" charset="0"/>
              </a:rPr>
              <a:t>T</a:t>
            </a:r>
            <a:r>
              <a:rPr lang="en-US" sz="1200" b="1" dirty="0" smtClean="0">
                <a:solidFill>
                  <a:schemeClr val="tx1"/>
                </a:solidFill>
                <a:latin typeface="Arial" pitchFamily="34" charset="0"/>
                <a:cs typeface="Arial" pitchFamily="34" charset="0"/>
              </a:rPr>
              <a:t>ype</a:t>
            </a:r>
            <a:endParaRPr lang="en-CA" sz="1200" b="1" dirty="0">
              <a:solidFill>
                <a:schemeClr val="tx1"/>
              </a:solidFill>
              <a:latin typeface="Arial" pitchFamily="34" charset="0"/>
              <a:cs typeface="Arial" pitchFamily="34" charset="0"/>
            </a:endParaRPr>
          </a:p>
        </p:txBody>
      </p:sp>
      <p:sp>
        <p:nvSpPr>
          <p:cNvPr id="6" name="Rounded Rectangular Callout 5"/>
          <p:cNvSpPr/>
          <p:nvPr/>
        </p:nvSpPr>
        <p:spPr>
          <a:xfrm>
            <a:off x="4267200" y="1752600"/>
            <a:ext cx="1375138" cy="609600"/>
          </a:xfrm>
          <a:prstGeom prst="wedgeRoundRectCallout">
            <a:avLst>
              <a:gd name="adj1" fmla="val -19880"/>
              <a:gd name="adj2" fmla="val 2591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Enter </a:t>
            </a:r>
            <a:r>
              <a:rPr lang="en-US" sz="1200" b="1" dirty="0" smtClean="0">
                <a:solidFill>
                  <a:schemeClr val="tx1"/>
                </a:solidFill>
                <a:latin typeface="Arial" pitchFamily="34" charset="0"/>
                <a:cs typeface="Arial" pitchFamily="34" charset="0"/>
              </a:rPr>
              <a:t>Well ID</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6324600" y="1752600"/>
            <a:ext cx="1375138" cy="609600"/>
          </a:xfrm>
          <a:prstGeom prst="wedgeRoundRectCallout">
            <a:avLst>
              <a:gd name="adj1" fmla="val -85683"/>
              <a:gd name="adj2" fmla="val 2642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a:t>
            </a:r>
            <a:r>
              <a:rPr lang="en-US" sz="1200" b="1" dirty="0" smtClean="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grpSp>
        <p:nvGrpSpPr>
          <p:cNvPr id="8" name="Group 7"/>
          <p:cNvGrpSpPr/>
          <p:nvPr/>
        </p:nvGrpSpPr>
        <p:grpSpPr>
          <a:xfrm>
            <a:off x="152400" y="5508112"/>
            <a:ext cx="8915400" cy="817007"/>
            <a:chOff x="228600" y="5965825"/>
            <a:chExt cx="8497888" cy="817007"/>
          </a:xfrm>
        </p:grpSpPr>
        <p:sp>
          <p:nvSpPr>
            <p:cNvPr id="9" name="Rectangle 8"/>
            <p:cNvSpPr>
              <a:spLocks noChangeArrowheads="1"/>
            </p:cNvSpPr>
            <p:nvPr/>
          </p:nvSpPr>
          <p:spPr bwMode="auto">
            <a:xfrm>
              <a:off x="568325" y="6136501"/>
              <a:ext cx="815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200" dirty="0" smtClean="0">
                  <a:latin typeface="Arial" panose="020B0604020202020204" pitchFamily="34" charset="0"/>
                  <a:cs typeface="Arial" panose="020B0604020202020204" pitchFamily="34" charset="0"/>
                </a:rPr>
                <a:t>You can add multiple validating, earning or multi-leg wells</a:t>
              </a:r>
              <a:r>
                <a:rPr lang="en-US" altLang="en-US" sz="1200" dirty="0">
                  <a:latin typeface="Arial" panose="020B0604020202020204" pitchFamily="34" charset="0"/>
                  <a:cs typeface="Arial" panose="020B0604020202020204" pitchFamily="34" charset="0"/>
                </a:rPr>
                <a:t>. If your validating well has already been used to validate another licence, </a:t>
              </a:r>
              <a:r>
                <a:rPr lang="en-US" altLang="en-US" sz="1200" dirty="0" smtClean="0">
                  <a:latin typeface="Arial" panose="020B0604020202020204" pitchFamily="34" charset="0"/>
                  <a:cs typeface="Arial" panose="020B0604020202020204" pitchFamily="34" charset="0"/>
                </a:rPr>
                <a:t>you </a:t>
              </a:r>
              <a:r>
                <a:rPr lang="en-US" altLang="en-US" sz="1200" dirty="0">
                  <a:latin typeface="Arial" panose="020B0604020202020204" pitchFamily="34" charset="0"/>
                  <a:cs typeface="Arial" panose="020B0604020202020204" pitchFamily="34" charset="0"/>
                </a:rPr>
                <a:t>will receive an error </a:t>
              </a:r>
              <a:r>
                <a:rPr lang="en-US" altLang="en-US" sz="1200" dirty="0" smtClean="0">
                  <a:latin typeface="Arial" panose="020B0604020202020204" pitchFamily="34" charset="0"/>
                  <a:cs typeface="Arial" panose="020B0604020202020204" pitchFamily="34" charset="0"/>
                </a:rPr>
                <a:t>upon verification. This well would then need to be added </a:t>
              </a:r>
              <a:r>
                <a:rPr lang="en-US" altLang="en-US" sz="1200" dirty="0">
                  <a:latin typeface="Arial" panose="020B0604020202020204" pitchFamily="34" charset="0"/>
                  <a:cs typeface="Arial" panose="020B0604020202020204" pitchFamily="34" charset="0"/>
                </a:rPr>
                <a:t>as an earning </a:t>
              </a:r>
              <a:r>
                <a:rPr lang="en-US" altLang="en-US" sz="1200" dirty="0" smtClean="0">
                  <a:latin typeface="Arial" panose="020B0604020202020204" pitchFamily="34" charset="0"/>
                  <a:cs typeface="Arial" panose="020B0604020202020204" pitchFamily="34" charset="0"/>
                </a:rPr>
                <a:t>well.</a:t>
              </a:r>
              <a:endParaRPr lang="en-CA" altLang="en-US" sz="1200" dirty="0">
                <a:latin typeface="Arial" panose="020B0604020202020204" pitchFamily="34" charset="0"/>
                <a:cs typeface="Arial" panose="020B0604020202020204" pitchFamily="34" charset="0"/>
              </a:endParaRPr>
            </a:p>
            <a:p>
              <a:pPr eaLnBrk="1" hangingPunct="1">
                <a:spcBef>
                  <a:spcPct val="0"/>
                </a:spcBef>
                <a:buFontTx/>
                <a:buNone/>
              </a:pPr>
              <a:endParaRPr lang="en-CA" altLang="en-US" sz="1200" dirty="0">
                <a:latin typeface="Arial" panose="020B0604020202020204" pitchFamily="34" charset="0"/>
                <a:cs typeface="Arial" panose="020B0604020202020204" pitchFamily="34" charset="0"/>
              </a:endParaRPr>
            </a:p>
          </p:txBody>
        </p:sp>
        <p:pic>
          <p:nvPicPr>
            <p:cNvPr id="1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996290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t>
            </a:r>
            <a:r>
              <a:rPr lang="en-US" sz="1600" b="1" i="0" dirty="0" smtClean="0">
                <a:solidFill>
                  <a:schemeClr val="tx1"/>
                </a:solidFill>
                <a:latin typeface="Arial" panose="020B0604020202020204" pitchFamily="34" charset="0"/>
                <a:cs typeface="Arial" panose="020B0604020202020204" pitchFamily="34" charset="0"/>
              </a:rPr>
              <a:t>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2581167"/>
            <a:ext cx="5203613" cy="336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762000" y="3373238"/>
            <a:ext cx="1447800" cy="609600"/>
          </a:xfrm>
          <a:prstGeom prst="wedgeRoundRectCallout">
            <a:avLst>
              <a:gd name="adj1" fmla="val 74152"/>
              <a:gd name="adj2" fmla="val 10033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r>
              <a:rPr lang="en-US" sz="1200" dirty="0" smtClean="0">
                <a:solidFill>
                  <a:schemeClr val="tx1"/>
                </a:solidFill>
                <a:latin typeface="Arial" pitchFamily="34" charset="0"/>
                <a:cs typeface="Arial" pitchFamily="34" charset="0"/>
              </a:rPr>
              <a:t>. Click on </a:t>
            </a:r>
            <a:r>
              <a:rPr lang="en-US" sz="1200" b="1" dirty="0" smtClean="0">
                <a:solidFill>
                  <a:schemeClr val="tx1"/>
                </a:solidFill>
                <a:latin typeface="Arial" pitchFamily="34" charset="0"/>
                <a:cs typeface="Arial" pitchFamily="34" charset="0"/>
              </a:rPr>
              <a:t>checkbox</a:t>
            </a:r>
            <a:r>
              <a:rPr lang="en-US" sz="1200" dirty="0" smtClean="0">
                <a:solidFill>
                  <a:schemeClr val="tx1"/>
                </a:solidFill>
                <a:latin typeface="Arial" pitchFamily="34" charset="0"/>
                <a:cs typeface="Arial" pitchFamily="34" charset="0"/>
              </a:rPr>
              <a:t> if applicable</a:t>
            </a:r>
            <a:endParaRPr lang="en-CA" sz="1200" b="1" dirty="0">
              <a:solidFill>
                <a:schemeClr val="tx1"/>
              </a:solidFill>
              <a:latin typeface="Arial" pitchFamily="34" charset="0"/>
              <a:cs typeface="Arial" pitchFamily="34" charset="0"/>
            </a:endParaRPr>
          </a:p>
        </p:txBody>
      </p:sp>
      <p:sp>
        <p:nvSpPr>
          <p:cNvPr id="5" name="Rounded Rectangular Callout 4"/>
          <p:cNvSpPr/>
          <p:nvPr/>
        </p:nvSpPr>
        <p:spPr>
          <a:xfrm>
            <a:off x="2819400" y="1600200"/>
            <a:ext cx="1828800" cy="819042"/>
          </a:xfrm>
          <a:prstGeom prst="wedgeRoundRectCallout">
            <a:avLst>
              <a:gd name="adj1" fmla="val 2635"/>
              <a:gd name="adj2" fmla="val 2498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6. Optionally enter </a:t>
            </a:r>
            <a:r>
              <a:rPr lang="en-US" sz="1200" b="1" dirty="0" smtClean="0">
                <a:solidFill>
                  <a:schemeClr val="tx1"/>
                </a:solidFill>
                <a:latin typeface="Arial" pitchFamily="34" charset="0"/>
                <a:cs typeface="Arial" pitchFamily="34" charset="0"/>
              </a:rPr>
              <a:t>Sections Earned </a:t>
            </a:r>
            <a:r>
              <a:rPr lang="en-US" sz="1200" dirty="0" smtClean="0">
                <a:solidFill>
                  <a:schemeClr val="tx1"/>
                </a:solidFill>
                <a:latin typeface="Arial" pitchFamily="34" charset="0"/>
                <a:cs typeface="Arial" pitchFamily="34" charset="0"/>
              </a:rPr>
              <a:t>(for Validating Well)</a:t>
            </a:r>
            <a:endParaRPr lang="en-CA" sz="1200" b="1" dirty="0">
              <a:solidFill>
                <a:schemeClr val="tx1"/>
              </a:solidFill>
              <a:latin typeface="Arial" pitchFamily="34" charset="0"/>
              <a:cs typeface="Arial" pitchFamily="34" charset="0"/>
            </a:endParaRPr>
          </a:p>
        </p:txBody>
      </p:sp>
      <p:cxnSp>
        <p:nvCxnSpPr>
          <p:cNvPr id="10" name="Straight Arrow Connector 9"/>
          <p:cNvCxnSpPr/>
          <p:nvPr/>
        </p:nvCxnSpPr>
        <p:spPr>
          <a:xfrm flipH="1">
            <a:off x="4243960" y="2348503"/>
            <a:ext cx="1090040" cy="172867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5239226" y="1886838"/>
            <a:ext cx="2890934" cy="461665"/>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t>
            </a:r>
            <a:r>
              <a:rPr lang="en-CA" sz="1200" dirty="0" smtClean="0">
                <a:latin typeface="Arial" panose="020B0604020202020204" pitchFamily="34" charset="0"/>
                <a:cs typeface="Arial" panose="020B0604020202020204" pitchFamily="34" charset="0"/>
              </a:rPr>
              <a:t>a well is </a:t>
            </a:r>
            <a:r>
              <a:rPr lang="en-CA" sz="1200" dirty="0">
                <a:latin typeface="Arial" panose="020B0604020202020204" pitchFamily="34" charset="0"/>
                <a:cs typeface="Arial" panose="020B0604020202020204" pitchFamily="34" charset="0"/>
              </a:rPr>
              <a:t>added, </a:t>
            </a:r>
            <a:r>
              <a:rPr lang="en-CA" sz="1200" dirty="0" smtClean="0">
                <a:latin typeface="Arial" panose="020B0604020202020204" pitchFamily="34" charset="0"/>
                <a:cs typeface="Arial" panose="020B0604020202020204" pitchFamily="34" charset="0"/>
              </a:rPr>
              <a:t>the Licence No. is </a:t>
            </a:r>
            <a:r>
              <a:rPr lang="en-CA" sz="1200" dirty="0">
                <a:latin typeface="Arial" panose="020B0604020202020204" pitchFamily="34" charset="0"/>
                <a:cs typeface="Arial" panose="020B0604020202020204" pitchFamily="34" charset="0"/>
              </a:rPr>
              <a:t>automatically populated.</a:t>
            </a:r>
            <a:endParaRPr lang="en-CA" altLang="en-US" sz="1200" dirty="0">
              <a:latin typeface="Arial" panose="020B0604020202020204" pitchFamily="34" charset="0"/>
              <a:cs typeface="Arial" panose="020B0604020202020204" pitchFamily="34" charset="0"/>
            </a:endParaRPr>
          </a:p>
        </p:txBody>
      </p:sp>
      <p:sp>
        <p:nvSpPr>
          <p:cNvPr id="12" name="object 5"/>
          <p:cNvSpPr/>
          <p:nvPr/>
        </p:nvSpPr>
        <p:spPr>
          <a:xfrm>
            <a:off x="3831032" y="4077182"/>
            <a:ext cx="412928" cy="134761"/>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grpSp>
        <p:nvGrpSpPr>
          <p:cNvPr id="15" name="Group 14"/>
          <p:cNvGrpSpPr/>
          <p:nvPr/>
        </p:nvGrpSpPr>
        <p:grpSpPr>
          <a:xfrm>
            <a:off x="76200" y="5967401"/>
            <a:ext cx="9067800" cy="447675"/>
            <a:chOff x="228600" y="5965825"/>
            <a:chExt cx="8497888" cy="447675"/>
          </a:xfrm>
        </p:grpSpPr>
        <p:sp>
          <p:nvSpPr>
            <p:cNvPr id="16" name="Rectangle 15"/>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For additional information on Drilling Over Expiry refer to the corresponding section later in the training module.</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88675230"/>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6" y="2419397"/>
            <a:ext cx="5218113" cy="337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16855"/>
            <a:ext cx="27622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530062" y="1650741"/>
            <a:ext cx="1447800" cy="609600"/>
          </a:xfrm>
          <a:prstGeom prst="wedgeRoundRectCallout">
            <a:avLst>
              <a:gd name="adj1" fmla="val 22621"/>
              <a:gd name="adj2" fmla="val 3390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7</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Customize</a:t>
            </a:r>
            <a:endParaRPr lang="en-CA" sz="1200" b="1" dirty="0">
              <a:solidFill>
                <a:schemeClr val="tx1"/>
              </a:solidFill>
              <a:latin typeface="Arial" pitchFamily="34" charset="0"/>
              <a:cs typeface="Arial" pitchFamily="34" charset="0"/>
            </a:endParaRPr>
          </a:p>
        </p:txBody>
      </p:sp>
      <p:sp>
        <p:nvSpPr>
          <p:cNvPr id="6" name="Rounded Rectangular Callout 5"/>
          <p:cNvSpPr/>
          <p:nvPr/>
        </p:nvSpPr>
        <p:spPr>
          <a:xfrm>
            <a:off x="6031149" y="803591"/>
            <a:ext cx="1676400" cy="863082"/>
          </a:xfrm>
          <a:prstGeom prst="wedgeRoundRectCallout">
            <a:avLst>
              <a:gd name="adj1" fmla="val -39468"/>
              <a:gd name="adj2" fmla="val 294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8. </a:t>
            </a:r>
            <a:r>
              <a:rPr lang="en-US" sz="1200" dirty="0">
                <a:solidFill>
                  <a:schemeClr val="tx1"/>
                </a:solidFill>
                <a:latin typeface="Arial" pitchFamily="34" charset="0"/>
                <a:cs typeface="Arial" pitchFamily="34" charset="0"/>
              </a:rPr>
              <a:t>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lands or each individual land</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6652706" y="5304817"/>
            <a:ext cx="1447800" cy="609600"/>
          </a:xfrm>
          <a:prstGeom prst="wedgeRoundRectCallout">
            <a:avLst>
              <a:gd name="adj1" fmla="val -16693"/>
              <a:gd name="adj2" fmla="val -1033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9</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a:off x="5638800" y="3969355"/>
            <a:ext cx="381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0467957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t>
            </a:r>
            <a:r>
              <a:rPr lang="en-US" sz="1600" b="1" i="0" dirty="0" smtClean="0">
                <a:solidFill>
                  <a:schemeClr val="tx1"/>
                </a:solidFill>
                <a:latin typeface="Arial" panose="020B0604020202020204" pitchFamily="34" charset="0"/>
                <a:cs typeface="Arial" panose="020B0604020202020204" pitchFamily="34" charset="0"/>
              </a:rPr>
              <a:t>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849" y="2743200"/>
            <a:ext cx="2379951"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94" y="2442067"/>
            <a:ext cx="5300955" cy="342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039649" y="1661502"/>
            <a:ext cx="1447800" cy="609600"/>
          </a:xfrm>
          <a:prstGeom prst="wedgeRoundRectCallout">
            <a:avLst>
              <a:gd name="adj1" fmla="val 21963"/>
              <a:gd name="adj2" fmla="val 3499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10. Click on ellipsis</a:t>
            </a:r>
            <a:endParaRPr lang="en-CA" sz="1200" dirty="0">
              <a:solidFill>
                <a:schemeClr val="tx1"/>
              </a:solidFill>
              <a:latin typeface="Arial" pitchFamily="34" charset="0"/>
              <a:cs typeface="Arial" pitchFamily="34" charset="0"/>
            </a:endParaRPr>
          </a:p>
        </p:txBody>
      </p:sp>
      <p:sp>
        <p:nvSpPr>
          <p:cNvPr id="6" name="Rounded Rectangular Callout 5"/>
          <p:cNvSpPr/>
          <p:nvPr/>
        </p:nvSpPr>
        <p:spPr>
          <a:xfrm>
            <a:off x="6306849" y="1858368"/>
            <a:ext cx="1447800" cy="609600"/>
          </a:xfrm>
          <a:prstGeom prst="wedgeRoundRectCallout">
            <a:avLst>
              <a:gd name="adj1" fmla="val -25715"/>
              <a:gd name="adj2" fmla="val 1553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11. Select Zone</a:t>
            </a:r>
            <a:endParaRPr lang="en-CA" sz="1200" dirty="0">
              <a:solidFill>
                <a:schemeClr val="tx1"/>
              </a:solidFill>
              <a:latin typeface="Arial" pitchFamily="34" charset="0"/>
              <a:cs typeface="Arial" pitchFamily="34" charset="0"/>
            </a:endParaRPr>
          </a:p>
        </p:txBody>
      </p:sp>
      <p:sp>
        <p:nvSpPr>
          <p:cNvPr id="7" name="Rounded Rectangular Callout 6"/>
          <p:cNvSpPr/>
          <p:nvPr/>
        </p:nvSpPr>
        <p:spPr>
          <a:xfrm>
            <a:off x="6611649" y="5248373"/>
            <a:ext cx="1447800" cy="609600"/>
          </a:xfrm>
          <a:prstGeom prst="wedgeRoundRectCallout">
            <a:avLst>
              <a:gd name="adj1" fmla="val -17344"/>
              <a:gd name="adj2" fmla="val -847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12. Click </a:t>
            </a:r>
            <a:r>
              <a:rPr lang="en-US" sz="1200" b="1" dirty="0" smtClean="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a:off x="5724609" y="3957260"/>
            <a:ext cx="58224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a:off x="76200" y="5967401"/>
            <a:ext cx="9067800" cy="509599"/>
            <a:chOff x="228600" y="5965825"/>
            <a:chExt cx="8497888" cy="509599"/>
          </a:xfrm>
        </p:grpSpPr>
        <p:sp>
          <p:nvSpPr>
            <p:cNvPr id="13" name="Rectangle 12"/>
            <p:cNvSpPr>
              <a:spLocks noChangeArrowheads="1"/>
            </p:cNvSpPr>
            <p:nvPr/>
          </p:nvSpPr>
          <p:spPr bwMode="auto">
            <a:xfrm>
              <a:off x="568325" y="601375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When selecting a zone from the list, first click on any zone and type the first letter of the zone you are searching for. The system will navigate alphabetically.</a:t>
              </a:r>
              <a:endParaRPr lang="en-CA" altLang="en-US" sz="1200" dirty="0">
                <a:latin typeface="Arial" panose="020B0604020202020204" pitchFamily="34" charset="0"/>
                <a:cs typeface="Arial" panose="020B0604020202020204" pitchFamily="34" charset="0"/>
              </a:endParaRPr>
            </a:p>
          </p:txBody>
        </p:sp>
        <p:pic>
          <p:nvPicPr>
            <p:cNvPr id="15"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5725064"/>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Revisions</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47241774"/>
              </p:ext>
            </p:extLst>
          </p:nvPr>
        </p:nvGraphicFramePr>
        <p:xfrm>
          <a:off x="1921679" y="2438400"/>
          <a:ext cx="6107292" cy="2494280"/>
        </p:xfrm>
        <a:graphic>
          <a:graphicData uri="http://schemas.openxmlformats.org/drawingml/2006/table">
            <a:tbl>
              <a:tblPr firstRow="1" bandRow="1">
                <a:tableStyleId>{5C22544A-7EE6-4342-B048-85BDC9FD1C3A}</a:tableStyleId>
              </a:tblPr>
              <a:tblGrid>
                <a:gridCol w="2035764">
                  <a:extLst>
                    <a:ext uri="{9D8B030D-6E8A-4147-A177-3AD203B41FA5}">
                      <a16:colId xmlns:a16="http://schemas.microsoft.com/office/drawing/2014/main" val="20000"/>
                    </a:ext>
                  </a:extLst>
                </a:gridCol>
                <a:gridCol w="2035764">
                  <a:extLst>
                    <a:ext uri="{9D8B030D-6E8A-4147-A177-3AD203B41FA5}">
                      <a16:colId xmlns:a16="http://schemas.microsoft.com/office/drawing/2014/main" val="20001"/>
                    </a:ext>
                  </a:extLst>
                </a:gridCol>
                <a:gridCol w="2035764">
                  <a:extLst>
                    <a:ext uri="{9D8B030D-6E8A-4147-A177-3AD203B41FA5}">
                      <a16:colId xmlns:a16="http://schemas.microsoft.com/office/drawing/2014/main" val="20002"/>
                    </a:ext>
                  </a:extLst>
                </a:gridCol>
              </a:tblGrid>
              <a:tr h="370840">
                <a:tc>
                  <a:txBody>
                    <a:bodyPr/>
                    <a:lstStyle/>
                    <a:p>
                      <a:r>
                        <a:rPr lang="en-US" dirty="0" smtClean="0"/>
                        <a:t>Date</a:t>
                      </a:r>
                      <a:endParaRPr lang="en-CA" dirty="0"/>
                    </a:p>
                  </a:txBody>
                  <a:tcPr/>
                </a:tc>
                <a:tc>
                  <a:txBody>
                    <a:bodyPr/>
                    <a:lstStyle/>
                    <a:p>
                      <a:r>
                        <a:rPr lang="en-US" dirty="0" smtClean="0"/>
                        <a:t>Revisions Type</a:t>
                      </a:r>
                      <a:endParaRPr lang="en-CA" dirty="0"/>
                    </a:p>
                  </a:txBody>
                  <a:tcPr/>
                </a:tc>
                <a:tc>
                  <a:txBody>
                    <a:bodyPr/>
                    <a:lstStyle/>
                    <a:p>
                      <a:r>
                        <a:rPr lang="en-US" dirty="0" smtClean="0"/>
                        <a:t>Page Number</a:t>
                      </a:r>
                      <a:endParaRPr lang="en-CA" dirty="0"/>
                    </a:p>
                  </a:txBody>
                  <a:tcPr/>
                </a:tc>
                <a:extLst>
                  <a:ext uri="{0D108BD9-81ED-4DB2-BD59-A6C34878D82A}">
                    <a16:rowId xmlns:a16="http://schemas.microsoft.com/office/drawing/2014/main" val="10000"/>
                  </a:ext>
                </a:extLst>
              </a:tr>
              <a:tr h="370840">
                <a:tc>
                  <a:txBody>
                    <a:bodyPr/>
                    <a:lstStyle/>
                    <a:p>
                      <a:r>
                        <a:rPr lang="en-CA" dirty="0" smtClean="0"/>
                        <a:t>October 20, 2014</a:t>
                      </a:r>
                      <a:endParaRPr lang="en-CA" dirty="0"/>
                    </a:p>
                  </a:txBody>
                  <a:tcPr/>
                </a:tc>
                <a:tc>
                  <a:txBody>
                    <a:bodyPr/>
                    <a:lstStyle/>
                    <a:p>
                      <a:r>
                        <a:rPr lang="en-US" dirty="0" smtClean="0"/>
                        <a:t>Initial Creation</a:t>
                      </a:r>
                      <a:endParaRPr lang="en-CA" dirty="0"/>
                    </a:p>
                  </a:txBody>
                  <a:tcPr/>
                </a:tc>
                <a:tc>
                  <a:txBody>
                    <a:bodyPr/>
                    <a:lstStyle/>
                    <a:p>
                      <a:r>
                        <a:rPr lang="en-US" dirty="0" smtClean="0"/>
                        <a:t>All</a:t>
                      </a:r>
                      <a:endParaRPr lang="en-CA" dirty="0"/>
                    </a:p>
                  </a:txBody>
                  <a:tcPr/>
                </a:tc>
                <a:extLst>
                  <a:ext uri="{0D108BD9-81ED-4DB2-BD59-A6C34878D82A}">
                    <a16:rowId xmlns:a16="http://schemas.microsoft.com/office/drawing/2014/main" val="10001"/>
                  </a:ext>
                </a:extLst>
              </a:tr>
              <a:tr h="370840">
                <a:tc>
                  <a:txBody>
                    <a:bodyPr/>
                    <a:lstStyle/>
                    <a:p>
                      <a:r>
                        <a:rPr lang="en-CA" dirty="0" smtClean="0"/>
                        <a:t>September 2015</a:t>
                      </a:r>
                      <a:endParaRPr lang="en-CA"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CA" dirty="0" smtClean="0">
                          <a:solidFill>
                            <a:schemeClr val="dk1"/>
                          </a:solidFill>
                          <a:latin typeface="+mn-lt"/>
                          <a:ea typeface="+mn-ea"/>
                          <a:cs typeface="+mn-cs"/>
                        </a:rPr>
                        <a:t>Updated</a:t>
                      </a:r>
                    </a:p>
                  </a:txBody>
                  <a:tcPr/>
                </a:tc>
                <a:tc>
                  <a:txBody>
                    <a:bodyPr/>
                    <a:lstStyle/>
                    <a:p>
                      <a:r>
                        <a:rPr lang="en-CA" dirty="0" smtClean="0"/>
                        <a:t>All</a:t>
                      </a:r>
                    </a:p>
                  </a:txBody>
                  <a:tcPr/>
                </a:tc>
                <a:extLst>
                  <a:ext uri="{0D108BD9-81ED-4DB2-BD59-A6C34878D82A}">
                    <a16:rowId xmlns:a16="http://schemas.microsoft.com/office/drawing/2014/main" val="10002"/>
                  </a:ext>
                </a:extLst>
              </a:tr>
              <a:tr h="370840">
                <a:tc>
                  <a:txBody>
                    <a:bodyPr/>
                    <a:lstStyle/>
                    <a:p>
                      <a:r>
                        <a:rPr lang="en-CA" dirty="0" smtClean="0"/>
                        <a:t>March 2016</a:t>
                      </a:r>
                      <a:endParaRPr lang="en-CA" dirty="0"/>
                    </a:p>
                  </a:txBody>
                  <a:tcPr/>
                </a:tc>
                <a:tc>
                  <a:txBody>
                    <a:bodyPr/>
                    <a:lstStyle/>
                    <a:p>
                      <a:r>
                        <a:rPr lang="en-CA" dirty="0" smtClean="0"/>
                        <a:t>Updated</a:t>
                      </a:r>
                      <a:endParaRPr lang="en-CA" dirty="0"/>
                    </a:p>
                  </a:txBody>
                  <a:tcPr/>
                </a:tc>
                <a:tc>
                  <a:txBody>
                    <a:bodyPr/>
                    <a:lstStyle/>
                    <a:p>
                      <a:r>
                        <a:rPr lang="en-CA" dirty="0" smtClean="0"/>
                        <a:t>Various</a:t>
                      </a:r>
                    </a:p>
                  </a:txBody>
                  <a:tcPr/>
                </a:tc>
                <a:extLst>
                  <a:ext uri="{0D108BD9-81ED-4DB2-BD59-A6C34878D82A}">
                    <a16:rowId xmlns:a16="http://schemas.microsoft.com/office/drawing/2014/main" val="2073253233"/>
                  </a:ext>
                </a:extLst>
              </a:tr>
              <a:tr h="370840">
                <a:tc>
                  <a:txBody>
                    <a:bodyPr/>
                    <a:lstStyle/>
                    <a:p>
                      <a:r>
                        <a:rPr lang="en-CA" dirty="0" smtClean="0"/>
                        <a:t>June 2020</a:t>
                      </a:r>
                      <a:endParaRPr lang="en-CA" dirty="0"/>
                    </a:p>
                  </a:txBody>
                  <a:tcPr/>
                </a:tc>
                <a:tc>
                  <a:txBody>
                    <a:bodyPr/>
                    <a:lstStyle/>
                    <a:p>
                      <a:r>
                        <a:rPr lang="en-CA" dirty="0" smtClean="0"/>
                        <a:t>Updated Banner and Resource Page</a:t>
                      </a:r>
                      <a:endParaRPr lang="en-CA" dirty="0"/>
                    </a:p>
                  </a:txBody>
                  <a:tcPr/>
                </a:tc>
                <a:tc>
                  <a:txBody>
                    <a:bodyPr/>
                    <a:lstStyle/>
                    <a:p>
                      <a:r>
                        <a:rPr lang="en-CA" dirty="0" smtClean="0"/>
                        <a:t>All</a:t>
                      </a:r>
                      <a:endParaRPr lang="en-CA" dirty="0" smtClean="0"/>
                    </a:p>
                  </a:txBody>
                  <a:tcPr/>
                </a:tc>
                <a:extLst>
                  <a:ext uri="{0D108BD9-81ED-4DB2-BD59-A6C34878D82A}">
                    <a16:rowId xmlns:a16="http://schemas.microsoft.com/office/drawing/2014/main" val="1775984379"/>
                  </a:ext>
                </a:extLst>
              </a:tr>
              <a:tr h="370840">
                <a:tc>
                  <a:txBody>
                    <a:bodyPr/>
                    <a:lstStyle/>
                    <a:p>
                      <a:r>
                        <a:rPr lang="en-CA" dirty="0" smtClean="0"/>
                        <a:t>September 2020</a:t>
                      </a:r>
                      <a:endParaRPr lang="en-CA" dirty="0"/>
                    </a:p>
                  </a:txBody>
                  <a:tcPr/>
                </a:tc>
                <a:tc>
                  <a:txBody>
                    <a:bodyPr/>
                    <a:lstStyle/>
                    <a:p>
                      <a:r>
                        <a:rPr lang="en-CA" dirty="0" smtClean="0"/>
                        <a:t>Updated </a:t>
                      </a:r>
                      <a:endParaRPr lang="en-CA" dirty="0"/>
                    </a:p>
                  </a:txBody>
                  <a:tcPr/>
                </a:tc>
                <a:tc>
                  <a:txBody>
                    <a:bodyPr/>
                    <a:lstStyle/>
                    <a:p>
                      <a:r>
                        <a:rPr lang="en-CA" dirty="0" smtClean="0"/>
                        <a:t>Various</a:t>
                      </a:r>
                      <a:endParaRPr lang="en-CA" dirty="0" smtClean="0"/>
                    </a:p>
                  </a:txBody>
                  <a:tcPr/>
                </a:tc>
                <a:extLst>
                  <a:ext uri="{0D108BD9-81ED-4DB2-BD59-A6C34878D82A}">
                    <a16:rowId xmlns:a16="http://schemas.microsoft.com/office/drawing/2014/main" val="665214365"/>
                  </a:ext>
                </a:extLst>
              </a:tr>
            </a:tbl>
          </a:graphicData>
        </a:graphic>
      </p:graphicFrame>
      <p:sp>
        <p:nvSpPr>
          <p:cNvPr id="6" name="Rectangle 5"/>
          <p:cNvSpPr/>
          <p:nvPr/>
        </p:nvSpPr>
        <p:spPr>
          <a:xfrm>
            <a:off x="3851321" y="1920430"/>
            <a:ext cx="19244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Revisions Table</a:t>
            </a: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05968"/>
            <a:ext cx="5812233" cy="375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t>
            </a:r>
            <a:r>
              <a:rPr lang="en-US" sz="1600" b="1" i="0" dirty="0" smtClean="0">
                <a:solidFill>
                  <a:schemeClr val="tx1"/>
                </a:solidFill>
                <a:latin typeface="Arial" panose="020B0604020202020204" pitchFamily="34" charset="0"/>
                <a:cs typeface="Arial" panose="020B0604020202020204" pitchFamily="34" charset="0"/>
              </a:rPr>
              <a:t>Well (continued)</a:t>
            </a:r>
            <a:br>
              <a:rPr lang="en-US"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5" name="Rounded Rectangular Callout 4"/>
          <p:cNvSpPr/>
          <p:nvPr/>
        </p:nvSpPr>
        <p:spPr>
          <a:xfrm>
            <a:off x="6693031" y="2109110"/>
            <a:ext cx="1447800" cy="710290"/>
          </a:xfrm>
          <a:prstGeom prst="wedgeRoundRectCallout">
            <a:avLst>
              <a:gd name="adj1" fmla="val -107665"/>
              <a:gd name="adj2" fmla="val 2368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13. Select a </a:t>
            </a:r>
            <a:r>
              <a:rPr lang="en-US" sz="1200" b="1" dirty="0" smtClean="0">
                <a:solidFill>
                  <a:schemeClr val="tx1"/>
                </a:solidFill>
                <a:latin typeface="Arial" pitchFamily="34" charset="0"/>
                <a:cs typeface="Arial" pitchFamily="34" charset="0"/>
              </a:rPr>
              <a:t>method of delivery</a:t>
            </a:r>
            <a:endParaRPr lang="en-CA" sz="1200" b="1" dirty="0">
              <a:solidFill>
                <a:schemeClr val="tx1"/>
              </a:solidFill>
              <a:latin typeface="Arial" pitchFamily="34" charset="0"/>
              <a:cs typeface="Arial" pitchFamily="34" charset="0"/>
            </a:endParaRPr>
          </a:p>
        </p:txBody>
      </p:sp>
      <p:sp>
        <p:nvSpPr>
          <p:cNvPr id="16" name="Rectangle 15"/>
          <p:cNvSpPr/>
          <p:nvPr/>
        </p:nvSpPr>
        <p:spPr>
          <a:xfrm>
            <a:off x="6595621" y="3352800"/>
            <a:ext cx="2160693" cy="2277547"/>
          </a:xfrm>
          <a:prstGeom prst="rect">
            <a:avLst/>
          </a:prstGeom>
        </p:spPr>
        <p:txBody>
          <a:bodyPr wrap="square">
            <a:spAutoFit/>
          </a:bodyPr>
          <a:lstStyle/>
          <a:p>
            <a:pPr>
              <a:spcBef>
                <a:spcPct val="0"/>
              </a:spcBef>
            </a:pPr>
            <a:r>
              <a:rPr lang="en-CA" sz="1200" dirty="0" smtClean="0">
                <a:latin typeface="Arial" panose="020B0604020202020204" pitchFamily="34" charset="0"/>
                <a:cs typeface="Arial" panose="020B0604020202020204" pitchFamily="34" charset="0"/>
              </a:rPr>
              <a:t>At least one type of data must be provided.</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200" dirty="0" smtClean="0">
                <a:latin typeface="Arial" panose="020B0604020202020204" pitchFamily="34" charset="0"/>
                <a:cs typeface="Arial" panose="020B0604020202020204" pitchFamily="34" charset="0"/>
              </a:rPr>
              <a:t>All technical data must be either dropped off at Alberta Energy’s office, sent by Courier or Mail. For previously submitted technical data, you can now enter the agreement number that the data was originally used for. (See next slide)</a:t>
            </a:r>
          </a:p>
        </p:txBody>
      </p:sp>
    </p:spTree>
    <p:extLst>
      <p:ext uri="{BB962C8B-B14F-4D97-AF65-F5344CB8AC3E}">
        <p14:creationId xmlns:p14="http://schemas.microsoft.com/office/powerpoint/2010/main" val="417369131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4953000" cy="923330"/>
          </a:xfrm>
          <a:prstGeom prst="rect">
            <a:avLst/>
          </a:prstGeom>
        </p:spPr>
        <p:txBody>
          <a:bodyPr wrap="square">
            <a:spAutoFit/>
          </a:bodyPr>
          <a:lstStyle/>
          <a:p>
            <a:r>
              <a:rPr lang="en-CA" b="1" dirty="0">
                <a:latin typeface="Arial" panose="020B0604020202020204" pitchFamily="34" charset="0"/>
                <a:cs typeface="Arial" panose="020B0604020202020204" pitchFamily="34" charset="0"/>
              </a:rPr>
              <a:t>Create Validation Application – Wells Tab</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Add Well (continued)</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Method of Delivery – Sent Previously</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362200"/>
            <a:ext cx="17907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ject 2"/>
          <p:cNvSpPr txBox="1"/>
          <p:nvPr/>
        </p:nvSpPr>
        <p:spPr>
          <a:xfrm>
            <a:off x="625764" y="3152001"/>
            <a:ext cx="2516562" cy="738664"/>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For data that was sent previously, indicate what agreement number the data was sent for.</a:t>
            </a:r>
            <a:r>
              <a:rPr lang="en-US" sz="1200" b="1" dirty="0" smtClean="0">
                <a:latin typeface="Arial" pitchFamily="34" charset="0"/>
                <a:cs typeface="Arial" pitchFamily="34" charset="0"/>
              </a:rPr>
              <a:t> </a:t>
            </a:r>
          </a:p>
          <a:p>
            <a:pPr marL="12700" marR="6350">
              <a:lnSpc>
                <a:spcPct val="100000"/>
              </a:lnSpc>
            </a:pPr>
            <a:endParaRPr lang="en-US" sz="1200" b="1" dirty="0">
              <a:latin typeface="Arial" pitchFamily="34" charset="0"/>
              <a:cs typeface="Arial" pitchFamily="34" charset="0"/>
            </a:endParaRPr>
          </a:p>
        </p:txBody>
      </p:sp>
      <p:cxnSp>
        <p:nvCxnSpPr>
          <p:cNvPr id="6" name="Straight Arrow Connector 5"/>
          <p:cNvCxnSpPr/>
          <p:nvPr/>
        </p:nvCxnSpPr>
        <p:spPr>
          <a:xfrm flipV="1">
            <a:off x="3142326" y="3200400"/>
            <a:ext cx="972474" cy="228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8441013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862" y="2055942"/>
            <a:ext cx="59626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Source </a:t>
            </a:r>
            <a:r>
              <a:rPr lang="en-US" sz="1600" b="1" i="0" dirty="0" smtClean="0">
                <a:solidFill>
                  <a:schemeClr val="tx1"/>
                </a:solidFill>
                <a:latin typeface="Arial" panose="020B0604020202020204" pitchFamily="34" charset="0"/>
                <a:cs typeface="Arial" panose="020B0604020202020204" pitchFamily="34" charset="0"/>
              </a:rPr>
              <a:t>Agreement for Earning Well</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Rounded Rectangular Callout 3"/>
          <p:cNvSpPr/>
          <p:nvPr/>
        </p:nvSpPr>
        <p:spPr>
          <a:xfrm>
            <a:off x="364662" y="2286000"/>
            <a:ext cx="1375138" cy="838200"/>
          </a:xfrm>
          <a:prstGeom prst="wedgeRoundRectCallout">
            <a:avLst>
              <a:gd name="adj1" fmla="val 154857"/>
              <a:gd name="adj2" fmla="val 20104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on the </a:t>
            </a:r>
            <a:r>
              <a:rPr lang="en-US" sz="1200" b="1" dirty="0" smtClean="0">
                <a:solidFill>
                  <a:schemeClr val="tx1"/>
                </a:solidFill>
                <a:latin typeface="Arial" pitchFamily="34" charset="0"/>
                <a:cs typeface="Arial" pitchFamily="34" charset="0"/>
              </a:rPr>
              <a:t>Ellipsis</a:t>
            </a:r>
            <a:r>
              <a:rPr lang="en-US" sz="1200" dirty="0" smtClean="0">
                <a:solidFill>
                  <a:schemeClr val="tx1"/>
                </a:solidFill>
                <a:latin typeface="Arial" pitchFamily="34" charset="0"/>
                <a:cs typeface="Arial" pitchFamily="34" charset="0"/>
              </a:rPr>
              <a:t> to add the Source Agreement</a:t>
            </a:r>
            <a:endParaRPr lang="en-CA" sz="1200" dirty="0">
              <a:solidFill>
                <a:schemeClr val="tx1"/>
              </a:solidFill>
              <a:latin typeface="Arial" pitchFamily="34" charset="0"/>
              <a:cs typeface="Arial" pitchFamily="34" charset="0"/>
            </a:endParaRPr>
          </a:p>
        </p:txBody>
      </p:sp>
      <p:sp>
        <p:nvSpPr>
          <p:cNvPr id="5" name="object 2"/>
          <p:cNvSpPr txBox="1"/>
          <p:nvPr/>
        </p:nvSpPr>
        <p:spPr>
          <a:xfrm>
            <a:off x="226638" y="1676400"/>
            <a:ext cx="7926762"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Adding a Source Agreement for the Earning Well is optional.</a:t>
            </a:r>
          </a:p>
        </p:txBody>
      </p:sp>
    </p:spTree>
    <p:extLst>
      <p:ext uri="{BB962C8B-B14F-4D97-AF65-F5344CB8AC3E}">
        <p14:creationId xmlns:p14="http://schemas.microsoft.com/office/powerpoint/2010/main" val="172969832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Source Agreement for Earning </a:t>
            </a:r>
            <a:r>
              <a:rPr lang="en-US" sz="1600" b="1" i="0" dirty="0" smtClean="0">
                <a:solidFill>
                  <a:schemeClr val="tx1"/>
                </a:solidFill>
                <a:latin typeface="Arial" panose="020B0604020202020204" pitchFamily="34" charset="0"/>
                <a:cs typeface="Arial" panose="020B0604020202020204" pitchFamily="34" charset="0"/>
              </a:rPr>
              <a:t>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107" y="3657601"/>
            <a:ext cx="4916893" cy="136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2140268"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81000" y="1981200"/>
            <a:ext cx="1375138" cy="609600"/>
          </a:xfrm>
          <a:prstGeom prst="wedgeRoundRectCallout">
            <a:avLst>
              <a:gd name="adj1" fmla="val 94710"/>
              <a:gd name="adj2" fmla="val 2119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Enter </a:t>
            </a:r>
            <a:r>
              <a:rPr lang="en-US" sz="1200" b="1" dirty="0" smtClean="0">
                <a:solidFill>
                  <a:schemeClr val="tx1"/>
                </a:solidFill>
                <a:latin typeface="Arial" pitchFamily="34" charset="0"/>
                <a:cs typeface="Arial" pitchFamily="34" charset="0"/>
              </a:rPr>
              <a:t>Agreement Number</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3733800" y="3016515"/>
            <a:ext cx="685800" cy="7172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591109" y="4546282"/>
            <a:ext cx="1375138" cy="609600"/>
          </a:xfrm>
          <a:prstGeom prst="wedgeRoundRectCallout">
            <a:avLst>
              <a:gd name="adj1" fmla="val 44038"/>
              <a:gd name="adj2" fmla="val -1118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3389131" y="5155882"/>
            <a:ext cx="1375138" cy="609600"/>
          </a:xfrm>
          <a:prstGeom prst="wedgeRoundRectCallout">
            <a:avLst>
              <a:gd name="adj1" fmla="val -7693"/>
              <a:gd name="adj2" fmla="val -13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r>
              <a:rPr lang="en-US" sz="1200" dirty="0" smtClean="0">
                <a:solidFill>
                  <a:schemeClr val="tx1"/>
                </a:solidFill>
                <a:latin typeface="Arial" pitchFamily="34" charset="0"/>
                <a:cs typeface="Arial" pitchFamily="34" charset="0"/>
              </a:rPr>
              <a:t>. Click on </a:t>
            </a:r>
            <a:r>
              <a:rPr lang="en-US" sz="1200" b="1" dirty="0">
                <a:solidFill>
                  <a:schemeClr val="tx1"/>
                </a:solidFill>
                <a:latin typeface="Arial" pitchFamily="34" charset="0"/>
                <a:cs typeface="Arial" pitchFamily="34" charset="0"/>
              </a:rPr>
              <a:t>C</a:t>
            </a:r>
            <a:r>
              <a:rPr lang="en-US" sz="1200" b="1" dirty="0" smtClean="0">
                <a:solidFill>
                  <a:schemeClr val="tx1"/>
                </a:solidFill>
                <a:latin typeface="Arial" pitchFamily="34" charset="0"/>
                <a:cs typeface="Arial" pitchFamily="34" charset="0"/>
              </a:rPr>
              <a:t>heckbox</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943600" y="5372290"/>
            <a:ext cx="1375138" cy="609600"/>
          </a:xfrm>
          <a:prstGeom prst="wedgeRoundRectCallout">
            <a:avLst>
              <a:gd name="adj1" fmla="val -34291"/>
              <a:gd name="adj2" fmla="val -113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 name="TextBox 1"/>
          <p:cNvSpPr txBox="1"/>
          <p:nvPr/>
        </p:nvSpPr>
        <p:spPr>
          <a:xfrm>
            <a:off x="838200" y="6077262"/>
            <a:ext cx="8763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To complete the rest of the Earning Well information, repeat the steps listed on pages 18 through 21. </a:t>
            </a:r>
            <a:endParaRPr lang="en-CA"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502" y="5917444"/>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8492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Multi-leg Well</a:t>
            </a:r>
            <a:endParaRPr lang="en-CA" sz="1600" b="1" i="0" dirty="0">
              <a:solidFill>
                <a:schemeClr val="tx1"/>
              </a:solidFill>
              <a:latin typeface="Arial" panose="020B0604020202020204" pitchFamily="34" charset="0"/>
              <a:cs typeface="Arial" panose="020B0604020202020204" pitchFamily="34" charset="0"/>
            </a:endParaRPr>
          </a:p>
        </p:txBody>
      </p:sp>
      <p:sp>
        <p:nvSpPr>
          <p:cNvPr id="10" name="object 2"/>
          <p:cNvSpPr txBox="1"/>
          <p:nvPr/>
        </p:nvSpPr>
        <p:spPr>
          <a:xfrm>
            <a:off x="226638" y="1676400"/>
            <a:ext cx="3582672"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Add a Multi-leg Well if applicable.</a:t>
            </a:r>
          </a:p>
        </p:txBody>
      </p:sp>
      <p:pic>
        <p:nvPicPr>
          <p:cNvPr id="11" name="Picture 2" descr="C:\Users\YinO\AppData\Local\Temp\SNAGHTMLd06d7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548" y="2438400"/>
            <a:ext cx="5791200" cy="355184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457200" y="3124200"/>
            <a:ext cx="1577414" cy="402996"/>
          </a:xfrm>
          <a:prstGeom prst="wedgeRoundRectCallout">
            <a:avLst>
              <a:gd name="adj1" fmla="val 71446"/>
              <a:gd name="adj2" fmla="val 188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Select </a:t>
            </a:r>
            <a:r>
              <a:rPr lang="en-US" sz="1200" b="1" dirty="0" smtClean="0">
                <a:solidFill>
                  <a:schemeClr val="tx1"/>
                </a:solidFill>
                <a:latin typeface="Arial" pitchFamily="34" charset="0"/>
                <a:cs typeface="Arial" pitchFamily="34" charset="0"/>
              </a:rPr>
              <a:t>Multi-leg</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4267200" y="1676400"/>
            <a:ext cx="1375138" cy="563290"/>
          </a:xfrm>
          <a:prstGeom prst="wedgeRoundRectCallout">
            <a:avLst>
              <a:gd name="adj1" fmla="val -20932"/>
              <a:gd name="adj2" fmla="val 2337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Enter </a:t>
            </a:r>
            <a:r>
              <a:rPr lang="en-US" sz="1200" b="1" dirty="0" smtClean="0">
                <a:solidFill>
                  <a:schemeClr val="tx1"/>
                </a:solidFill>
                <a:latin typeface="Arial" pitchFamily="34" charset="0"/>
                <a:cs typeface="Arial" pitchFamily="34" charset="0"/>
              </a:rPr>
              <a:t>Well ID</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6400800" y="1676400"/>
            <a:ext cx="1375138" cy="563290"/>
          </a:xfrm>
          <a:prstGeom prst="wedgeRoundRectCallout">
            <a:avLst>
              <a:gd name="adj1" fmla="val -95724"/>
              <a:gd name="adj2" fmla="val 2502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45100050"/>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txBox="1"/>
          <p:nvPr/>
        </p:nvSpPr>
        <p:spPr>
          <a:xfrm>
            <a:off x="226638" y="1676400"/>
            <a:ext cx="2516562" cy="147732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 Multi-leg Well must have a corresponding Validating Well or Earning Well, and </a:t>
            </a:r>
            <a:r>
              <a:rPr lang="en-US" sz="1200" dirty="0" smtClean="0">
                <a:latin typeface="Arial" pitchFamily="34" charset="0"/>
                <a:cs typeface="Arial" pitchFamily="34" charset="0"/>
              </a:rPr>
              <a:t>the </a:t>
            </a:r>
            <a:r>
              <a:rPr lang="en-US" sz="1200" dirty="0">
                <a:latin typeface="Arial" pitchFamily="34" charset="0"/>
                <a:cs typeface="Arial" pitchFamily="34" charset="0"/>
              </a:rPr>
              <a:t>W</a:t>
            </a:r>
            <a:r>
              <a:rPr lang="en-US" sz="1200" dirty="0">
                <a:latin typeface="Arial"/>
                <a:cs typeface="Arial"/>
              </a:rPr>
              <a:t>ell </a:t>
            </a:r>
            <a:r>
              <a:rPr lang="en-US" sz="1200" dirty="0" smtClean="0">
                <a:latin typeface="Arial"/>
                <a:cs typeface="Arial"/>
              </a:rPr>
              <a:t>Licence Number </a:t>
            </a:r>
            <a:r>
              <a:rPr lang="en-US" sz="1200" dirty="0">
                <a:latin typeface="Arial"/>
                <a:cs typeface="Arial"/>
              </a:rPr>
              <a:t>must match </a:t>
            </a:r>
            <a:r>
              <a:rPr lang="en-US" sz="1200" dirty="0" smtClean="0">
                <a:latin typeface="Arial"/>
                <a:cs typeface="Arial"/>
              </a:rPr>
              <a:t>the </a:t>
            </a:r>
            <a:r>
              <a:rPr lang="en-US" sz="1200" dirty="0">
                <a:latin typeface="Arial"/>
                <a:cs typeface="Arial"/>
              </a:rPr>
              <a:t>Validating Well or Earning Well entered</a:t>
            </a:r>
            <a:r>
              <a:rPr lang="en-US" sz="1200" dirty="0" smtClean="0">
                <a:latin typeface="Arial"/>
                <a:cs typeface="Arial"/>
              </a:rPr>
              <a:t>.  A Multi-leg well is only required if the zone is deeper than either the Validating or Earning well</a:t>
            </a:r>
            <a:endParaRPr lang="en-US" sz="1200" dirty="0">
              <a:latin typeface="Arial" pitchFamily="34" charset="0"/>
              <a:cs typeface="Arial" pitchFamily="34" charset="0"/>
            </a:endParaRPr>
          </a:p>
        </p:txBody>
      </p:sp>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Wells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Multi-leg Well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676400"/>
            <a:ext cx="56292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1144193" y="3429000"/>
            <a:ext cx="1447800" cy="765762"/>
          </a:xfrm>
          <a:prstGeom prst="wedgeRoundRectCallout">
            <a:avLst>
              <a:gd name="adj1" fmla="val 91054"/>
              <a:gd name="adj2" fmla="val 15923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on </a:t>
            </a:r>
            <a:r>
              <a:rPr lang="en-US" sz="1200" b="1" dirty="0" smtClean="0">
                <a:solidFill>
                  <a:schemeClr val="tx1"/>
                </a:solidFill>
                <a:latin typeface="Arial" pitchFamily="34" charset="0"/>
                <a:cs typeface="Arial" pitchFamily="34" charset="0"/>
              </a:rPr>
              <a:t>checkbox</a:t>
            </a:r>
            <a:r>
              <a:rPr lang="en-US" sz="1200" dirty="0" smtClean="0">
                <a:solidFill>
                  <a:schemeClr val="tx1"/>
                </a:solidFill>
                <a:latin typeface="Arial" pitchFamily="34" charset="0"/>
                <a:cs typeface="Arial" pitchFamily="34" charset="0"/>
              </a:rPr>
              <a:t> if applicable</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5049878" y="5791200"/>
            <a:ext cx="1447800" cy="457200"/>
          </a:xfrm>
          <a:prstGeom prst="wedgeRoundRectCallout">
            <a:avLst>
              <a:gd name="adj1" fmla="val 39551"/>
              <a:gd name="adj2" fmla="val -2274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5. Select </a:t>
            </a:r>
            <a:r>
              <a:rPr lang="en-US" sz="1200" b="1" dirty="0" smtClean="0">
                <a:solidFill>
                  <a:schemeClr val="tx1"/>
                </a:solidFill>
                <a:latin typeface="Arial" pitchFamily="34" charset="0"/>
                <a:cs typeface="Arial" pitchFamily="34" charset="0"/>
              </a:rPr>
              <a:t>Zone</a:t>
            </a:r>
            <a:endParaRPr lang="en-CA" sz="1200" b="1" dirty="0">
              <a:solidFill>
                <a:schemeClr val="tx1"/>
              </a:solidFill>
              <a:latin typeface="Arial" pitchFamily="34" charset="0"/>
              <a:cs typeface="Arial" pitchFamily="34" charset="0"/>
            </a:endParaRPr>
          </a:p>
        </p:txBody>
      </p:sp>
      <p:sp>
        <p:nvSpPr>
          <p:cNvPr id="17" name="object 5"/>
          <p:cNvSpPr/>
          <p:nvPr/>
        </p:nvSpPr>
        <p:spPr>
          <a:xfrm>
            <a:off x="4400609" y="3132510"/>
            <a:ext cx="476192" cy="14409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8" name="object 5"/>
          <p:cNvSpPr/>
          <p:nvPr/>
        </p:nvSpPr>
        <p:spPr>
          <a:xfrm>
            <a:off x="4516873" y="4758345"/>
            <a:ext cx="563344" cy="140927"/>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9" name="Straight Arrow Connector 18"/>
          <p:cNvCxnSpPr/>
          <p:nvPr/>
        </p:nvCxnSpPr>
        <p:spPr>
          <a:xfrm flipH="1">
            <a:off x="4636867" y="3276600"/>
            <a:ext cx="1838" cy="137160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0" name="Rounded Rectangular Callout 19"/>
          <p:cNvSpPr/>
          <p:nvPr/>
        </p:nvSpPr>
        <p:spPr>
          <a:xfrm>
            <a:off x="6840185" y="5787552"/>
            <a:ext cx="1284009" cy="590550"/>
          </a:xfrm>
          <a:prstGeom prst="wedgeRoundRectCallout">
            <a:avLst>
              <a:gd name="adj1" fmla="val 21255"/>
              <a:gd name="adj2" fmla="val -979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6. Select </a:t>
            </a:r>
            <a:r>
              <a:rPr lang="en-US" sz="1200" b="1" dirty="0" smtClean="0">
                <a:solidFill>
                  <a:schemeClr val="tx1"/>
                </a:solidFill>
                <a:latin typeface="Arial" pitchFamily="34" charset="0"/>
                <a:cs typeface="Arial" pitchFamily="34" charset="0"/>
              </a:rPr>
              <a:t>a </a:t>
            </a:r>
            <a:r>
              <a:rPr lang="en-US" sz="1200" b="1" dirty="0">
                <a:solidFill>
                  <a:schemeClr val="tx1"/>
                </a:solidFill>
                <a:latin typeface="Arial" pitchFamily="34" charset="0"/>
                <a:cs typeface="Arial" pitchFamily="34" charset="0"/>
              </a:rPr>
              <a:t>method of delivery</a:t>
            </a:r>
            <a:endParaRPr lang="en-CA" sz="1200" b="1" dirty="0">
              <a:solidFill>
                <a:schemeClr val="tx1"/>
              </a:solidFill>
              <a:latin typeface="Arial" pitchFamily="34" charset="0"/>
              <a:cs typeface="Arial" pitchFamily="34" charset="0"/>
            </a:endParaRPr>
          </a:p>
        </p:txBody>
      </p:sp>
      <p:sp>
        <p:nvSpPr>
          <p:cNvPr id="15" name="object 2"/>
          <p:cNvSpPr txBox="1"/>
          <p:nvPr/>
        </p:nvSpPr>
        <p:spPr>
          <a:xfrm>
            <a:off x="226638" y="4876800"/>
            <a:ext cx="2516562" cy="738664"/>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The drilling over expiry option for the multi-leg well is only available if the validating or earning well is drilling over expiry.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648721910"/>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3" y="2133600"/>
            <a:ext cx="5852033"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a:t>
            </a:r>
            <a:r>
              <a:rPr lang="en-CA" sz="1600" b="1" i="0" dirty="0" smtClean="0">
                <a:solidFill>
                  <a:schemeClr val="tx1"/>
                </a:solidFill>
                <a:latin typeface="Arial" panose="020B0604020202020204" pitchFamily="34" charset="0"/>
                <a:cs typeface="Arial" panose="020B0604020202020204" pitchFamily="34" charset="0"/>
              </a:rPr>
              <a:t>Wells Tab</a:t>
            </a:r>
            <a:r>
              <a:rPr lang="en-CA" sz="1600" b="1" i="0" dirty="0">
                <a:solidFill>
                  <a:schemeClr val="tx1"/>
                </a:solidFill>
                <a:latin typeface="Arial" panose="020B0604020202020204" pitchFamily="34" charset="0"/>
                <a:cs typeface="Arial" panose="020B0604020202020204" pitchFamily="34" charset="0"/>
              </a:rPr>
              <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Remove Well</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5"/>
          <p:cNvSpPr/>
          <p:nvPr/>
        </p:nvSpPr>
        <p:spPr>
          <a:xfrm>
            <a:off x="6019800" y="3789096"/>
            <a:ext cx="228600" cy="235216"/>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5" name="object 2"/>
          <p:cNvSpPr txBox="1"/>
          <p:nvPr/>
        </p:nvSpPr>
        <p:spPr>
          <a:xfrm>
            <a:off x="6803402" y="2569896"/>
            <a:ext cx="1905000"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If required, use this button to remove the added well.</a:t>
            </a:r>
          </a:p>
        </p:txBody>
      </p:sp>
      <p:cxnSp>
        <p:nvCxnSpPr>
          <p:cNvPr id="6" name="Straight Arrow Connector 5"/>
          <p:cNvCxnSpPr/>
          <p:nvPr/>
        </p:nvCxnSpPr>
        <p:spPr>
          <a:xfrm flipH="1">
            <a:off x="6324600" y="3048000"/>
            <a:ext cx="478802" cy="6527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317799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Company</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923537"/>
            <a:ext cx="4648200" cy="124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26763"/>
            <a:ext cx="4724400" cy="179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657600" y="2209800"/>
            <a:ext cx="1447800" cy="609600"/>
          </a:xfrm>
          <a:prstGeom prst="wedgeRoundRectCallout">
            <a:avLst>
              <a:gd name="adj1" fmla="val -107614"/>
              <a:gd name="adj2" fmla="val 2091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Data</a:t>
            </a:r>
            <a:r>
              <a:rPr lang="en-US" sz="1200" dirty="0" smtClean="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
        <p:nvSpPr>
          <p:cNvPr id="6" name="Rounded Rectangular Callout 5"/>
          <p:cNvSpPr/>
          <p:nvPr/>
        </p:nvSpPr>
        <p:spPr>
          <a:xfrm>
            <a:off x="1752600" y="5105400"/>
            <a:ext cx="1447800" cy="609600"/>
          </a:xfrm>
          <a:prstGeom prst="wedgeRoundRectCallout">
            <a:avLst>
              <a:gd name="adj1" fmla="val 21071"/>
              <a:gd name="adj2" fmla="val -1349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Add Company</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7429500" y="4158277"/>
            <a:ext cx="1447800" cy="609600"/>
          </a:xfrm>
          <a:prstGeom prst="wedgeRoundRectCallout">
            <a:avLst>
              <a:gd name="adj1" fmla="val 30939"/>
              <a:gd name="adj2" fmla="val 2113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a:t>
            </a:r>
            <a:r>
              <a:rPr lang="en-US" sz="1200" b="1" dirty="0" smtClean="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sp>
        <p:nvSpPr>
          <p:cNvPr id="8" name="Rounded Rectangular Callout 7"/>
          <p:cNvSpPr/>
          <p:nvPr/>
        </p:nvSpPr>
        <p:spPr>
          <a:xfrm>
            <a:off x="5257800" y="3190579"/>
            <a:ext cx="1905000" cy="838200"/>
          </a:xfrm>
          <a:prstGeom prst="wedgeRoundRectCallout">
            <a:avLst>
              <a:gd name="adj1" fmla="val -17695"/>
              <a:gd name="adj2" fmla="val 2066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Choose and enter search parameters and click </a:t>
            </a:r>
            <a:r>
              <a:rPr lang="en-US" sz="1200" b="1" dirty="0" smtClean="0">
                <a:solidFill>
                  <a:schemeClr val="tx1"/>
                </a:solidFill>
                <a:latin typeface="Arial" pitchFamily="34" charset="0"/>
                <a:cs typeface="Arial" pitchFamily="34" charset="0"/>
              </a:rPr>
              <a:t>Find</a:t>
            </a:r>
            <a:endParaRPr lang="en-CA" sz="1200" dirty="0">
              <a:solidFill>
                <a:schemeClr val="tx1"/>
              </a:solidFill>
              <a:latin typeface="Arial" pitchFamily="34" charset="0"/>
              <a:cs typeface="Arial" pitchFamily="34" charset="0"/>
            </a:endParaRPr>
          </a:p>
        </p:txBody>
      </p:sp>
      <p:cxnSp>
        <p:nvCxnSpPr>
          <p:cNvPr id="9" name="Straight Arrow Connector 8"/>
          <p:cNvCxnSpPr/>
          <p:nvPr/>
        </p:nvCxnSpPr>
        <p:spPr>
          <a:xfrm>
            <a:off x="5029200" y="4572000"/>
            <a:ext cx="304800" cy="3515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bject 2"/>
          <p:cNvSpPr txBox="1"/>
          <p:nvPr/>
        </p:nvSpPr>
        <p:spPr>
          <a:xfrm>
            <a:off x="228600" y="1668780"/>
            <a:ext cx="3276600"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This tab is </a:t>
            </a:r>
            <a:r>
              <a:rPr lang="en-US" sz="1200" dirty="0" smtClean="0">
                <a:latin typeface="Arial" pitchFamily="34" charset="0"/>
                <a:cs typeface="Arial" pitchFamily="34" charset="0"/>
              </a:rPr>
              <a:t>only required if </a:t>
            </a:r>
            <a:r>
              <a:rPr lang="en-US" sz="1200" dirty="0">
                <a:latin typeface="Arial" pitchFamily="34" charset="0"/>
                <a:cs typeface="Arial" pitchFamily="34" charset="0"/>
              </a:rPr>
              <a:t>the data is </a:t>
            </a:r>
            <a:r>
              <a:rPr lang="en-US" sz="1200" dirty="0" smtClean="0">
                <a:latin typeface="Arial" pitchFamily="34" charset="0"/>
                <a:cs typeface="Arial" pitchFamily="34" charset="0"/>
              </a:rPr>
              <a:t>being submitted </a:t>
            </a:r>
            <a:r>
              <a:rPr lang="en-US" sz="1200" dirty="0">
                <a:latin typeface="Arial" pitchFamily="34" charset="0"/>
                <a:cs typeface="Arial" pitchFamily="34" charset="0"/>
              </a:rPr>
              <a:t>by </a:t>
            </a:r>
            <a:r>
              <a:rPr lang="en-US" sz="1200" dirty="0" smtClean="0">
                <a:latin typeface="Arial" pitchFamily="34" charset="0"/>
                <a:cs typeface="Arial" pitchFamily="34" charset="0"/>
              </a:rPr>
              <a:t>another company.</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An </a:t>
            </a:r>
            <a:r>
              <a:rPr lang="en-US" sz="1200" dirty="0">
                <a:latin typeface="Arial" pitchFamily="34" charset="0"/>
                <a:cs typeface="Arial" pitchFamily="34" charset="0"/>
              </a:rPr>
              <a:t>authorization request is also required (see </a:t>
            </a:r>
            <a:r>
              <a:rPr lang="en-CA" sz="1200" b="1" dirty="0">
                <a:latin typeface="Arial" panose="020B0604020202020204" pitchFamily="34" charset="0"/>
                <a:cs typeface="Arial" panose="020B0604020202020204" pitchFamily="34" charset="0"/>
              </a:rPr>
              <a:t>Request Authorization for Data</a:t>
            </a:r>
            <a:r>
              <a:rPr lang="en-CA" sz="1200" dirty="0">
                <a:latin typeface="Arial" panose="020B0604020202020204" pitchFamily="34" charset="0"/>
                <a:cs typeface="Arial" panose="020B0604020202020204" pitchFamily="34" charset="0"/>
              </a:rPr>
              <a:t> in PNG </a:t>
            </a:r>
            <a:r>
              <a:rPr lang="en-CA" sz="1200" dirty="0" smtClean="0">
                <a:latin typeface="Arial" panose="020B0604020202020204" pitchFamily="34" charset="0"/>
                <a:cs typeface="Arial" panose="020B0604020202020204" pitchFamily="34" charset="0"/>
              </a:rPr>
              <a:t>Continuation: </a:t>
            </a:r>
            <a:r>
              <a:rPr lang="en-CA" sz="1200" dirty="0">
                <a:latin typeface="Arial" panose="020B0604020202020204" pitchFamily="34" charset="0"/>
                <a:cs typeface="Arial" panose="020B0604020202020204" pitchFamily="34" charset="0"/>
              </a:rPr>
              <a:t>Authorization online training </a:t>
            </a:r>
            <a:r>
              <a:rPr lang="en-CA" sz="1200" dirty="0" smtClean="0">
                <a:latin typeface="Arial" panose="020B0604020202020204" pitchFamily="34" charset="0"/>
                <a:cs typeface="Arial" panose="020B0604020202020204" pitchFamily="34" charset="0"/>
              </a:rPr>
              <a:t>course.)</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987185487"/>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Remove Company</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2819400"/>
            <a:ext cx="6680200" cy="274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ject 5"/>
          <p:cNvSpPr/>
          <p:nvPr/>
        </p:nvSpPr>
        <p:spPr>
          <a:xfrm>
            <a:off x="5715000" y="4572000"/>
            <a:ext cx="304799" cy="365818"/>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5" name="object 2"/>
          <p:cNvSpPr txBox="1"/>
          <p:nvPr/>
        </p:nvSpPr>
        <p:spPr>
          <a:xfrm>
            <a:off x="5968998" y="2069068"/>
            <a:ext cx="2108201"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Use this button to remove the added company, if required</a:t>
            </a:r>
          </a:p>
        </p:txBody>
      </p:sp>
      <p:cxnSp>
        <p:nvCxnSpPr>
          <p:cNvPr id="6" name="Straight Arrow Connector 5"/>
          <p:cNvCxnSpPr/>
          <p:nvPr/>
        </p:nvCxnSpPr>
        <p:spPr>
          <a:xfrm>
            <a:off x="6019799" y="2514600"/>
            <a:ext cx="0" cy="1981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027934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Verify Validation Application</a:t>
            </a:r>
          </a:p>
        </p:txBody>
      </p:sp>
      <p:sp>
        <p:nvSpPr>
          <p:cNvPr id="3" name="object 2"/>
          <p:cNvSpPr txBox="1"/>
          <p:nvPr/>
        </p:nvSpPr>
        <p:spPr>
          <a:xfrm>
            <a:off x="226638" y="4530693"/>
            <a:ext cx="2897562" cy="1261884"/>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Once the verification process is complete,  load the application again from your Work In Progress list, and the status should return to “Work in Progress.”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At this stage, you may continue working on your application.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146" y="1371600"/>
            <a:ext cx="5313363" cy="218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
          <p:cNvSpPr txBox="1"/>
          <p:nvPr/>
        </p:nvSpPr>
        <p:spPr>
          <a:xfrm>
            <a:off x="226638" y="1667470"/>
            <a:ext cx="2897562" cy="110799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This process</a:t>
            </a:r>
            <a:r>
              <a:rPr lang="en-CA" sz="1200" dirty="0">
                <a:latin typeface="Arial" pitchFamily="34" charset="0"/>
                <a:cs typeface="Arial" pitchFamily="34" charset="0"/>
              </a:rPr>
              <a:t> verifies </a:t>
            </a:r>
            <a:r>
              <a:rPr lang="en-CA" sz="1200" dirty="0" smtClean="0">
                <a:latin typeface="Arial" pitchFamily="34" charset="0"/>
                <a:cs typeface="Arial" pitchFamily="34" charset="0"/>
              </a:rPr>
              <a:t>information within the application </a:t>
            </a:r>
            <a:r>
              <a:rPr lang="en-CA" sz="1200" dirty="0">
                <a:latin typeface="Arial" pitchFamily="34" charset="0"/>
                <a:cs typeface="Arial" pitchFamily="34" charset="0"/>
              </a:rPr>
              <a:t>using internal validations to ensure </a:t>
            </a:r>
            <a:r>
              <a:rPr lang="en-CA" sz="1200" dirty="0" smtClean="0">
                <a:latin typeface="Arial" pitchFamily="34" charset="0"/>
                <a:cs typeface="Arial" pitchFamily="34" charset="0"/>
              </a:rPr>
              <a:t>data is correct. Any errors </a:t>
            </a:r>
            <a:r>
              <a:rPr lang="en-CA" sz="1200" dirty="0">
                <a:latin typeface="Arial" pitchFamily="34" charset="0"/>
                <a:cs typeface="Arial" pitchFamily="34" charset="0"/>
              </a:rPr>
              <a:t>or warnings </a:t>
            </a:r>
            <a:r>
              <a:rPr lang="en-CA" sz="1200" dirty="0" smtClean="0">
                <a:latin typeface="Arial" pitchFamily="34" charset="0"/>
                <a:cs typeface="Arial" pitchFamily="34" charset="0"/>
              </a:rPr>
              <a:t>will be displayed </a:t>
            </a:r>
            <a:r>
              <a:rPr lang="en-CA" sz="1200" dirty="0">
                <a:latin typeface="Arial" pitchFamily="34" charset="0"/>
                <a:cs typeface="Arial" pitchFamily="34" charset="0"/>
              </a:rPr>
              <a:t>on the screen</a:t>
            </a:r>
            <a:r>
              <a:rPr lang="en-CA" sz="1200" dirty="0" smtClean="0">
                <a:latin typeface="Arial" pitchFamily="34" charset="0"/>
                <a:cs typeface="Arial" pitchFamily="34" charset="0"/>
              </a:rPr>
              <a:t>. You may</a:t>
            </a:r>
            <a:r>
              <a:rPr lang="en-US" altLang="en-US" sz="1200" dirty="0" smtClean="0">
                <a:latin typeface="Arial" panose="020B0604020202020204" pitchFamily="34" charset="0"/>
                <a:cs typeface="Arial" panose="020B0604020202020204" pitchFamily="34" charset="0"/>
              </a:rPr>
              <a:t> click the Verify button after </a:t>
            </a:r>
            <a:r>
              <a:rPr lang="en-US" altLang="en-US" sz="1200" dirty="0">
                <a:latin typeface="Arial" panose="020B0604020202020204" pitchFamily="34" charset="0"/>
                <a:cs typeface="Arial" panose="020B0604020202020204" pitchFamily="34" charset="0"/>
              </a:rPr>
              <a:t>completing </a:t>
            </a:r>
            <a:r>
              <a:rPr lang="en-US" altLang="en-US" sz="1200" dirty="0" smtClean="0">
                <a:latin typeface="Arial" panose="020B0604020202020204" pitchFamily="34" charset="0"/>
                <a:cs typeface="Arial" panose="020B0604020202020204" pitchFamily="34" charset="0"/>
              </a:rPr>
              <a:t>the application.</a:t>
            </a:r>
            <a:endParaRPr lang="en-US" sz="1200" dirty="0">
              <a:latin typeface="Arial" pitchFamily="34" charset="0"/>
              <a:cs typeface="Arial" pitchFamily="34" charset="0"/>
            </a:endParaRPr>
          </a:p>
        </p:txBody>
      </p:sp>
      <p:sp>
        <p:nvSpPr>
          <p:cNvPr id="7" name="Rounded Rectangular Callout 6"/>
          <p:cNvSpPr/>
          <p:nvPr/>
        </p:nvSpPr>
        <p:spPr>
          <a:xfrm>
            <a:off x="1752599" y="3008934"/>
            <a:ext cx="1239167" cy="609600"/>
          </a:xfrm>
          <a:prstGeom prst="wedgeRoundRectCallout">
            <a:avLst>
              <a:gd name="adj1" fmla="val 280850"/>
              <a:gd name="adj2" fmla="val 233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Click </a:t>
            </a:r>
            <a:r>
              <a:rPr lang="en-US" sz="1200" b="1" dirty="0" smtClean="0">
                <a:solidFill>
                  <a:schemeClr val="tx1"/>
                </a:solidFill>
                <a:latin typeface="Arial" pitchFamily="34" charset="0"/>
                <a:cs typeface="Arial" pitchFamily="34" charset="0"/>
              </a:rPr>
              <a:t>Verify</a:t>
            </a:r>
            <a:endParaRPr lang="en-CA" sz="1200" b="1" dirty="0">
              <a:solidFill>
                <a:schemeClr val="tx1"/>
              </a:solidFill>
              <a:latin typeface="Arial" pitchFamily="34" charset="0"/>
              <a:cs typeface="Arial" pitchFamily="34"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146" y="3962400"/>
            <a:ext cx="5310095" cy="218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7848600" y="3414465"/>
            <a:ext cx="0" cy="4874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object 5"/>
          <p:cNvSpPr/>
          <p:nvPr/>
        </p:nvSpPr>
        <p:spPr>
          <a:xfrm flipH="1">
            <a:off x="3400146" y="4328145"/>
            <a:ext cx="714654"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5" name="Straight Arrow Connector 14"/>
          <p:cNvCxnSpPr/>
          <p:nvPr/>
        </p:nvCxnSpPr>
        <p:spPr>
          <a:xfrm>
            <a:off x="2991766" y="4114800"/>
            <a:ext cx="351216" cy="2391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1072764" y="3837801"/>
            <a:ext cx="2022861" cy="276999"/>
          </a:xfrm>
          <a:prstGeom prst="rect">
            <a:avLst/>
          </a:prstGeom>
        </p:spPr>
        <p:txBody>
          <a:bodyPr wrap="none">
            <a:spAutoFit/>
          </a:bodyPr>
          <a:lstStyle/>
          <a:p>
            <a:r>
              <a:rPr lang="en-US" sz="1200" dirty="0">
                <a:latin typeface="Arial" pitchFamily="34" charset="0"/>
                <a:cs typeface="Arial" pitchFamily="34" charset="0"/>
              </a:rPr>
              <a:t>Status becomes </a:t>
            </a:r>
            <a:r>
              <a:rPr lang="en-CA" sz="1200" b="1" dirty="0">
                <a:latin typeface="Arial" pitchFamily="34" charset="0"/>
                <a:cs typeface="Arial" pitchFamily="34" charset="0"/>
              </a:rPr>
              <a:t>Verifying</a:t>
            </a:r>
            <a:r>
              <a:rPr lang="en-CA" sz="1200" dirty="0">
                <a:latin typeface="Arial" pitchFamily="34" charset="0"/>
                <a:cs typeface="Arial" pitchFamily="34" charset="0"/>
              </a:rPr>
              <a:t>.</a:t>
            </a:r>
            <a:endParaRPr lang="en-CA" sz="1200" dirty="0"/>
          </a:p>
        </p:txBody>
      </p:sp>
    </p:spTree>
    <p:extLst>
      <p:ext uri="{BB962C8B-B14F-4D97-AF65-F5344CB8AC3E}">
        <p14:creationId xmlns:p14="http://schemas.microsoft.com/office/powerpoint/2010/main" val="349877453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1476375"/>
            <a:ext cx="20669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Introduction</a:t>
            </a:r>
            <a:endParaRPr lang="en-CA" sz="1600" b="1" i="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3733800" y="1905000"/>
            <a:ext cx="4800600" cy="1631216"/>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In this module you will learn how to:</a:t>
            </a:r>
          </a:p>
          <a:p>
            <a:endParaRPr lang="en-US" sz="14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smtClean="0">
                <a:latin typeface="Arial" pitchFamily="34" charset="0"/>
                <a:cs typeface="Arial" pitchFamily="34" charset="0"/>
              </a:rPr>
              <a:t>Create and submit an Online Validation Application</a:t>
            </a:r>
            <a:r>
              <a:rPr lang="en-CA" sz="1200" dirty="0" smtClean="0">
                <a:latin typeface="Arial" pitchFamily="34" charset="0"/>
                <a:cs typeface="Arial" pitchFamily="34" charset="0"/>
              </a:rPr>
              <a:t>.</a:t>
            </a: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US" sz="1200" dirty="0" smtClean="0">
                <a:latin typeface="Arial" pitchFamily="34" charset="0"/>
                <a:cs typeface="Arial" pitchFamily="34" charset="0"/>
              </a:rPr>
              <a:t>Cancel or withdraw an </a:t>
            </a:r>
            <a:r>
              <a:rPr lang="en-CA" sz="1200" dirty="0">
                <a:latin typeface="Arial" pitchFamily="34" charset="0"/>
                <a:cs typeface="Arial" pitchFamily="34" charset="0"/>
              </a:rPr>
              <a:t>Online Validation Application</a:t>
            </a:r>
            <a:r>
              <a:rPr lang="en-CA" sz="1200" dirty="0" smtClean="0">
                <a:latin typeface="Arial" pitchFamily="34" charset="0"/>
                <a:cs typeface="Arial" pitchFamily="34" charset="0"/>
              </a:rPr>
              <a:t>.</a:t>
            </a: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US" sz="1200" dirty="0" smtClean="0">
                <a:latin typeface="Arial" pitchFamily="34" charset="0"/>
                <a:cs typeface="Arial" pitchFamily="34" charset="0"/>
              </a:rPr>
              <a:t>Review and respond to an offer</a:t>
            </a:r>
            <a:r>
              <a:rPr lang="en-US" sz="1200" dirty="0" smtClean="0">
                <a:latin typeface="Arial" pitchFamily="34" charset="0"/>
                <a:cs typeface="Arial" pitchFamily="34" charset="0"/>
              </a:rPr>
              <a:t>.</a:t>
            </a: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CA" sz="1200" dirty="0" smtClean="0">
                <a:latin typeface="Arial" pitchFamily="34" charset="0"/>
                <a:cs typeface="Arial" pitchFamily="34" charset="0"/>
              </a:rPr>
              <a:t>Amend </a:t>
            </a:r>
            <a:r>
              <a:rPr lang="en-CA" sz="1200" dirty="0">
                <a:latin typeface="Arial" pitchFamily="34" charset="0"/>
                <a:cs typeface="Arial" pitchFamily="34" charset="0"/>
              </a:rPr>
              <a:t>a </a:t>
            </a:r>
            <a:r>
              <a:rPr lang="en-CA" sz="1200" dirty="0" smtClean="0">
                <a:latin typeface="Arial" pitchFamily="34" charset="0"/>
                <a:cs typeface="Arial" pitchFamily="34" charset="0"/>
              </a:rPr>
              <a:t>Processing (Submitted) </a:t>
            </a:r>
            <a:r>
              <a:rPr lang="en-CA" sz="1200" dirty="0">
                <a:latin typeface="Arial" pitchFamily="34" charset="0"/>
                <a:cs typeface="Arial" pitchFamily="34" charset="0"/>
              </a:rPr>
              <a:t>application that has well(s) drilling over expiry and </a:t>
            </a:r>
            <a:r>
              <a:rPr lang="en-CA" sz="1200" dirty="0" smtClean="0">
                <a:latin typeface="Arial" pitchFamily="34" charset="0"/>
                <a:cs typeface="Arial" pitchFamily="34" charset="0"/>
              </a:rPr>
              <a:t>the agreement </a:t>
            </a:r>
            <a:r>
              <a:rPr lang="en-CA" sz="1200" dirty="0">
                <a:latin typeface="Arial" pitchFamily="34" charset="0"/>
                <a:cs typeface="Arial" pitchFamily="34" charset="0"/>
              </a:rPr>
              <a:t>has </a:t>
            </a:r>
            <a:r>
              <a:rPr lang="en-CA" sz="1200" dirty="0" smtClean="0">
                <a:latin typeface="Arial" pitchFamily="34" charset="0"/>
                <a:cs typeface="Arial" pitchFamily="34" charset="0"/>
              </a:rPr>
              <a:t>expired</a:t>
            </a:r>
            <a:r>
              <a:rPr lang="en-CA" sz="1200" dirty="0" smtClean="0">
                <a:latin typeface="Arial" pitchFamily="34" charset="0"/>
                <a:cs typeface="Arial" pitchFamily="34" charset="0"/>
              </a:rPr>
              <a:t>.</a:t>
            </a: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US" sz="1200" dirty="0" smtClean="0">
                <a:latin typeface="Arial" pitchFamily="34" charset="0"/>
                <a:cs typeface="Arial" pitchFamily="34" charset="0"/>
              </a:rPr>
              <a:t>View a final document.</a:t>
            </a:r>
            <a:endParaRPr lang="en-CA" sz="1200" dirty="0">
              <a:latin typeface="Arial" pitchFamily="34" charset="0"/>
              <a:cs typeface="Arial" pitchFamily="34" charset="0"/>
            </a:endParaRPr>
          </a:p>
        </p:txBody>
      </p:sp>
      <p:pic>
        <p:nvPicPr>
          <p:cNvPr id="6" name="Picture 5"/>
          <p:cNvPicPr>
            <a:picLocks noChangeAspect="1"/>
          </p:cNvPicPr>
          <p:nvPr/>
        </p:nvPicPr>
        <p:blipFill>
          <a:blip r:embed="rId4"/>
          <a:stretch>
            <a:fillRect/>
          </a:stretch>
        </p:blipFill>
        <p:spPr>
          <a:xfrm>
            <a:off x="1676400" y="4876800"/>
            <a:ext cx="1161905" cy="1114286"/>
          </a:xfrm>
          <a:prstGeom prst="rect">
            <a:avLst/>
          </a:prstGeom>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Submit Validation Application</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2"/>
          <p:cNvSpPr txBox="1"/>
          <p:nvPr/>
        </p:nvSpPr>
        <p:spPr>
          <a:xfrm>
            <a:off x="226638" y="1462207"/>
            <a:ext cx="2897562" cy="3662541"/>
          </a:xfrm>
          <a:prstGeom prst="rect">
            <a:avLst/>
          </a:prstGeom>
        </p:spPr>
        <p:txBody>
          <a:bodyPr vert="horz" wrap="square" lIns="0" tIns="0" rIns="0" bIns="0" rtlCol="0">
            <a:spAutoFit/>
          </a:bodyPr>
          <a:lstStyle/>
          <a:p>
            <a:pPr marL="12700" marR="6350">
              <a:lnSpc>
                <a:spcPct val="100000"/>
              </a:lnSpc>
            </a:pPr>
            <a:r>
              <a:rPr lang="en-CA" sz="1200" dirty="0">
                <a:latin typeface="Arial" panose="020B0604020202020204" pitchFamily="34" charset="0"/>
                <a:cs typeface="Arial" panose="020B0604020202020204" pitchFamily="34" charset="0"/>
              </a:rPr>
              <a:t>You must have </a:t>
            </a:r>
            <a:r>
              <a:rPr lang="en-CA" sz="1200" dirty="0" smtClean="0">
                <a:latin typeface="Arial" panose="020B0604020202020204" pitchFamily="34" charset="0"/>
                <a:cs typeface="Arial" panose="020B0604020202020204" pitchFamily="34" charset="0"/>
              </a:rPr>
              <a:t>the Submitter </a:t>
            </a:r>
            <a:r>
              <a:rPr lang="en-CA" sz="1200" dirty="0">
                <a:latin typeface="Arial" panose="020B0604020202020204" pitchFamily="34" charset="0"/>
                <a:cs typeface="Arial" panose="020B0604020202020204" pitchFamily="34" charset="0"/>
              </a:rPr>
              <a:t>role to </a:t>
            </a:r>
            <a:r>
              <a:rPr lang="en-US" sz="1200" dirty="0">
                <a:latin typeface="Arial" panose="020B0604020202020204" pitchFamily="34" charset="0"/>
                <a:cs typeface="Arial" panose="020B0604020202020204" pitchFamily="34" charset="0"/>
              </a:rPr>
              <a:t>submit an application</a:t>
            </a:r>
            <a:r>
              <a:rPr lang="en-US" sz="1200" dirty="0" smtClean="0">
                <a:latin typeface="Arial" panose="020B0604020202020204" pitchFamily="34" charset="0"/>
                <a:cs typeface="Arial" panose="020B0604020202020204" pitchFamily="34" charset="0"/>
              </a:rPr>
              <a:t>.</a:t>
            </a:r>
          </a:p>
          <a:p>
            <a:pPr marL="12700" marR="6350">
              <a:lnSpc>
                <a:spcPct val="100000"/>
              </a:lnSpc>
            </a:pPr>
            <a:endParaRPr lang="en-US" sz="10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Verifying your application at various steps when completing can be a useful tool; however, verification is not required </a:t>
            </a:r>
            <a:r>
              <a:rPr lang="en-US" sz="1200" dirty="0">
                <a:latin typeface="Arial" pitchFamily="34" charset="0"/>
                <a:cs typeface="Arial" pitchFamily="34" charset="0"/>
              </a:rPr>
              <a:t>prior to </a:t>
            </a:r>
            <a:r>
              <a:rPr lang="en-US" sz="1200" dirty="0" smtClean="0">
                <a:latin typeface="Arial" pitchFamily="34" charset="0"/>
                <a:cs typeface="Arial" pitchFamily="34" charset="0"/>
              </a:rPr>
              <a:t>submission.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When the </a:t>
            </a:r>
            <a:r>
              <a:rPr lang="en-US" sz="1200" dirty="0">
                <a:latin typeface="Arial" pitchFamily="34" charset="0"/>
                <a:cs typeface="Arial" pitchFamily="34" charset="0"/>
              </a:rPr>
              <a:t>application is </a:t>
            </a:r>
            <a:r>
              <a:rPr lang="en-US" sz="1200" dirty="0" smtClean="0">
                <a:latin typeface="Arial" pitchFamily="34" charset="0"/>
                <a:cs typeface="Arial" pitchFamily="34" charset="0"/>
              </a:rPr>
              <a:t>complete, </a:t>
            </a:r>
            <a:r>
              <a:rPr lang="en-US" sz="1200" dirty="0">
                <a:latin typeface="Arial" pitchFamily="34" charset="0"/>
                <a:cs typeface="Arial" pitchFamily="34" charset="0"/>
              </a:rPr>
              <a:t>click the submit button. </a:t>
            </a:r>
            <a:r>
              <a:rPr lang="en-US" sz="1200" dirty="0" smtClean="0">
                <a:latin typeface="Arial" pitchFamily="34" charset="0"/>
                <a:cs typeface="Arial" pitchFamily="34" charset="0"/>
              </a:rPr>
              <a:t>The application </a:t>
            </a:r>
            <a:r>
              <a:rPr lang="en-US" sz="1200" dirty="0">
                <a:latin typeface="Arial" pitchFamily="34" charset="0"/>
                <a:cs typeface="Arial" pitchFamily="34" charset="0"/>
              </a:rPr>
              <a:t>will </a:t>
            </a:r>
            <a:r>
              <a:rPr lang="en-US" sz="1200" dirty="0" smtClean="0">
                <a:latin typeface="Arial" pitchFamily="34" charset="0"/>
                <a:cs typeface="Arial" pitchFamily="34" charset="0"/>
              </a:rPr>
              <a:t>go through the verification process and if </a:t>
            </a:r>
            <a:r>
              <a:rPr lang="en-US" sz="1200" dirty="0">
                <a:latin typeface="Arial" pitchFamily="34" charset="0"/>
                <a:cs typeface="Arial" pitchFamily="34" charset="0"/>
              </a:rPr>
              <a:t>no </a:t>
            </a:r>
            <a:r>
              <a:rPr lang="en-US" sz="1200" dirty="0" smtClean="0">
                <a:latin typeface="Arial" pitchFamily="34" charset="0"/>
                <a:cs typeface="Arial" pitchFamily="34" charset="0"/>
              </a:rPr>
              <a:t>errors are identified, the application </a:t>
            </a:r>
            <a:r>
              <a:rPr lang="en-US" sz="1200" dirty="0">
                <a:latin typeface="Arial" pitchFamily="34" charset="0"/>
                <a:cs typeface="Arial" pitchFamily="34" charset="0"/>
              </a:rPr>
              <a:t>will automatically be submitted</a:t>
            </a:r>
            <a:r>
              <a:rPr lang="en-US" sz="1200" dirty="0" smtClean="0">
                <a:latin typeface="Arial" pitchFamily="34" charset="0"/>
                <a:cs typeface="Arial" pitchFamily="34" charset="0"/>
              </a:rPr>
              <a:t>.</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there are errors, </a:t>
            </a:r>
            <a:r>
              <a:rPr lang="en-US" sz="1200" dirty="0" smtClean="0">
                <a:latin typeface="Arial" pitchFamily="34" charset="0"/>
                <a:cs typeface="Arial" pitchFamily="34" charset="0"/>
              </a:rPr>
              <a:t>the </a:t>
            </a:r>
            <a:r>
              <a:rPr lang="en-US" sz="1200" dirty="0">
                <a:latin typeface="Arial" pitchFamily="34" charset="0"/>
                <a:cs typeface="Arial" pitchFamily="34" charset="0"/>
              </a:rPr>
              <a:t>application </a:t>
            </a:r>
            <a:r>
              <a:rPr lang="en-US" sz="1200" dirty="0" smtClean="0">
                <a:latin typeface="Arial" pitchFamily="34" charset="0"/>
                <a:cs typeface="Arial" pitchFamily="34" charset="0"/>
              </a:rPr>
              <a:t>goes back into work </a:t>
            </a:r>
            <a:r>
              <a:rPr lang="en-US" sz="1200" dirty="0">
                <a:latin typeface="Arial" pitchFamily="34" charset="0"/>
                <a:cs typeface="Arial" pitchFamily="34" charset="0"/>
              </a:rPr>
              <a:t>in progress </a:t>
            </a:r>
            <a:r>
              <a:rPr lang="en-US" sz="1200" dirty="0" smtClean="0">
                <a:latin typeface="Arial" pitchFamily="34" charset="0"/>
                <a:cs typeface="Arial" pitchFamily="34" charset="0"/>
              </a:rPr>
              <a:t>so it can be corrected and resubmitted. The contact person identified on the application will also </a:t>
            </a:r>
            <a:r>
              <a:rPr lang="en-US" sz="1200" dirty="0">
                <a:latin typeface="Arial" pitchFamily="34" charset="0"/>
                <a:cs typeface="Arial" pitchFamily="34" charset="0"/>
              </a:rPr>
              <a:t>receive an </a:t>
            </a:r>
            <a:r>
              <a:rPr lang="en-US" sz="1200" dirty="0" smtClean="0">
                <a:latin typeface="Arial" pitchFamily="34" charset="0"/>
                <a:cs typeface="Arial" pitchFamily="34" charset="0"/>
              </a:rPr>
              <a:t>email indicating that action is required.</a:t>
            </a:r>
            <a:endParaRPr lang="en-US" sz="1200" dirty="0">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152" y="2057400"/>
            <a:ext cx="557080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3220152" y="5105400"/>
            <a:ext cx="1199448" cy="457200"/>
          </a:xfrm>
          <a:prstGeom prst="wedgeRoundRectCallout">
            <a:avLst>
              <a:gd name="adj1" fmla="val 77032"/>
              <a:gd name="adj2" fmla="val -2102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9011410"/>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5638800" cy="369332"/>
          </a:xfrm>
          <a:prstGeom prst="rect">
            <a:avLst/>
          </a:prstGeom>
        </p:spPr>
        <p:txBody>
          <a:bodyPr wrap="square">
            <a:spAutoFit/>
          </a:bodyPr>
          <a:lstStyle/>
          <a:p>
            <a:r>
              <a:rPr lang="en-CA" b="1" dirty="0">
                <a:latin typeface="Arial" panose="020B0604020202020204" pitchFamily="34" charset="0"/>
                <a:cs typeface="Arial" panose="020B0604020202020204" pitchFamily="34" charset="0"/>
              </a:rPr>
              <a:t>Submit Validation Application (continued)</a:t>
            </a:r>
            <a:endParaRPr lang="en-CA" dirty="0"/>
          </a:p>
        </p:txBody>
      </p:sp>
      <p:pic>
        <p:nvPicPr>
          <p:cNvPr id="3" name="Picture 2" descr="C:\Users\YinO\AppData\Local\Temp\SNAGHTML1cb79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09" y="1905000"/>
            <a:ext cx="3438525"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443345" y="3782291"/>
            <a:ext cx="1239167" cy="609600"/>
          </a:xfrm>
          <a:prstGeom prst="wedgeRoundRectCallout">
            <a:avLst>
              <a:gd name="adj1" fmla="val 130347"/>
              <a:gd name="adj2" fmla="val -13669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62400"/>
            <a:ext cx="463391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800600" y="3281571"/>
            <a:ext cx="457200" cy="5007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ounded Rectangular Callout 7"/>
          <p:cNvSpPr/>
          <p:nvPr/>
        </p:nvSpPr>
        <p:spPr>
          <a:xfrm>
            <a:off x="1905000" y="5248275"/>
            <a:ext cx="1239167" cy="609600"/>
          </a:xfrm>
          <a:prstGeom prst="wedgeRoundRectCallout">
            <a:avLst>
              <a:gd name="adj1" fmla="val 415301"/>
              <a:gd name="adj2" fmla="val 66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42118667"/>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567" y="2743200"/>
            <a:ext cx="6199188" cy="262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Submit Validation Application (continued)</a:t>
            </a:r>
            <a:endParaRPr lang="en-CA" sz="1600" b="1" i="0" dirty="0">
              <a:solidFill>
                <a:schemeClr val="tx1"/>
              </a:solidFill>
              <a:latin typeface="Arial" panose="020B0604020202020204" pitchFamily="34" charset="0"/>
              <a:cs typeface="Arial" panose="020B0604020202020204" pitchFamily="34" charset="0"/>
            </a:endParaRPr>
          </a:p>
        </p:txBody>
      </p:sp>
      <p:sp>
        <p:nvSpPr>
          <p:cNvPr id="12" name="object 2"/>
          <p:cNvSpPr txBox="1"/>
          <p:nvPr/>
        </p:nvSpPr>
        <p:spPr>
          <a:xfrm>
            <a:off x="762000" y="1676400"/>
            <a:ext cx="3429000" cy="738664"/>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Alberta Energy has received the application when the status becomes </a:t>
            </a:r>
            <a:r>
              <a:rPr lang="en-US" sz="1200" b="1" dirty="0" smtClean="0">
                <a:latin typeface="Arial" pitchFamily="34" charset="0"/>
                <a:cs typeface="Arial" pitchFamily="34" charset="0"/>
              </a:rPr>
              <a:t>Processing (Submitted)</a:t>
            </a:r>
            <a:r>
              <a:rPr lang="en-US" sz="1200" dirty="0" smtClean="0">
                <a:latin typeface="Arial" pitchFamily="34" charset="0"/>
                <a:cs typeface="Arial" pitchFamily="34" charset="0"/>
              </a:rPr>
              <a:t>. The application remains in this status until the  </a:t>
            </a:r>
            <a:r>
              <a:rPr lang="en-US" sz="1200" dirty="0">
                <a:latin typeface="Arial" pitchFamily="34" charset="0"/>
                <a:cs typeface="Arial" pitchFamily="34" charset="0"/>
              </a:rPr>
              <a:t>application </a:t>
            </a:r>
            <a:r>
              <a:rPr lang="en-US" sz="1200" dirty="0" smtClean="0">
                <a:latin typeface="Arial" pitchFamily="34" charset="0"/>
                <a:cs typeface="Arial" pitchFamily="34" charset="0"/>
              </a:rPr>
              <a:t>is reviewed.</a:t>
            </a:r>
          </a:p>
        </p:txBody>
      </p:sp>
      <p:sp>
        <p:nvSpPr>
          <p:cNvPr id="19" name="object 5"/>
          <p:cNvSpPr/>
          <p:nvPr/>
        </p:nvSpPr>
        <p:spPr>
          <a:xfrm flipH="1">
            <a:off x="1547566" y="3200400"/>
            <a:ext cx="1500433"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0" name="Straight Arrow Connector 19"/>
          <p:cNvCxnSpPr/>
          <p:nvPr/>
        </p:nvCxnSpPr>
        <p:spPr>
          <a:xfrm>
            <a:off x="2438400" y="2476500"/>
            <a:ext cx="0" cy="723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object 5"/>
          <p:cNvSpPr/>
          <p:nvPr/>
        </p:nvSpPr>
        <p:spPr>
          <a:xfrm flipH="1">
            <a:off x="3657600" y="3200400"/>
            <a:ext cx="1219200"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4" name="Straight Arrow Connector 23"/>
          <p:cNvCxnSpPr/>
          <p:nvPr/>
        </p:nvCxnSpPr>
        <p:spPr>
          <a:xfrm>
            <a:off x="4683297" y="2476500"/>
            <a:ext cx="0" cy="723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object 2"/>
          <p:cNvSpPr txBox="1"/>
          <p:nvPr/>
        </p:nvSpPr>
        <p:spPr>
          <a:xfrm>
            <a:off x="4636416" y="2230398"/>
            <a:ext cx="34290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Submission Date is now displayed.</a:t>
            </a:r>
          </a:p>
        </p:txBody>
      </p:sp>
      <p:cxnSp>
        <p:nvCxnSpPr>
          <p:cNvPr id="26" name="Straight Arrow Connector 25"/>
          <p:cNvCxnSpPr/>
          <p:nvPr/>
        </p:nvCxnSpPr>
        <p:spPr>
          <a:xfrm flipV="1">
            <a:off x="4876800" y="4831110"/>
            <a:ext cx="0" cy="7870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object 5"/>
          <p:cNvSpPr/>
          <p:nvPr/>
        </p:nvSpPr>
        <p:spPr>
          <a:xfrm flipH="1">
            <a:off x="4243633" y="4648200"/>
            <a:ext cx="78556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9" name="object 2"/>
          <p:cNvSpPr txBox="1"/>
          <p:nvPr/>
        </p:nvSpPr>
        <p:spPr>
          <a:xfrm>
            <a:off x="3276600" y="5618202"/>
            <a:ext cx="4114800"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At this stage the application cannot be edited (except Contact Information).</a:t>
            </a:r>
          </a:p>
        </p:txBody>
      </p:sp>
    </p:spTree>
    <p:extLst>
      <p:ext uri="{BB962C8B-B14F-4D97-AF65-F5344CB8AC3E}">
        <p14:creationId xmlns:p14="http://schemas.microsoft.com/office/powerpoint/2010/main" val="1880043905"/>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6199188" cy="262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Licence Validation Document</a:t>
            </a:r>
            <a:endParaRPr lang="en-CA" sz="1600" b="1" i="0" dirty="0">
              <a:solidFill>
                <a:schemeClr val="tx1"/>
              </a:solidFill>
              <a:latin typeface="Arial" panose="020B0604020202020204" pitchFamily="34" charset="0"/>
              <a:cs typeface="Arial" panose="020B0604020202020204" pitchFamily="34" charset="0"/>
            </a:endParaRPr>
          </a:p>
        </p:txBody>
      </p:sp>
      <p:sp>
        <p:nvSpPr>
          <p:cNvPr id="7" name="object 5"/>
          <p:cNvSpPr/>
          <p:nvPr/>
        </p:nvSpPr>
        <p:spPr>
          <a:xfrm flipH="1">
            <a:off x="5407660" y="3085252"/>
            <a:ext cx="124872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9" name="object 2"/>
          <p:cNvSpPr txBox="1"/>
          <p:nvPr/>
        </p:nvSpPr>
        <p:spPr>
          <a:xfrm>
            <a:off x="762001" y="1678885"/>
            <a:ext cx="7924799" cy="523220"/>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The Licence Validation Document is </a:t>
            </a:r>
            <a:r>
              <a:rPr lang="en-US" sz="1200" dirty="0">
                <a:latin typeface="Arial" pitchFamily="34" charset="0"/>
                <a:cs typeface="Arial" pitchFamily="34" charset="0"/>
              </a:rPr>
              <a:t>a PDF </a:t>
            </a:r>
            <a:r>
              <a:rPr lang="en-US" sz="1200" dirty="0" smtClean="0">
                <a:latin typeface="Arial" pitchFamily="34" charset="0"/>
                <a:cs typeface="Arial" pitchFamily="34" charset="0"/>
              </a:rPr>
              <a:t>document which details the </a:t>
            </a:r>
            <a:r>
              <a:rPr lang="en-US" sz="1200" dirty="0">
                <a:latin typeface="Arial" pitchFamily="34" charset="0"/>
                <a:cs typeface="Arial" pitchFamily="34" charset="0"/>
              </a:rPr>
              <a:t>information </a:t>
            </a:r>
            <a:r>
              <a:rPr lang="en-US" sz="1200" dirty="0" smtClean="0">
                <a:latin typeface="Arial" pitchFamily="34" charset="0"/>
                <a:cs typeface="Arial" pitchFamily="34" charset="0"/>
              </a:rPr>
              <a:t>contained within your application</a:t>
            </a:r>
            <a:r>
              <a:rPr lang="en-US" sz="1200" dirty="0">
                <a:latin typeface="Arial" pitchFamily="34" charset="0"/>
                <a:cs typeface="Arial" pitchFamily="34" charset="0"/>
              </a:rPr>
              <a:t>.</a:t>
            </a:r>
            <a:endParaRPr lang="en-US" sz="1200" dirty="0" smtClean="0">
              <a:latin typeface="Arial" pitchFamily="34" charset="0"/>
              <a:cs typeface="Arial" pitchFamily="34" charset="0"/>
            </a:endParaRPr>
          </a:p>
          <a:p>
            <a:pPr marL="12700" marR="6350">
              <a:lnSpc>
                <a:spcPct val="100000"/>
              </a:lnSpc>
            </a:pPr>
            <a:endParaRPr lang="en-US" sz="10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Please do not mail a printed application </a:t>
            </a:r>
            <a:r>
              <a:rPr lang="en-US" sz="1200" dirty="0">
                <a:latin typeface="Arial" pitchFamily="34" charset="0"/>
                <a:cs typeface="Arial" pitchFamily="34" charset="0"/>
              </a:rPr>
              <a:t>to Alberta </a:t>
            </a:r>
            <a:r>
              <a:rPr lang="en-US" sz="1200" dirty="0" smtClean="0">
                <a:latin typeface="Arial" pitchFamily="34" charset="0"/>
                <a:cs typeface="Arial" pitchFamily="34" charset="0"/>
              </a:rPr>
              <a:t>Energy.</a:t>
            </a:r>
            <a:endParaRPr lang="en-US" sz="1200" dirty="0">
              <a:latin typeface="Arial" pitchFamily="34" charset="0"/>
              <a:cs typeface="Arial" pitchFamily="34" charset="0"/>
            </a:endParaRPr>
          </a:p>
        </p:txBody>
      </p:sp>
      <p:grpSp>
        <p:nvGrpSpPr>
          <p:cNvPr id="8" name="Group 7"/>
          <p:cNvGrpSpPr/>
          <p:nvPr/>
        </p:nvGrpSpPr>
        <p:grpSpPr>
          <a:xfrm>
            <a:off x="76200" y="5967401"/>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The Licence Validation Document can be viewed any time after the application has been saved.</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Arrow Connector 11"/>
          <p:cNvCxnSpPr/>
          <p:nvPr/>
        </p:nvCxnSpPr>
        <p:spPr>
          <a:xfrm flipH="1">
            <a:off x="6739733" y="3176706"/>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object 2"/>
          <p:cNvSpPr txBox="1"/>
          <p:nvPr/>
        </p:nvSpPr>
        <p:spPr>
          <a:xfrm>
            <a:off x="7349333" y="2983468"/>
            <a:ext cx="1794667"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document click on this link.</a:t>
            </a:r>
          </a:p>
        </p:txBody>
      </p:sp>
    </p:spTree>
    <p:extLst>
      <p:ext uri="{BB962C8B-B14F-4D97-AF65-F5344CB8AC3E}">
        <p14:creationId xmlns:p14="http://schemas.microsoft.com/office/powerpoint/2010/main" val="1643386056"/>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Licence Validation Document (continued)</a:t>
            </a:r>
            <a:endParaRPr lang="en-CA" sz="1600" b="1" i="0" dirty="0">
              <a:solidFill>
                <a:schemeClr val="tx1"/>
              </a:solidFill>
              <a:latin typeface="Arial" panose="020B0604020202020204" pitchFamily="34" charset="0"/>
              <a:cs typeface="Arial" panose="020B0604020202020204" pitchFamily="34" charset="0"/>
            </a:endParaRPr>
          </a:p>
        </p:txBody>
      </p:sp>
      <p:grpSp>
        <p:nvGrpSpPr>
          <p:cNvPr id="2" name="Group 1"/>
          <p:cNvGrpSpPr/>
          <p:nvPr/>
        </p:nvGrpSpPr>
        <p:grpSpPr>
          <a:xfrm>
            <a:off x="1600199" y="2133600"/>
            <a:ext cx="5943600" cy="4130055"/>
            <a:chOff x="1600199" y="2194545"/>
            <a:chExt cx="5943600" cy="4130055"/>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638799" cy="387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5"/>
            <p:cNvSpPr/>
            <p:nvPr/>
          </p:nvSpPr>
          <p:spPr>
            <a:xfrm flipH="1">
              <a:off x="1600199" y="2194545"/>
              <a:ext cx="5943600" cy="413005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chemeClr val="accent3">
                  <a:lumMod val="60000"/>
                  <a:lumOff val="40000"/>
                </a:schemeClr>
              </a:solidFill>
            </a:ln>
          </p:spPr>
          <p:txBody>
            <a:bodyPr wrap="square" lIns="0" tIns="0" rIns="0" bIns="0" rtlCol="0">
              <a:spAutoFit/>
            </a:bodyPr>
            <a:lstStyle/>
            <a:p>
              <a:endParaRPr dirty="0"/>
            </a:p>
          </p:txBody>
        </p:sp>
      </p:grpSp>
      <p:sp>
        <p:nvSpPr>
          <p:cNvPr id="9" name="object 2"/>
          <p:cNvSpPr txBox="1"/>
          <p:nvPr/>
        </p:nvSpPr>
        <p:spPr>
          <a:xfrm>
            <a:off x="381000" y="1425714"/>
            <a:ext cx="8382000" cy="523220"/>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After the application has been submitted, you should print </a:t>
            </a:r>
            <a:r>
              <a:rPr lang="en-US" sz="1200" dirty="0">
                <a:latin typeface="Arial" pitchFamily="34" charset="0"/>
                <a:cs typeface="Arial" pitchFamily="34" charset="0"/>
              </a:rPr>
              <a:t>a copy for your </a:t>
            </a:r>
            <a:r>
              <a:rPr lang="en-US" sz="1200" dirty="0" smtClean="0">
                <a:latin typeface="Arial" pitchFamily="34" charset="0"/>
                <a:cs typeface="Arial" pitchFamily="34" charset="0"/>
              </a:rPr>
              <a:t>records.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If an application is amended (e.g., drilling over expiry) this document will reflect </a:t>
            </a:r>
            <a:r>
              <a:rPr lang="en-US" sz="1200" dirty="0">
                <a:latin typeface="Arial" pitchFamily="34" charset="0"/>
                <a:cs typeface="Arial" pitchFamily="34" charset="0"/>
              </a:rPr>
              <a:t>the amended </a:t>
            </a:r>
            <a:r>
              <a:rPr lang="en-US" sz="1200" dirty="0" smtClean="0">
                <a:latin typeface="Arial" pitchFamily="34" charset="0"/>
                <a:cs typeface="Arial" pitchFamily="34" charset="0"/>
              </a:rPr>
              <a:t>information.</a:t>
            </a:r>
          </a:p>
        </p:txBody>
      </p:sp>
    </p:spTree>
    <p:extLst>
      <p:ext uri="{BB962C8B-B14F-4D97-AF65-F5344CB8AC3E}">
        <p14:creationId xmlns:p14="http://schemas.microsoft.com/office/powerpoint/2010/main" val="57516360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Work In Progress</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You can use the Work In Progress screen to retrieve all active applications associated with your company.</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Please note that certain applications may have been archived and will no longer be in your Work in Progress list.</a:t>
            </a:r>
          </a:p>
        </p:txBody>
      </p:sp>
    </p:spTree>
    <p:extLst>
      <p:ext uri="{BB962C8B-B14F-4D97-AF65-F5344CB8AC3E}">
        <p14:creationId xmlns:p14="http://schemas.microsoft.com/office/powerpoint/2010/main" val="2390369803"/>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3133725"/>
            <a:ext cx="4936736" cy="176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Work In Progress</a:t>
            </a:r>
            <a:endParaRPr lang="en-CA" sz="1600" b="1" i="0" dirty="0">
              <a:solidFill>
                <a:schemeClr val="tx1"/>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24064"/>
            <a:ext cx="21145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flipH="1">
            <a:off x="885825" y="4595812"/>
            <a:ext cx="1743076" cy="685800"/>
          </a:xfrm>
          <a:prstGeom prst="wedgeRoundRectCallout">
            <a:avLst>
              <a:gd name="adj1" fmla="val 9277"/>
              <a:gd name="adj2" fmla="val -1080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a:t>
            </a:r>
            <a:r>
              <a:rPr lang="en-US" sz="1200" dirty="0">
                <a:solidFill>
                  <a:schemeClr val="tx1"/>
                </a:solidFill>
                <a:latin typeface="Arial" pitchFamily="34" charset="0"/>
                <a:cs typeface="Arial" pitchFamily="34" charset="0"/>
              </a:rPr>
              <a:t>Select </a:t>
            </a:r>
            <a:r>
              <a:rPr lang="en-US" sz="1200" b="1" dirty="0" smtClean="0">
                <a:solidFill>
                  <a:schemeClr val="tx1"/>
                </a:solidFill>
                <a:latin typeface="Arial" pitchFamily="34" charset="0"/>
                <a:cs typeface="Arial" pitchFamily="34" charset="0"/>
              </a:rPr>
              <a:t>Work In Progress</a:t>
            </a:r>
            <a:endParaRPr lang="en-CA" sz="1200" b="1" dirty="0">
              <a:solidFill>
                <a:schemeClr val="tx1"/>
              </a:solidFill>
              <a:latin typeface="Arial" pitchFamily="34" charset="0"/>
              <a:cs typeface="Arial" pitchFamily="34" charset="0"/>
            </a:endParaRPr>
          </a:p>
        </p:txBody>
      </p:sp>
      <p:cxnSp>
        <p:nvCxnSpPr>
          <p:cNvPr id="7" name="Straight Arrow Connector 6"/>
          <p:cNvCxnSpPr/>
          <p:nvPr/>
        </p:nvCxnSpPr>
        <p:spPr>
          <a:xfrm>
            <a:off x="2733675" y="4138616"/>
            <a:ext cx="6953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5791200" y="5181600"/>
            <a:ext cx="1557338" cy="585788"/>
          </a:xfrm>
          <a:prstGeom prst="wedgeRoundRectCallout">
            <a:avLst>
              <a:gd name="adj1" fmla="val -47468"/>
              <a:gd name="adj2" fmla="val -1145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Find</a:t>
            </a:r>
            <a:endParaRPr lang="en-US" sz="1200" b="1" dirty="0">
              <a:solidFill>
                <a:schemeClr val="tx1"/>
              </a:solidFill>
              <a:latin typeface="Arial" pitchFamily="34" charset="0"/>
              <a:cs typeface="Arial" pitchFamily="34" charset="0"/>
            </a:endParaRPr>
          </a:p>
        </p:txBody>
      </p:sp>
      <p:sp>
        <p:nvSpPr>
          <p:cNvPr id="13" name="Rounded Rectangular Callout 12"/>
          <p:cNvSpPr/>
          <p:nvPr/>
        </p:nvSpPr>
        <p:spPr>
          <a:xfrm>
            <a:off x="6429374" y="1905000"/>
            <a:ext cx="1609726" cy="916944"/>
          </a:xfrm>
          <a:prstGeom prst="wedgeRoundRectCallout">
            <a:avLst>
              <a:gd name="adj1" fmla="val -23605"/>
              <a:gd name="adj2" fmla="val 133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a:t>
            </a:r>
            <a:r>
              <a:rPr lang="en-US" sz="1200" dirty="0" smtClean="0">
                <a:solidFill>
                  <a:schemeClr val="tx1"/>
                </a:solidFill>
                <a:latin typeface="Arial" pitchFamily="34" charset="0"/>
                <a:cs typeface="Arial" pitchFamily="34" charset="0"/>
              </a:rPr>
              <a:t>Optionally choose </a:t>
            </a:r>
            <a:r>
              <a:rPr lang="en-US" sz="1200" dirty="0">
                <a:solidFill>
                  <a:schemeClr val="tx1"/>
                </a:solidFill>
                <a:latin typeface="Arial" pitchFamily="34" charset="0"/>
                <a:cs typeface="Arial" pitchFamily="34" charset="0"/>
              </a:rPr>
              <a:t>your search </a:t>
            </a:r>
            <a:r>
              <a:rPr lang="en-US" sz="1200" dirty="0" smtClean="0">
                <a:solidFill>
                  <a:schemeClr val="tx1"/>
                </a:solidFill>
                <a:latin typeface="Arial" pitchFamily="34" charset="0"/>
                <a:cs typeface="Arial" pitchFamily="34" charset="0"/>
              </a:rPr>
              <a:t>parameters</a:t>
            </a:r>
            <a:endParaRPr lang="en-US" sz="1200" b="1" dirty="0">
              <a:solidFill>
                <a:schemeClr val="tx1"/>
              </a:solidFill>
              <a:latin typeface="Arial" pitchFamily="34" charset="0"/>
              <a:cs typeface="Arial" pitchFamily="34" charset="0"/>
            </a:endParaRPr>
          </a:p>
        </p:txBody>
      </p:sp>
      <p:grpSp>
        <p:nvGrpSpPr>
          <p:cNvPr id="9" name="Group 8"/>
          <p:cNvGrpSpPr/>
          <p:nvPr/>
        </p:nvGrpSpPr>
        <p:grpSpPr>
          <a:xfrm>
            <a:off x="76200" y="5967401"/>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Remove the default date search parameters if you wish to retrieve all active Validation applications.</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4772161"/>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C:\Users\YinO\AppData\Local\Temp\SNAGHTML218555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124200"/>
            <a:ext cx="5362575" cy="268128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Work In Progress – Search Parameters and Result</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09263168"/>
              </p:ext>
            </p:extLst>
          </p:nvPr>
        </p:nvGraphicFramePr>
        <p:xfrm>
          <a:off x="5943600" y="1162596"/>
          <a:ext cx="2771776" cy="219728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95582">
                <a:tc>
                  <a:txBody>
                    <a:bodyPr/>
                    <a:lstStyle/>
                    <a:p>
                      <a:r>
                        <a:rPr lang="en-US" sz="1200" b="1" dirty="0" smtClean="0">
                          <a:effectLst/>
                          <a:latin typeface="Arial" panose="020B0604020202020204" pitchFamily="34" charset="0"/>
                          <a:ea typeface="Calibri"/>
                          <a:cs typeface="Arial" panose="020B0604020202020204" pitchFamily="34" charset="0"/>
                        </a:rPr>
                        <a:t>Parameter Field</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smtClean="0">
                          <a:latin typeface="Arial" panose="020B0604020202020204" pitchFamily="34" charset="0"/>
                          <a:cs typeface="Arial" panose="020B0604020202020204" pitchFamily="34" charset="0"/>
                        </a:rPr>
                        <a:t>Result Column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50" b="0" dirty="0" smtClean="0">
                          <a:latin typeface="Arial" panose="020B0604020202020204" pitchFamily="34" charset="0"/>
                          <a:cs typeface="Arial" panose="020B0604020202020204" pitchFamily="34" charset="0"/>
                        </a:rPr>
                        <a:t>Type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Application Type</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r>
                        <a:rPr lang="en-US" sz="1050" b="0" dirty="0" smtClean="0">
                          <a:latin typeface="Arial" panose="020B0604020202020204" pitchFamily="34" charset="0"/>
                          <a:cs typeface="Arial" panose="020B0604020202020204" pitchFamily="34" charset="0"/>
                        </a:rPr>
                        <a:t>Request Number</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ETS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r>
                        <a:rPr lang="en-US" sz="1050" b="0" dirty="0" smtClean="0">
                          <a:latin typeface="Arial" panose="020B0604020202020204" pitchFamily="34" charset="0"/>
                          <a:cs typeface="Arial" panose="020B0604020202020204" pitchFamily="34" charset="0"/>
                        </a:rPr>
                        <a:t>Start/End Date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Last Updated</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167640">
                <a:tc>
                  <a:txBody>
                    <a:bodyPr/>
                    <a:lstStyle/>
                    <a:p>
                      <a:r>
                        <a:rPr lang="en-US" sz="1050" b="0" dirty="0" smtClean="0">
                          <a:latin typeface="Arial" panose="020B0604020202020204" pitchFamily="34" charset="0"/>
                          <a:cs typeface="Arial" panose="020B0604020202020204" pitchFamily="34" charset="0"/>
                        </a:rPr>
                        <a:t>Application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Application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r>
                        <a:rPr lang="en-US" sz="1050" b="0" dirty="0" smtClean="0">
                          <a:latin typeface="Arial" panose="020B0604020202020204" pitchFamily="34" charset="0"/>
                          <a:cs typeface="Arial" panose="020B0604020202020204" pitchFamily="34" charset="0"/>
                        </a:rPr>
                        <a:t>Agreement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Agreement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252004">
                <a:tc>
                  <a:txBody>
                    <a:bodyPr/>
                    <a:lstStyle/>
                    <a:p>
                      <a:r>
                        <a:rPr lang="en-US" sz="1050" b="0" dirty="0" smtClean="0">
                          <a:latin typeface="Arial" panose="020B0604020202020204" pitchFamily="34" charset="0"/>
                          <a:cs typeface="Arial" panose="020B0604020202020204" pitchFamily="34" charset="0"/>
                        </a:rPr>
                        <a:t>Status</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Status</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r h="252004">
                <a:tc>
                  <a:txBody>
                    <a:bodyPr/>
                    <a:lstStyle/>
                    <a:p>
                      <a:r>
                        <a:rPr lang="en-US" sz="1050" b="0" dirty="0" smtClean="0">
                          <a:latin typeface="Arial" panose="020B0604020202020204" pitchFamily="34" charset="0"/>
                          <a:cs typeface="Arial" panose="020B0604020202020204" pitchFamily="34" charset="0"/>
                        </a:rPr>
                        <a:t>Comment</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(not shown as a result column)</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7"/>
                  </a:ext>
                </a:extLst>
              </a:tr>
            </a:tbl>
          </a:graphicData>
        </a:graphic>
      </p:graphicFrame>
      <p:sp>
        <p:nvSpPr>
          <p:cNvPr id="19" name="object 2"/>
          <p:cNvSpPr txBox="1"/>
          <p:nvPr/>
        </p:nvSpPr>
        <p:spPr>
          <a:xfrm>
            <a:off x="457200" y="1588294"/>
            <a:ext cx="4572000" cy="141577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You can utilize the search parameter fields to filter search results.</a:t>
            </a:r>
          </a:p>
          <a:p>
            <a:pPr marL="12700" marR="6350">
              <a:lnSpc>
                <a:spcPct val="100000"/>
              </a:lnSpc>
            </a:pPr>
            <a:endParaRPr lang="en-US" sz="10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Below is a </a:t>
            </a:r>
            <a:r>
              <a:rPr lang="en-US" sz="1200" dirty="0" err="1" smtClean="0">
                <a:latin typeface="Arial" pitchFamily="34" charset="0"/>
                <a:cs typeface="Arial" pitchFamily="34" charset="0"/>
              </a:rPr>
              <a:t>colour</a:t>
            </a:r>
            <a:r>
              <a:rPr lang="en-US" sz="1200" dirty="0" smtClean="0">
                <a:latin typeface="Arial" pitchFamily="34" charset="0"/>
                <a:cs typeface="Arial" pitchFamily="34" charset="0"/>
              </a:rPr>
              <a:t>-highlighted illustration of the Work in Progress search screen to further demonstrate the relationship between the data.</a:t>
            </a:r>
          </a:p>
        </p:txBody>
      </p:sp>
    </p:spTree>
    <p:extLst>
      <p:ext uri="{BB962C8B-B14F-4D97-AF65-F5344CB8AC3E}">
        <p14:creationId xmlns:p14="http://schemas.microsoft.com/office/powerpoint/2010/main" val="1650050494"/>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YinO\AppData\Local\Temp\SNAGHTML216e18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905000"/>
            <a:ext cx="5410200" cy="3479689"/>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
          <p:cNvSpPr txBox="1"/>
          <p:nvPr/>
        </p:nvSpPr>
        <p:spPr>
          <a:xfrm>
            <a:off x="272979" y="3746930"/>
            <a:ext cx="1752601" cy="553998"/>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load an </a:t>
            </a:r>
            <a:r>
              <a:rPr lang="en-US" sz="1200" dirty="0">
                <a:latin typeface="Arial" pitchFamily="34" charset="0"/>
                <a:cs typeface="Arial" pitchFamily="34" charset="0"/>
              </a:rPr>
              <a:t>application </a:t>
            </a:r>
            <a:r>
              <a:rPr lang="en-US" sz="1200" dirty="0" smtClean="0">
                <a:latin typeface="Arial" pitchFamily="34" charset="0"/>
                <a:cs typeface="Arial" pitchFamily="34" charset="0"/>
              </a:rPr>
              <a:t>or view an offer click on the ETS request number link.</a:t>
            </a:r>
          </a:p>
        </p:txBody>
      </p:sp>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Work In Progress – Search Result</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13" idx="2"/>
          </p:cNvCxnSpPr>
          <p:nvPr/>
        </p:nvCxnSpPr>
        <p:spPr>
          <a:xfrm>
            <a:off x="1149280" y="4300928"/>
            <a:ext cx="727145" cy="1769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bject 5"/>
          <p:cNvSpPr/>
          <p:nvPr/>
        </p:nvSpPr>
        <p:spPr>
          <a:xfrm flipH="1">
            <a:off x="2028824" y="4386456"/>
            <a:ext cx="392783"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3" name="object 5"/>
          <p:cNvSpPr/>
          <p:nvPr/>
        </p:nvSpPr>
        <p:spPr>
          <a:xfrm flipH="1">
            <a:off x="2028823" y="5074891"/>
            <a:ext cx="1371601"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4" name="Straight Arrow Connector 23"/>
          <p:cNvCxnSpPr/>
          <p:nvPr/>
        </p:nvCxnSpPr>
        <p:spPr>
          <a:xfrm flipV="1">
            <a:off x="2225215" y="5384690"/>
            <a:ext cx="0" cy="3303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object 2"/>
          <p:cNvSpPr txBox="1"/>
          <p:nvPr/>
        </p:nvSpPr>
        <p:spPr>
          <a:xfrm>
            <a:off x="2028823" y="5757282"/>
            <a:ext cx="5638802"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Navigate </a:t>
            </a:r>
            <a:r>
              <a:rPr lang="en-US" sz="1200" dirty="0">
                <a:latin typeface="Arial" pitchFamily="34" charset="0"/>
                <a:cs typeface="Arial" pitchFamily="34" charset="0"/>
              </a:rPr>
              <a:t>with </a:t>
            </a:r>
            <a:r>
              <a:rPr lang="en-US" sz="1200" dirty="0" smtClean="0">
                <a:latin typeface="Arial" pitchFamily="34" charset="0"/>
                <a:cs typeface="Arial" pitchFamily="34" charset="0"/>
              </a:rPr>
              <a:t>these page numbers if there are multiple pages of search result.</a:t>
            </a:r>
          </a:p>
        </p:txBody>
      </p:sp>
      <p:sp>
        <p:nvSpPr>
          <p:cNvPr id="28" name="object 2"/>
          <p:cNvSpPr txBox="1"/>
          <p:nvPr/>
        </p:nvSpPr>
        <p:spPr>
          <a:xfrm>
            <a:off x="7315200" y="4667637"/>
            <a:ext cx="1676400" cy="553998"/>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a:t>
            </a:r>
            <a:r>
              <a:rPr lang="en-US" sz="1200" dirty="0">
                <a:latin typeface="Arial" pitchFamily="34" charset="0"/>
                <a:cs typeface="Arial" pitchFamily="34" charset="0"/>
              </a:rPr>
              <a:t>open a </a:t>
            </a:r>
            <a:r>
              <a:rPr lang="en-US" sz="1200" dirty="0" smtClean="0">
                <a:latin typeface="Arial" pitchFamily="34" charset="0"/>
                <a:cs typeface="Arial" pitchFamily="34" charset="0"/>
              </a:rPr>
              <a:t>document click on the report or final Pdf link.</a:t>
            </a:r>
          </a:p>
        </p:txBody>
      </p:sp>
      <p:cxnSp>
        <p:nvCxnSpPr>
          <p:cNvPr id="29" name="Straight Arrow Connector 28"/>
          <p:cNvCxnSpPr/>
          <p:nvPr/>
        </p:nvCxnSpPr>
        <p:spPr>
          <a:xfrm flipH="1">
            <a:off x="5838825" y="4953001"/>
            <a:ext cx="1371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object 5"/>
          <p:cNvSpPr/>
          <p:nvPr/>
        </p:nvSpPr>
        <p:spPr>
          <a:xfrm flipH="1">
            <a:off x="4953000" y="4800601"/>
            <a:ext cx="762000" cy="30479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33" name="TextBox 4"/>
          <p:cNvSpPr txBox="1">
            <a:spLocks noChangeArrowheads="1"/>
          </p:cNvSpPr>
          <p:nvPr/>
        </p:nvSpPr>
        <p:spPr bwMode="auto">
          <a:xfrm>
            <a:off x="5857875" y="3707392"/>
            <a:ext cx="135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a:t>
            </a:r>
            <a:r>
              <a:rPr lang="en-US" altLang="en-US" sz="1400" dirty="0" smtClean="0">
                <a:solidFill>
                  <a:srgbClr val="FF0000"/>
                </a:solidFill>
                <a:latin typeface="Arial" charset="0"/>
              </a:rPr>
              <a:t>Result</a:t>
            </a:r>
            <a:endParaRPr lang="en-CA" altLang="en-US" sz="1400" dirty="0">
              <a:solidFill>
                <a:srgbClr val="FF0000"/>
              </a:solidFill>
              <a:latin typeface="Arial" charset="0"/>
            </a:endParaRPr>
          </a:p>
        </p:txBody>
      </p:sp>
    </p:spTree>
    <p:extLst>
      <p:ext uri="{BB962C8B-B14F-4D97-AF65-F5344CB8AC3E}">
        <p14:creationId xmlns:p14="http://schemas.microsoft.com/office/powerpoint/2010/main" val="98521877"/>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Cancel or </a:t>
            </a:r>
            <a:r>
              <a:rPr lang="en-CA" sz="1800" b="1" i="0" dirty="0">
                <a:solidFill>
                  <a:schemeClr val="tx1"/>
                </a:solidFill>
                <a:latin typeface="Arial" panose="020B0604020202020204" pitchFamily="34" charset="0"/>
                <a:cs typeface="Arial" panose="020B0604020202020204" pitchFamily="34" charset="0"/>
              </a:rPr>
              <a:t>Withdraw an </a:t>
            </a:r>
            <a:r>
              <a:rPr lang="en-CA" sz="1800" b="1" i="0" dirty="0" smtClean="0">
                <a:solidFill>
                  <a:schemeClr val="tx1"/>
                </a:solidFill>
                <a:latin typeface="Arial" panose="020B0604020202020204" pitchFamily="34" charset="0"/>
                <a:cs typeface="Arial" panose="020B0604020202020204" pitchFamily="34" charset="0"/>
              </a:rPr>
              <a:t>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1846659"/>
          </a:xfrm>
          <a:prstGeom prst="rect">
            <a:avLst/>
          </a:prstGeom>
        </p:spPr>
        <p:txBody>
          <a:bodyPr wrap="square">
            <a:spAutoFit/>
          </a:bodyPr>
          <a:lstStyle/>
          <a:p>
            <a:pPr>
              <a:spcAft>
                <a:spcPts val="1200"/>
              </a:spcAft>
            </a:pPr>
            <a:r>
              <a:rPr lang="en-CA" sz="1400" dirty="0" smtClean="0">
                <a:latin typeface="Arial" panose="020B0604020202020204" pitchFamily="34" charset="0"/>
                <a:cs typeface="Arial" panose="020B0604020202020204" pitchFamily="34" charset="0"/>
              </a:rPr>
              <a:t>You can:</a:t>
            </a:r>
          </a:p>
          <a:p>
            <a:pPr marL="742950" lvl="1"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Cancel an application in Work in Progress status.</a:t>
            </a:r>
          </a:p>
          <a:p>
            <a:pPr marL="742950" lvl="1"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Withdraw </a:t>
            </a:r>
            <a:r>
              <a:rPr lang="en-CA" sz="1400" smtClean="0">
                <a:latin typeface="Arial" panose="020B0604020202020204" pitchFamily="34" charset="0"/>
                <a:cs typeface="Arial" panose="020B0604020202020204" pitchFamily="34" charset="0"/>
              </a:rPr>
              <a:t>a previously submitted </a:t>
            </a:r>
            <a:r>
              <a:rPr lang="en-CA" sz="1400" dirty="0" smtClean="0">
                <a:latin typeface="Arial" panose="020B0604020202020204" pitchFamily="34" charset="0"/>
                <a:cs typeface="Arial" panose="020B0604020202020204" pitchFamily="34" charset="0"/>
              </a:rPr>
              <a:t>application prior to expiry. Please note that withdrawing an application will remove it from Alberta Energy’s records.</a:t>
            </a:r>
          </a:p>
          <a:p>
            <a:pPr>
              <a:spcAft>
                <a:spcPts val="1200"/>
              </a:spcAft>
            </a:pPr>
            <a:r>
              <a:rPr lang="en-CA" sz="1400" dirty="0" smtClean="0">
                <a:latin typeface="Arial" panose="020B0604020202020204" pitchFamily="34" charset="0"/>
                <a:cs typeface="Arial" panose="020B0604020202020204" pitchFamily="34" charset="0"/>
              </a:rPr>
              <a:t>You </a:t>
            </a:r>
            <a:r>
              <a:rPr lang="en-CA" sz="1400" dirty="0">
                <a:latin typeface="Arial" panose="020B0604020202020204" pitchFamily="34" charset="0"/>
                <a:cs typeface="Arial" panose="020B0604020202020204" pitchFamily="34" charset="0"/>
              </a:rPr>
              <a:t>must have </a:t>
            </a:r>
            <a:r>
              <a:rPr lang="en-CA" sz="1400" dirty="0" smtClean="0">
                <a:latin typeface="Arial" panose="020B0604020202020204" pitchFamily="34" charset="0"/>
                <a:cs typeface="Arial" panose="020B0604020202020204" pitchFamily="34" charset="0"/>
              </a:rPr>
              <a:t>the Submitter </a:t>
            </a:r>
            <a:r>
              <a:rPr lang="en-CA" sz="1400" dirty="0">
                <a:latin typeface="Arial" panose="020B0604020202020204" pitchFamily="34" charset="0"/>
                <a:cs typeface="Arial" panose="020B0604020202020204" pitchFamily="34" charset="0"/>
              </a:rPr>
              <a:t>role to </a:t>
            </a:r>
            <a:r>
              <a:rPr lang="en-CA" sz="1400" dirty="0" smtClean="0">
                <a:latin typeface="Arial" panose="020B0604020202020204" pitchFamily="34" charset="0"/>
                <a:cs typeface="Arial" panose="020B0604020202020204" pitchFamily="34" charset="0"/>
              </a:rPr>
              <a:t>cancel or </a:t>
            </a:r>
            <a:r>
              <a:rPr lang="en-US" sz="1400" dirty="0" smtClean="0">
                <a:latin typeface="Arial" panose="020B0604020202020204" pitchFamily="34" charset="0"/>
                <a:cs typeface="Arial" panose="020B0604020202020204" pitchFamily="34" charset="0"/>
              </a:rPr>
              <a:t>withdraw an </a:t>
            </a:r>
            <a:r>
              <a:rPr lang="en-US" sz="1400" dirty="0">
                <a:latin typeface="Arial" panose="020B0604020202020204" pitchFamily="34" charset="0"/>
                <a:cs typeface="Arial" panose="020B0604020202020204" pitchFamily="34" charset="0"/>
              </a:rPr>
              <a:t>application.</a:t>
            </a:r>
            <a:endParaRPr lang="en-CA"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7542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9751" y="1345414"/>
            <a:ext cx="4058046" cy="149294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571" y="3440426"/>
            <a:ext cx="43529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83" y="3209950"/>
            <a:ext cx="1541992"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Login</a:t>
            </a:r>
            <a:r>
              <a:rPr lang="en-CA" sz="1600" b="1" i="0" baseline="0" dirty="0" smtClean="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4038600" y="2725403"/>
            <a:ext cx="1752600" cy="533400"/>
          </a:xfrm>
          <a:prstGeom prst="wedgeRoundRectCallout">
            <a:avLst>
              <a:gd name="adj1" fmla="val -136136"/>
              <a:gd name="adj2" fmla="val 2095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r>
              <a:rPr lang="en-US" sz="1200" b="1" dirty="0" smtClean="0">
                <a:solidFill>
                  <a:schemeClr val="tx1"/>
                </a:solidFill>
                <a:latin typeface="Arial" pitchFamily="34" charset="0"/>
                <a:cs typeface="Arial" pitchFamily="34" charset="0"/>
              </a:rPr>
              <a:t>PNG Continuation</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304800" y="4744808"/>
            <a:ext cx="2057400" cy="571500"/>
          </a:xfrm>
          <a:prstGeom prst="wedgeRoundRectCallout">
            <a:avLst>
              <a:gd name="adj1" fmla="val 68174"/>
              <a:gd name="adj2" fmla="val -774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smtClean="0">
                <a:solidFill>
                  <a:schemeClr val="tx1"/>
                </a:solidFill>
                <a:latin typeface="Arial" pitchFamily="34" charset="0"/>
                <a:cs typeface="Arial" pitchFamily="34" charset="0"/>
              </a:rPr>
              <a:t>Validation Application</a:t>
            </a:r>
            <a:endParaRPr lang="en-CA" sz="1200" b="1" dirty="0">
              <a:solidFill>
                <a:schemeClr val="tx1"/>
              </a:solidFill>
              <a:latin typeface="Arial" pitchFamily="34" charset="0"/>
              <a:cs typeface="Arial" pitchFamily="34" charset="0"/>
            </a:endParaRPr>
          </a:p>
        </p:txBody>
      </p:sp>
      <p:cxnSp>
        <p:nvCxnSpPr>
          <p:cNvPr id="11" name="Straight Arrow Connector 10"/>
          <p:cNvCxnSpPr/>
          <p:nvPr/>
        </p:nvCxnSpPr>
        <p:spPr>
          <a:xfrm flipV="1">
            <a:off x="3886200" y="4590261"/>
            <a:ext cx="521825"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p:nvPicPr>
        <p:blipFill>
          <a:blip r:embed="rId5"/>
          <a:stretch>
            <a:fillRect/>
          </a:stretch>
        </p:blipFill>
        <p:spPr>
          <a:xfrm>
            <a:off x="2819400" y="5638800"/>
            <a:ext cx="798871" cy="707923"/>
          </a:xfrm>
          <a:prstGeom prst="rect">
            <a:avLst/>
          </a:prstGeom>
        </p:spPr>
      </p:pic>
      <p:sp>
        <p:nvSpPr>
          <p:cNvPr id="19" name="Rounded Rectangular Callout 18"/>
          <p:cNvSpPr/>
          <p:nvPr/>
        </p:nvSpPr>
        <p:spPr>
          <a:xfrm>
            <a:off x="4648200" y="1748984"/>
            <a:ext cx="1676400" cy="685800"/>
          </a:xfrm>
          <a:prstGeom prst="wedgeRoundRectCallout">
            <a:avLst>
              <a:gd name="adj1" fmla="val -92534"/>
              <a:gd name="adj2" fmla="val 277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user name and password</a:t>
            </a:r>
            <a:endParaRPr lang="en-CA" sz="1200" dirty="0">
              <a:solidFill>
                <a:schemeClr val="tx1"/>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YinO\AppData\Local\Temp\SNAGHTML20afa4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33537"/>
            <a:ext cx="5391150" cy="21996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idx="4294967295"/>
          </p:nvPr>
        </p:nvSpPr>
        <p:spPr>
          <a:xfrm>
            <a:off x="228600" y="1066800"/>
            <a:ext cx="6944423"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Cancel Application</a:t>
            </a:r>
            <a:endParaRPr lang="en-CA" sz="1600" b="1" i="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a:off x="2363117" y="4114800"/>
            <a:ext cx="1239167" cy="609600"/>
          </a:xfrm>
          <a:prstGeom prst="wedgeRoundRectCallout">
            <a:avLst>
              <a:gd name="adj1" fmla="val 49978"/>
              <a:gd name="adj2" fmla="val -10534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Delete</a:t>
            </a:r>
            <a:endParaRPr lang="en-CA" sz="1200" b="1" dirty="0">
              <a:solidFill>
                <a:schemeClr val="tx1"/>
              </a:solidFill>
              <a:latin typeface="Arial" pitchFamily="34" charset="0"/>
              <a:cs typeface="Arial" pitchFamily="34" charset="0"/>
            </a:endParaRPr>
          </a:p>
        </p:txBody>
      </p:sp>
      <p:pic>
        <p:nvPicPr>
          <p:cNvPr id="4098" name="Picture 2" descr="C:\Users\YinO\AppData\Local\Temp\SNAGHTML20b096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417" y="4191000"/>
            <a:ext cx="3390900"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5144417" y="3657600"/>
            <a:ext cx="418183"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ular Callout 8"/>
          <p:cNvSpPr/>
          <p:nvPr/>
        </p:nvSpPr>
        <p:spPr>
          <a:xfrm>
            <a:off x="4818733" y="5334000"/>
            <a:ext cx="1239167" cy="609600"/>
          </a:xfrm>
          <a:prstGeom prst="wedgeRoundRectCallout">
            <a:avLst>
              <a:gd name="adj1" fmla="val 99940"/>
              <a:gd name="adj2" fmla="val -240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37028675"/>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905" y="2470667"/>
            <a:ext cx="6193295" cy="256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ject 2"/>
          <p:cNvSpPr txBox="1"/>
          <p:nvPr/>
        </p:nvSpPr>
        <p:spPr>
          <a:xfrm>
            <a:off x="914400" y="1905000"/>
            <a:ext cx="34290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Status becomes </a:t>
            </a:r>
            <a:r>
              <a:rPr lang="en-US" sz="1200" b="1" dirty="0" smtClean="0">
                <a:latin typeface="Arial" pitchFamily="34" charset="0"/>
                <a:cs typeface="Arial" pitchFamily="34" charset="0"/>
              </a:rPr>
              <a:t>Client Cancelled</a:t>
            </a:r>
            <a:r>
              <a:rPr lang="en-US" sz="1200" dirty="0" smtClean="0">
                <a:latin typeface="Arial" pitchFamily="34" charset="0"/>
                <a:cs typeface="Arial" pitchFamily="34" charset="0"/>
              </a:rPr>
              <a:t>.</a:t>
            </a:r>
          </a:p>
        </p:txBody>
      </p:sp>
      <p:sp>
        <p:nvSpPr>
          <p:cNvPr id="12" name="object 5"/>
          <p:cNvSpPr/>
          <p:nvPr/>
        </p:nvSpPr>
        <p:spPr>
          <a:xfrm flipH="1">
            <a:off x="1502904" y="2973556"/>
            <a:ext cx="1125996"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3" name="Straight Arrow Connector 12"/>
          <p:cNvCxnSpPr/>
          <p:nvPr/>
        </p:nvCxnSpPr>
        <p:spPr>
          <a:xfrm>
            <a:off x="2133600" y="2165866"/>
            <a:ext cx="0" cy="7444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4730922" y="4623106"/>
            <a:ext cx="0" cy="8232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object 5"/>
          <p:cNvSpPr/>
          <p:nvPr/>
        </p:nvSpPr>
        <p:spPr>
          <a:xfrm flipH="1">
            <a:off x="4191000" y="4375666"/>
            <a:ext cx="78556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9" name="object 2"/>
          <p:cNvSpPr txBox="1"/>
          <p:nvPr/>
        </p:nvSpPr>
        <p:spPr>
          <a:xfrm>
            <a:off x="3352800" y="5518666"/>
            <a:ext cx="41148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At this stage, the application cannot be edited.</a:t>
            </a:r>
          </a:p>
        </p:txBody>
      </p:sp>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Cancel </a:t>
            </a:r>
            <a:r>
              <a:rPr lang="en-CA" sz="1600" b="1" i="0" dirty="0" smtClean="0">
                <a:solidFill>
                  <a:schemeClr val="tx1"/>
                </a:solidFill>
                <a:latin typeface="Arial" panose="020B0604020202020204" pitchFamily="34" charset="0"/>
                <a:cs typeface="Arial" panose="020B0604020202020204" pitchFamily="34" charset="0"/>
              </a:rPr>
              <a:t>Application (</a:t>
            </a:r>
            <a:r>
              <a:rPr lang="en-CA" sz="1600" b="1" i="0" dirty="0">
                <a:solidFill>
                  <a:schemeClr val="tx1"/>
                </a:solidFill>
                <a:latin typeface="Arial" panose="020B0604020202020204" pitchFamily="34" charset="0"/>
                <a:cs typeface="Arial" panose="020B0604020202020204" pitchFamily="34" charset="0"/>
              </a:rPr>
              <a:t>continued</a:t>
            </a:r>
            <a:r>
              <a:rPr lang="en-CA" sz="1600" b="1" i="0" dirty="0" smtClean="0">
                <a:solidFill>
                  <a:schemeClr val="tx1"/>
                </a:solidFill>
                <a:latin typeface="Arial" panose="020B0604020202020204" pitchFamily="34" charset="0"/>
                <a:cs typeface="Arial" panose="020B0604020202020204" pitchFamily="34" charset="0"/>
              </a:rPr>
              <a:t>)</a:t>
            </a:r>
            <a:endParaRPr lang="en-CA" sz="1600"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085607"/>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33" y="1524001"/>
            <a:ext cx="4896767" cy="228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Withdraw Application</a:t>
            </a:r>
            <a:endParaRPr lang="en-CA" sz="1600" b="1" i="0" dirty="0">
              <a:solidFill>
                <a:schemeClr val="tx1"/>
              </a:solidFill>
              <a:latin typeface="Arial" panose="020B0604020202020204" pitchFamily="34" charset="0"/>
              <a:cs typeface="Arial" panose="020B0604020202020204" pitchFamily="34" charset="0"/>
            </a:endParaRPr>
          </a:p>
        </p:txBody>
      </p:sp>
      <p:pic>
        <p:nvPicPr>
          <p:cNvPr id="1026" name="Picture 2" descr="C:\Users\YinO\AppData\Local\Temp\SNAGHTML1c8815b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1000"/>
            <a:ext cx="4371975"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828800" y="4114800"/>
            <a:ext cx="1239167" cy="609600"/>
          </a:xfrm>
          <a:prstGeom prst="wedgeRoundRectCallout">
            <a:avLst>
              <a:gd name="adj1" fmla="val 44462"/>
              <a:gd name="adj2" fmla="val -11950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cxnSp>
        <p:nvCxnSpPr>
          <p:cNvPr id="9" name="Straight Arrow Connector 8"/>
          <p:cNvCxnSpPr/>
          <p:nvPr/>
        </p:nvCxnSpPr>
        <p:spPr>
          <a:xfrm>
            <a:off x="5029200" y="3609023"/>
            <a:ext cx="381000" cy="5072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7391400" y="3352800"/>
            <a:ext cx="1239167" cy="609600"/>
          </a:xfrm>
          <a:prstGeom prst="wedgeRoundRectCallout">
            <a:avLst>
              <a:gd name="adj1" fmla="val -103860"/>
              <a:gd name="adj2" fmla="val 3248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 name="TextBox 1"/>
          <p:cNvSpPr txBox="1"/>
          <p:nvPr/>
        </p:nvSpPr>
        <p:spPr>
          <a:xfrm>
            <a:off x="5691187" y="1219200"/>
            <a:ext cx="2843213" cy="1569660"/>
          </a:xfrm>
          <a:prstGeom prst="rect">
            <a:avLst/>
          </a:prstGeom>
          <a:noFill/>
        </p:spPr>
        <p:txBody>
          <a:bodyPr wrap="square" rtlCol="0">
            <a:spAutoFit/>
          </a:bodyPr>
          <a:lstStyle/>
          <a:p>
            <a:pPr lvl="0"/>
            <a:r>
              <a:rPr lang="en-US" sz="1200" dirty="0">
                <a:solidFill>
                  <a:prstClr val="black"/>
                </a:solidFill>
                <a:latin typeface="Arial" panose="020B0604020202020204" pitchFamily="34" charset="0"/>
                <a:cs typeface="Arial" panose="020B0604020202020204" pitchFamily="34" charset="0"/>
              </a:rPr>
              <a:t>When an application is withdrawn, it is removed from Alberta Energy’s records. Any offers made by Alberta Energy on the agreement are also rescinded. </a:t>
            </a:r>
            <a:r>
              <a:rPr lang="en-US" sz="1200" dirty="0" smtClean="0">
                <a:solidFill>
                  <a:prstClr val="black"/>
                </a:solidFill>
                <a:latin typeface="Arial" panose="020B0604020202020204" pitchFamily="34" charset="0"/>
                <a:cs typeface="Arial" panose="020B0604020202020204" pitchFamily="34" charset="0"/>
              </a:rPr>
              <a:t>When </a:t>
            </a:r>
            <a:r>
              <a:rPr lang="en-US" sz="1200" dirty="0">
                <a:solidFill>
                  <a:prstClr val="black"/>
                </a:solidFill>
                <a:latin typeface="Arial" panose="020B0604020202020204" pitchFamily="34" charset="0"/>
                <a:cs typeface="Arial" panose="020B0604020202020204" pitchFamily="34" charset="0"/>
              </a:rPr>
              <a:t>submitting a new application for the agreement, you must </a:t>
            </a:r>
            <a:r>
              <a:rPr lang="en-US" sz="1200" u="sng" dirty="0">
                <a:solidFill>
                  <a:prstClr val="black"/>
                </a:solidFill>
                <a:latin typeface="Arial" panose="020B0604020202020204" pitchFamily="34" charset="0"/>
                <a:cs typeface="Arial" panose="020B0604020202020204" pitchFamily="34" charset="0"/>
              </a:rPr>
              <a:t>apply for all lands and/or zones that you want reviewed</a:t>
            </a:r>
            <a:r>
              <a:rPr lang="en-US" sz="1200" dirty="0">
                <a:solidFill>
                  <a:prstClr val="black"/>
                </a:solidFill>
                <a:latin typeface="Arial" panose="020B0604020202020204" pitchFamily="34" charset="0"/>
                <a:cs typeface="Arial" panose="020B0604020202020204" pitchFamily="34" charset="0"/>
              </a:rPr>
              <a:t>. </a:t>
            </a:r>
            <a:endParaRPr lang="en-CA"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63031"/>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904" y="2470666"/>
            <a:ext cx="6193296" cy="254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ject 2"/>
          <p:cNvSpPr txBox="1"/>
          <p:nvPr/>
        </p:nvSpPr>
        <p:spPr>
          <a:xfrm>
            <a:off x="914400" y="1905000"/>
            <a:ext cx="34290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Status becomes </a:t>
            </a:r>
            <a:r>
              <a:rPr lang="en-US" sz="1200" b="1" dirty="0" smtClean="0">
                <a:latin typeface="Arial" pitchFamily="34" charset="0"/>
                <a:cs typeface="Arial" pitchFamily="34" charset="0"/>
              </a:rPr>
              <a:t>Client Withdrawn</a:t>
            </a:r>
            <a:r>
              <a:rPr lang="en-US" sz="1200" dirty="0" smtClean="0">
                <a:latin typeface="Arial" pitchFamily="34" charset="0"/>
                <a:cs typeface="Arial" pitchFamily="34" charset="0"/>
              </a:rPr>
              <a:t>.</a:t>
            </a:r>
          </a:p>
        </p:txBody>
      </p:sp>
      <p:sp>
        <p:nvSpPr>
          <p:cNvPr id="12" name="object 5"/>
          <p:cNvSpPr/>
          <p:nvPr/>
        </p:nvSpPr>
        <p:spPr>
          <a:xfrm flipH="1">
            <a:off x="1502904" y="2973556"/>
            <a:ext cx="1216730"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3" name="Straight Arrow Connector 12"/>
          <p:cNvCxnSpPr/>
          <p:nvPr/>
        </p:nvCxnSpPr>
        <p:spPr>
          <a:xfrm>
            <a:off x="2133600" y="2165866"/>
            <a:ext cx="0" cy="7444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4730922" y="4623106"/>
            <a:ext cx="0" cy="8232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object 5"/>
          <p:cNvSpPr/>
          <p:nvPr/>
        </p:nvSpPr>
        <p:spPr>
          <a:xfrm flipH="1">
            <a:off x="4191000" y="4375666"/>
            <a:ext cx="785567"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9" name="object 2"/>
          <p:cNvSpPr txBox="1"/>
          <p:nvPr/>
        </p:nvSpPr>
        <p:spPr>
          <a:xfrm>
            <a:off x="3352800" y="5518666"/>
            <a:ext cx="41148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At this stage, the application cannot be edited.</a:t>
            </a:r>
          </a:p>
        </p:txBody>
      </p:sp>
      <p:sp>
        <p:nvSpPr>
          <p:cNvPr id="6" name="Title 5"/>
          <p:cNvSpPr>
            <a:spLocks noGrp="1"/>
          </p:cNvSpPr>
          <p:nvPr>
            <p:ph type="title" idx="4294967295"/>
          </p:nvPr>
        </p:nvSpPr>
        <p:spPr>
          <a:xfrm>
            <a:off x="228600" y="1066800"/>
            <a:ext cx="6944423"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Withdraw Application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1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917424"/>
            <a:ext cx="477698" cy="49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9587" y="5917424"/>
            <a:ext cx="7010400" cy="461665"/>
          </a:xfrm>
          <a:prstGeom prst="rect">
            <a:avLst/>
          </a:prstGeom>
        </p:spPr>
        <p:txBody>
          <a:bodyPr wrap="square">
            <a:spAutoFit/>
          </a:bodyPr>
          <a:lstStyle/>
          <a:p>
            <a:pPr lvl="0">
              <a:spcBef>
                <a:spcPct val="0"/>
              </a:spcBef>
            </a:pPr>
            <a:r>
              <a:rPr lang="en-US" sz="1200" dirty="0">
                <a:solidFill>
                  <a:prstClr val="black"/>
                </a:solidFill>
                <a:latin typeface="Arial" pitchFamily="34" charset="0"/>
                <a:cs typeface="Arial" pitchFamily="34" charset="0"/>
              </a:rPr>
              <a:t>Please note that if an application was withdrawn, any offers by Alberta Energy are also rescinded. All lands and zones must be re-applied for.</a:t>
            </a:r>
            <a:endParaRPr lang="en-C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012793"/>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62484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a:off x="5790021" y="5183633"/>
            <a:ext cx="48155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Title 5"/>
          <p:cNvSpPr>
            <a:spLocks noGrp="1"/>
          </p:cNvSpPr>
          <p:nvPr>
            <p:ph type="title" idx="4294967295"/>
          </p:nvPr>
        </p:nvSpPr>
        <p:spPr>
          <a:xfrm>
            <a:off x="228600" y="1066800"/>
            <a:ext cx="6944423"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Copy Application</a:t>
            </a:r>
            <a:endParaRPr lang="en-CA" sz="1600" b="1" i="0" dirty="0">
              <a:solidFill>
                <a:schemeClr val="tx1"/>
              </a:solidFill>
              <a:latin typeface="Arial" panose="020B0604020202020204" pitchFamily="34" charset="0"/>
              <a:cs typeface="Arial" panose="020B0604020202020204" pitchFamily="34" charset="0"/>
            </a:endParaRPr>
          </a:p>
        </p:txBody>
      </p:sp>
      <p:pic>
        <p:nvPicPr>
          <p:cNvPr id="1031" name="Picture 7" descr="C:\Users\YinO\AppData\Local\Temp\SNAGHTMLf92fd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496" y="4476161"/>
            <a:ext cx="2456504" cy="143366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YinO\AppData\Local\Temp\SNAGHTMLf93b1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790" y="4433740"/>
            <a:ext cx="3090355" cy="150986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1143000" y="4076700"/>
            <a:ext cx="1206624" cy="498049"/>
          </a:xfrm>
          <a:prstGeom prst="wedgeRoundRectCallout">
            <a:avLst>
              <a:gd name="adj1" fmla="val 91337"/>
              <a:gd name="adj2" fmla="val -721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Copy</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2349624" y="5562600"/>
            <a:ext cx="1206624" cy="498049"/>
          </a:xfrm>
          <a:prstGeom prst="wedgeRoundRectCallout">
            <a:avLst>
              <a:gd name="adj1" fmla="val 87430"/>
              <a:gd name="adj2" fmla="val -2486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20" name="Straight Arrow Connector 19"/>
          <p:cNvCxnSpPr/>
          <p:nvPr/>
        </p:nvCxnSpPr>
        <p:spPr>
          <a:xfrm>
            <a:off x="4800600" y="3886200"/>
            <a:ext cx="0" cy="4667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Rectangle 26"/>
          <p:cNvSpPr/>
          <p:nvPr/>
        </p:nvSpPr>
        <p:spPr>
          <a:xfrm>
            <a:off x="6782780" y="1575466"/>
            <a:ext cx="1980220" cy="2862322"/>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The copy functionality assists you in creating a new application by copying information from a cancelled, withdrawn or rejected application</a:t>
            </a:r>
            <a:r>
              <a:rPr lang="en-CA" sz="1200" dirty="0">
                <a:latin typeface="Arial" panose="020B0604020202020204" pitchFamily="34" charset="0"/>
                <a:cs typeface="Arial" panose="020B0604020202020204" pitchFamily="34" charset="0"/>
              </a:rPr>
              <a:t>. Once OK is clicked the new application is created and all </a:t>
            </a:r>
            <a:r>
              <a:rPr lang="en-CA" sz="1200" dirty="0" smtClean="0">
                <a:latin typeface="Arial" panose="020B0604020202020204" pitchFamily="34" charset="0"/>
                <a:cs typeface="Arial" panose="020B0604020202020204" pitchFamily="34" charset="0"/>
              </a:rPr>
              <a:t>information is </a:t>
            </a:r>
            <a:r>
              <a:rPr lang="en-CA" sz="1200" dirty="0">
                <a:latin typeface="Arial" panose="020B0604020202020204" pitchFamily="34" charset="0"/>
                <a:cs typeface="Arial" panose="020B0604020202020204" pitchFamily="34" charset="0"/>
              </a:rPr>
              <a:t>copied over.</a:t>
            </a:r>
          </a:p>
          <a:p>
            <a:endParaRPr lang="en-CA" sz="12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When submitting the new application ensure that you refer to any previously submitted data.</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267354"/>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764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Offer</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8" y="2514600"/>
            <a:ext cx="6855462" cy="3447098"/>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 offer </a:t>
            </a:r>
            <a:r>
              <a:rPr lang="en-CA" sz="1400" dirty="0" smtClean="0">
                <a:latin typeface="Arial" panose="020B0604020202020204" pitchFamily="34" charset="0"/>
                <a:cs typeface="Arial" panose="020B0604020202020204" pitchFamily="34" charset="0"/>
              </a:rPr>
              <a:t>is </a:t>
            </a:r>
            <a:r>
              <a:rPr lang="en-CA" sz="1400" dirty="0">
                <a:latin typeface="Arial" panose="020B0604020202020204" pitchFamily="34" charset="0"/>
                <a:cs typeface="Arial" panose="020B0604020202020204" pitchFamily="34" charset="0"/>
              </a:rPr>
              <a:t>received </a:t>
            </a:r>
            <a:r>
              <a:rPr lang="en-CA" sz="1400" dirty="0" smtClean="0">
                <a:latin typeface="Arial" panose="020B0604020202020204" pitchFamily="34" charset="0"/>
                <a:cs typeface="Arial" panose="020B0604020202020204" pitchFamily="34" charset="0"/>
              </a:rPr>
              <a:t>by ETS, the application status becomes Offer.</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a:t>
            </a:r>
            <a:r>
              <a:rPr lang="en-CA" sz="1400" dirty="0" smtClean="0">
                <a:latin typeface="Arial" panose="020B0604020202020204" pitchFamily="34" charset="0"/>
                <a:cs typeface="Arial" panose="020B0604020202020204" pitchFamily="34" charset="0"/>
              </a:rPr>
              <a:t>may </a:t>
            </a:r>
            <a:r>
              <a:rPr lang="en-CA" sz="1400" dirty="0">
                <a:latin typeface="Arial" panose="020B0604020202020204" pitchFamily="34" charset="0"/>
                <a:cs typeface="Arial" panose="020B0604020202020204" pitchFamily="34" charset="0"/>
              </a:rPr>
              <a:t>be sent from ETS </a:t>
            </a:r>
            <a:r>
              <a:rPr lang="en-CA" sz="1400" dirty="0" smtClean="0">
                <a:latin typeface="Arial" panose="020B0604020202020204" pitchFamily="34" charset="0"/>
                <a:cs typeface="Arial" panose="020B0604020202020204" pitchFamily="34" charset="0"/>
              </a:rPr>
              <a:t>informing your companies contact that </a:t>
            </a:r>
            <a:r>
              <a:rPr lang="en-CA" sz="1400" dirty="0">
                <a:latin typeface="Arial" panose="020B0604020202020204" pitchFamily="34" charset="0"/>
                <a:cs typeface="Arial" panose="020B0604020202020204" pitchFamily="34" charset="0"/>
              </a:rPr>
              <a:t>an </a:t>
            </a:r>
            <a:r>
              <a:rPr lang="en-CA" sz="1400" dirty="0" smtClean="0">
                <a:latin typeface="Arial" panose="020B0604020202020204" pitchFamily="34" charset="0"/>
                <a:cs typeface="Arial" panose="020B0604020202020204" pitchFamily="34" charset="0"/>
              </a:rPr>
              <a:t>offer is available for review and response. These email notifications are considered a courtesy and should not be relied on to track PNG Continuation Applications in ETS.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When submitting an application through ETS, it is your responsibility to continually check your Work in Progress to determine if an offer has been sent.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offer can have one or more options for you to choose from.</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You have until the Offer Expiry Date to respond to the offer.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t>
            </a:r>
            <a:r>
              <a:rPr lang="en-US" sz="1400" dirty="0" smtClean="0">
                <a:latin typeface="Arial" panose="020B0604020202020204" pitchFamily="34" charset="0"/>
                <a:cs typeface="Arial" panose="020B0604020202020204" pitchFamily="34" charset="0"/>
              </a:rPr>
              <a:t>the Offer </a:t>
            </a:r>
            <a:r>
              <a:rPr lang="en-US" sz="1400" dirty="0">
                <a:latin typeface="Arial" panose="020B0604020202020204" pitchFamily="34" charset="0"/>
                <a:cs typeface="Arial" panose="020B0604020202020204" pitchFamily="34" charset="0"/>
              </a:rPr>
              <a:t>Expiry Date has passed without </a:t>
            </a: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response, the application will be sent back to </a:t>
            </a:r>
            <a:r>
              <a:rPr lang="en-US" sz="1400" dirty="0">
                <a:latin typeface="Arial"/>
                <a:cs typeface="Arial"/>
              </a:rPr>
              <a:t>the internal system</a:t>
            </a:r>
            <a:r>
              <a:rPr lang="en-US" sz="1400" dirty="0">
                <a:latin typeface="Arial" panose="020B0604020202020204" pitchFamily="34" charset="0"/>
                <a:cs typeface="Arial" panose="020B0604020202020204" pitchFamily="34" charset="0"/>
              </a:rPr>
              <a:t>, and the </a:t>
            </a:r>
            <a:r>
              <a:rPr lang="en-CA" sz="1400" dirty="0">
                <a:latin typeface="Arial" panose="020B0604020202020204" pitchFamily="34" charset="0"/>
                <a:cs typeface="Arial" panose="020B0604020202020204" pitchFamily="34" charset="0"/>
              </a:rPr>
              <a:t>status will become “Processing (</a:t>
            </a:r>
            <a:r>
              <a:rPr lang="en-US" sz="1400" dirty="0">
                <a:latin typeface="Arial"/>
                <a:cs typeface="Arial"/>
              </a:rPr>
              <a:t>No Response</a:t>
            </a:r>
            <a:r>
              <a:rPr lang="en-US" sz="1400" dirty="0" smtClean="0">
                <a:latin typeface="Arial"/>
                <a:cs typeface="Arial"/>
              </a:rPr>
              <a:t>).” The agreement expiry will be processed as set out in the offer letter.</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088153"/>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32659" y="1066800"/>
            <a:ext cx="6944423" cy="408255"/>
          </a:xfrm>
        </p:spPr>
        <p:txBody>
          <a:bodyPr/>
          <a:lstStyle/>
          <a:p>
            <a:r>
              <a:rPr lang="en-CA" sz="1600" b="1" i="0" dirty="0" smtClean="0">
                <a:solidFill>
                  <a:schemeClr val="tx1"/>
                </a:solidFill>
                <a:latin typeface="Arial" panose="020B0604020202020204" pitchFamily="34" charset="0"/>
                <a:cs typeface="Arial" panose="020B0604020202020204" pitchFamily="34" charset="0"/>
              </a:rPr>
              <a:t>Review Offer </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24" name="Picture 4" descr="C:\Users\TEMP\AppData\Local\Temp\SNAGHTML20feb4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201" y="1858242"/>
            <a:ext cx="6686550" cy="4016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4076701"/>
            <a:ext cx="1219200" cy="646331"/>
          </a:xfrm>
          <a:prstGeom prst="rect">
            <a:avLst/>
          </a:prstGeom>
        </p:spPr>
        <p:txBody>
          <a:bodyPr wrap="square">
            <a:spAutoFit/>
          </a:bodyPr>
          <a:lstStyle/>
          <a:p>
            <a:pPr>
              <a:spcBef>
                <a:spcPct val="0"/>
              </a:spcBef>
            </a:pPr>
            <a:r>
              <a:rPr lang="en-US" altLang="en-US" dirty="0">
                <a:solidFill>
                  <a:srgbClr val="FF0000"/>
                </a:solidFill>
                <a:latin typeface="Arial" charset="0"/>
              </a:rPr>
              <a:t>Offer land options</a:t>
            </a:r>
            <a:endParaRPr lang="en-CA" altLang="en-US" dirty="0">
              <a:solidFill>
                <a:srgbClr val="FF0000"/>
              </a:solidFill>
              <a:latin typeface="Arial" charset="0"/>
            </a:endParaRPr>
          </a:p>
        </p:txBody>
      </p:sp>
      <p:sp>
        <p:nvSpPr>
          <p:cNvPr id="3" name="Rectangle 2"/>
          <p:cNvSpPr/>
          <p:nvPr/>
        </p:nvSpPr>
        <p:spPr>
          <a:xfrm>
            <a:off x="8077200" y="2471156"/>
            <a:ext cx="1066800" cy="553998"/>
          </a:xfrm>
          <a:prstGeom prst="rect">
            <a:avLst/>
          </a:prstGeom>
        </p:spPr>
        <p:txBody>
          <a:bodyPr wrap="square">
            <a:spAutoFit/>
          </a:bodyPr>
          <a:lstStyle/>
          <a:p>
            <a:pPr marL="12700" marR="6350" lvl="0"/>
            <a:r>
              <a:rPr lang="en-US" sz="1000" dirty="0" smtClean="0">
                <a:solidFill>
                  <a:prstClr val="black"/>
                </a:solidFill>
                <a:latin typeface="Arial" pitchFamily="34" charset="0"/>
                <a:cs typeface="Arial" pitchFamily="34" charset="0"/>
              </a:rPr>
              <a:t>Click this link to </a:t>
            </a:r>
            <a:r>
              <a:rPr lang="en-US" sz="1000" dirty="0">
                <a:solidFill>
                  <a:prstClr val="black"/>
                </a:solidFill>
                <a:latin typeface="Arial" pitchFamily="34" charset="0"/>
                <a:cs typeface="Arial" pitchFamily="34" charset="0"/>
              </a:rPr>
              <a:t>view the offer </a:t>
            </a:r>
            <a:r>
              <a:rPr lang="en-US" sz="1000" dirty="0" smtClean="0">
                <a:solidFill>
                  <a:prstClr val="black"/>
                </a:solidFill>
                <a:latin typeface="Arial" pitchFamily="34" charset="0"/>
                <a:cs typeface="Arial" pitchFamily="34" charset="0"/>
              </a:rPr>
              <a:t>letter.</a:t>
            </a:r>
            <a:endParaRPr lang="en-US" sz="1000" dirty="0">
              <a:solidFill>
                <a:prstClr val="black"/>
              </a:solidFill>
              <a:latin typeface="Arial" pitchFamily="34" charset="0"/>
              <a:cs typeface="Arial" pitchFamily="34" charset="0"/>
            </a:endParaRPr>
          </a:p>
        </p:txBody>
      </p:sp>
      <p:sp>
        <p:nvSpPr>
          <p:cNvPr id="4" name="Rectangle 3"/>
          <p:cNvSpPr/>
          <p:nvPr/>
        </p:nvSpPr>
        <p:spPr>
          <a:xfrm>
            <a:off x="3348342" y="1581243"/>
            <a:ext cx="1932388" cy="276999"/>
          </a:xfrm>
          <a:prstGeom prst="rect">
            <a:avLst/>
          </a:prstGeom>
        </p:spPr>
        <p:txBody>
          <a:bodyPr wrap="none">
            <a:spAutoFit/>
          </a:bodyPr>
          <a:lstStyle/>
          <a:p>
            <a:pPr lvl="0"/>
            <a:r>
              <a:rPr lang="en-US" sz="1200" dirty="0">
                <a:solidFill>
                  <a:prstClr val="black"/>
                </a:solidFill>
                <a:latin typeface="Arial" pitchFamily="34" charset="0"/>
                <a:cs typeface="Arial" pitchFamily="34" charset="0"/>
              </a:rPr>
              <a:t>The date the offer expires</a:t>
            </a:r>
            <a:endParaRPr lang="en-CA" dirty="0">
              <a:solidFill>
                <a:prstClr val="black"/>
              </a:solidFill>
            </a:endParaRPr>
          </a:p>
        </p:txBody>
      </p:sp>
      <p:sp>
        <p:nvSpPr>
          <p:cNvPr id="9" name="Rectangle 8"/>
          <p:cNvSpPr/>
          <p:nvPr/>
        </p:nvSpPr>
        <p:spPr>
          <a:xfrm>
            <a:off x="533400" y="1375341"/>
            <a:ext cx="1524000" cy="46166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Status has become </a:t>
            </a:r>
            <a:r>
              <a:rPr lang="en-CA" sz="1200" b="1" dirty="0">
                <a:latin typeface="Arial" panose="020B0604020202020204" pitchFamily="34" charset="0"/>
                <a:cs typeface="Arial" panose="020B0604020202020204" pitchFamily="34" charset="0"/>
              </a:rPr>
              <a:t>Offer</a:t>
            </a:r>
            <a:endParaRPr lang="en-CA" sz="1200" dirty="0"/>
          </a:p>
        </p:txBody>
      </p:sp>
      <p:sp>
        <p:nvSpPr>
          <p:cNvPr id="10" name="Rectangle 9"/>
          <p:cNvSpPr/>
          <p:nvPr/>
        </p:nvSpPr>
        <p:spPr>
          <a:xfrm>
            <a:off x="4802931" y="1236841"/>
            <a:ext cx="2126351" cy="276999"/>
          </a:xfrm>
          <a:prstGeom prst="rect">
            <a:avLst/>
          </a:prstGeom>
        </p:spPr>
        <p:txBody>
          <a:bodyPr wrap="none">
            <a:spAutoFit/>
          </a:bodyPr>
          <a:lstStyle/>
          <a:p>
            <a:pPr marL="12700" marR="6350" lvl="0"/>
            <a:r>
              <a:rPr lang="en-US" sz="1200" dirty="0" smtClean="0">
                <a:solidFill>
                  <a:prstClr val="black"/>
                </a:solidFill>
                <a:latin typeface="Arial" pitchFamily="34" charset="0"/>
                <a:cs typeface="Arial" pitchFamily="34" charset="0"/>
              </a:rPr>
              <a:t>Access the Offer in </a:t>
            </a:r>
            <a:r>
              <a:rPr lang="en-US" sz="1200" dirty="0">
                <a:solidFill>
                  <a:prstClr val="black"/>
                </a:solidFill>
                <a:latin typeface="Arial" pitchFamily="34" charset="0"/>
                <a:cs typeface="Arial" pitchFamily="34" charset="0"/>
              </a:rPr>
              <a:t>this tab.</a:t>
            </a:r>
          </a:p>
        </p:txBody>
      </p:sp>
      <p:cxnSp>
        <p:nvCxnSpPr>
          <p:cNvPr id="28" name="Straight Arrow Connector 27"/>
          <p:cNvCxnSpPr/>
          <p:nvPr/>
        </p:nvCxnSpPr>
        <p:spPr>
          <a:xfrm>
            <a:off x="1143000" y="1719742"/>
            <a:ext cx="328201" cy="2908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a:off x="6030185" y="1428842"/>
            <a:ext cx="0" cy="5817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3733800" y="1889357"/>
            <a:ext cx="0" cy="8587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H="1">
            <a:off x="8157751" y="3025154"/>
            <a:ext cx="208085" cy="2908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flipV="1">
            <a:off x="1178101" y="5486400"/>
            <a:ext cx="293100" cy="4727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424873" y="5875193"/>
            <a:ext cx="8458200"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Early Response checkbox for authorizing Alberta Energy to review your Offer Response prior to the Offer Expiry Date. Once checked your decision CANNOT be changed unless it is prior to agreement expiry.</a:t>
            </a:r>
            <a:endParaRPr lang="en-CA" sz="1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202" y="5188368"/>
            <a:ext cx="6722218" cy="68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700966"/>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Respond to Offer</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8" name="object 2"/>
          <p:cNvSpPr txBox="1"/>
          <p:nvPr/>
        </p:nvSpPr>
        <p:spPr>
          <a:xfrm>
            <a:off x="838200" y="1610499"/>
            <a:ext cx="5183562" cy="923330"/>
          </a:xfrm>
          <a:prstGeom prst="rect">
            <a:avLst/>
          </a:prstGeom>
        </p:spPr>
        <p:txBody>
          <a:bodyPr vert="horz" wrap="square" lIns="0" tIns="0" rIns="0" bIns="0" rtlCol="0">
            <a:spAutoFit/>
          </a:bodyPr>
          <a:lstStyle/>
          <a:p>
            <a:r>
              <a:rPr lang="en-CA" sz="1200" dirty="0">
                <a:latin typeface="Arial" panose="020B0604020202020204" pitchFamily="34" charset="0"/>
                <a:cs typeface="Arial" panose="020B0604020202020204" pitchFamily="34" charset="0"/>
              </a:rPr>
              <a:t>For each </a:t>
            </a:r>
            <a:r>
              <a:rPr lang="en-CA" sz="1200" dirty="0" smtClean="0">
                <a:latin typeface="Arial" panose="020B0604020202020204" pitchFamily="34" charset="0"/>
                <a:cs typeface="Arial" panose="020B0604020202020204" pitchFamily="34" charset="0"/>
              </a:rPr>
              <a:t>offer option</a:t>
            </a:r>
            <a:r>
              <a:rPr lang="en-CA" sz="1200" dirty="0">
                <a:latin typeface="Arial" panose="020B0604020202020204" pitchFamily="34" charset="0"/>
                <a:cs typeface="Arial" panose="020B0604020202020204" pitchFamily="34" charset="0"/>
              </a:rPr>
              <a:t>, you </a:t>
            </a:r>
            <a:r>
              <a:rPr lang="en-CA" sz="1200" dirty="0" smtClean="0">
                <a:latin typeface="Arial" panose="020B0604020202020204" pitchFamily="34" charset="0"/>
                <a:cs typeface="Arial" panose="020B0604020202020204" pitchFamily="34" charset="0"/>
              </a:rPr>
              <a:t>can choose one of the following responses:</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Accept</a:t>
            </a:r>
          </a:p>
          <a:p>
            <a:pPr marL="171450" lvl="0" indent="-171450">
              <a:buFont typeface="Arial" panose="020B0604020202020204" pitchFamily="34" charset="0"/>
              <a:buChar char="•"/>
            </a:pPr>
            <a:r>
              <a:rPr lang="en-CA" sz="1200" dirty="0" smtClean="0">
                <a:latin typeface="Arial" panose="020B0604020202020204" pitchFamily="34" charset="0"/>
                <a:cs typeface="Arial" panose="020B0604020202020204" pitchFamily="34" charset="0"/>
              </a:rPr>
              <a:t>Decline</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Additional Data (before </a:t>
            </a:r>
            <a:r>
              <a:rPr lang="en-CA" sz="1200" dirty="0" smtClean="0">
                <a:latin typeface="Arial" panose="020B0604020202020204" pitchFamily="34" charset="0"/>
                <a:cs typeface="Arial" panose="020B0604020202020204" pitchFamily="34" charset="0"/>
              </a:rPr>
              <a:t>expiry) / Request </a:t>
            </a:r>
            <a:r>
              <a:rPr lang="en-CA" sz="1200" dirty="0">
                <a:latin typeface="Arial" panose="020B0604020202020204" pitchFamily="34" charset="0"/>
                <a:cs typeface="Arial" panose="020B0604020202020204" pitchFamily="34" charset="0"/>
              </a:rPr>
              <a:t>for Review (after expiry</a:t>
            </a:r>
            <a:r>
              <a:rPr lang="en-CA"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Customize</a:t>
            </a:r>
          </a:p>
        </p:txBody>
      </p:sp>
      <p:pic>
        <p:nvPicPr>
          <p:cNvPr id="3076" name="Picture 4" descr="C:\Users\TEMP\AppData\Local\Temp\SNAGHTML210277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924" y="2667000"/>
            <a:ext cx="6432260" cy="33528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762000" y="4343400"/>
            <a:ext cx="1239167" cy="609600"/>
          </a:xfrm>
          <a:prstGeom prst="wedgeRoundRectCallout">
            <a:avLst>
              <a:gd name="adj1" fmla="val 94560"/>
              <a:gd name="adj2" fmla="val 745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Choose option</a:t>
            </a:r>
            <a:endParaRPr lang="en-CA" sz="1200" b="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465" y="5334069"/>
            <a:ext cx="6536476" cy="6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569969"/>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i="0" dirty="0" smtClean="0">
                <a:solidFill>
                  <a:schemeClr val="tx1"/>
                </a:solidFill>
                <a:latin typeface="Arial" panose="020B0604020202020204" pitchFamily="34" charset="0"/>
                <a:cs typeface="Arial" panose="020B0604020202020204" pitchFamily="34" charset="0"/>
              </a:rPr>
              <a:t>Offer – Add Document</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2"/>
          <p:cNvSpPr txBox="1"/>
          <p:nvPr/>
        </p:nvSpPr>
        <p:spPr>
          <a:xfrm>
            <a:off x="226638" y="1403505"/>
            <a:ext cx="5031162" cy="369332"/>
          </a:xfrm>
          <a:prstGeom prst="rect">
            <a:avLst/>
          </a:prstGeom>
        </p:spPr>
        <p:txBody>
          <a:bodyPr vert="horz" wrap="square" lIns="0" tIns="0" rIns="0" bIns="0" rtlCol="0">
            <a:spAutoFit/>
          </a:bodyPr>
          <a:lstStyle/>
          <a:p>
            <a:r>
              <a:rPr lang="en-CA" sz="1200" dirty="0" smtClean="0">
                <a:latin typeface="Arial" panose="020B0604020202020204" pitchFamily="34" charset="0"/>
                <a:cs typeface="Arial" panose="020B0604020202020204" pitchFamily="34" charset="0"/>
              </a:rPr>
              <a:t>Add a supporting document if your choice is</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b="1" dirty="0">
                <a:latin typeface="Arial" panose="020B0604020202020204" pitchFamily="34" charset="0"/>
                <a:cs typeface="Arial" panose="020B0604020202020204" pitchFamily="34" charset="0"/>
              </a:rPr>
              <a:t>Additional Data</a:t>
            </a:r>
            <a:r>
              <a:rPr lang="en-CA" sz="1200" dirty="0">
                <a:latin typeface="Arial" panose="020B0604020202020204" pitchFamily="34" charset="0"/>
                <a:cs typeface="Arial" panose="020B0604020202020204" pitchFamily="34" charset="0"/>
              </a:rPr>
              <a:t> (before </a:t>
            </a:r>
            <a:r>
              <a:rPr lang="en-CA" sz="1200" dirty="0" smtClean="0">
                <a:latin typeface="Arial" panose="020B0604020202020204" pitchFamily="34" charset="0"/>
                <a:cs typeface="Arial" panose="020B0604020202020204" pitchFamily="34" charset="0"/>
              </a:rPr>
              <a:t>expiry) or </a:t>
            </a:r>
            <a:r>
              <a:rPr lang="en-CA" sz="1200" b="1" dirty="0" smtClean="0">
                <a:latin typeface="Arial" panose="020B0604020202020204" pitchFamily="34" charset="0"/>
                <a:cs typeface="Arial" panose="020B0604020202020204" pitchFamily="34" charset="0"/>
              </a:rPr>
              <a:t>Request </a:t>
            </a:r>
            <a:r>
              <a:rPr lang="en-CA" sz="1200" b="1" dirty="0">
                <a:latin typeface="Arial" panose="020B0604020202020204" pitchFamily="34" charset="0"/>
                <a:cs typeface="Arial" panose="020B0604020202020204" pitchFamily="34" charset="0"/>
              </a:rPr>
              <a:t>for Review</a:t>
            </a:r>
            <a:r>
              <a:rPr lang="en-CA" sz="1200" dirty="0">
                <a:latin typeface="Arial" panose="020B0604020202020204" pitchFamily="34" charset="0"/>
                <a:cs typeface="Arial" panose="020B0604020202020204" pitchFamily="34" charset="0"/>
              </a:rPr>
              <a:t> (after </a:t>
            </a:r>
            <a:r>
              <a:rPr lang="en-CA" sz="1200" dirty="0" smtClean="0">
                <a:latin typeface="Arial" panose="020B0604020202020204" pitchFamily="34" charset="0"/>
                <a:cs typeface="Arial" panose="020B0604020202020204" pitchFamily="34" charset="0"/>
              </a:rPr>
              <a:t>expiry)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335" y="1781868"/>
            <a:ext cx="69040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a:xfrm>
            <a:off x="249857" y="2935866"/>
            <a:ext cx="1577414" cy="865302"/>
          </a:xfrm>
          <a:prstGeom prst="wedgeRoundRectCallout">
            <a:avLst>
              <a:gd name="adj1" fmla="val 100599"/>
              <a:gd name="adj2" fmla="val 1103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Select </a:t>
            </a:r>
            <a:r>
              <a:rPr lang="en-US" sz="1200" b="1" dirty="0" smtClean="0">
                <a:solidFill>
                  <a:schemeClr val="tx1"/>
                </a:solidFill>
                <a:latin typeface="Arial" pitchFamily="34" charset="0"/>
                <a:cs typeface="Arial" pitchFamily="34" charset="0"/>
              </a:rPr>
              <a:t>Additional Data </a:t>
            </a:r>
            <a:r>
              <a:rPr lang="en-US" sz="1200" dirty="0" smtClean="0">
                <a:solidFill>
                  <a:schemeClr val="tx1"/>
                </a:solidFill>
                <a:latin typeface="Arial" pitchFamily="34" charset="0"/>
                <a:cs typeface="Arial" pitchFamily="34" charset="0"/>
              </a:rPr>
              <a:t>(or Request for Review)</a:t>
            </a:r>
            <a:endParaRPr lang="en-CA" sz="1200" b="1" dirty="0">
              <a:solidFill>
                <a:schemeClr val="tx1"/>
              </a:solidFill>
              <a:latin typeface="Arial" pitchFamily="34" charset="0"/>
              <a:cs typeface="Arial" pitchFamily="34" charset="0"/>
            </a:endParaRPr>
          </a:p>
        </p:txBody>
      </p:sp>
      <p:grpSp>
        <p:nvGrpSpPr>
          <p:cNvPr id="18" name="Group 17"/>
          <p:cNvGrpSpPr/>
          <p:nvPr/>
        </p:nvGrpSpPr>
        <p:grpSpPr>
          <a:xfrm>
            <a:off x="76200" y="5967401"/>
            <a:ext cx="9006680" cy="466070"/>
            <a:chOff x="228600" y="5965825"/>
            <a:chExt cx="8440610" cy="466070"/>
          </a:xfrm>
        </p:grpSpPr>
        <p:sp>
          <p:nvSpPr>
            <p:cNvPr id="19" name="Rectangle 18"/>
            <p:cNvSpPr>
              <a:spLocks noChangeArrowheads="1"/>
            </p:cNvSpPr>
            <p:nvPr/>
          </p:nvSpPr>
          <p:spPr bwMode="auto">
            <a:xfrm>
              <a:off x="511047" y="5970230"/>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Only one document is required for multiple Additional Data (or Request for Review) options. However, you may add as many documents as required.</a:t>
              </a:r>
              <a:endParaRPr lang="en-CA" altLang="en-US" sz="1200" dirty="0">
                <a:latin typeface="Arial" panose="020B0604020202020204" pitchFamily="34" charset="0"/>
                <a:cs typeface="Arial" panose="020B0604020202020204" pitchFamily="34" charset="0"/>
              </a:endParaRPr>
            </a:p>
          </p:txBody>
        </p:sp>
        <p:pic>
          <p:nvPicPr>
            <p:cNvPr id="2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ounded Rectangular Callout 20"/>
          <p:cNvSpPr/>
          <p:nvPr/>
        </p:nvSpPr>
        <p:spPr>
          <a:xfrm>
            <a:off x="7454665" y="2393464"/>
            <a:ext cx="1577414" cy="865302"/>
          </a:xfrm>
          <a:prstGeom prst="wedgeRoundRectCallout">
            <a:avLst>
              <a:gd name="adj1" fmla="val -108731"/>
              <a:gd name="adj2" fmla="val 20645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Browse</a:t>
            </a:r>
            <a:endParaRPr lang="en-CA" sz="1200"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335" y="5221644"/>
            <a:ext cx="6781800" cy="74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7364693" y="4955166"/>
            <a:ext cx="1577414" cy="865302"/>
          </a:xfrm>
          <a:prstGeom prst="wedgeRoundRectCallout">
            <a:avLst>
              <a:gd name="adj1" fmla="val -60886"/>
              <a:gd name="adj2" fmla="val -766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smtClean="0">
                <a:solidFill>
                  <a:schemeClr val="tx1"/>
                </a:solidFill>
                <a:latin typeface="Arial" pitchFamily="34" charset="0"/>
                <a:cs typeface="Arial" pitchFamily="34" charset="0"/>
              </a:rPr>
              <a:t>3. Click </a:t>
            </a:r>
            <a:r>
              <a:rPr lang="en-CA" sz="1200" b="1" dirty="0" smtClean="0">
                <a:solidFill>
                  <a:schemeClr val="tx1"/>
                </a:solidFill>
                <a:latin typeface="Arial" pitchFamily="34" charset="0"/>
                <a:cs typeface="Arial" pitchFamily="34" charset="0"/>
              </a:rPr>
              <a:t>Add Document</a:t>
            </a:r>
            <a:endParaRPr lang="en-CA" sz="1200" b="1" dirty="0">
              <a:solidFill>
                <a:schemeClr val="tx1"/>
              </a:solidFill>
              <a:latin typeface="Arial" pitchFamily="34" charset="0"/>
              <a:cs typeface="Arial" pitchFamily="34" charset="0"/>
            </a:endParaRPr>
          </a:p>
        </p:txBody>
      </p:sp>
      <p:sp>
        <p:nvSpPr>
          <p:cNvPr id="23" name="Rounded Rectangular Callout 22"/>
          <p:cNvSpPr/>
          <p:nvPr/>
        </p:nvSpPr>
        <p:spPr>
          <a:xfrm>
            <a:off x="452168" y="5083862"/>
            <a:ext cx="1577414" cy="865302"/>
          </a:xfrm>
          <a:prstGeom prst="wedgeRoundRectCallout">
            <a:avLst>
              <a:gd name="adj1" fmla="val 29150"/>
              <a:gd name="adj2" fmla="val -7997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smtClean="0">
                <a:solidFill>
                  <a:schemeClr val="tx1"/>
                </a:solidFill>
                <a:latin typeface="Arial" pitchFamily="34" charset="0"/>
                <a:cs typeface="Arial" pitchFamily="34" charset="0"/>
              </a:rPr>
              <a:t>4. Click Checkbox if applicable</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70898161"/>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i="0" dirty="0" smtClean="0">
                <a:solidFill>
                  <a:schemeClr val="tx1"/>
                </a:solidFill>
                <a:latin typeface="Arial" panose="020B0604020202020204" pitchFamily="34" charset="0"/>
                <a:cs typeface="Arial" panose="020B0604020202020204" pitchFamily="34" charset="0"/>
              </a:rPr>
              <a:t>Offer – Customize</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grpSp>
        <p:nvGrpSpPr>
          <p:cNvPr id="9" name="Group 8"/>
          <p:cNvGrpSpPr/>
          <p:nvPr/>
        </p:nvGrpSpPr>
        <p:grpSpPr>
          <a:xfrm>
            <a:off x="76200" y="5967401"/>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If “Additional Data” or “Request for Review” is chosen as the response, you must add at least one supporting document.</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687" y="1600200"/>
            <a:ext cx="677862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491" y="4876800"/>
            <a:ext cx="6544080" cy="7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823" y="4510008"/>
            <a:ext cx="21399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733800"/>
            <a:ext cx="33289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8580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Create and Submit a Validation 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1477328"/>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a:t>
            </a:r>
            <a:r>
              <a:rPr lang="en-CA" sz="1400" dirty="0" smtClean="0">
                <a:latin typeface="Arial" panose="020B0604020202020204" pitchFamily="34" charset="0"/>
                <a:cs typeface="Arial" panose="020B0604020202020204" pitchFamily="34" charset="0"/>
              </a:rPr>
              <a:t>be assigned the Creator role </a:t>
            </a:r>
            <a:r>
              <a:rPr lang="en-CA" sz="1400" dirty="0">
                <a:latin typeface="Arial" panose="020B0604020202020204" pitchFamily="34" charset="0"/>
                <a:cs typeface="Arial" panose="020B0604020202020204" pitchFamily="34" charset="0"/>
              </a:rPr>
              <a:t>to </a:t>
            </a:r>
            <a:r>
              <a:rPr lang="en-US" sz="1400" dirty="0" smtClean="0">
                <a:latin typeface="Arial" panose="020B0604020202020204" pitchFamily="34" charset="0"/>
                <a:cs typeface="Arial" panose="020B0604020202020204" pitchFamily="34" charset="0"/>
              </a:rPr>
              <a:t>create (or amend) an application and the </a:t>
            </a:r>
            <a:r>
              <a:rPr lang="en-CA" sz="1400" dirty="0" smtClean="0">
                <a:latin typeface="Arial" panose="020B0604020202020204" pitchFamily="34" charset="0"/>
                <a:cs typeface="Arial" panose="020B0604020202020204" pitchFamily="34" charset="0"/>
              </a:rPr>
              <a:t>Submitter role </a:t>
            </a:r>
            <a:r>
              <a:rPr lang="en-CA" sz="1400" dirty="0">
                <a:latin typeface="Arial" panose="020B0604020202020204" pitchFamily="34" charset="0"/>
                <a:cs typeface="Arial" panose="020B0604020202020204" pitchFamily="34" charset="0"/>
              </a:rPr>
              <a:t>to </a:t>
            </a:r>
            <a:r>
              <a:rPr lang="en-US" sz="1400" dirty="0" smtClean="0">
                <a:latin typeface="Arial" panose="020B0604020202020204" pitchFamily="34" charset="0"/>
                <a:cs typeface="Arial" panose="020B0604020202020204" pitchFamily="34" charset="0"/>
              </a:rPr>
              <a:t>submit an application.</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All lands (or pieces of land) within your application must be associated with all of the well(s) you are applying on. </a:t>
            </a:r>
          </a:p>
          <a:p>
            <a:pPr>
              <a:spcAft>
                <a:spcPts val="1200"/>
              </a:spcAft>
            </a:pPr>
            <a:endParaRPr lang="en-US" sz="1400" b="1"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3674"/>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Offer Response Document</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9" name="object 2"/>
          <p:cNvSpPr txBox="1"/>
          <p:nvPr/>
        </p:nvSpPr>
        <p:spPr>
          <a:xfrm>
            <a:off x="869192" y="1600200"/>
            <a:ext cx="6446008" cy="523220"/>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When you have completed your offer response, review it with the Offer Response Document.</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The Offer Response Document is </a:t>
            </a:r>
            <a:r>
              <a:rPr lang="en-US" sz="1200" dirty="0">
                <a:latin typeface="Arial" pitchFamily="34" charset="0"/>
                <a:cs typeface="Arial" pitchFamily="34" charset="0"/>
              </a:rPr>
              <a:t>a PDF file that shows </a:t>
            </a:r>
            <a:r>
              <a:rPr lang="en-US" sz="1200" dirty="0" smtClean="0">
                <a:latin typeface="Arial" pitchFamily="34" charset="0"/>
                <a:cs typeface="Arial" pitchFamily="34" charset="0"/>
              </a:rPr>
              <a:t>your offer response.</a:t>
            </a:r>
            <a:endParaRPr lang="en-US" sz="1000" dirty="0" smtClean="0">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396" y="2209800"/>
            <a:ext cx="5943600" cy="367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848600" y="2514600"/>
            <a:ext cx="1219200" cy="830997"/>
          </a:xfrm>
          <a:prstGeom prst="rect">
            <a:avLst/>
          </a:prstGeom>
        </p:spPr>
        <p:txBody>
          <a:bodyPr wrap="square">
            <a:spAutoFit/>
          </a:bodyPr>
          <a:lstStyle/>
          <a:p>
            <a:pPr marL="12700" marR="6350">
              <a:lnSpc>
                <a:spcPct val="100000"/>
              </a:lnSpc>
            </a:pPr>
            <a:r>
              <a:rPr lang="en-US" sz="1200" dirty="0" smtClean="0">
                <a:latin typeface="Arial" pitchFamily="34" charset="0"/>
                <a:cs typeface="Arial" pitchFamily="34" charset="0"/>
              </a:rPr>
              <a:t>Click this link to view </a:t>
            </a:r>
            <a:r>
              <a:rPr lang="en-US" sz="1200" dirty="0">
                <a:latin typeface="Arial" pitchFamily="34" charset="0"/>
                <a:cs typeface="Arial" pitchFamily="34" charset="0"/>
              </a:rPr>
              <a:t>the offer response </a:t>
            </a:r>
            <a:r>
              <a:rPr lang="en-US" sz="1200" dirty="0" smtClean="0">
                <a:latin typeface="Arial" pitchFamily="34" charset="0"/>
                <a:cs typeface="Arial" pitchFamily="34" charset="0"/>
              </a:rPr>
              <a:t>document.</a:t>
            </a:r>
            <a:endParaRPr lang="en-US" sz="1200" dirty="0">
              <a:latin typeface="Arial" pitchFamily="34" charset="0"/>
              <a:cs typeface="Arial" pitchFamily="34" charset="0"/>
            </a:endParaRPr>
          </a:p>
        </p:txBody>
      </p:sp>
      <p:cxnSp>
        <p:nvCxnSpPr>
          <p:cNvPr id="10" name="Straight Arrow Connector 9"/>
          <p:cNvCxnSpPr/>
          <p:nvPr/>
        </p:nvCxnSpPr>
        <p:spPr>
          <a:xfrm flipH="1">
            <a:off x="7162800" y="2948835"/>
            <a:ext cx="767608" cy="4652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685801" y="5857908"/>
            <a:ext cx="6750446" cy="646331"/>
          </a:xfrm>
          <a:prstGeom prst="rect">
            <a:avLst/>
          </a:prstGeom>
        </p:spPr>
        <p:txBody>
          <a:bodyPr wrap="square">
            <a:spAutoFit/>
          </a:bodyPr>
          <a:lstStyle/>
          <a:p>
            <a:pPr>
              <a:spcBef>
                <a:spcPct val="0"/>
              </a:spcBef>
            </a:pPr>
            <a:r>
              <a:rPr lang="en-CA" altLang="en-US" sz="1200" dirty="0" smtClean="0">
                <a:latin typeface="Arial" charset="0"/>
              </a:rPr>
              <a:t>The Early </a:t>
            </a:r>
            <a:r>
              <a:rPr lang="en-CA" altLang="en-US" sz="1200" dirty="0">
                <a:latin typeface="Arial" charset="0"/>
              </a:rPr>
              <a:t>Response checkbox </a:t>
            </a:r>
            <a:r>
              <a:rPr lang="en-CA" altLang="en-US" sz="1200" dirty="0" smtClean="0">
                <a:latin typeface="Arial" charset="0"/>
              </a:rPr>
              <a:t>authorizes </a:t>
            </a:r>
            <a:r>
              <a:rPr lang="en-CA" altLang="en-US" sz="1200" dirty="0">
                <a:latin typeface="Arial" charset="0"/>
              </a:rPr>
              <a:t>Alberta Energy to review your Offer Response prior to the Offer Expiry Date</a:t>
            </a:r>
            <a:r>
              <a:rPr lang="en-CA" altLang="en-US" sz="1200" dirty="0" smtClean="0">
                <a:latin typeface="Arial" charset="0"/>
              </a:rPr>
              <a:t>. </a:t>
            </a:r>
            <a:r>
              <a:rPr lang="en-CA" altLang="en-US" sz="1200" dirty="0">
                <a:latin typeface="Arial" charset="0"/>
              </a:rPr>
              <a:t>Once </a:t>
            </a:r>
            <a:r>
              <a:rPr lang="en-CA" altLang="en-US" sz="1200" dirty="0" smtClean="0">
                <a:latin typeface="Arial" charset="0"/>
              </a:rPr>
              <a:t>checked, </a:t>
            </a:r>
            <a:r>
              <a:rPr lang="en-CA" altLang="en-US" sz="1200" dirty="0">
                <a:latin typeface="Arial" charset="0"/>
              </a:rPr>
              <a:t>your decision </a:t>
            </a:r>
            <a:r>
              <a:rPr lang="en-CA" altLang="en-US" sz="1200" b="1" dirty="0">
                <a:latin typeface="Arial" charset="0"/>
              </a:rPr>
              <a:t>CANNOT</a:t>
            </a:r>
            <a:r>
              <a:rPr lang="en-CA" altLang="en-US" sz="1200" dirty="0">
                <a:latin typeface="Arial" charset="0"/>
              </a:rPr>
              <a:t> be changed unless it is prior to expiry.</a:t>
            </a:r>
          </a:p>
        </p:txBody>
      </p:sp>
      <p:cxnSp>
        <p:nvCxnSpPr>
          <p:cNvPr id="8" name="Straight Arrow Connector 7"/>
          <p:cNvCxnSpPr/>
          <p:nvPr/>
        </p:nvCxnSpPr>
        <p:spPr>
          <a:xfrm flipV="1">
            <a:off x="869192" y="5562600"/>
            <a:ext cx="310804" cy="3271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685" y="5288050"/>
            <a:ext cx="5852715" cy="60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460981"/>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Offer Response Document (continued)</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447800"/>
            <a:ext cx="18669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288" y="1787457"/>
            <a:ext cx="4696212" cy="43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82006"/>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i="0" dirty="0" smtClean="0">
                <a:solidFill>
                  <a:schemeClr val="tx1"/>
                </a:solidFill>
                <a:latin typeface="Arial" panose="020B0604020202020204" pitchFamily="34" charset="0"/>
                <a:cs typeface="Arial" panose="020B0604020202020204" pitchFamily="34" charset="0"/>
              </a:rPr>
              <a:t>Offer – Early Response Checkbox</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09600" y="1524000"/>
            <a:ext cx="7924799" cy="3293209"/>
          </a:xfrm>
          <a:prstGeom prst="rect">
            <a:avLst/>
          </a:prstGeom>
        </p:spPr>
        <p:txBody>
          <a:bodyPr vert="horz" wrap="square" lIns="0" tIns="0" rIns="0" bIns="0" rtlCol="0">
            <a:spAutoFit/>
          </a:bodyPr>
          <a:lstStyle/>
          <a:p>
            <a:pPr marL="184150" marR="6350" indent="-171450">
              <a:buFont typeface="Arial" panose="020B0604020202020204" pitchFamily="34" charset="0"/>
              <a:buChar char="•"/>
            </a:pPr>
            <a:r>
              <a:rPr lang="en-US" sz="1200" dirty="0" smtClean="0">
                <a:latin typeface="Arial"/>
                <a:cs typeface="Arial"/>
              </a:rPr>
              <a:t>If the early offer response box is </a:t>
            </a:r>
            <a:r>
              <a:rPr lang="en-US" sz="1200" b="1" dirty="0" smtClean="0">
                <a:latin typeface="Arial"/>
                <a:cs typeface="Arial"/>
              </a:rPr>
              <a:t>unchecked</a:t>
            </a:r>
            <a:r>
              <a:rPr lang="en-US" sz="1200" dirty="0" smtClean="0">
                <a:latin typeface="Arial"/>
                <a:cs typeface="Arial"/>
              </a:rPr>
              <a:t>, changes can be made to the offer response, up to and including, the </a:t>
            </a:r>
            <a:r>
              <a:rPr lang="en-US" sz="1200" b="1" dirty="0" smtClean="0">
                <a:latin typeface="Arial" panose="020B0604020202020204" pitchFamily="34" charset="0"/>
                <a:cs typeface="Arial" panose="020B0604020202020204" pitchFamily="34" charset="0"/>
              </a:rPr>
              <a:t>Offer Expiry Date</a:t>
            </a:r>
            <a:r>
              <a:rPr lang="en-US" sz="1200" b="1" dirty="0" smtClean="0">
                <a:latin typeface="Arial"/>
                <a:cs typeface="Arial"/>
              </a:rPr>
              <a:t>. </a:t>
            </a:r>
            <a:r>
              <a:rPr lang="en-US" sz="1200" dirty="0" smtClean="0">
                <a:latin typeface="Arial"/>
                <a:cs typeface="Arial"/>
              </a:rPr>
              <a:t>The Status will become </a:t>
            </a:r>
            <a:r>
              <a:rPr lang="en-US" sz="1200" b="1" dirty="0" smtClean="0">
                <a:latin typeface="Arial"/>
                <a:cs typeface="Arial"/>
              </a:rPr>
              <a:t>“Offer Response Pending.” </a:t>
            </a:r>
            <a:r>
              <a:rPr lang="en-US" sz="1200" dirty="0">
                <a:latin typeface="Arial"/>
                <a:cs typeface="Arial"/>
              </a:rPr>
              <a:t>Once </a:t>
            </a:r>
            <a:r>
              <a:rPr lang="en-CA" sz="1200" dirty="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Offer Expiry Date </a:t>
            </a:r>
            <a:r>
              <a:rPr lang="en-CA" sz="1200" dirty="0" smtClean="0">
                <a:latin typeface="Arial" panose="020B0604020202020204" pitchFamily="34" charset="0"/>
                <a:cs typeface="Arial" panose="020B0604020202020204" pitchFamily="34" charset="0"/>
              </a:rPr>
              <a:t>passes, the offer response is sent to the internal system and </a:t>
            </a:r>
            <a:r>
              <a:rPr lang="en-CA" sz="1200" dirty="0">
                <a:latin typeface="Arial" panose="020B0604020202020204" pitchFamily="34" charset="0"/>
                <a:cs typeface="Arial" panose="020B0604020202020204" pitchFamily="34" charset="0"/>
              </a:rPr>
              <a:t>the status </a:t>
            </a:r>
            <a:r>
              <a:rPr lang="en-CA" sz="1200" dirty="0" smtClean="0">
                <a:latin typeface="Arial" panose="020B0604020202020204" pitchFamily="34" charset="0"/>
                <a:cs typeface="Arial" panose="020B0604020202020204" pitchFamily="34" charset="0"/>
              </a:rPr>
              <a:t>will become </a:t>
            </a:r>
            <a:r>
              <a:rPr lang="en-CA" sz="1200" b="1" dirty="0" smtClean="0">
                <a:latin typeface="Arial" panose="020B0604020202020204" pitchFamily="34" charset="0"/>
                <a:cs typeface="Arial" panose="020B0604020202020204" pitchFamily="34" charset="0"/>
              </a:rPr>
              <a:t>“Processing </a:t>
            </a:r>
            <a:r>
              <a:rPr lang="en-CA" sz="1200" b="1" dirty="0">
                <a:latin typeface="Arial" panose="020B0604020202020204" pitchFamily="34" charset="0"/>
                <a:cs typeface="Arial" panose="020B0604020202020204" pitchFamily="34" charset="0"/>
              </a:rPr>
              <a:t>(Offer Response Submitted</a:t>
            </a:r>
            <a:r>
              <a:rPr lang="en-CA" sz="1200" b="1" dirty="0" smtClean="0">
                <a:latin typeface="Arial" panose="020B0604020202020204" pitchFamily="34" charset="0"/>
                <a:cs typeface="Arial" panose="020B0604020202020204" pitchFamily="34" charset="0"/>
              </a:rPr>
              <a:t>)”.</a:t>
            </a:r>
            <a:endParaRPr lang="en-US" sz="1200" dirty="0" smtClean="0">
              <a:latin typeface="Arial"/>
              <a:cs typeface="Arial"/>
            </a:endParaRPr>
          </a:p>
          <a:p>
            <a:pPr marL="12700" marR="6350"/>
            <a:endParaRPr lang="en-US" sz="1000" dirty="0" smtClean="0">
              <a:latin typeface="Arial"/>
              <a:cs typeface="Arial"/>
            </a:endParaRPr>
          </a:p>
          <a:p>
            <a:pPr marL="184150" marR="6350" indent="-171450">
              <a:buFont typeface="Arial" panose="020B0604020202020204" pitchFamily="34" charset="0"/>
              <a:buChar char="•"/>
            </a:pPr>
            <a:r>
              <a:rPr lang="en-US" sz="1200" dirty="0">
                <a:latin typeface="Arial"/>
                <a:cs typeface="Arial"/>
              </a:rPr>
              <a:t>If </a:t>
            </a:r>
            <a:r>
              <a:rPr lang="en-US" sz="1200" dirty="0" smtClean="0">
                <a:latin typeface="Arial"/>
                <a:cs typeface="Arial"/>
              </a:rPr>
              <a:t>the early offer </a:t>
            </a:r>
            <a:r>
              <a:rPr lang="en-US" sz="1200" dirty="0">
                <a:latin typeface="Arial"/>
                <a:cs typeface="Arial"/>
              </a:rPr>
              <a:t>response </a:t>
            </a:r>
            <a:r>
              <a:rPr lang="en-US" sz="1200" dirty="0" smtClean="0">
                <a:latin typeface="Arial"/>
                <a:cs typeface="Arial"/>
              </a:rPr>
              <a:t>box is </a:t>
            </a:r>
            <a:r>
              <a:rPr lang="en-US" sz="1200" b="1" dirty="0" smtClean="0">
                <a:latin typeface="Arial"/>
                <a:cs typeface="Arial"/>
              </a:rPr>
              <a:t>checked</a:t>
            </a:r>
            <a:r>
              <a:rPr lang="en-US" sz="1200" dirty="0">
                <a:latin typeface="Arial"/>
                <a:cs typeface="Arial"/>
              </a:rPr>
              <a:t>, </a:t>
            </a:r>
            <a:r>
              <a:rPr lang="en-US" sz="1200" b="1" dirty="0" smtClean="0">
                <a:latin typeface="Arial"/>
                <a:cs typeface="Arial"/>
              </a:rPr>
              <a:t>NO changes </a:t>
            </a:r>
            <a:r>
              <a:rPr lang="en-US" sz="1200" dirty="0" smtClean="0">
                <a:latin typeface="Arial"/>
                <a:cs typeface="Arial"/>
              </a:rPr>
              <a:t>can be made to the offer response </a:t>
            </a:r>
            <a:r>
              <a:rPr lang="en-US" sz="1200" b="1" dirty="0" smtClean="0">
                <a:latin typeface="Arial"/>
                <a:cs typeface="Arial"/>
              </a:rPr>
              <a:t>unless</a:t>
            </a:r>
            <a:r>
              <a:rPr lang="en-US" sz="1200" dirty="0" smtClean="0">
                <a:latin typeface="Arial"/>
                <a:cs typeface="Arial"/>
              </a:rPr>
              <a:t> it is prior to expiry as </a:t>
            </a:r>
            <a:r>
              <a:rPr lang="en-CA" sz="1200" dirty="0" smtClean="0">
                <a:latin typeface="Arial"/>
                <a:cs typeface="Arial"/>
              </a:rPr>
              <a:t>the offer response has been submitted </a:t>
            </a:r>
            <a:r>
              <a:rPr lang="en-CA" sz="1200" dirty="0">
                <a:latin typeface="Arial"/>
                <a:cs typeface="Arial"/>
              </a:rPr>
              <a:t>to the internal system</a:t>
            </a:r>
            <a:r>
              <a:rPr lang="en-US" sz="1200" dirty="0" smtClean="0">
                <a:latin typeface="Arial"/>
                <a:cs typeface="Arial"/>
              </a:rPr>
              <a:t>. Once the internal system has received the offer response, the status </a:t>
            </a:r>
            <a:r>
              <a:rPr lang="en-US" sz="1200" dirty="0">
                <a:latin typeface="Arial"/>
                <a:cs typeface="Arial"/>
              </a:rPr>
              <a:t>will become </a:t>
            </a:r>
            <a:r>
              <a:rPr lang="en-US" sz="1200" b="1" dirty="0" smtClean="0">
                <a:latin typeface="Arial"/>
                <a:cs typeface="Arial"/>
              </a:rPr>
              <a:t>“Processing (Offer Response Submitted).” </a:t>
            </a:r>
            <a:r>
              <a:rPr lang="en-US" sz="1200" dirty="0" smtClean="0">
                <a:latin typeface="Arial"/>
                <a:cs typeface="Arial"/>
              </a:rPr>
              <a:t>At this point Alberta </a:t>
            </a:r>
            <a:r>
              <a:rPr lang="en-US" sz="1200" dirty="0">
                <a:latin typeface="Arial"/>
                <a:cs typeface="Arial"/>
              </a:rPr>
              <a:t>Energy may finalize the agreement </a:t>
            </a:r>
            <a:r>
              <a:rPr lang="en-US" sz="1200" dirty="0" smtClean="0">
                <a:latin typeface="Arial"/>
                <a:cs typeface="Arial"/>
              </a:rPr>
              <a:t>at any point after a</a:t>
            </a:r>
            <a:r>
              <a:rPr lang="en-US" sz="1200" dirty="0" smtClean="0">
                <a:latin typeface="Arial" panose="020B0604020202020204" pitchFamily="34" charset="0"/>
                <a:cs typeface="Arial" panose="020B0604020202020204" pitchFamily="34" charset="0"/>
              </a:rPr>
              <a:t>greement expiry</a:t>
            </a:r>
            <a:r>
              <a:rPr lang="en-US" sz="1200" dirty="0" smtClean="0">
                <a:latin typeface="Arial"/>
                <a:cs typeface="Arial"/>
              </a:rPr>
              <a:t>.</a:t>
            </a:r>
          </a:p>
          <a:p>
            <a:pPr marL="184150" marR="6350" indent="-171450">
              <a:buFont typeface="Arial" panose="020B0604020202020204" pitchFamily="34" charset="0"/>
              <a:buChar char="•"/>
            </a:pPr>
            <a:endParaRPr lang="en-US" sz="1200" dirty="0">
              <a:latin typeface="Arial"/>
              <a:cs typeface="Arial"/>
            </a:endParaRPr>
          </a:p>
          <a:p>
            <a:pPr marL="184150" marR="6350" indent="-171450">
              <a:buFont typeface="Arial" panose="020B0604020202020204" pitchFamily="34" charset="0"/>
              <a:buChar char="•"/>
            </a:pPr>
            <a:r>
              <a:rPr lang="en-US" sz="1200" dirty="0" smtClean="0">
                <a:latin typeface="Arial"/>
                <a:cs typeface="Arial"/>
              </a:rPr>
              <a:t>If you are submitting additional data or a request for review, it is </a:t>
            </a:r>
            <a:r>
              <a:rPr lang="en-US" sz="1200" b="1" dirty="0" smtClean="0">
                <a:latin typeface="Arial"/>
                <a:cs typeface="Arial"/>
              </a:rPr>
              <a:t>advantageous</a:t>
            </a:r>
            <a:r>
              <a:rPr lang="en-US" sz="1200" dirty="0" smtClean="0">
                <a:latin typeface="Arial"/>
                <a:cs typeface="Arial"/>
              </a:rPr>
              <a:t> to check the </a:t>
            </a:r>
            <a:r>
              <a:rPr lang="en-US" sz="1200" b="1" dirty="0" smtClean="0">
                <a:latin typeface="Arial"/>
                <a:cs typeface="Arial"/>
              </a:rPr>
              <a:t>Early Response </a:t>
            </a:r>
            <a:r>
              <a:rPr lang="en-US" sz="1200" dirty="0" smtClean="0">
                <a:latin typeface="Arial"/>
                <a:cs typeface="Arial"/>
              </a:rPr>
              <a:t>box because this ensures that your response is sent right away. If you do not check the early response box, the response is not sent until after the offer expiry date.</a:t>
            </a:r>
          </a:p>
          <a:p>
            <a:pPr marL="184150" marR="6350" indent="-171450">
              <a:buFont typeface="Arial" panose="020B0604020202020204" pitchFamily="34" charset="0"/>
              <a:buChar char="•"/>
            </a:pPr>
            <a:endParaRPr lang="en-US" sz="1200" dirty="0">
              <a:latin typeface="Arial"/>
              <a:cs typeface="Arial"/>
            </a:endParaRPr>
          </a:p>
          <a:p>
            <a:pPr marL="12700" marR="6350"/>
            <a:r>
              <a:rPr lang="en-CA" sz="1200" b="1" dirty="0">
                <a:latin typeface="Arial" panose="020B0604020202020204" pitchFamily="34" charset="0"/>
                <a:cs typeface="Arial" panose="020B0604020202020204" pitchFamily="34" charset="0"/>
              </a:rPr>
              <a:t>Note</a:t>
            </a:r>
            <a:r>
              <a:rPr lang="en-CA" sz="1200" dirty="0">
                <a:latin typeface="Arial" panose="020B0604020202020204" pitchFamily="34" charset="0"/>
                <a:cs typeface="Arial" panose="020B0604020202020204" pitchFamily="34" charset="0"/>
              </a:rPr>
              <a:t>:  </a:t>
            </a:r>
            <a:r>
              <a:rPr lang="en-CA" sz="1200" dirty="0" smtClean="0">
                <a:latin typeface="Arial" panose="020B0604020202020204" pitchFamily="34" charset="0"/>
                <a:cs typeface="Arial" panose="020B0604020202020204" pitchFamily="34" charset="0"/>
              </a:rPr>
              <a:t>Authorizing Alberta Energy to finalize the agreement before the </a:t>
            </a:r>
            <a:r>
              <a:rPr lang="en-CA" sz="1200" b="1" dirty="0" smtClean="0">
                <a:latin typeface="Arial" panose="020B0604020202020204" pitchFamily="34" charset="0"/>
                <a:cs typeface="Arial" panose="020B0604020202020204" pitchFamily="34" charset="0"/>
              </a:rPr>
              <a:t>Offer </a:t>
            </a:r>
            <a:r>
              <a:rPr lang="en-CA" sz="1200" b="1" dirty="0">
                <a:latin typeface="Arial" panose="020B0604020202020204" pitchFamily="34" charset="0"/>
                <a:cs typeface="Arial" panose="020B0604020202020204" pitchFamily="34" charset="0"/>
              </a:rPr>
              <a:t>Expiry </a:t>
            </a:r>
            <a:r>
              <a:rPr lang="en-CA" sz="1200" b="1" dirty="0" smtClean="0">
                <a:latin typeface="Arial" panose="020B0604020202020204" pitchFamily="34" charset="0"/>
                <a:cs typeface="Arial" panose="020B0604020202020204" pitchFamily="34" charset="0"/>
              </a:rPr>
              <a:t>Date </a:t>
            </a:r>
            <a:r>
              <a:rPr lang="en-CA" sz="1200" dirty="0" smtClean="0">
                <a:latin typeface="Arial" panose="020B0604020202020204" pitchFamily="34" charset="0"/>
                <a:cs typeface="Arial" panose="020B0604020202020204" pitchFamily="34" charset="0"/>
              </a:rPr>
              <a:t>does not flag the agreement </a:t>
            </a:r>
            <a:r>
              <a:rPr lang="en-CA" sz="1200" dirty="0">
                <a:latin typeface="Arial" panose="020B0604020202020204" pitchFamily="34" charset="0"/>
                <a:cs typeface="Arial" panose="020B0604020202020204" pitchFamily="34" charset="0"/>
              </a:rPr>
              <a:t>as a rush. It simply means that </a:t>
            </a:r>
            <a:r>
              <a:rPr lang="en-CA" sz="1200" dirty="0" smtClean="0">
                <a:latin typeface="Arial" panose="020B0604020202020204" pitchFamily="34" charset="0"/>
                <a:cs typeface="Arial" panose="020B0604020202020204" pitchFamily="34" charset="0"/>
              </a:rPr>
              <a:t>the agreement is placed </a:t>
            </a:r>
            <a:r>
              <a:rPr lang="en-CA" sz="1200" dirty="0">
                <a:latin typeface="Arial" panose="020B0604020202020204" pitchFamily="34" charset="0"/>
                <a:cs typeface="Arial" panose="020B0604020202020204" pitchFamily="34" charset="0"/>
              </a:rPr>
              <a:t>into the offer response work list sooner.  Alberta Energy has one month from the Offer Response received date to process.</a:t>
            </a:r>
          </a:p>
          <a:p>
            <a:pPr marL="12700" marR="6350"/>
            <a:endParaRPr lang="en-US" sz="1200" dirty="0" smtClean="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05400"/>
            <a:ext cx="7789863"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044998"/>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p:nvPr/>
        </p:nvSpPr>
        <p:spPr>
          <a:xfrm>
            <a:off x="226638" y="1515463"/>
            <a:ext cx="2897562" cy="2000548"/>
          </a:xfrm>
          <a:prstGeom prst="rect">
            <a:avLst/>
          </a:prstGeom>
        </p:spPr>
        <p:txBody>
          <a:bodyPr vert="horz" wrap="square" lIns="0" tIns="0" rIns="0" bIns="0" rtlCol="0">
            <a:spAutoFit/>
          </a:bodyPr>
          <a:lstStyle/>
          <a:p>
            <a:pPr marL="12700" marR="6350"/>
            <a:r>
              <a:rPr lang="en-CA" sz="1200" dirty="0">
                <a:latin typeface="Arial" panose="020B0604020202020204" pitchFamily="34" charset="0"/>
                <a:cs typeface="Arial" panose="020B0604020202020204" pitchFamily="34" charset="0"/>
              </a:rPr>
              <a:t>You must have </a:t>
            </a:r>
            <a:r>
              <a:rPr lang="en-CA" sz="1200" dirty="0" smtClean="0">
                <a:latin typeface="Arial" panose="020B0604020202020204" pitchFamily="34" charset="0"/>
                <a:cs typeface="Arial" panose="020B0604020202020204" pitchFamily="34" charset="0"/>
              </a:rPr>
              <a:t>the Submitter </a:t>
            </a:r>
            <a:r>
              <a:rPr lang="en-CA" sz="1200" dirty="0">
                <a:latin typeface="Arial" panose="020B0604020202020204" pitchFamily="34" charset="0"/>
                <a:cs typeface="Arial" panose="020B0604020202020204" pitchFamily="34" charset="0"/>
              </a:rPr>
              <a:t>role to </a:t>
            </a:r>
            <a:r>
              <a:rPr lang="en-US" sz="1200" dirty="0">
                <a:latin typeface="Arial" panose="020B0604020202020204" pitchFamily="34" charset="0"/>
                <a:cs typeface="Arial" panose="020B0604020202020204" pitchFamily="34" charset="0"/>
              </a:rPr>
              <a:t>submit an offer response.</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Submit once the offer response is complete.</a:t>
            </a:r>
          </a:p>
          <a:p>
            <a:pPr marL="12700" marR="6350">
              <a:lnSpc>
                <a:spcPct val="100000"/>
              </a:lnSpc>
            </a:pPr>
            <a:endParaRPr lang="en-US" sz="1200" dirty="0">
              <a:latin typeface="Arial" pitchFamily="34" charset="0"/>
              <a:cs typeface="Arial" pitchFamily="34" charset="0"/>
            </a:endParaRPr>
          </a:p>
          <a:p>
            <a:pPr marL="12700" marR="6350"/>
            <a:r>
              <a:rPr lang="en-US" sz="1200" dirty="0">
                <a:latin typeface="Arial" pitchFamily="34" charset="0"/>
                <a:cs typeface="Arial" pitchFamily="34" charset="0"/>
              </a:rPr>
              <a:t>If you only save your offer response it will not come to Alberta Energy. After the offer expiry date the status will become processing (no response)</a:t>
            </a:r>
            <a:endParaRPr lang="en-CA" sz="1200" dirty="0">
              <a:latin typeface="Arial" panose="020B0604020202020204" pitchFamily="34" charset="0"/>
              <a:cs typeface="Arial" panose="020B0604020202020204" pitchFamily="34" charset="0"/>
            </a:endParaRPr>
          </a:p>
          <a:p>
            <a:pPr marL="12700" marR="6350">
              <a:lnSpc>
                <a:spcPct val="100000"/>
              </a:lnSpc>
            </a:pPr>
            <a:endParaRPr lang="en-US" sz="1200" dirty="0">
              <a:latin typeface="Arial" pitchFamily="34" charset="0"/>
              <a:cs typeface="Arial" pitchFamily="34" charset="0"/>
            </a:endParaRPr>
          </a:p>
        </p:txBody>
      </p:sp>
      <p:pic>
        <p:nvPicPr>
          <p:cNvPr id="7" name="Picture 2" descr="C:\Users\YinO\AppData\Local\Temp\SNAGHTML1cb6b8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4495800"/>
            <a:ext cx="23050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YinO\AppData\Local\Temp\SNAGHTML1cb79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8560"/>
            <a:ext cx="3438525"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4343400" y="4810542"/>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ounded Rectangular Callout 9"/>
          <p:cNvSpPr/>
          <p:nvPr/>
        </p:nvSpPr>
        <p:spPr>
          <a:xfrm>
            <a:off x="685800" y="5410200"/>
            <a:ext cx="1239167" cy="609600"/>
          </a:xfrm>
          <a:prstGeom prst="wedgeRoundRectCallout">
            <a:avLst>
              <a:gd name="adj1" fmla="val 92333"/>
              <a:gd name="adj2" fmla="val -276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1" name="Rounded Rectangular Callout 10"/>
          <p:cNvSpPr/>
          <p:nvPr/>
        </p:nvSpPr>
        <p:spPr>
          <a:xfrm>
            <a:off x="7467600" y="5402640"/>
            <a:ext cx="1239167" cy="609600"/>
          </a:xfrm>
          <a:prstGeom prst="wedgeRoundRectCallout">
            <a:avLst>
              <a:gd name="adj1" fmla="val -81115"/>
              <a:gd name="adj2" fmla="val 172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6" name="Title 5"/>
          <p:cNvSpPr>
            <a:spLocks noGrp="1"/>
          </p:cNvSpPr>
          <p:nvPr>
            <p:ph type="title" idx="4294967295"/>
          </p:nvPr>
        </p:nvSpPr>
        <p:spPr>
          <a:xfrm>
            <a:off x="228600" y="106680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Submit Offer Response</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066800"/>
            <a:ext cx="5116149" cy="307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3657600" y="3886200"/>
            <a:ext cx="272446" cy="3123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732178"/>
            <a:ext cx="5063215" cy="56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a:xfrm>
            <a:off x="1615374" y="3378470"/>
            <a:ext cx="1577414" cy="719033"/>
          </a:xfrm>
          <a:prstGeom prst="wedgeRoundRectCallout">
            <a:avLst>
              <a:gd name="adj1" fmla="val 188324"/>
              <a:gd name="adj2" fmla="val 640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28981361"/>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5240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Final</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447800" y="2209800"/>
            <a:ext cx="6858000" cy="3293209"/>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If a final document is received by ETS, application status becomes Completed.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a:t>
            </a:r>
            <a:r>
              <a:rPr lang="en-CA" sz="1400" dirty="0" smtClean="0">
                <a:latin typeface="Arial" panose="020B0604020202020204" pitchFamily="34" charset="0"/>
                <a:cs typeface="Arial" panose="020B0604020202020204" pitchFamily="34" charset="0"/>
              </a:rPr>
              <a:t>may be sent </a:t>
            </a:r>
            <a:r>
              <a:rPr lang="en-CA" sz="1400" dirty="0">
                <a:latin typeface="Arial" panose="020B0604020202020204" pitchFamily="34" charset="0"/>
                <a:cs typeface="Arial" panose="020B0604020202020204" pitchFamily="34" charset="0"/>
              </a:rPr>
              <a:t>from ETS informing your </a:t>
            </a:r>
            <a:r>
              <a:rPr lang="en-CA" sz="1400" dirty="0" smtClean="0">
                <a:latin typeface="Arial" panose="020B0604020202020204" pitchFamily="34" charset="0"/>
                <a:cs typeface="Arial" panose="020B0604020202020204" pitchFamily="34" charset="0"/>
              </a:rPr>
              <a:t>company, and the applicant if applicable, </a:t>
            </a:r>
            <a:r>
              <a:rPr lang="en-CA" sz="1400" dirty="0">
                <a:latin typeface="Arial" panose="020B0604020202020204" pitchFamily="34" charset="0"/>
                <a:cs typeface="Arial" panose="020B0604020202020204" pitchFamily="34" charset="0"/>
              </a:rPr>
              <a:t>that </a:t>
            </a:r>
            <a:r>
              <a:rPr lang="en-CA" sz="1400" dirty="0" smtClean="0">
                <a:latin typeface="Arial" panose="020B0604020202020204" pitchFamily="34" charset="0"/>
                <a:cs typeface="Arial" panose="020B0604020202020204" pitchFamily="34" charset="0"/>
              </a:rPr>
              <a:t>a final document is available for viewing. These email notifications are considered a courtesy and should not be relied on to track PNG Continuation Applications in ETS.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a:t>
            </a:r>
            <a:r>
              <a:rPr lang="en-US" sz="1400" dirty="0" smtClean="0">
                <a:latin typeface="Arial" panose="020B0604020202020204" pitchFamily="34" charset="0"/>
                <a:cs typeface="Arial" panose="020B0604020202020204" pitchFamily="34" charset="0"/>
              </a:rPr>
              <a:t>the same, the email goes to the company’s contact person for the request.</a:t>
            </a:r>
            <a:endParaRPr lang="en-CA"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Where the Designated Representative and the Authorized Applicant are different, the Designated Representative email goes to whomever has PNG Continuation Documents form type (assigned by the Site Admin) and the Authorized Applicant email goes to the company’s contact person for the request. </a:t>
            </a:r>
            <a:endParaRPr lang="en-CA"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 final document contains a final letter and an amended appendix if applicable.</a:t>
            </a:r>
          </a:p>
        </p:txBody>
      </p:sp>
    </p:spTree>
    <p:extLst>
      <p:ext uri="{BB962C8B-B14F-4D97-AF65-F5344CB8AC3E}">
        <p14:creationId xmlns:p14="http://schemas.microsoft.com/office/powerpoint/2010/main" val="927773694"/>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View Final (as Applicant)	</a:t>
            </a:r>
            <a:endParaRPr lang="en-CA" sz="1600" b="1" i="0" dirty="0">
              <a:solidFill>
                <a:schemeClr val="tx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8245"/>
            <a:ext cx="4869993" cy="267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974181"/>
            <a:ext cx="5970585" cy="104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5722790" y="4018933"/>
            <a:ext cx="349708" cy="5419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object 5"/>
          <p:cNvSpPr/>
          <p:nvPr/>
        </p:nvSpPr>
        <p:spPr>
          <a:xfrm flipH="1">
            <a:off x="6248400" y="5362840"/>
            <a:ext cx="762000" cy="12955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4" name="object 5"/>
          <p:cNvSpPr/>
          <p:nvPr/>
        </p:nvSpPr>
        <p:spPr>
          <a:xfrm flipH="1">
            <a:off x="5257800" y="3831182"/>
            <a:ext cx="495300" cy="18775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a:off x="6248400" y="4813737"/>
            <a:ext cx="381000" cy="54910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object 2"/>
          <p:cNvSpPr txBox="1"/>
          <p:nvPr/>
        </p:nvSpPr>
        <p:spPr>
          <a:xfrm>
            <a:off x="4807407" y="4572000"/>
            <a:ext cx="3117393"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final document click on either link.</a:t>
            </a:r>
          </a:p>
        </p:txBody>
      </p:sp>
    </p:spTree>
    <p:extLst>
      <p:ext uri="{BB962C8B-B14F-4D97-AF65-F5344CB8AC3E}">
        <p14:creationId xmlns:p14="http://schemas.microsoft.com/office/powerpoint/2010/main" val="1311717444"/>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6" y="2301408"/>
            <a:ext cx="55911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699320"/>
            <a:ext cx="1718717"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View Final (as Designated Representative)	</a:t>
            </a:r>
            <a:endParaRPr lang="en-CA" sz="1600" b="1" i="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flipH="1">
            <a:off x="1866900" y="1524000"/>
            <a:ext cx="1600200" cy="666750"/>
          </a:xfrm>
          <a:prstGeom prst="wedgeRoundRectCallout">
            <a:avLst>
              <a:gd name="adj1" fmla="val 69251"/>
              <a:gd name="adj2" fmla="val 1100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a:t>
            </a:r>
            <a:r>
              <a:rPr lang="en-US" sz="1200" dirty="0">
                <a:solidFill>
                  <a:schemeClr val="tx1"/>
                </a:solidFill>
                <a:latin typeface="Arial" pitchFamily="34" charset="0"/>
                <a:cs typeface="Arial" pitchFamily="34" charset="0"/>
              </a:rPr>
              <a:t>Select </a:t>
            </a:r>
            <a:r>
              <a:rPr lang="en-US" sz="1200" b="1" dirty="0" smtClean="0">
                <a:solidFill>
                  <a:schemeClr val="tx1"/>
                </a:solidFill>
                <a:latin typeface="Arial" pitchFamily="34" charset="0"/>
                <a:cs typeface="Arial" pitchFamily="34" charset="0"/>
              </a:rPr>
              <a:t>Request Status</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flipH="1" flipV="1">
            <a:off x="7272336" y="5064918"/>
            <a:ext cx="9525" cy="5381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object 5"/>
          <p:cNvSpPr/>
          <p:nvPr/>
        </p:nvSpPr>
        <p:spPr>
          <a:xfrm flipH="1">
            <a:off x="6934200" y="4876800"/>
            <a:ext cx="648000" cy="1524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0" name="TextBox 4"/>
          <p:cNvSpPr txBox="1">
            <a:spLocks noChangeArrowheads="1"/>
          </p:cNvSpPr>
          <p:nvPr/>
        </p:nvSpPr>
        <p:spPr bwMode="auto">
          <a:xfrm>
            <a:off x="2667000" y="4327179"/>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a:t>
            </a:r>
            <a:r>
              <a:rPr lang="en-US" altLang="en-US" sz="1400" dirty="0" smtClean="0">
                <a:solidFill>
                  <a:srgbClr val="FF0000"/>
                </a:solidFill>
                <a:latin typeface="Arial" charset="0"/>
              </a:rPr>
              <a:t>Result</a:t>
            </a:r>
            <a:endParaRPr lang="en-CA" altLang="en-US" sz="1400" dirty="0">
              <a:solidFill>
                <a:srgbClr val="FF0000"/>
              </a:solidFill>
              <a:latin typeface="Arial" charset="0"/>
            </a:endParaRPr>
          </a:p>
        </p:txBody>
      </p:sp>
      <p:sp>
        <p:nvSpPr>
          <p:cNvPr id="12" name="Rounded Rectangular Callout 11"/>
          <p:cNvSpPr/>
          <p:nvPr/>
        </p:nvSpPr>
        <p:spPr>
          <a:xfrm flipH="1">
            <a:off x="4506915" y="1524000"/>
            <a:ext cx="1600200" cy="666750"/>
          </a:xfrm>
          <a:prstGeom prst="wedgeRoundRectCallout">
            <a:avLst>
              <a:gd name="adj1" fmla="val 21632"/>
              <a:gd name="adj2" fmla="val 1814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Choose your search parameters</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flipH="1">
            <a:off x="3646251" y="5438269"/>
            <a:ext cx="1600200" cy="666750"/>
          </a:xfrm>
          <a:prstGeom prst="wedgeRoundRectCallout">
            <a:avLst>
              <a:gd name="adj1" fmla="val -18250"/>
              <a:gd name="adj2" fmla="val -1793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Retrieve</a:t>
            </a:r>
            <a:endParaRPr lang="en-CA" sz="1200" b="1" dirty="0">
              <a:solidFill>
                <a:schemeClr val="tx1"/>
              </a:solidFill>
              <a:latin typeface="Arial" pitchFamily="34" charset="0"/>
              <a:cs typeface="Arial" pitchFamily="34" charset="0"/>
            </a:endParaRPr>
          </a:p>
        </p:txBody>
      </p:sp>
      <p:sp>
        <p:nvSpPr>
          <p:cNvPr id="14" name="object 2"/>
          <p:cNvSpPr txBox="1"/>
          <p:nvPr/>
        </p:nvSpPr>
        <p:spPr>
          <a:xfrm>
            <a:off x="5783265" y="5679311"/>
            <a:ext cx="2979735"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final document click on this link.</a:t>
            </a:r>
          </a:p>
        </p:txBody>
      </p:sp>
      <p:grpSp>
        <p:nvGrpSpPr>
          <p:cNvPr id="15" name="Group 14"/>
          <p:cNvGrpSpPr/>
          <p:nvPr/>
        </p:nvGrpSpPr>
        <p:grpSpPr>
          <a:xfrm>
            <a:off x="76200" y="5967401"/>
            <a:ext cx="9067800" cy="447675"/>
            <a:chOff x="228600" y="5965825"/>
            <a:chExt cx="8497888" cy="447675"/>
          </a:xfrm>
        </p:grpSpPr>
        <p:sp>
          <p:nvSpPr>
            <p:cNvPr id="16" name="Rectangle 15"/>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In order to view documents in Request Status you must have PNG Continuation Documents form type assigned. </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8085685"/>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9050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Offer Withdrawn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8" y="2590800"/>
            <a:ext cx="6855461"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If an offer is withdrawn, Alberta Energy will contact the company. ETS will not send an email notification.  </a:t>
            </a: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Once </a:t>
            </a:r>
            <a:r>
              <a:rPr lang="en-CA" sz="1400" dirty="0">
                <a:latin typeface="Arial" panose="020B0604020202020204" pitchFamily="34" charset="0"/>
                <a:cs typeface="Arial" panose="020B0604020202020204" pitchFamily="34" charset="0"/>
              </a:rPr>
              <a:t>the offer </a:t>
            </a:r>
            <a:r>
              <a:rPr lang="en-CA" sz="1400" dirty="0" smtClean="0">
                <a:latin typeface="Arial" panose="020B0604020202020204" pitchFamily="34" charset="0"/>
                <a:cs typeface="Arial" panose="020B0604020202020204" pitchFamily="34" charset="0"/>
              </a:rPr>
              <a:t>is withdrawn</a:t>
            </a:r>
            <a:r>
              <a:rPr lang="en-CA" sz="1400" dirty="0">
                <a:latin typeface="Arial" panose="020B0604020202020204" pitchFamily="34" charset="0"/>
                <a:cs typeface="Arial" panose="020B0604020202020204" pitchFamily="34" charset="0"/>
              </a:rPr>
              <a:t>, it is </a:t>
            </a:r>
            <a:r>
              <a:rPr lang="en-CA" sz="1400" dirty="0" smtClean="0">
                <a:latin typeface="Arial" panose="020B0604020202020204" pitchFamily="34" charset="0"/>
                <a:cs typeface="Arial" panose="020B0604020202020204" pitchFamily="34" charset="0"/>
              </a:rPr>
              <a:t>removed and is no </a:t>
            </a:r>
            <a:r>
              <a:rPr lang="en-CA" sz="1400" dirty="0">
                <a:latin typeface="Arial" panose="020B0604020202020204" pitchFamily="34" charset="0"/>
                <a:cs typeface="Arial" panose="020B0604020202020204" pitchFamily="34" charset="0"/>
              </a:rPr>
              <a:t>longer </a:t>
            </a:r>
            <a:r>
              <a:rPr lang="en-CA" sz="1400" dirty="0" smtClean="0">
                <a:latin typeface="Arial" panose="020B0604020202020204" pitchFamily="34" charset="0"/>
                <a:cs typeface="Arial" panose="020B0604020202020204" pitchFamily="34" charset="0"/>
              </a:rPr>
              <a:t>accessible (cannot be seen in the Offer tab.) </a:t>
            </a: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Offer Withdrawn Applications will return </a:t>
            </a:r>
            <a:r>
              <a:rPr lang="en-CA" sz="1400" dirty="0">
                <a:latin typeface="Arial" panose="020B0604020202020204" pitchFamily="34" charset="0"/>
                <a:cs typeface="Arial" panose="020B0604020202020204" pitchFamily="34" charset="0"/>
              </a:rPr>
              <a:t>to Processing (Submitted) status</a:t>
            </a:r>
            <a:r>
              <a:rPr lang="en-CA" sz="1400" dirty="0" smtClean="0">
                <a:latin typeface="Arial" panose="020B0604020202020204" pitchFamily="34" charset="0"/>
                <a:cs typeface="Arial" panose="020B0604020202020204" pitchFamily="34" charset="0"/>
              </a:rPr>
              <a:t>. </a:t>
            </a: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“No Application” or Correction Application</a:t>
            </a:r>
            <a:r>
              <a:rPr lang="en-CA" sz="1400" dirty="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with the offer withdrawn will become Offer Withdrawn status.</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313531"/>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Drilling Over Expiry</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1908215"/>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You can only amend a Processing (Submitted) application that has well(s) drilling over expiry and the agreement has expired.</a:t>
            </a: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You must have the Creator role to amend an application and the Submitter role to </a:t>
            </a:r>
            <a:r>
              <a:rPr lang="en-US" sz="1400" dirty="0" smtClean="0">
                <a:latin typeface="Arial" panose="020B0604020202020204" pitchFamily="34" charset="0"/>
                <a:cs typeface="Arial" panose="020B0604020202020204" pitchFamily="34" charset="0"/>
              </a:rPr>
              <a:t>submit it.</a:t>
            </a: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You </a:t>
            </a:r>
            <a:r>
              <a:rPr lang="en-CA" sz="1400" dirty="0">
                <a:latin typeface="Arial" panose="020B0604020202020204" pitchFamily="34" charset="0"/>
                <a:cs typeface="Arial" panose="020B0604020202020204" pitchFamily="34" charset="0"/>
              </a:rPr>
              <a:t>have up to 1 month from </a:t>
            </a:r>
            <a:r>
              <a:rPr lang="en-CA" sz="1400" dirty="0" smtClean="0">
                <a:latin typeface="Arial" panose="020B0604020202020204" pitchFamily="34" charset="0"/>
                <a:cs typeface="Arial" panose="020B0604020202020204" pitchFamily="34" charset="0"/>
              </a:rPr>
              <a:t>the rig </a:t>
            </a:r>
            <a:r>
              <a:rPr lang="en-CA" sz="1400" dirty="0">
                <a:latin typeface="Arial" panose="020B0604020202020204" pitchFamily="34" charset="0"/>
                <a:cs typeface="Arial" panose="020B0604020202020204" pitchFamily="34" charset="0"/>
              </a:rPr>
              <a:t>release date to amend </a:t>
            </a:r>
            <a:r>
              <a:rPr lang="en-CA" sz="1400" dirty="0" smtClean="0">
                <a:latin typeface="Arial" panose="020B0604020202020204" pitchFamily="34" charset="0"/>
                <a:cs typeface="Arial" panose="020B0604020202020204" pitchFamily="34" charset="0"/>
              </a:rPr>
              <a:t>the application. </a:t>
            </a:r>
            <a:r>
              <a:rPr lang="en-US" sz="1400" dirty="0">
                <a:latin typeface="Arial" panose="020B0604020202020204" pitchFamily="34" charset="0"/>
                <a:cs typeface="Arial" panose="020B0604020202020204" pitchFamily="34" charset="0"/>
              </a:rPr>
              <a:t>If </a:t>
            </a:r>
            <a:r>
              <a:rPr lang="en-US" sz="1400" dirty="0" smtClean="0">
                <a:latin typeface="Arial" panose="020B0604020202020204" pitchFamily="34" charset="0"/>
                <a:cs typeface="Arial" panose="020B0604020202020204" pitchFamily="34" charset="0"/>
              </a:rPr>
              <a:t>the amendment </a:t>
            </a:r>
            <a:r>
              <a:rPr lang="en-US" sz="1400" dirty="0">
                <a:latin typeface="Arial" panose="020B0604020202020204" pitchFamily="34" charset="0"/>
                <a:cs typeface="Arial" panose="020B0604020202020204" pitchFamily="34" charset="0"/>
              </a:rPr>
              <a:t>is not submitted within </a:t>
            </a:r>
            <a:r>
              <a:rPr lang="en-US" sz="1400" dirty="0" smtClean="0">
                <a:latin typeface="Arial" panose="020B0604020202020204" pitchFamily="34" charset="0"/>
                <a:cs typeface="Arial" panose="020B0604020202020204" pitchFamily="34" charset="0"/>
              </a:rPr>
              <a:t>this timeframe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application is  processed </a:t>
            </a:r>
            <a:r>
              <a:rPr lang="en-US" sz="1400" dirty="0">
                <a:latin typeface="Arial" panose="020B0604020202020204" pitchFamily="34" charset="0"/>
                <a:cs typeface="Arial" panose="020B0604020202020204" pitchFamily="34" charset="0"/>
              </a:rPr>
              <a:t>as </a:t>
            </a:r>
            <a:r>
              <a:rPr lang="en-US" sz="1400" dirty="0" smtClean="0">
                <a:latin typeface="Arial" panose="020B0604020202020204" pitchFamily="34" charset="0"/>
                <a:cs typeface="Arial" panose="020B0604020202020204" pitchFamily="34" charset="0"/>
              </a:rPr>
              <a:t>originally submitted</a:t>
            </a:r>
            <a:r>
              <a:rPr lang="en-US" sz="1400" dirty="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674874"/>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7720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Validation Application – Drilling Over Expiry</a:t>
            </a:r>
          </a:p>
        </p:txBody>
      </p:sp>
      <p:pic>
        <p:nvPicPr>
          <p:cNvPr id="4" name="Picture 2" descr="C:\Users\YinO\AppData\Local\Temp\SNAGHTML1c9cde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736" y="3581400"/>
            <a:ext cx="3550464" cy="131710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5181600" y="2857500"/>
            <a:ext cx="563550" cy="571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1219200" y="5181600"/>
            <a:ext cx="1375138" cy="609600"/>
          </a:xfrm>
          <a:prstGeom prst="wedgeRoundRectCallout">
            <a:avLst>
              <a:gd name="adj1" fmla="val 43296"/>
              <a:gd name="adj2" fmla="val -12360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Amend</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6085002" y="5168245"/>
            <a:ext cx="1375138" cy="609600"/>
          </a:xfrm>
          <a:prstGeom prst="wedgeRoundRectCallout">
            <a:avLst>
              <a:gd name="adj1" fmla="val 54265"/>
              <a:gd name="adj2" fmla="val -1282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8376083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688" y="1686850"/>
            <a:ext cx="62007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Validation Application – Administration Information</a:t>
            </a:r>
          </a:p>
        </p:txBody>
      </p:sp>
      <p:sp>
        <p:nvSpPr>
          <p:cNvPr id="15" name="Rounded Rectangular Callout 14"/>
          <p:cNvSpPr/>
          <p:nvPr/>
        </p:nvSpPr>
        <p:spPr>
          <a:xfrm>
            <a:off x="6248400" y="1524000"/>
            <a:ext cx="2514600" cy="990600"/>
          </a:xfrm>
          <a:prstGeom prst="wedgeRoundRectCallout">
            <a:avLst>
              <a:gd name="adj1" fmla="val -39945"/>
              <a:gd name="adj2" fmla="val 1014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r>
              <a:rPr lang="en-US" sz="1200" dirty="0" smtClean="0">
                <a:solidFill>
                  <a:schemeClr val="tx1"/>
                </a:solidFill>
                <a:latin typeface="Arial" pitchFamily="34" charset="0"/>
                <a:cs typeface="Arial" pitchFamily="34" charset="0"/>
              </a:rPr>
              <a:t>. Select </a:t>
            </a:r>
            <a:r>
              <a:rPr lang="en-US" sz="1200" b="1" dirty="0" smtClean="0">
                <a:solidFill>
                  <a:schemeClr val="tx1"/>
                </a:solidFill>
                <a:latin typeface="Arial" pitchFamily="34" charset="0"/>
                <a:cs typeface="Arial" pitchFamily="34" charset="0"/>
              </a:rPr>
              <a:t>Company Name</a:t>
            </a:r>
            <a:r>
              <a:rPr lang="en-US" sz="1200" dirty="0"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Applicant File Number </a:t>
            </a:r>
            <a:r>
              <a:rPr lang="en-US" sz="1200" dirty="0" smtClean="0">
                <a:solidFill>
                  <a:schemeClr val="tx1"/>
                </a:solidFill>
                <a:latin typeface="Arial" pitchFamily="34" charset="0"/>
                <a:cs typeface="Arial" pitchFamily="34" charset="0"/>
              </a:rPr>
              <a:t>(optional), and </a:t>
            </a:r>
            <a:r>
              <a:rPr lang="en-US" sz="1200" b="1" dirty="0" smtClean="0">
                <a:solidFill>
                  <a:schemeClr val="tx1"/>
                </a:solidFill>
                <a:latin typeface="Arial" pitchFamily="34" charset="0"/>
                <a:cs typeface="Arial" pitchFamily="34" charset="0"/>
              </a:rPr>
              <a:t>Comment </a:t>
            </a:r>
            <a:r>
              <a:rPr lang="en-US" sz="1200" dirty="0" smtClean="0">
                <a:solidFill>
                  <a:schemeClr val="tx1"/>
                </a:solidFill>
                <a:latin typeface="Arial" pitchFamily="34" charset="0"/>
                <a:cs typeface="Arial" pitchFamily="34" charset="0"/>
              </a:rPr>
              <a:t>(option and for your records only)</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228352" y="3898594"/>
            <a:ext cx="1534648" cy="902006"/>
          </a:xfrm>
          <a:prstGeom prst="wedgeRoundRectCallout">
            <a:avLst>
              <a:gd name="adj1" fmla="val -130769"/>
              <a:gd name="adj2" fmla="val 151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Select </a:t>
            </a:r>
            <a:r>
              <a:rPr lang="en-US" sz="1200" b="1" dirty="0" smtClean="0">
                <a:solidFill>
                  <a:schemeClr val="tx1"/>
                </a:solidFill>
                <a:latin typeface="Arial" pitchFamily="34" charset="0"/>
                <a:cs typeface="Arial" pitchFamily="34" charset="0"/>
              </a:rPr>
              <a:t>Contact information </a:t>
            </a:r>
            <a:r>
              <a:rPr lang="en-US" sz="1200" dirty="0" smtClean="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grpSp>
        <p:nvGrpSpPr>
          <p:cNvPr id="21" name="Group 20"/>
          <p:cNvGrpSpPr/>
          <p:nvPr/>
        </p:nvGrpSpPr>
        <p:grpSpPr>
          <a:xfrm>
            <a:off x="208102" y="5927122"/>
            <a:ext cx="9182990" cy="461665"/>
            <a:chOff x="352212" y="5925546"/>
            <a:chExt cx="8605838" cy="461665"/>
          </a:xfrm>
        </p:grpSpPr>
        <p:sp>
          <p:nvSpPr>
            <p:cNvPr id="22" name="Rectangle 21"/>
            <p:cNvSpPr>
              <a:spLocks noChangeArrowheads="1"/>
            </p:cNvSpPr>
            <p:nvPr/>
          </p:nvSpPr>
          <p:spPr bwMode="auto">
            <a:xfrm>
              <a:off x="799887" y="5925546"/>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sz="1200" dirty="0">
                  <a:latin typeface="Arial" panose="020B0604020202020204" pitchFamily="34" charset="0"/>
                  <a:cs typeface="Arial" panose="020B0604020202020204" pitchFamily="34" charset="0"/>
                </a:rPr>
                <a:t>When an application is </a:t>
              </a:r>
              <a:r>
                <a:rPr lang="en-CA" sz="1200" dirty="0" smtClean="0">
                  <a:latin typeface="Arial" panose="020B0604020202020204" pitchFamily="34" charset="0"/>
                  <a:cs typeface="Arial" panose="020B0604020202020204" pitchFamily="34" charset="0"/>
                </a:rPr>
                <a:t>created, </a:t>
              </a:r>
              <a:r>
                <a:rPr lang="en-CA" sz="1200" dirty="0">
                  <a:latin typeface="Arial" panose="020B0604020202020204" pitchFamily="34" charset="0"/>
                  <a:cs typeface="Arial" panose="020B0604020202020204" pitchFamily="34" charset="0"/>
                </a:rPr>
                <a:t>its </a:t>
              </a:r>
              <a:r>
                <a:rPr lang="en-CA" sz="1200" dirty="0" smtClean="0">
                  <a:latin typeface="Arial" panose="020B0604020202020204" pitchFamily="34" charset="0"/>
                  <a:cs typeface="Arial" panose="020B0604020202020204" pitchFamily="34" charset="0"/>
                </a:rPr>
                <a:t>status is “Work in Progress.”</a:t>
              </a:r>
            </a:p>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Contact Information can be updated at anytime.  The notification emails will be sent to the email provided here</a:t>
              </a:r>
              <a:endParaRPr lang="en-CA" altLang="en-US" sz="1200" dirty="0">
                <a:latin typeface="Arial" panose="020B0604020202020204" pitchFamily="34" charset="0"/>
                <a:cs typeface="Arial" panose="020B0604020202020204" pitchFamily="34" charset="0"/>
              </a:endParaRPr>
            </a:p>
          </p:txBody>
        </p:sp>
        <p:pic>
          <p:nvPicPr>
            <p:cNvPr id="23"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212" y="592554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9075585"/>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2" y="1842778"/>
            <a:ext cx="48577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Validation Application – Drilling Over Expiry (continued)</a:t>
            </a:r>
          </a:p>
        </p:txBody>
      </p:sp>
      <p:sp>
        <p:nvSpPr>
          <p:cNvPr id="5" name="object 5"/>
          <p:cNvSpPr/>
          <p:nvPr/>
        </p:nvSpPr>
        <p:spPr>
          <a:xfrm>
            <a:off x="487932" y="2181999"/>
            <a:ext cx="1188468" cy="238433"/>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8" name="Rectangle 7"/>
          <p:cNvSpPr/>
          <p:nvPr/>
        </p:nvSpPr>
        <p:spPr>
          <a:xfrm>
            <a:off x="457200" y="1447800"/>
            <a:ext cx="3581400" cy="276999"/>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Status becomes </a:t>
            </a:r>
            <a:r>
              <a:rPr lang="en-CA" sz="1200" b="1" dirty="0" smtClean="0">
                <a:latin typeface="Arial" panose="020B0604020202020204" pitchFamily="34" charset="0"/>
                <a:cs typeface="Arial" panose="020B0604020202020204" pitchFamily="34" charset="0"/>
              </a:rPr>
              <a:t>Amendment in Progress</a:t>
            </a:r>
            <a:r>
              <a:rPr lang="en-CA"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5486400" y="1871353"/>
            <a:ext cx="3316014" cy="1569660"/>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When amending the following information can be edited:</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Agreement land selection</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Number of sections earned, land, zone, and data information for the well(s) drilling over expiry</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Add a multi-leg well if applicable</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Apply for an 8(1)(h) or 26 extension</a:t>
            </a:r>
          </a:p>
        </p:txBody>
      </p:sp>
      <p:cxnSp>
        <p:nvCxnSpPr>
          <p:cNvPr id="15" name="Straight Arrow Connector 14"/>
          <p:cNvCxnSpPr/>
          <p:nvPr/>
        </p:nvCxnSpPr>
        <p:spPr>
          <a:xfrm>
            <a:off x="1524704" y="1676400"/>
            <a:ext cx="0" cy="4527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457200" y="5373469"/>
            <a:ext cx="4693668" cy="830997"/>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Once the amendment is completed, click Submit to send the application back to </a:t>
            </a:r>
            <a:r>
              <a:rPr lang="en-CA" sz="1200" dirty="0" smtClean="0">
                <a:latin typeface="Arial" panose="020B0604020202020204" pitchFamily="34" charset="0"/>
                <a:cs typeface="Arial" panose="020B0604020202020204" pitchFamily="34" charset="0"/>
              </a:rPr>
              <a:t>the internal system.</a:t>
            </a:r>
          </a:p>
          <a:p>
            <a:endParaRPr lang="en-CA" sz="10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Status will become </a:t>
            </a:r>
            <a:r>
              <a:rPr lang="en-CA" sz="1200" b="1" dirty="0" smtClean="0">
                <a:latin typeface="Arial" panose="020B0604020202020204" pitchFamily="34" charset="0"/>
                <a:cs typeface="Arial" panose="020B0604020202020204" pitchFamily="34" charset="0"/>
              </a:rPr>
              <a:t>Processing (Amended)</a:t>
            </a:r>
            <a:r>
              <a:rPr lang="en-CA"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V="1">
            <a:off x="2362200" y="5008900"/>
            <a:ext cx="0" cy="3645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2851564"/>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9144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No 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143000" y="1295400"/>
            <a:ext cx="6707222" cy="4616648"/>
          </a:xfrm>
          <a:prstGeom prst="rect">
            <a:avLst/>
          </a:prstGeom>
        </p:spPr>
        <p:txBody>
          <a:bodyPr wrap="square">
            <a:spAutoFit/>
          </a:bodyPr>
          <a:lstStyle/>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you fail to apply for </a:t>
            </a:r>
            <a:r>
              <a:rPr lang="en-CA" sz="1400" dirty="0" smtClean="0">
                <a:latin typeface="Arial" panose="020B0604020202020204" pitchFamily="34" charset="0"/>
                <a:cs typeface="Arial" panose="020B0604020202020204" pitchFamily="34" charset="0"/>
              </a:rPr>
              <a:t>validation </a:t>
            </a:r>
            <a:r>
              <a:rPr lang="en-CA" sz="1400" dirty="0">
                <a:latin typeface="Arial" panose="020B0604020202020204" pitchFamily="34" charset="0"/>
                <a:cs typeface="Arial" panose="020B0604020202020204" pitchFamily="34" charset="0"/>
              </a:rPr>
              <a:t>and we determine there is an obligation under the PNG Tenure Regulation, Alberta Energy will initiate the process by creating an application, offer or final through our internal system. The system generated application will have a request number assigned and the Designated Representative name populated. </a:t>
            </a:r>
            <a:endParaRPr lang="en-CA" sz="14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there is an offer it will be available in the Work in </a:t>
            </a:r>
            <a:r>
              <a:rPr lang="en-CA" sz="1400" dirty="0" smtClean="0">
                <a:latin typeface="Arial" panose="020B0604020202020204" pitchFamily="34" charset="0"/>
                <a:cs typeface="Arial" panose="020B0604020202020204" pitchFamily="34" charset="0"/>
              </a:rPr>
              <a:t>Progress.</a:t>
            </a:r>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C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only a cancellation letter is sent it will be available in the Request Status. Some of the agreements that you receive a final cancellation letter for may also appear on the monthly Agreement Cancellation Report.</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ETS will send an email informing </a:t>
            </a:r>
            <a:r>
              <a:rPr lang="en-CA" sz="1400" dirty="0">
                <a:latin typeface="Arial" panose="020B0604020202020204" pitchFamily="34" charset="0"/>
                <a:cs typeface="Arial" panose="020B0604020202020204" pitchFamily="34" charset="0"/>
              </a:rPr>
              <a:t>your company’s site administrator that an application has been created and </a:t>
            </a:r>
            <a:r>
              <a:rPr lang="en-CA" sz="1400" dirty="0" smtClean="0">
                <a:latin typeface="Arial" panose="020B0604020202020204" pitchFamily="34" charset="0"/>
                <a:cs typeface="Arial" panose="020B0604020202020204" pitchFamily="34" charset="0"/>
              </a:rPr>
              <a:t>action </a:t>
            </a:r>
            <a:r>
              <a:rPr lang="en-CA" sz="1400" dirty="0">
                <a:latin typeface="Arial" panose="020B0604020202020204" pitchFamily="34" charset="0"/>
                <a:cs typeface="Arial" panose="020B0604020202020204" pitchFamily="34" charset="0"/>
              </a:rPr>
              <a:t>is required</a:t>
            </a:r>
            <a:r>
              <a:rPr lang="en-CA" sz="1400" dirty="0" smtClean="0">
                <a:latin typeface="Arial" panose="020B0604020202020204" pitchFamily="34" charset="0"/>
                <a:cs typeface="Arial" panose="020B0604020202020204" pitchFamily="34" charset="0"/>
              </a:rPr>
              <a:t>.</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 may review the offer and </a:t>
            </a: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satisfactory, </a:t>
            </a:r>
            <a:r>
              <a:rPr lang="en-US" sz="1400" dirty="0" smtClean="0">
                <a:latin typeface="Arial" panose="020B0604020202020204" pitchFamily="34" charset="0"/>
                <a:cs typeface="Arial" panose="020B0604020202020204" pitchFamily="34" charset="0"/>
              </a:rPr>
              <a:t>complete all the required information and submit it back to Alberta Energy. </a:t>
            </a:r>
            <a:r>
              <a:rPr lang="en-US" sz="1400" dirty="0">
                <a:latin typeface="Arial" panose="020B0604020202020204" pitchFamily="34" charset="0"/>
                <a:cs typeface="Arial" panose="020B0604020202020204" pitchFamily="34" charset="0"/>
              </a:rPr>
              <a:t>If no response is submitted by the Offer Expiry </a:t>
            </a:r>
            <a:r>
              <a:rPr lang="en-US" sz="1400" dirty="0" smtClean="0">
                <a:latin typeface="Arial" panose="020B0604020202020204" pitchFamily="34" charset="0"/>
                <a:cs typeface="Arial" panose="020B0604020202020204" pitchFamily="34" charset="0"/>
              </a:rPr>
              <a:t>date, the agreement </a:t>
            </a:r>
            <a:r>
              <a:rPr lang="en-US" sz="1400" dirty="0">
                <a:latin typeface="Arial" panose="020B0604020202020204" pitchFamily="34" charset="0"/>
                <a:cs typeface="Arial" panose="020B0604020202020204" pitchFamily="34" charset="0"/>
              </a:rPr>
              <a:t>will be </a:t>
            </a:r>
            <a:r>
              <a:rPr lang="en-US" sz="1400" dirty="0" smtClean="0">
                <a:latin typeface="Arial" panose="020B0604020202020204" pitchFamily="34" charset="0"/>
                <a:cs typeface="Arial" panose="020B0604020202020204" pitchFamily="34" charset="0"/>
              </a:rPr>
              <a:t>cancelled. A Request </a:t>
            </a:r>
            <a:r>
              <a:rPr lang="en-US" sz="1400" dirty="0">
                <a:latin typeface="Arial" panose="020B0604020202020204" pitchFamily="34" charset="0"/>
                <a:cs typeface="Arial" panose="020B0604020202020204" pitchFamily="34" charset="0"/>
              </a:rPr>
              <a:t>for </a:t>
            </a:r>
            <a:r>
              <a:rPr lang="en-US" sz="1400" dirty="0" smtClean="0">
                <a:latin typeface="Arial" panose="020B0604020202020204" pitchFamily="34" charset="0"/>
                <a:cs typeface="Arial" panose="020B0604020202020204" pitchFamily="34" charset="0"/>
              </a:rPr>
              <a:t>Review </a:t>
            </a:r>
            <a:r>
              <a:rPr lang="en-US" sz="1400" dirty="0">
                <a:latin typeface="Arial" panose="020B0604020202020204" pitchFamily="34" charset="0"/>
                <a:cs typeface="Arial" panose="020B0604020202020204" pitchFamily="34" charset="0"/>
              </a:rPr>
              <a:t>is not available </a:t>
            </a:r>
            <a:r>
              <a:rPr lang="en-US" sz="1400" dirty="0" smtClean="0">
                <a:latin typeface="Arial" panose="020B0604020202020204" pitchFamily="34" charset="0"/>
                <a:cs typeface="Arial" panose="020B0604020202020204" pitchFamily="34" charset="0"/>
              </a:rPr>
              <a:t>on a no application offer.</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No Application Offers.</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019684"/>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US" sz="1600" b="1" i="0" dirty="0" smtClean="0">
                <a:solidFill>
                  <a:schemeClr val="tx1"/>
                </a:solidFill>
                <a:latin typeface="Arial" panose="020B0604020202020204" pitchFamily="34" charset="0"/>
                <a:cs typeface="Arial" panose="020B0604020202020204" pitchFamily="34" charset="0"/>
              </a:rPr>
              <a:t>No Application</a:t>
            </a:r>
            <a:br>
              <a:rPr lang="en-US" sz="1600" b="1" i="0" dirty="0" smtClean="0">
                <a:solidFill>
                  <a:schemeClr val="tx1"/>
                </a:solidFill>
                <a:latin typeface="Arial" panose="020B0604020202020204" pitchFamily="34" charset="0"/>
                <a:cs typeface="Arial" panose="020B0604020202020204" pitchFamily="34" charset="0"/>
              </a:rPr>
            </a:br>
            <a:r>
              <a:rPr lang="en-US" sz="1600" b="1" i="0" dirty="0" smtClean="0">
                <a:solidFill>
                  <a:schemeClr val="tx1"/>
                </a:solidFill>
                <a:latin typeface="Arial" panose="020B0604020202020204" pitchFamily="34" charset="0"/>
                <a:cs typeface="Arial" panose="020B0604020202020204" pitchFamily="34" charset="0"/>
              </a:rPr>
              <a:t/>
            </a:r>
            <a:br>
              <a:rPr lang="en-US"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4419600" y="4602540"/>
            <a:ext cx="4533900" cy="1569660"/>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The information you can edit for a “no application” is: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Contact information</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Technical contact</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Agreement land selection</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Information and data provided for the existing validation well</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well if drilling over expiry</a:t>
            </a: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Data tab if applicable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Add a multi-leg well if </a:t>
            </a:r>
            <a:r>
              <a:rPr lang="en-US" sz="1200" dirty="0" smtClean="0">
                <a:latin typeface="Arial" panose="020B0604020202020204" pitchFamily="34" charset="0"/>
                <a:cs typeface="Arial" panose="020B0604020202020204" pitchFamily="34" charset="0"/>
              </a:rPr>
              <a:t>applicable</a:t>
            </a:r>
          </a:p>
        </p:txBody>
      </p:sp>
      <p:sp>
        <p:nvSpPr>
          <p:cNvPr id="12" name="TextBox 1"/>
          <p:cNvSpPr txBox="1">
            <a:spLocks noChangeArrowheads="1"/>
          </p:cNvSpPr>
          <p:nvPr/>
        </p:nvSpPr>
        <p:spPr bwMode="auto">
          <a:xfrm>
            <a:off x="0" y="1418856"/>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smtClean="0">
                <a:latin typeface="Arial" charset="0"/>
              </a:rPr>
              <a:t>The Offer screen for a “no application” would display similar to the example below:</a:t>
            </a:r>
            <a:endParaRPr lang="en-CA" altLang="en-US" sz="1200" dirty="0">
              <a:latin typeface="Arial" charset="0"/>
            </a:endParaRPr>
          </a:p>
        </p:txBody>
      </p:sp>
      <p:sp>
        <p:nvSpPr>
          <p:cNvPr id="16" name="TextBox 1"/>
          <p:cNvSpPr txBox="1">
            <a:spLocks noChangeArrowheads="1"/>
          </p:cNvSpPr>
          <p:nvPr/>
        </p:nvSpPr>
        <p:spPr bwMode="auto">
          <a:xfrm>
            <a:off x="152400" y="4602540"/>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charset="0"/>
              </a:rPr>
              <a:t>Review the offer letter and then follow </a:t>
            </a:r>
            <a:r>
              <a:rPr lang="en-US" altLang="en-US" sz="1200" dirty="0">
                <a:latin typeface="Arial" charset="0"/>
              </a:rPr>
              <a:t>similar approach as </a:t>
            </a:r>
            <a:r>
              <a:rPr lang="en-CA" sz="1200" b="1" dirty="0">
                <a:latin typeface="Arial" panose="020B0604020202020204" pitchFamily="34" charset="0"/>
                <a:cs typeface="Arial" panose="020B0604020202020204" pitchFamily="34" charset="0"/>
              </a:rPr>
              <a:t>Create and Submit a Validation Application </a:t>
            </a:r>
            <a:r>
              <a:rPr lang="en-CA" sz="1200" dirty="0">
                <a:latin typeface="Arial" panose="020B0604020202020204" pitchFamily="34" charset="0"/>
                <a:cs typeface="Arial" panose="020B0604020202020204" pitchFamily="34" charset="0"/>
              </a:rPr>
              <a:t>to </a:t>
            </a:r>
            <a:r>
              <a:rPr lang="en-US" altLang="en-US" sz="1200" dirty="0">
                <a:latin typeface="Arial" charset="0"/>
              </a:rPr>
              <a:t>complete </a:t>
            </a:r>
            <a:r>
              <a:rPr lang="en-US" altLang="en-US" sz="1200" dirty="0" smtClean="0">
                <a:latin typeface="Arial" charset="0"/>
              </a:rPr>
              <a:t>the “no application” and send it to Alberta Energy.</a:t>
            </a:r>
            <a:endParaRPr lang="en-CA" altLang="en-US" sz="1200"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89070"/>
            <a:ext cx="5526087"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191" y="4038600"/>
            <a:ext cx="5471809" cy="61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142202"/>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Correction 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2923877"/>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At </a:t>
            </a:r>
            <a:r>
              <a:rPr lang="en-US" sz="1400" dirty="0" smtClean="0">
                <a:latin typeface="Arial" panose="020B0604020202020204" pitchFamily="34" charset="0"/>
                <a:cs typeface="Arial" panose="020B0604020202020204" pitchFamily="34" charset="0"/>
              </a:rPr>
              <a:t>times </a:t>
            </a:r>
            <a:r>
              <a:rPr lang="en-US" sz="1400" dirty="0">
                <a:latin typeface="Arial" panose="020B0604020202020204" pitchFamily="34" charset="0"/>
                <a:cs typeface="Arial" panose="020B0604020202020204" pitchFamily="34" charset="0"/>
              </a:rPr>
              <a:t>Alberta Energy </a:t>
            </a:r>
            <a:r>
              <a:rPr lang="en-US" sz="1400" dirty="0" smtClean="0">
                <a:latin typeface="Arial" panose="020B0604020202020204" pitchFamily="34" charset="0"/>
                <a:cs typeface="Arial" panose="020B0604020202020204" pitchFamily="34" charset="0"/>
              </a:rPr>
              <a:t>may create </a:t>
            </a:r>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correction application on your company’s behalf in order to </a:t>
            </a:r>
            <a:r>
              <a:rPr lang="en-US" sz="1400" dirty="0">
                <a:latin typeface="Arial" panose="020B0604020202020204" pitchFamily="34" charset="0"/>
                <a:cs typeface="Arial" panose="020B0604020202020204" pitchFamily="34" charset="0"/>
              </a:rPr>
              <a:t>send </a:t>
            </a:r>
            <a:r>
              <a:rPr lang="en-US" sz="1400" dirty="0" smtClean="0">
                <a:latin typeface="Arial" panose="020B0604020202020204" pitchFamily="34" charset="0"/>
                <a:cs typeface="Arial" panose="020B0604020202020204" pitchFamily="34" charset="0"/>
              </a:rPr>
              <a:t>an amended offer </a:t>
            </a:r>
            <a:r>
              <a:rPr lang="en-US" sz="1400" dirty="0">
                <a:latin typeface="Arial" panose="020B0604020202020204" pitchFamily="34" charset="0"/>
                <a:cs typeface="Arial" panose="020B0604020202020204" pitchFamily="34" charset="0"/>
              </a:rPr>
              <a:t>or </a:t>
            </a:r>
            <a:r>
              <a:rPr lang="en-US" sz="1400" dirty="0" smtClean="0">
                <a:latin typeface="Arial" panose="020B0604020202020204" pitchFamily="34" charset="0"/>
                <a:cs typeface="Arial" panose="020B0604020202020204" pitchFamily="34" charset="0"/>
              </a:rPr>
              <a:t>final. </a:t>
            </a:r>
            <a:r>
              <a:rPr lang="en-US" sz="1400" dirty="0">
                <a:latin typeface="Arial" panose="020B0604020202020204" pitchFamily="34" charset="0"/>
                <a:cs typeface="Arial" panose="020B0604020202020204" pitchFamily="34" charset="0"/>
              </a:rPr>
              <a:t>T</a:t>
            </a:r>
            <a:r>
              <a:rPr lang="en-US" sz="1400" dirty="0" smtClean="0">
                <a:latin typeface="Arial" panose="020B0604020202020204" pitchFamily="34" charset="0"/>
                <a:cs typeface="Arial" panose="020B0604020202020204" pitchFamily="34" charset="0"/>
              </a:rPr>
              <a:t>his will occur when an agreement was previously finalized by Alberta Energy and a  </a:t>
            </a:r>
            <a:r>
              <a:rPr lang="en-US" sz="1400" dirty="0">
                <a:latin typeface="Arial" panose="020B0604020202020204" pitchFamily="34" charset="0"/>
                <a:cs typeface="Arial" panose="020B0604020202020204" pitchFamily="34" charset="0"/>
              </a:rPr>
              <a:t>correction is required</a:t>
            </a:r>
            <a:r>
              <a:rPr lang="en-US" sz="1400" dirty="0" smtClean="0">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email </a:t>
            </a:r>
            <a:r>
              <a:rPr lang="en-US" sz="1400" dirty="0" smtClean="0">
                <a:latin typeface="Arial" panose="020B0604020202020204" pitchFamily="34" charset="0"/>
                <a:cs typeface="Arial" panose="020B0604020202020204" pitchFamily="34" charset="0"/>
              </a:rPr>
              <a:t>may </a:t>
            </a:r>
            <a:r>
              <a:rPr lang="en-US" sz="1400" dirty="0">
                <a:latin typeface="Arial" panose="020B0604020202020204" pitchFamily="34" charset="0"/>
                <a:cs typeface="Arial" panose="020B0604020202020204" pitchFamily="34" charset="0"/>
              </a:rPr>
              <a:t>be sent from ETS </a:t>
            </a:r>
            <a:r>
              <a:rPr lang="en-CA" sz="1400" dirty="0">
                <a:latin typeface="Arial" panose="020B0604020202020204" pitchFamily="34" charset="0"/>
                <a:cs typeface="Arial" panose="020B0604020202020204" pitchFamily="34" charset="0"/>
              </a:rPr>
              <a:t>informing your company that an offer or a final is available for </a:t>
            </a:r>
            <a:r>
              <a:rPr lang="en-CA" sz="1400" dirty="0" smtClean="0">
                <a:latin typeface="Arial" panose="020B0604020202020204" pitchFamily="34" charset="0"/>
                <a:cs typeface="Arial" panose="020B0604020202020204" pitchFamily="34" charset="0"/>
              </a:rPr>
              <a:t>review and/or action.</a:t>
            </a:r>
            <a:endParaRPr lang="en-US"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offer is </a:t>
            </a:r>
            <a:r>
              <a:rPr lang="en-US" sz="1400" dirty="0" smtClean="0">
                <a:latin typeface="Arial" panose="020B0604020202020204" pitchFamily="34" charset="0"/>
                <a:cs typeface="Arial" panose="020B0604020202020204" pitchFamily="34" charset="0"/>
              </a:rPr>
              <a:t>sent, </a:t>
            </a:r>
            <a:r>
              <a:rPr lang="en-US" sz="1400" dirty="0">
                <a:latin typeface="Arial" panose="020B0604020202020204" pitchFamily="34" charset="0"/>
                <a:cs typeface="Arial" panose="020B0604020202020204" pitchFamily="34" charset="0"/>
              </a:rPr>
              <a:t>it will </a:t>
            </a:r>
            <a:r>
              <a:rPr lang="en-US" sz="1400" dirty="0" smtClean="0">
                <a:latin typeface="Arial" panose="020B0604020202020204" pitchFamily="34" charset="0"/>
                <a:cs typeface="Arial" panose="020B0604020202020204" pitchFamily="34" charset="0"/>
              </a:rPr>
              <a:t>be available in the ETS Work In Progress list. The process to respond to the offer remains the same. If a </a:t>
            </a:r>
            <a:r>
              <a:rPr lang="en-US" sz="1400" dirty="0">
                <a:latin typeface="Arial" panose="020B0604020202020204" pitchFamily="34" charset="0"/>
                <a:cs typeface="Arial" panose="020B0604020202020204" pitchFamily="34" charset="0"/>
              </a:rPr>
              <a:t>final is </a:t>
            </a:r>
            <a:r>
              <a:rPr lang="en-US" sz="1400" dirty="0" smtClean="0">
                <a:latin typeface="Arial" panose="020B0604020202020204" pitchFamily="34" charset="0"/>
                <a:cs typeface="Arial" panose="020B0604020202020204" pitchFamily="34" charset="0"/>
              </a:rPr>
              <a:t>sent, you must retrieve it from the Request Status page.</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a:t>
            </a:r>
            <a:r>
              <a:rPr lang="en-US" sz="1400" dirty="0" smtClean="0">
                <a:latin typeface="Arial" panose="020B0604020202020204" pitchFamily="34" charset="0"/>
                <a:cs typeface="Arial" panose="020B0604020202020204" pitchFamily="34" charset="0"/>
              </a:rPr>
              <a:t>Correction Task Offers.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781618"/>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505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0" y="1600200"/>
            <a:ext cx="4648200" cy="2123658"/>
          </a:xfrm>
          <a:prstGeom prst="rect">
            <a:avLst/>
          </a:prstGeom>
          <a:noFill/>
        </p:spPr>
        <p:txBody>
          <a:bodyPr wrap="square" rtlCol="0">
            <a:spAutoFit/>
          </a:bodyPr>
          <a:lstStyle/>
          <a:p>
            <a:pPr lvl="0"/>
            <a:r>
              <a:rPr lang="en-CA" sz="1100" dirty="0">
                <a:latin typeface="Arial" panose="020B0604020202020204" pitchFamily="34" charset="0"/>
                <a:cs typeface="Arial" panose="020B0604020202020204" pitchFamily="34" charset="0"/>
              </a:rPr>
              <a:t>Designated Representatives can find </a:t>
            </a:r>
            <a:r>
              <a:rPr lang="en-CA" sz="1100" dirty="0" smtClean="0">
                <a:latin typeface="Arial" panose="020B0604020202020204" pitchFamily="34" charset="0"/>
                <a:cs typeface="Arial" panose="020B0604020202020204" pitchFamily="34" charset="0"/>
              </a:rPr>
              <a:t>Completed (Finals) </a:t>
            </a:r>
            <a:r>
              <a:rPr lang="en-CA" sz="1100" dirty="0">
                <a:latin typeface="Arial" panose="020B0604020202020204" pitchFamily="34" charset="0"/>
                <a:cs typeface="Arial" panose="020B0604020202020204" pitchFamily="34" charset="0"/>
              </a:rPr>
              <a:t>ETS Requests submitted by an Authorized Applicant under “</a:t>
            </a:r>
            <a:r>
              <a:rPr lang="en-CA" sz="1100" b="1" dirty="0">
                <a:latin typeface="Arial" panose="020B0604020202020204" pitchFamily="34" charset="0"/>
                <a:cs typeface="Arial" panose="020B0604020202020204" pitchFamily="34" charset="0"/>
              </a:rPr>
              <a:t>Request Status</a:t>
            </a:r>
            <a:r>
              <a:rPr lang="en-CA" sz="1100" dirty="0" smtClean="0">
                <a:latin typeface="Arial" panose="020B0604020202020204" pitchFamily="34" charset="0"/>
                <a:cs typeface="Arial" panose="020B0604020202020204" pitchFamily="34" charset="0"/>
              </a:rPr>
              <a:t>”</a:t>
            </a:r>
          </a:p>
          <a:p>
            <a:pPr lvl="0"/>
            <a:endParaRPr lang="en-CA" sz="1100" dirty="0">
              <a:latin typeface="Arial" panose="020B0604020202020204" pitchFamily="34" charset="0"/>
              <a:cs typeface="Arial" panose="020B0604020202020204" pitchFamily="34" charset="0"/>
            </a:endParaRPr>
          </a:p>
          <a:p>
            <a:pPr lvl="0"/>
            <a:r>
              <a:rPr lang="en-CA" sz="1100" dirty="0">
                <a:latin typeface="Arial" panose="020B0604020202020204" pitchFamily="34" charset="0"/>
                <a:cs typeface="Arial" panose="020B0604020202020204" pitchFamily="34" charset="0"/>
              </a:rPr>
              <a:t>Designated Representatives can find Completed </a:t>
            </a:r>
            <a:r>
              <a:rPr lang="en-CA" sz="1100" dirty="0" smtClean="0">
                <a:latin typeface="Arial" panose="020B0604020202020204" pitchFamily="34" charset="0"/>
                <a:cs typeface="Arial" panose="020B0604020202020204" pitchFamily="34" charset="0"/>
              </a:rPr>
              <a:t>(Finals) ETS </a:t>
            </a:r>
            <a:r>
              <a:rPr lang="en-CA" sz="1100" dirty="0">
                <a:latin typeface="Arial" panose="020B0604020202020204" pitchFamily="34" charset="0"/>
                <a:cs typeface="Arial" panose="020B0604020202020204" pitchFamily="34" charset="0"/>
              </a:rPr>
              <a:t>Requests for applications that have expired without submission under “</a:t>
            </a:r>
            <a:r>
              <a:rPr lang="en-CA" sz="1100" b="1" dirty="0">
                <a:latin typeface="Arial" panose="020B0604020202020204" pitchFamily="34" charset="0"/>
                <a:cs typeface="Arial" panose="020B0604020202020204" pitchFamily="34" charset="0"/>
              </a:rPr>
              <a:t>Request Status</a:t>
            </a:r>
            <a:r>
              <a:rPr lang="en-CA" sz="1100" b="1" dirty="0" smtClean="0">
                <a:latin typeface="Arial" panose="020B0604020202020204" pitchFamily="34" charset="0"/>
                <a:cs typeface="Arial" panose="020B0604020202020204" pitchFamily="34" charset="0"/>
              </a:rPr>
              <a:t>”</a:t>
            </a:r>
          </a:p>
          <a:p>
            <a:pPr lvl="0"/>
            <a:endParaRPr lang="en-CA" sz="1100" dirty="0">
              <a:latin typeface="Arial" panose="020B0604020202020204" pitchFamily="34" charset="0"/>
              <a:cs typeface="Arial" panose="020B0604020202020204" pitchFamily="34" charset="0"/>
            </a:endParaRPr>
          </a:p>
          <a:p>
            <a:pPr lvl="0"/>
            <a:r>
              <a:rPr lang="en-CA" sz="1100" dirty="0">
                <a:latin typeface="Arial" panose="020B0604020202020204" pitchFamily="34" charset="0"/>
                <a:cs typeface="Arial" panose="020B0604020202020204" pitchFamily="34" charset="0"/>
              </a:rPr>
              <a:t>Designated Representatives can find </a:t>
            </a:r>
            <a:r>
              <a:rPr lang="en-CA" sz="1100" dirty="0" smtClean="0">
                <a:latin typeface="Arial" panose="020B0604020202020204" pitchFamily="34" charset="0"/>
                <a:cs typeface="Arial" panose="020B0604020202020204" pitchFamily="34" charset="0"/>
              </a:rPr>
              <a:t>all other ETS Requests under “</a:t>
            </a:r>
            <a:r>
              <a:rPr lang="en-CA" sz="1100" b="1" dirty="0" smtClean="0">
                <a:latin typeface="Arial" panose="020B0604020202020204" pitchFamily="34" charset="0"/>
                <a:cs typeface="Arial" panose="020B0604020202020204" pitchFamily="34" charset="0"/>
              </a:rPr>
              <a:t>Work </a:t>
            </a:r>
            <a:r>
              <a:rPr lang="en-CA" sz="1100" b="1" dirty="0">
                <a:latin typeface="Arial" panose="020B0604020202020204" pitchFamily="34" charset="0"/>
                <a:cs typeface="Arial" panose="020B0604020202020204" pitchFamily="34" charset="0"/>
              </a:rPr>
              <a:t>in Progress</a:t>
            </a:r>
            <a:r>
              <a:rPr lang="en-CA" sz="1100" b="1" dirty="0" smtClean="0">
                <a:latin typeface="Arial" panose="020B0604020202020204" pitchFamily="34" charset="0"/>
                <a:cs typeface="Arial" panose="020B0604020202020204" pitchFamily="34" charset="0"/>
              </a:rPr>
              <a:t>”</a:t>
            </a:r>
          </a:p>
          <a:p>
            <a:pPr lvl="0"/>
            <a:endParaRPr lang="en-CA" sz="1100" dirty="0">
              <a:latin typeface="Arial" panose="020B0604020202020204" pitchFamily="34" charset="0"/>
              <a:cs typeface="Arial" panose="020B0604020202020204" pitchFamily="34" charset="0"/>
            </a:endParaRPr>
          </a:p>
          <a:p>
            <a:pPr lvl="0"/>
            <a:r>
              <a:rPr lang="en-CA" sz="1100" dirty="0">
                <a:latin typeface="Arial" panose="020B0604020202020204" pitchFamily="34" charset="0"/>
                <a:cs typeface="Arial" panose="020B0604020202020204" pitchFamily="34" charset="0"/>
              </a:rPr>
              <a:t>Authorized Applicants can find all ETS Requests under </a:t>
            </a:r>
            <a:r>
              <a:rPr lang="en-CA" sz="1100" dirty="0" smtClean="0">
                <a:latin typeface="Arial" panose="020B0604020202020204" pitchFamily="34" charset="0"/>
                <a:cs typeface="Arial" panose="020B0604020202020204" pitchFamily="34" charset="0"/>
              </a:rPr>
              <a:t>“</a:t>
            </a:r>
            <a:r>
              <a:rPr lang="en-CA" sz="1100" b="1" dirty="0" smtClean="0">
                <a:latin typeface="Arial" panose="020B0604020202020204" pitchFamily="34" charset="0"/>
                <a:cs typeface="Arial" panose="020B0604020202020204" pitchFamily="34" charset="0"/>
              </a:rPr>
              <a:t>Work </a:t>
            </a:r>
            <a:r>
              <a:rPr lang="en-CA" sz="1100" b="1" dirty="0">
                <a:latin typeface="Arial" panose="020B0604020202020204" pitchFamily="34" charset="0"/>
                <a:cs typeface="Arial" panose="020B0604020202020204" pitchFamily="34" charset="0"/>
              </a:rPr>
              <a:t>in Progress”</a:t>
            </a:r>
            <a:endParaRPr lang="en-CA"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209800" y="4343400"/>
            <a:ext cx="914399" cy="876924"/>
          </a:xfrm>
          <a:prstGeom prst="rect">
            <a:avLst/>
          </a:prstGeom>
        </p:spPr>
      </p:pic>
    </p:spTree>
    <p:extLst>
      <p:ext uri="{BB962C8B-B14F-4D97-AF65-F5344CB8AC3E}">
        <p14:creationId xmlns:p14="http://schemas.microsoft.com/office/powerpoint/2010/main" val="2171599857"/>
      </p:ext>
    </p:extLst>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25394016"/>
              </p:ext>
            </p:extLst>
          </p:nvPr>
        </p:nvGraphicFramePr>
        <p:xfrm>
          <a:off x="76201" y="1600200"/>
          <a:ext cx="8991600" cy="4594859"/>
        </p:xfrm>
        <a:graphic>
          <a:graphicData uri="http://schemas.openxmlformats.org/drawingml/2006/table">
            <a:tbl>
              <a:tblPr firstRow="1" bandRow="1">
                <a:tableStyleId>{5C22544A-7EE6-4342-B048-85BDC9FD1C3A}</a:tableStyleId>
              </a:tblPr>
              <a:tblGrid>
                <a:gridCol w="1419726">
                  <a:extLst>
                    <a:ext uri="{9D8B030D-6E8A-4147-A177-3AD203B41FA5}">
                      <a16:colId xmlns:a16="http://schemas.microsoft.com/office/drawing/2014/main" val="20000"/>
                    </a:ext>
                  </a:extLst>
                </a:gridCol>
                <a:gridCol w="1656348">
                  <a:extLst>
                    <a:ext uri="{9D8B030D-6E8A-4147-A177-3AD203B41FA5}">
                      <a16:colId xmlns:a16="http://schemas.microsoft.com/office/drawing/2014/main" val="20001"/>
                    </a:ext>
                  </a:extLst>
                </a:gridCol>
                <a:gridCol w="2681706">
                  <a:extLst>
                    <a:ext uri="{9D8B030D-6E8A-4147-A177-3AD203B41FA5}">
                      <a16:colId xmlns:a16="http://schemas.microsoft.com/office/drawing/2014/main" val="20002"/>
                    </a:ext>
                  </a:extLst>
                </a:gridCol>
                <a:gridCol w="1892968">
                  <a:extLst>
                    <a:ext uri="{9D8B030D-6E8A-4147-A177-3AD203B41FA5}">
                      <a16:colId xmlns:a16="http://schemas.microsoft.com/office/drawing/2014/main" val="20003"/>
                    </a:ext>
                  </a:extLst>
                </a:gridCol>
                <a:gridCol w="1340852">
                  <a:extLst>
                    <a:ext uri="{9D8B030D-6E8A-4147-A177-3AD203B41FA5}">
                      <a16:colId xmlns:a16="http://schemas.microsoft.com/office/drawing/2014/main" val="20004"/>
                    </a:ext>
                  </a:extLst>
                </a:gridCol>
              </a:tblGrid>
              <a:tr h="498231">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732692">
                <a:tc>
                  <a:txBody>
                    <a:bodyPr/>
                    <a:lstStyle/>
                    <a:p>
                      <a:r>
                        <a:rPr lang="en-US" sz="1100" b="1" dirty="0" smtClean="0">
                          <a:latin typeface="Arial" panose="020B0604020202020204" pitchFamily="34" charset="0"/>
                          <a:cs typeface="Arial" panose="020B0604020202020204" pitchFamily="34" charset="0"/>
                        </a:rPr>
                        <a:t>Creating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a:t>
                      </a:r>
                      <a:r>
                        <a:rPr lang="en-US" sz="1100" baseline="0" dirty="0" smtClean="0">
                          <a:latin typeface="Arial" panose="020B0604020202020204" pitchFamily="34" charset="0"/>
                          <a:cs typeface="Arial" panose="020B0604020202020204" pitchFamily="34" charset="0"/>
                        </a:rPr>
                        <a:t> has yet to be submitted to the internal system.</a:t>
                      </a:r>
                    </a:p>
                    <a:p>
                      <a:endParaRPr lang="en-US" sz="1100" baseline="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baseline="0" dirty="0" smtClean="0">
                          <a:latin typeface="Arial" panose="020B0604020202020204" pitchFamily="34" charset="0"/>
                          <a:cs typeface="Arial" panose="020B0604020202020204" pitchFamily="34" charset="0"/>
                        </a:rPr>
                        <a:t>Work in Progress</a:t>
                      </a:r>
                    </a:p>
                  </a:txBody>
                  <a:tcPr marL="45720" marR="45720"/>
                </a:tc>
                <a:extLst>
                  <a:ext uri="{0D108BD9-81ED-4DB2-BD59-A6C34878D82A}">
                    <a16:rowId xmlns:a16="http://schemas.microsoft.com/office/drawing/2014/main" val="10001"/>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Verifying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is being</a:t>
                      </a:r>
                      <a:r>
                        <a:rPr lang="en-US" sz="1100" baseline="0" dirty="0" smtClean="0">
                          <a:latin typeface="Arial" panose="020B0604020202020204" pitchFamily="34" charset="0"/>
                          <a:cs typeface="Arial" panose="020B0604020202020204" pitchFamily="34" charset="0"/>
                        </a:rPr>
                        <a:t> verified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 submitted but</a:t>
                      </a:r>
                      <a:r>
                        <a:rPr lang="en-US" sz="1100" baseline="0" dirty="0" smtClean="0">
                          <a:latin typeface="Arial" panose="020B0604020202020204" pitchFamily="34" charset="0"/>
                          <a:cs typeface="Arial" panose="020B0604020202020204" pitchFamily="34" charset="0"/>
                        </a:rPr>
                        <a:t> not yet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a:t>
                      </a:r>
                      <a:r>
                        <a:rPr lang="en-US" sz="1100" baseline="0" dirty="0" smtClean="0">
                          <a:latin typeface="Arial" panose="020B0604020202020204" pitchFamily="34" charset="0"/>
                          <a:cs typeface="Arial" panose="020B0604020202020204" pitchFamily="34" charset="0"/>
                        </a:rPr>
                        <a: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732692">
                <a:tc>
                  <a:txBody>
                    <a:bodyPr/>
                    <a:lstStyle/>
                    <a:p>
                      <a:r>
                        <a:rPr lang="en-US" sz="1100" b="1" dirty="0" smtClean="0">
                          <a:latin typeface="Arial" panose="020B0604020202020204" pitchFamily="34" charset="0"/>
                          <a:cs typeface="Arial" panose="020B0604020202020204" pitchFamily="34" charset="0"/>
                        </a:rPr>
                        <a:t>Cancelling/</a:t>
                      </a:r>
                    </a:p>
                    <a:p>
                      <a:r>
                        <a:rPr lang="en-US" sz="1100" b="1" dirty="0" smtClean="0">
                          <a:latin typeface="Arial" panose="020B0604020202020204" pitchFamily="34" charset="0"/>
                          <a:cs typeface="Arial" panose="020B0604020202020204" pitchFamily="34" charset="0"/>
                        </a:rPr>
                        <a:t>Withdrawing</a:t>
                      </a:r>
                      <a:r>
                        <a:rPr lang="en-US" sz="1100" b="1" baseline="0" dirty="0" smtClean="0">
                          <a:latin typeface="Arial" panose="020B0604020202020204" pitchFamily="34" charset="0"/>
                          <a:cs typeface="Arial" panose="020B0604020202020204" pitchFamily="34" charset="0"/>
                        </a:rPr>
                        <a:t>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Client Cancelled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 cancelled from</a:t>
                      </a:r>
                      <a:r>
                        <a:rPr lang="en-US" sz="1100" baseline="0" dirty="0" smtClean="0">
                          <a:latin typeface="Arial" panose="020B0604020202020204" pitchFamily="34" charset="0"/>
                          <a:cs typeface="Arial" panose="020B0604020202020204" pitchFamily="34" charset="0"/>
                        </a:rPr>
                        <a:t> your Work In Progress list by you.</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Client Withdrawn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An already submitted application has been withdrawn by you prior to expiry.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0413434"/>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4745936"/>
              </p:ext>
            </p:extLst>
          </p:nvPr>
        </p:nvGraphicFramePr>
        <p:xfrm>
          <a:off x="76200" y="1600200"/>
          <a:ext cx="8991599" cy="448056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405517">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333955">
                <a:tc>
                  <a:txBody>
                    <a:bodyPr/>
                    <a:lstStyle/>
                    <a:p>
                      <a:r>
                        <a:rPr lang="en-US" sz="1100" b="1" dirty="0" smtClean="0">
                          <a:effectLst/>
                          <a:latin typeface="Arial" panose="020B0604020202020204" pitchFamily="34" charset="0"/>
                          <a:ea typeface="Calibri"/>
                          <a:cs typeface="Arial" panose="020B0604020202020204" pitchFamily="34" charset="0"/>
                        </a:rPr>
                        <a:t>Offer</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dirty="0" smtClean="0">
                          <a:solidFill>
                            <a:schemeClr val="dk1"/>
                          </a:solidFill>
                          <a:effectLst/>
                          <a:latin typeface="Arial" panose="020B0604020202020204" pitchFamily="34" charset="0"/>
                          <a:ea typeface="+mn-ea"/>
                          <a:cs typeface="Arial" panose="020B0604020202020204" pitchFamily="34" charset="0"/>
                        </a:rPr>
                        <a:t>Offer</a:t>
                      </a:r>
                      <a:endParaRPr lang="en-CA" sz="1100" b="0" dirty="0">
                        <a:latin typeface="Arial" panose="020B0604020202020204" pitchFamily="34" charset="0"/>
                        <a:cs typeface="Arial" panose="020B0604020202020204" pitchFamily="34" charset="0"/>
                      </a:endParaRPr>
                    </a:p>
                  </a:txBody>
                  <a:tcPr marL="45720" marR="45720"/>
                </a:tc>
                <a:tc>
                  <a:txBody>
                    <a:bodyPr/>
                    <a:lstStyle/>
                    <a:p>
                      <a:r>
                        <a:rPr lang="en-US" sz="1100" dirty="0" smtClean="0">
                          <a:solidFill>
                            <a:schemeClr val="dk1"/>
                          </a:solidFill>
                          <a:effectLst/>
                          <a:latin typeface="Arial" panose="020B0604020202020204" pitchFamily="34" charset="0"/>
                          <a:ea typeface="+mn-ea"/>
                          <a:cs typeface="Arial" panose="020B0604020202020204" pitchFamily="34" charset="0"/>
                        </a:rPr>
                        <a:t>Offer has been received by ETS</a:t>
                      </a:r>
                      <a:r>
                        <a:rPr lang="en-US" sz="1100" baseline="0" dirty="0" smtClean="0">
                          <a:solidFill>
                            <a:schemeClr val="dk1"/>
                          </a:solidFill>
                          <a:effectLst/>
                          <a:latin typeface="Arial" panose="020B0604020202020204" pitchFamily="34" charset="0"/>
                          <a:ea typeface="+mn-ea"/>
                          <a:cs typeface="Arial" panose="020B0604020202020204" pitchFamily="34" charset="0"/>
                        </a:rPr>
                        <a:t> and is available for your action.  This includes a correction offer or a “</a:t>
                      </a:r>
                      <a:r>
                        <a:rPr lang="en-US" sz="1100" baseline="0" smtClean="0">
                          <a:solidFill>
                            <a:schemeClr val="dk1"/>
                          </a:solidFill>
                          <a:effectLst/>
                          <a:latin typeface="Arial" panose="020B0604020202020204" pitchFamily="34" charset="0"/>
                          <a:ea typeface="+mn-ea"/>
                          <a:cs typeface="Arial" panose="020B0604020202020204" pitchFamily="34" charset="0"/>
                        </a:rPr>
                        <a:t>no app offer”</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858741">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Response Pending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smtClean="0">
                          <a:latin typeface="Arial" panose="020B0604020202020204" pitchFamily="34" charset="0"/>
                          <a:cs typeface="Arial" panose="020B0604020202020204" pitchFamily="34" charset="0"/>
                        </a:rPr>
                        <a:t>Offer response has been submitted, however it will not be with the internal system as the early response is not selected. </a:t>
                      </a:r>
                      <a:r>
                        <a:rPr lang="en-US" sz="1100" dirty="0" smtClean="0">
                          <a:latin typeface="Arial" panose="020B0604020202020204" pitchFamily="34" charset="0"/>
                          <a:cs typeface="Arial" panose="020B0604020202020204" pitchFamily="34" charset="0"/>
                        </a:rPr>
                        <a:t>Offer Expiry Date</a:t>
                      </a:r>
                      <a:r>
                        <a:rPr lang="en-CA" sz="1100" dirty="0" smtClean="0">
                          <a:latin typeface="Arial" panose="020B0604020202020204" pitchFamily="34" charset="0"/>
                          <a:cs typeface="Arial" panose="020B0604020202020204" pitchFamily="34" charset="0"/>
                        </a:rPr>
                        <a:t> has not passed.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27544">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a:t>
                      </a:r>
                      <a:r>
                        <a:rPr lang="en-US" sz="1100" baseline="0" dirty="0" smtClean="0">
                          <a:latin typeface="Arial" panose="020B0604020202020204" pitchFamily="34" charset="0"/>
                          <a:cs typeface="Arial" panose="020B0604020202020204" pitchFamily="34" charset="0"/>
                        </a:rPr>
                        <a:t> response has been submitted. Early response is selected or </a:t>
                      </a:r>
                      <a:r>
                        <a:rPr lang="en-US" sz="1100" dirty="0" smtClean="0">
                          <a:latin typeface="Arial" panose="020B0604020202020204" pitchFamily="34" charset="0"/>
                          <a:cs typeface="Arial" panose="020B0604020202020204" pitchFamily="34" charset="0"/>
                        </a:rPr>
                        <a:t>Offer Expiry Date</a:t>
                      </a:r>
                      <a:r>
                        <a:rPr lang="en-US" sz="1100" baseline="0" dirty="0" smtClean="0">
                          <a:latin typeface="Arial" panose="020B0604020202020204" pitchFamily="34" charset="0"/>
                          <a:cs typeface="Arial" panose="020B0604020202020204" pitchFamily="34" charset="0"/>
                        </a:rPr>
                        <a:t> has passed and has not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 (Offer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smtClean="0">
                          <a:latin typeface="Arial" panose="020B0604020202020204" pitchFamily="34" charset="0"/>
                          <a:cs typeface="Arial" panose="020B0604020202020204" pitchFamily="34" charset="0"/>
                        </a:rPr>
                        <a:t>Offer response has been received by the internal system. Early response selected or </a:t>
                      </a:r>
                      <a:r>
                        <a:rPr lang="en-US" sz="1100" dirty="0" smtClean="0">
                          <a:latin typeface="Arial" panose="020B0604020202020204" pitchFamily="34" charset="0"/>
                          <a:cs typeface="Arial" panose="020B0604020202020204" pitchFamily="34" charset="0"/>
                        </a:rPr>
                        <a:t>Offer Expiry Date</a:t>
                      </a:r>
                      <a:r>
                        <a:rPr lang="en-CA" sz="1100" dirty="0" smtClean="0">
                          <a:latin typeface="Arial" panose="020B0604020202020204" pitchFamily="34" charset="0"/>
                          <a:cs typeface="Arial" panose="020B0604020202020204" pitchFamily="34" charset="0"/>
                        </a:rPr>
                        <a:t> has passed.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No Response</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Expiry Date has passed without your response.</a:t>
                      </a:r>
                      <a:r>
                        <a:rPr lang="en-US" sz="1100" baseline="0" dirty="0" smtClean="0">
                          <a:latin typeface="Arial" panose="020B0604020202020204" pitchFamily="34" charset="0"/>
                          <a:cs typeface="Arial" panose="020B0604020202020204" pitchFamily="34" charset="0"/>
                        </a:rPr>
                        <a:t> This has not yet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Processing (No Response)</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Expiry Date has passed without your response.</a:t>
                      </a:r>
                      <a:r>
                        <a:rPr lang="en-US" sz="1100" baseline="0" dirty="0" smtClean="0">
                          <a:latin typeface="Arial" panose="020B0604020202020204" pitchFamily="34" charset="0"/>
                          <a:cs typeface="Arial" panose="020B0604020202020204" pitchFamily="34" charset="0"/>
                        </a:rPr>
                        <a:t> This has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8419742"/>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a:t>
            </a:r>
            <a:r>
              <a:rPr lang="en-US" sz="1600" b="1" i="0" dirty="0" smtClean="0">
                <a:solidFill>
                  <a:schemeClr val="tx1"/>
                </a:solidFill>
                <a:latin typeface="Arial" panose="020B0604020202020204" pitchFamily="34" charset="0"/>
                <a:cs typeface="Arial" panose="020B0604020202020204" pitchFamily="34" charset="0"/>
              </a:rPr>
              <a:t>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87070167"/>
              </p:ext>
            </p:extLst>
          </p:nvPr>
        </p:nvGraphicFramePr>
        <p:xfrm>
          <a:off x="152400" y="1524000"/>
          <a:ext cx="8915401" cy="3817284"/>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500773">
                <a:tc>
                  <a:txBody>
                    <a:bodyPr/>
                    <a:lstStyle/>
                    <a:p>
                      <a:r>
                        <a:rPr lang="en-US" sz="1100" b="1" dirty="0" smtClean="0">
                          <a:latin typeface="Arial" panose="020B0604020202020204" pitchFamily="34" charset="0"/>
                          <a:cs typeface="Arial" panose="020B0604020202020204" pitchFamily="34" charset="0"/>
                        </a:rPr>
                        <a:t>Department Withdrawn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for</a:t>
                      </a:r>
                      <a:r>
                        <a:rPr lang="en-US" sz="1100" baseline="0" dirty="0" smtClean="0">
                          <a:latin typeface="Arial" panose="020B0604020202020204" pitchFamily="34" charset="0"/>
                          <a:cs typeface="Arial" panose="020B0604020202020204" pitchFamily="34" charset="0"/>
                        </a:rPr>
                        <a:t> an application </a:t>
                      </a:r>
                      <a:r>
                        <a:rPr lang="en-US" sz="1100" dirty="0" smtClean="0">
                          <a:latin typeface="Arial" panose="020B0604020202020204" pitchFamily="34" charset="0"/>
                          <a:cs typeface="Arial" panose="020B0604020202020204" pitchFamily="34" charset="0"/>
                        </a:rPr>
                        <a:t>has been</a:t>
                      </a:r>
                      <a:r>
                        <a:rPr lang="en-US" sz="1100" baseline="0" dirty="0" smtClean="0">
                          <a:latin typeface="Arial" panose="020B0604020202020204" pitchFamily="34" charset="0"/>
                          <a:cs typeface="Arial" panose="020B0604020202020204" pitchFamily="34" charset="0"/>
                        </a:rPr>
                        <a:t> withdrawn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Withdrawn</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Offer for</a:t>
                      </a:r>
                      <a:r>
                        <a:rPr lang="en-US" sz="1100" baseline="0" dirty="0" smtClean="0">
                          <a:latin typeface="Arial" panose="020B0604020202020204" pitchFamily="34" charset="0"/>
                          <a:cs typeface="Arial" panose="020B0604020202020204" pitchFamily="34" charset="0"/>
                        </a:rPr>
                        <a:t> a “no application” or correction application </a:t>
                      </a:r>
                      <a:r>
                        <a:rPr lang="en-US" sz="1100" dirty="0" smtClean="0">
                          <a:latin typeface="Arial" panose="020B0604020202020204" pitchFamily="34" charset="0"/>
                          <a:cs typeface="Arial" panose="020B0604020202020204" pitchFamily="34" charset="0"/>
                        </a:rPr>
                        <a:t>has been</a:t>
                      </a:r>
                      <a:r>
                        <a:rPr lang="en-US" sz="1100" baseline="0" dirty="0" smtClean="0">
                          <a:latin typeface="Arial" panose="020B0604020202020204" pitchFamily="34" charset="0"/>
                          <a:cs typeface="Arial" panose="020B0604020202020204" pitchFamily="34" charset="0"/>
                        </a:rPr>
                        <a:t> withdrawn by Alberta Energy.</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500773">
                <a:tc>
                  <a:txBody>
                    <a:bodyPr/>
                    <a:lstStyle/>
                    <a:p>
                      <a:r>
                        <a:rPr lang="en-US" sz="1100" b="1" dirty="0" smtClean="0">
                          <a:latin typeface="Arial" panose="020B0604020202020204" pitchFamily="34" charset="0"/>
                          <a:cs typeface="Arial" panose="020B0604020202020204" pitchFamily="34" charset="0"/>
                        </a:rPr>
                        <a:t>Rejected</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Department</a:t>
                      </a:r>
                      <a:r>
                        <a:rPr lang="en-US" sz="1100" baseline="0" dirty="0" smtClean="0">
                          <a:latin typeface="Arial" panose="020B0604020202020204" pitchFamily="34" charset="0"/>
                          <a:cs typeface="Arial" panose="020B0604020202020204" pitchFamily="34" charset="0"/>
                        </a:rPr>
                        <a:t> Rejected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 rejected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00773">
                <a:tc>
                  <a:txBody>
                    <a:bodyPr/>
                    <a:lstStyle/>
                    <a:p>
                      <a:r>
                        <a:rPr lang="en-US" sz="1100" b="1" dirty="0" smtClean="0">
                          <a:latin typeface="Arial" panose="020B0604020202020204" pitchFamily="34" charset="0"/>
                          <a:cs typeface="Arial" panose="020B0604020202020204" pitchFamily="34" charset="0"/>
                        </a:rPr>
                        <a:t>Amendment</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Amendment in Progress</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Amendment has been activated and is work in progress.</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baseline="0" dirty="0" smtClean="0">
                          <a:solidFill>
                            <a:schemeClr val="tx1"/>
                          </a:solidFill>
                          <a:latin typeface="Arial" panose="020B0604020202020204" pitchFamily="34" charset="0"/>
                          <a:cs typeface="Arial" panose="020B0604020202020204" pitchFamily="34" charset="0"/>
                        </a:rPr>
                        <a:t>Amended</a:t>
                      </a:r>
                      <a:endParaRPr lang="en-CA" sz="1100" b="0" dirty="0">
                        <a:solidFill>
                          <a:schemeClr val="tx1"/>
                        </a:solidFill>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Amendment has been submitted but not yet received by the internal system.</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00773">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a:t>
                      </a:r>
                      <a:r>
                        <a:rPr lang="en-US" sz="1100" baseline="0" dirty="0" smtClean="0">
                          <a:latin typeface="Arial" panose="020B0604020202020204" pitchFamily="34" charset="0"/>
                          <a:cs typeface="Arial" panose="020B0604020202020204" pitchFamily="34" charset="0"/>
                        </a:rPr>
                        <a:t> (</a:t>
                      </a:r>
                      <a:r>
                        <a:rPr lang="en-US" sz="1100" b="0" baseline="0" dirty="0" smtClean="0">
                          <a:solidFill>
                            <a:schemeClr val="tx1"/>
                          </a:solidFill>
                          <a:latin typeface="Arial" panose="020B0604020202020204" pitchFamily="34" charset="0"/>
                          <a:cs typeface="Arial" panose="020B0604020202020204" pitchFamily="34" charset="0"/>
                        </a:rPr>
                        <a:t>Amended</a:t>
                      </a:r>
                      <a:r>
                        <a:rPr lang="en-US" sz="1100" baseline="0" dirty="0" smtClean="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Amendment has been received</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by the</a:t>
                      </a:r>
                      <a:r>
                        <a:rPr lang="en-US" sz="1100" baseline="0" dirty="0" smtClean="0">
                          <a:latin typeface="Arial" panose="020B0604020202020204" pitchFamily="34" charset="0"/>
                          <a:cs typeface="Arial" panose="020B0604020202020204" pitchFamily="34" charset="0"/>
                        </a:rPr>
                        <a:t> i</a:t>
                      </a:r>
                      <a:r>
                        <a:rPr lang="en-US" sz="1100" dirty="0" smtClean="0">
                          <a:latin typeface="Arial" panose="020B0604020202020204" pitchFamily="34" charset="0"/>
                          <a:cs typeface="Arial" panose="020B0604020202020204" pitchFamily="34" charset="0"/>
                        </a:rPr>
                        <a:t>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7612605"/>
      </p:ext>
    </p:extLst>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2850617"/>
              </p:ext>
            </p:extLst>
          </p:nvPr>
        </p:nvGraphicFramePr>
        <p:xfrm>
          <a:off x="152400" y="1371600"/>
          <a:ext cx="8915401" cy="4886651"/>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924505">
                <a:tc>
                  <a:txBody>
                    <a:bodyPr/>
                    <a:lstStyle/>
                    <a:p>
                      <a:r>
                        <a:rPr lang="en-US" sz="1100" b="1" dirty="0" smtClean="0">
                          <a:latin typeface="Arial" panose="020B0604020202020204" pitchFamily="34" charset="0"/>
                          <a:cs typeface="Arial" panose="020B0604020202020204" pitchFamily="34" charset="0"/>
                        </a:rPr>
                        <a:t>Final</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Completed</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Application is now completed and</a:t>
                      </a:r>
                      <a:r>
                        <a:rPr lang="en-US" sz="1100" baseline="0" dirty="0" smtClean="0">
                          <a:latin typeface="Arial" panose="020B0604020202020204" pitchFamily="34" charset="0"/>
                          <a:cs typeface="Arial" panose="020B0604020202020204" pitchFamily="34" charset="0"/>
                        </a:rPr>
                        <a:t> the </a:t>
                      </a:r>
                      <a:r>
                        <a:rPr lang="en-US" sz="1100" dirty="0" smtClean="0">
                          <a:latin typeface="Arial" panose="020B0604020202020204" pitchFamily="34" charset="0"/>
                          <a:cs typeface="Arial" panose="020B0604020202020204" pitchFamily="34" charset="0"/>
                        </a:rPr>
                        <a:t>final document is available</a:t>
                      </a:r>
                      <a:r>
                        <a:rPr lang="en-US" sz="1100" baseline="0" dirty="0" smtClean="0">
                          <a:latin typeface="Arial" panose="020B0604020202020204" pitchFamily="34" charset="0"/>
                          <a:cs typeface="Arial" panose="020B0604020202020204" pitchFamily="34" charset="0"/>
                        </a:rPr>
                        <a:t> for your retrieval. Application was made by the Authorized Applicant, not the Designated Representative </a:t>
                      </a:r>
                    </a:p>
                    <a:p>
                      <a:endParaRPr lang="en-US" sz="1100" baseline="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Application is now completed and</a:t>
                      </a:r>
                      <a:r>
                        <a:rPr lang="en-US" sz="1100" baseline="0" dirty="0" smtClean="0">
                          <a:latin typeface="Arial" panose="020B0604020202020204" pitchFamily="34" charset="0"/>
                          <a:cs typeface="Arial" panose="020B0604020202020204" pitchFamily="34" charset="0"/>
                        </a:rPr>
                        <a:t> the </a:t>
                      </a:r>
                      <a:r>
                        <a:rPr lang="en-US" sz="1100" dirty="0" smtClean="0">
                          <a:latin typeface="Arial" panose="020B0604020202020204" pitchFamily="34" charset="0"/>
                          <a:cs typeface="Arial" panose="020B0604020202020204" pitchFamily="34" charset="0"/>
                        </a:rPr>
                        <a:t>final document is available</a:t>
                      </a:r>
                      <a:r>
                        <a:rPr lang="en-US" sz="1100" baseline="0" dirty="0" smtClean="0">
                          <a:latin typeface="Arial" panose="020B0604020202020204" pitchFamily="34" charset="0"/>
                          <a:cs typeface="Arial" panose="020B0604020202020204" pitchFamily="34" charset="0"/>
                        </a:rPr>
                        <a:t> for your retrieval. Application was made by the Authorized Applicant. </a:t>
                      </a:r>
                    </a:p>
                    <a:p>
                      <a:endParaRPr lang="en-US" sz="1100" baseline="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Application is now completed and</a:t>
                      </a:r>
                      <a:r>
                        <a:rPr lang="en-US" sz="1100" baseline="0" dirty="0" smtClean="0">
                          <a:latin typeface="Arial" panose="020B0604020202020204" pitchFamily="34" charset="0"/>
                          <a:cs typeface="Arial" panose="020B0604020202020204" pitchFamily="34" charset="0"/>
                        </a:rPr>
                        <a:t> the </a:t>
                      </a:r>
                      <a:r>
                        <a:rPr lang="en-US" sz="1100" dirty="0" smtClean="0">
                          <a:latin typeface="Arial" panose="020B0604020202020204" pitchFamily="34" charset="0"/>
                          <a:cs typeface="Arial" panose="020B0604020202020204" pitchFamily="34" charset="0"/>
                        </a:rPr>
                        <a:t>final document is available</a:t>
                      </a:r>
                      <a:r>
                        <a:rPr lang="en-US" sz="1100" baseline="0" dirty="0" smtClean="0">
                          <a:latin typeface="Arial" panose="020B0604020202020204" pitchFamily="34" charset="0"/>
                          <a:cs typeface="Arial" panose="020B0604020202020204" pitchFamily="34" charset="0"/>
                        </a:rPr>
                        <a:t> for your retrieval. </a:t>
                      </a: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Application was made by the Designated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Application was not made and the agreement or a portion of the agreement has expired.  This includes Cancellation letters from no application files.</a:t>
                      </a:r>
                    </a:p>
                    <a:p>
                      <a:endParaRPr lang="en-US" sz="1100" baseline="0" dirty="0" smtClean="0">
                        <a:latin typeface="Arial" panose="020B0604020202020204" pitchFamily="34" charset="0"/>
                        <a:cs typeface="Arial" panose="020B0604020202020204" pitchFamily="34" charset="0"/>
                      </a:endParaRPr>
                    </a:p>
                    <a:p>
                      <a:r>
                        <a:rPr lang="en-US" sz="1100" baseline="0" dirty="0" smtClean="0">
                          <a:latin typeface="Arial" panose="020B0604020202020204" pitchFamily="34" charset="0"/>
                          <a:cs typeface="Arial" panose="020B0604020202020204" pitchFamily="34" charset="0"/>
                        </a:rPr>
                        <a:t>A correction final is sent.</a:t>
                      </a:r>
                    </a:p>
                    <a:p>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Authorized Applicant </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Authorized Applicant </a:t>
                      </a:r>
                      <a:endParaRPr lang="en-CA"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Request Status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Request Status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Request Status</a:t>
                      </a: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Request Status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bl>
          </a:graphicData>
        </a:graphic>
      </p:graphicFrame>
      <p:sp>
        <p:nvSpPr>
          <p:cNvPr id="3" name="Rectangle 2"/>
          <p:cNvSpPr/>
          <p:nvPr/>
        </p:nvSpPr>
        <p:spPr>
          <a:xfrm>
            <a:off x="152400" y="914400"/>
            <a:ext cx="373692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List of ETS Statuses (continued)</a:t>
            </a:r>
            <a:endParaRPr lang="en-CA" dirty="0"/>
          </a:p>
        </p:txBody>
      </p:sp>
    </p:spTree>
    <p:extLst>
      <p:ext uri="{BB962C8B-B14F-4D97-AF65-F5344CB8AC3E}">
        <p14:creationId xmlns:p14="http://schemas.microsoft.com/office/powerpoint/2010/main" val="285981519"/>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2209800"/>
            <a:ext cx="8535613" cy="1508105"/>
          </a:xfrm>
        </p:spPr>
        <p:txBody>
          <a:bodyPr/>
          <a:lstStyle/>
          <a:p>
            <a:endParaRPr lang="en-CA" sz="1400" dirty="0"/>
          </a:p>
          <a:p>
            <a:r>
              <a:rPr lang="en-CA" sz="1400" dirty="0">
                <a:hlinkClick r:id="rId2"/>
              </a:rPr>
              <a:t>ETS Support and Online Learning </a:t>
            </a:r>
            <a:r>
              <a:rPr lang="en-CA" sz="1400" dirty="0"/>
              <a:t>provides access to relevant guides, </a:t>
            </a:r>
            <a:r>
              <a:rPr lang="en-CA" sz="1400" dirty="0" smtClean="0"/>
              <a:t>courses </a:t>
            </a:r>
            <a:r>
              <a:rPr lang="en-CA" sz="1400" dirty="0"/>
              <a:t>and other information.</a:t>
            </a:r>
          </a:p>
          <a:p>
            <a:endParaRPr lang="en-CA" sz="1400" dirty="0"/>
          </a:p>
          <a:p>
            <a:r>
              <a:rPr lang="en-CA" sz="1400" dirty="0"/>
              <a:t>If you have questions, please contact  </a:t>
            </a:r>
            <a:r>
              <a:rPr lang="en-CA" altLang="en-US" sz="1400" dirty="0">
                <a:hlinkClick r:id="rId3"/>
              </a:rPr>
              <a:t>PNGContinuations.Energy@gov.ab.ca</a:t>
            </a:r>
            <a:endParaRPr lang="en-CA" altLang="en-US" sz="1400" dirty="0"/>
          </a:p>
          <a:p>
            <a:r>
              <a:rPr lang="en-CA" sz="1400" dirty="0"/>
              <a:t>or the </a:t>
            </a:r>
            <a:r>
              <a:rPr lang="en-CA" sz="1400" dirty="0" smtClean="0"/>
              <a:t>PNG Tenure Help Line </a:t>
            </a:r>
            <a:r>
              <a:rPr lang="en-CA" sz="1400" dirty="0"/>
              <a:t>at (780) </a:t>
            </a:r>
            <a:r>
              <a:rPr lang="en-CA" sz="1400" dirty="0" smtClean="0"/>
              <a:t>644-2300</a:t>
            </a:r>
            <a:r>
              <a:rPr lang="en-CA" sz="1400" dirty="0" smtClean="0">
                <a:latin typeface="Arial" panose="020B0604020202020204" pitchFamily="34" charset="0"/>
                <a:cs typeface="Arial" panose="020B0604020202020204" pitchFamily="34" charset="0"/>
              </a:rPr>
              <a:t>. </a:t>
            </a:r>
            <a:endParaRPr lang="en-CA" sz="1400" dirty="0">
              <a:latin typeface="Arial" panose="020B0604020202020204" pitchFamily="34" charset="0"/>
              <a:cs typeface="Arial" panose="020B0604020202020204" pitchFamily="34" charset="0"/>
            </a:endParaRPr>
          </a:p>
          <a:p>
            <a:r>
              <a:rPr lang="en-CA" sz="1400" dirty="0">
                <a:latin typeface="Arial" panose="020B0604020202020204" pitchFamily="34" charset="0"/>
                <a:cs typeface="Arial" panose="020B0604020202020204" pitchFamily="34" charset="0"/>
              </a:rPr>
              <a:t> </a:t>
            </a:r>
          </a:p>
          <a:p>
            <a:endParaRPr lang="en-CA" sz="1400" dirty="0"/>
          </a:p>
        </p:txBody>
      </p:sp>
      <p:sp>
        <p:nvSpPr>
          <p:cNvPr id="4" name="Title 3"/>
          <p:cNvSpPr txBox="1">
            <a:spLocks noGrp="1"/>
          </p:cNvSpPr>
          <p:nvPr>
            <p:ph type="title"/>
          </p:nvPr>
        </p:nvSpPr>
        <p:spPr>
          <a:prstGeom prst="rect">
            <a:avLst/>
          </a:prstGeom>
          <a:noFill/>
        </p:spPr>
        <p:txBody>
          <a:bodyPr wrap="square" rtlCol="0">
            <a:spAutoFit/>
          </a:bodyPr>
          <a:lstStyle/>
          <a:p>
            <a:pPr algn="ctr"/>
            <a:r>
              <a:rPr lang="en-US" sz="2800" b="1" i="0" dirty="0" smtClean="0">
                <a:solidFill>
                  <a:schemeClr val="tx1"/>
                </a:solidFill>
                <a:latin typeface="Arial" panose="020B0604020202020204" pitchFamily="34" charset="0"/>
                <a:cs typeface="Arial" panose="020B0604020202020204" pitchFamily="34" charset="0"/>
              </a:rPr>
              <a:t>Resources</a:t>
            </a:r>
            <a:r>
              <a:rPr lang="en-US" dirty="0" smtClean="0">
                <a:solidFill>
                  <a:schemeClr val="tx1"/>
                </a:solidFill>
              </a:rPr>
              <a:t> </a:t>
            </a:r>
            <a:endParaRPr lang="en-CA" dirty="0">
              <a:solidFill>
                <a:schemeClr val="tx1"/>
              </a:solidFill>
            </a:endParaRPr>
          </a:p>
        </p:txBody>
      </p:sp>
    </p:spTree>
    <p:extLst>
      <p:ext uri="{BB962C8B-B14F-4D97-AF65-F5344CB8AC3E}">
        <p14:creationId xmlns:p14="http://schemas.microsoft.com/office/powerpoint/2010/main" val="133043753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2326049"/>
            <a:ext cx="427672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83356"/>
            <a:ext cx="41433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Create Validation Application – Administration Information</a:t>
            </a:r>
            <a:br>
              <a:rPr lang="en-CA" sz="1600" b="1" i="0" dirty="0" smtClean="0">
                <a:solidFill>
                  <a:schemeClr val="tx1"/>
                </a:solidFill>
                <a:latin typeface="Arial" panose="020B0604020202020204" pitchFamily="34" charset="0"/>
                <a:cs typeface="Arial" panose="020B0604020202020204" pitchFamily="34" charset="0"/>
              </a:rPr>
            </a:br>
            <a:r>
              <a:rPr lang="en-CA" sz="1600" b="1" i="0" dirty="0" smtClean="0">
                <a:solidFill>
                  <a:schemeClr val="tx1"/>
                </a:solidFill>
                <a:latin typeface="Arial" panose="020B0604020202020204" pitchFamily="34" charset="0"/>
                <a:cs typeface="Arial" panose="020B0604020202020204" pitchFamily="34" charset="0"/>
              </a:rPr>
              <a:t>– Add Technical Contact</a:t>
            </a:r>
            <a:endParaRPr lang="en-CA" sz="1600" b="1" i="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528195" y="4648200"/>
            <a:ext cx="1524000" cy="762000"/>
          </a:xfrm>
          <a:prstGeom prst="wedgeRoundRectCallout">
            <a:avLst>
              <a:gd name="adj1" fmla="val 58087"/>
              <a:gd name="adj2" fmla="val -1162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on </a:t>
            </a:r>
            <a:r>
              <a:rPr lang="en-US" sz="1200" b="1" dirty="0" smtClean="0">
                <a:solidFill>
                  <a:schemeClr val="tx1"/>
                </a:solidFill>
                <a:latin typeface="Arial" pitchFamily="34" charset="0"/>
                <a:cs typeface="Arial" pitchFamily="34" charset="0"/>
              </a:rPr>
              <a:t>Add Technical Contact</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2879972" y="4495800"/>
            <a:ext cx="1524000" cy="914400"/>
          </a:xfrm>
          <a:prstGeom prst="wedgeRoundRectCallout">
            <a:avLst>
              <a:gd name="adj1" fmla="val 66537"/>
              <a:gd name="adj2" fmla="val -202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r>
              <a:rPr lang="en-US" sz="1200" dirty="0" smtClean="0">
                <a:solidFill>
                  <a:schemeClr val="tx1"/>
                </a:solidFill>
                <a:latin typeface="Arial" pitchFamily="34" charset="0"/>
                <a:cs typeface="Arial" pitchFamily="34" charset="0"/>
              </a:rPr>
              <a:t>. Enter</a:t>
            </a:r>
            <a:r>
              <a:rPr lang="en-US" sz="1200" b="1" dirty="0" smtClean="0">
                <a:solidFill>
                  <a:schemeClr val="tx1"/>
                </a:solidFill>
                <a:latin typeface="Arial" pitchFamily="34" charset="0"/>
                <a:cs typeface="Arial" pitchFamily="34" charset="0"/>
              </a:rPr>
              <a:t> Technical Contact </a:t>
            </a:r>
            <a:r>
              <a:rPr lang="en-US" sz="1200" dirty="0" smtClean="0">
                <a:solidFill>
                  <a:schemeClr val="tx1"/>
                </a:solidFill>
                <a:latin typeface="Arial" pitchFamily="34" charset="0"/>
                <a:cs typeface="Arial" pitchFamily="34" charset="0"/>
              </a:rPr>
              <a:t>(all fields are required)</a:t>
            </a:r>
            <a:r>
              <a:rPr lang="en-US" sz="1200" b="1" dirty="0" smtClean="0">
                <a:solidFill>
                  <a:schemeClr val="tx1"/>
                </a:solidFill>
                <a:latin typeface="Arial" pitchFamily="34" charset="0"/>
                <a:cs typeface="Arial" pitchFamily="34" charset="0"/>
              </a:rPr>
              <a:t> </a:t>
            </a:r>
            <a:endParaRPr lang="en-CA" sz="1200" b="1" dirty="0">
              <a:solidFill>
                <a:schemeClr val="tx1"/>
              </a:solidFill>
              <a:latin typeface="Arial" pitchFamily="34" charset="0"/>
              <a:cs typeface="Arial" pitchFamily="34" charset="0"/>
            </a:endParaRPr>
          </a:p>
        </p:txBody>
      </p:sp>
      <p:sp>
        <p:nvSpPr>
          <p:cNvPr id="18" name="Rounded Rectangular Callout 17"/>
          <p:cNvSpPr/>
          <p:nvPr/>
        </p:nvSpPr>
        <p:spPr>
          <a:xfrm>
            <a:off x="4691763" y="5486400"/>
            <a:ext cx="1375138" cy="481001"/>
          </a:xfrm>
          <a:prstGeom prst="wedgeRoundRectCallout">
            <a:avLst>
              <a:gd name="adj1" fmla="val 56807"/>
              <a:gd name="adj2" fmla="val -95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cxnSp>
        <p:nvCxnSpPr>
          <p:cNvPr id="19" name="Straight Arrow Connector 18"/>
          <p:cNvCxnSpPr/>
          <p:nvPr/>
        </p:nvCxnSpPr>
        <p:spPr>
          <a:xfrm>
            <a:off x="4522490" y="1857269"/>
            <a:ext cx="506710" cy="4287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20" name="Group 19"/>
          <p:cNvGrpSpPr/>
          <p:nvPr/>
        </p:nvGrpSpPr>
        <p:grpSpPr>
          <a:xfrm>
            <a:off x="450334" y="5927463"/>
            <a:ext cx="9169358" cy="434900"/>
            <a:chOff x="579220" y="5925887"/>
            <a:chExt cx="8593062" cy="434900"/>
          </a:xfrm>
        </p:grpSpPr>
        <p:sp>
          <p:nvSpPr>
            <p:cNvPr id="21" name="Rectangle 20"/>
            <p:cNvSpPr>
              <a:spLocks noChangeArrowheads="1"/>
            </p:cNvSpPr>
            <p:nvPr/>
          </p:nvSpPr>
          <p:spPr bwMode="auto">
            <a:xfrm>
              <a:off x="1014119" y="6083788"/>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Use the Save button </a:t>
              </a:r>
              <a:r>
                <a:rPr lang="en-US" altLang="en-US" sz="1200" dirty="0" smtClean="0">
                  <a:latin typeface="Arial" panose="020B0604020202020204" pitchFamily="34" charset="0"/>
                  <a:cs typeface="Arial" panose="020B0604020202020204" pitchFamily="34" charset="0"/>
                </a:rPr>
                <a:t>after </a:t>
              </a:r>
              <a:r>
                <a:rPr lang="en-US" altLang="en-US" sz="1200" dirty="0">
                  <a:latin typeface="Arial" panose="020B0604020202020204" pitchFamily="34" charset="0"/>
                  <a:cs typeface="Arial" panose="020B0604020202020204" pitchFamily="34" charset="0"/>
                </a:rPr>
                <a:t>completing information on each tab.</a:t>
              </a:r>
              <a:endParaRPr lang="en-CA" altLang="en-US" sz="1200" dirty="0">
                <a:latin typeface="Arial" panose="020B0604020202020204" pitchFamily="34" charset="0"/>
                <a:cs typeface="Arial" panose="020B0604020202020204" pitchFamily="34" charset="0"/>
              </a:endParaRPr>
            </a:p>
          </p:txBody>
        </p:sp>
        <p:pic>
          <p:nvPicPr>
            <p:cNvPr id="22"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220" y="5925887"/>
              <a:ext cx="434899" cy="43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8422014"/>
      </p:ext>
    </p:extLst>
  </p:cSld>
  <p:clrMapOvr>
    <a:masterClrMapping/>
  </p:clrMapOvr>
  <p:transition spd="slow">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788" y="1057275"/>
            <a:ext cx="6944423" cy="246221"/>
          </a:xfrm>
          <a:prstGeom prst="rect">
            <a:avLst/>
          </a:prstGeom>
        </p:spPr>
        <p:txBody>
          <a:bodyPr vert="horz" wrap="square" lIns="0" tIns="0" rIns="0" bIns="0" rtlCol="0">
            <a:spAutoFit/>
          </a:bodyPr>
          <a:lstStyle/>
          <a:p>
            <a:pPr marL="12700">
              <a:lnSpc>
                <a:spcPct val="100000"/>
              </a:lnSpc>
            </a:pPr>
            <a:r>
              <a:rPr sz="1600" i="0" spc="-20" dirty="0">
                <a:solidFill>
                  <a:schemeClr val="bg1"/>
                </a:solidFill>
                <a:latin typeface="Arial" panose="020B0604020202020204" pitchFamily="34" charset="0"/>
                <a:cs typeface="Arial" panose="020B0604020202020204" pitchFamily="34" charset="0"/>
              </a:rPr>
              <a:t>C</a:t>
            </a:r>
            <a:r>
              <a:rPr sz="1600" i="0" spc="5" dirty="0">
                <a:solidFill>
                  <a:schemeClr val="bg1"/>
                </a:solidFill>
                <a:latin typeface="Arial" panose="020B0604020202020204" pitchFamily="34" charset="0"/>
                <a:cs typeface="Arial" panose="020B0604020202020204" pitchFamily="34" charset="0"/>
              </a:rPr>
              <a:t>ong</a:t>
            </a:r>
            <a:r>
              <a:rPr sz="1600" i="0" spc="-15" dirty="0">
                <a:solidFill>
                  <a:schemeClr val="bg1"/>
                </a:solidFill>
                <a:latin typeface="Arial" panose="020B0604020202020204" pitchFamily="34" charset="0"/>
                <a:cs typeface="Arial" panose="020B0604020202020204" pitchFamily="34" charset="0"/>
              </a:rPr>
              <a:t>rat</a:t>
            </a:r>
            <a:r>
              <a:rPr sz="1600" i="0" spc="-25" dirty="0">
                <a:solidFill>
                  <a:schemeClr val="bg1"/>
                </a:solidFill>
                <a:latin typeface="Arial" panose="020B0604020202020204" pitchFamily="34" charset="0"/>
                <a:cs typeface="Arial" panose="020B0604020202020204" pitchFamily="34" charset="0"/>
              </a:rPr>
              <a:t>u</a:t>
            </a:r>
            <a:r>
              <a:rPr sz="1600" i="0" spc="-20" dirty="0">
                <a:solidFill>
                  <a:schemeClr val="bg1"/>
                </a:solidFill>
                <a:latin typeface="Arial" panose="020B0604020202020204" pitchFamily="34" charset="0"/>
                <a:cs typeface="Arial" panose="020B0604020202020204" pitchFamily="34" charset="0"/>
              </a:rPr>
              <a:t>l</a:t>
            </a:r>
            <a:r>
              <a:rPr sz="1600" i="0" spc="-25" dirty="0">
                <a:solidFill>
                  <a:schemeClr val="bg1"/>
                </a:solidFill>
                <a:latin typeface="Arial" panose="020B0604020202020204" pitchFamily="34" charset="0"/>
                <a:cs typeface="Arial" panose="020B0604020202020204" pitchFamily="34" charset="0"/>
              </a:rPr>
              <a:t>a</a:t>
            </a:r>
            <a:r>
              <a:rPr sz="1600" i="0" spc="-15" dirty="0">
                <a:solidFill>
                  <a:schemeClr val="bg1"/>
                </a:solidFill>
                <a:latin typeface="Arial" panose="020B0604020202020204" pitchFamily="34" charset="0"/>
                <a:cs typeface="Arial" panose="020B0604020202020204" pitchFamily="34" charset="0"/>
              </a:rPr>
              <a:t>ti</a:t>
            </a:r>
            <a:r>
              <a:rPr sz="1600" i="0" spc="5" dirty="0">
                <a:solidFill>
                  <a:schemeClr val="bg1"/>
                </a:solidFill>
                <a:latin typeface="Arial" panose="020B0604020202020204" pitchFamily="34" charset="0"/>
                <a:cs typeface="Arial" panose="020B0604020202020204" pitchFamily="34" charset="0"/>
              </a:rPr>
              <a:t>ons!</a:t>
            </a:r>
          </a:p>
        </p:txBody>
      </p:sp>
      <p:sp>
        <p:nvSpPr>
          <p:cNvPr id="3" name="object 3"/>
          <p:cNvSpPr txBox="1"/>
          <p:nvPr/>
        </p:nvSpPr>
        <p:spPr>
          <a:xfrm>
            <a:off x="304193" y="1066800"/>
            <a:ext cx="5281930" cy="2328843"/>
          </a:xfrm>
          <a:prstGeom prst="rect">
            <a:avLst/>
          </a:prstGeom>
        </p:spPr>
        <p:txBody>
          <a:bodyPr vert="horz" wrap="square" lIns="0" tIns="0" rIns="0" bIns="0" rtlCol="0">
            <a:spAutoFit/>
          </a:bodyPr>
          <a:lstStyle/>
          <a:p>
            <a:pPr marL="143510" marR="6350" algn="ctr"/>
            <a:r>
              <a:rPr lang="en-US" altLang="en-US" sz="7200" b="1" dirty="0">
                <a:solidFill>
                  <a:srgbClr val="2160AD"/>
                </a:solidFill>
                <a:latin typeface="Freestyle Script" pitchFamily="66" charset="0"/>
              </a:rPr>
              <a:t>Congratulations!</a:t>
            </a:r>
          </a:p>
          <a:p>
            <a:pPr marL="143510" marR="6350" algn="ctr">
              <a:lnSpc>
                <a:spcPct val="100000"/>
              </a:lnSpc>
            </a:pPr>
            <a:endParaRPr lang="en-US" sz="1800" b="1" spc="-135" dirty="0" smtClean="0">
              <a:solidFill>
                <a:srgbClr val="2160AD"/>
              </a:solidFill>
              <a:latin typeface="Arial"/>
              <a:cs typeface="Arial"/>
            </a:endParaRPr>
          </a:p>
          <a:p>
            <a:pPr marL="12065" marR="6350" algn="ctr">
              <a:lnSpc>
                <a:spcPct val="100000"/>
              </a:lnSpc>
            </a:pPr>
            <a:r>
              <a:rPr sz="1400" b="1" spc="-135" dirty="0" smtClean="0">
                <a:solidFill>
                  <a:srgbClr val="2160AD"/>
                </a:solidFill>
                <a:latin typeface="Arial"/>
                <a:cs typeface="Arial"/>
              </a:rPr>
              <a:t>Y</a:t>
            </a:r>
            <a:r>
              <a:rPr sz="1400" b="1" dirty="0" smtClean="0">
                <a:solidFill>
                  <a:srgbClr val="2160AD"/>
                </a:solidFill>
                <a:latin typeface="Arial"/>
                <a:cs typeface="Arial"/>
              </a:rPr>
              <a:t>ou</a:t>
            </a:r>
            <a:r>
              <a:rPr sz="1400" b="1" spc="-5" dirty="0" smtClean="0">
                <a:solidFill>
                  <a:srgbClr val="2160AD"/>
                </a:solidFill>
                <a:latin typeface="Arial"/>
                <a:cs typeface="Arial"/>
              </a:rPr>
              <a:t> </a:t>
            </a:r>
            <a:r>
              <a:rPr sz="1400" b="1" dirty="0" smtClean="0">
                <a:solidFill>
                  <a:srgbClr val="2160AD"/>
                </a:solidFill>
                <a:latin typeface="Arial"/>
                <a:cs typeface="Arial"/>
              </a:rPr>
              <a:t>h</a:t>
            </a:r>
            <a:r>
              <a:rPr sz="1400" b="1" spc="-10" dirty="0" smtClean="0">
                <a:solidFill>
                  <a:srgbClr val="2160AD"/>
                </a:solidFill>
                <a:latin typeface="Arial"/>
                <a:cs typeface="Arial"/>
              </a:rPr>
              <a:t>a</a:t>
            </a:r>
            <a:r>
              <a:rPr sz="1400" b="1" spc="-45" dirty="0" smtClean="0">
                <a:solidFill>
                  <a:srgbClr val="2160AD"/>
                </a:solidFill>
                <a:latin typeface="Arial"/>
                <a:cs typeface="Arial"/>
              </a:rPr>
              <a:t>v</a:t>
            </a:r>
            <a:r>
              <a:rPr sz="1400" b="1" dirty="0" smtClean="0">
                <a:solidFill>
                  <a:srgbClr val="2160AD"/>
                </a:solidFill>
                <a:latin typeface="Arial"/>
                <a:cs typeface="Arial"/>
              </a:rPr>
              <a:t>e</a:t>
            </a:r>
            <a:r>
              <a:rPr sz="1400" b="1" spc="30" dirty="0" smtClean="0">
                <a:solidFill>
                  <a:srgbClr val="2160AD"/>
                </a:solidFill>
                <a:latin typeface="Arial"/>
                <a:cs typeface="Arial"/>
              </a:rPr>
              <a:t> </a:t>
            </a:r>
            <a:r>
              <a:rPr sz="1400" b="1" spc="-10" dirty="0" smtClean="0">
                <a:solidFill>
                  <a:srgbClr val="2160AD"/>
                </a:solidFill>
                <a:latin typeface="Arial"/>
                <a:cs typeface="Arial"/>
              </a:rPr>
              <a:t>c</a:t>
            </a:r>
            <a:r>
              <a:rPr sz="1400" b="1" dirty="0" smtClean="0">
                <a:solidFill>
                  <a:srgbClr val="2160AD"/>
                </a:solidFill>
                <a:latin typeface="Arial"/>
                <a:cs typeface="Arial"/>
              </a:rPr>
              <a:t>o</a:t>
            </a:r>
            <a:r>
              <a:rPr sz="1400" b="1" spc="-5" dirty="0" smtClean="0">
                <a:solidFill>
                  <a:srgbClr val="2160AD"/>
                </a:solidFill>
                <a:latin typeface="Arial"/>
                <a:cs typeface="Arial"/>
              </a:rPr>
              <a:t>m</a:t>
            </a:r>
            <a:r>
              <a:rPr sz="1400" b="1" dirty="0" smtClean="0">
                <a:solidFill>
                  <a:srgbClr val="2160AD"/>
                </a:solidFill>
                <a:latin typeface="Arial"/>
                <a:cs typeface="Arial"/>
              </a:rPr>
              <a:t>pl</a:t>
            </a:r>
            <a:r>
              <a:rPr sz="1400" b="1" spc="-10" dirty="0" smtClean="0">
                <a:solidFill>
                  <a:srgbClr val="2160AD"/>
                </a:solidFill>
                <a:latin typeface="Arial"/>
                <a:cs typeface="Arial"/>
              </a:rPr>
              <a:t>e</a:t>
            </a:r>
            <a:r>
              <a:rPr sz="1400" b="1" dirty="0" smtClean="0">
                <a:solidFill>
                  <a:srgbClr val="2160AD"/>
                </a:solidFill>
                <a:latin typeface="Arial"/>
                <a:cs typeface="Arial"/>
              </a:rPr>
              <a:t>t</a:t>
            </a:r>
            <a:r>
              <a:rPr sz="1400" b="1" spc="-10" dirty="0" smtClean="0">
                <a:solidFill>
                  <a:srgbClr val="2160AD"/>
                </a:solidFill>
                <a:latin typeface="Arial"/>
                <a:cs typeface="Arial"/>
              </a:rPr>
              <a:t>e</a:t>
            </a:r>
            <a:r>
              <a:rPr sz="1400" b="1" dirty="0" smtClean="0">
                <a:solidFill>
                  <a:srgbClr val="2160AD"/>
                </a:solidFill>
                <a:latin typeface="Arial"/>
                <a:cs typeface="Arial"/>
              </a:rPr>
              <a:t>d</a:t>
            </a:r>
            <a:r>
              <a:rPr sz="1400" b="1" spc="5" dirty="0" smtClean="0">
                <a:solidFill>
                  <a:srgbClr val="2160AD"/>
                </a:solidFill>
                <a:latin typeface="Arial"/>
                <a:cs typeface="Arial"/>
              </a:rPr>
              <a:t> </a:t>
            </a:r>
            <a:r>
              <a:rPr sz="1400" b="1" dirty="0" smtClean="0">
                <a:solidFill>
                  <a:srgbClr val="2160AD"/>
                </a:solidFill>
                <a:latin typeface="Arial"/>
                <a:cs typeface="Arial"/>
              </a:rPr>
              <a:t>the</a:t>
            </a:r>
            <a:r>
              <a:rPr sz="1400" b="1" spc="-5" dirty="0" smtClean="0">
                <a:solidFill>
                  <a:srgbClr val="2160AD"/>
                </a:solidFill>
                <a:latin typeface="Arial"/>
                <a:cs typeface="Arial"/>
              </a:rPr>
              <a:t> </a:t>
            </a:r>
            <a:r>
              <a:rPr lang="en-CA" sz="1400" b="1" dirty="0">
                <a:solidFill>
                  <a:srgbClr val="0070C0"/>
                </a:solidFill>
                <a:latin typeface="Arial"/>
                <a:cs typeface="Arial"/>
              </a:rPr>
              <a:t>ETS</a:t>
            </a:r>
            <a:r>
              <a:rPr lang="en-CA" sz="1400" b="1" spc="-10" dirty="0">
                <a:solidFill>
                  <a:srgbClr val="0070C0"/>
                </a:solidFill>
                <a:latin typeface="Arial"/>
                <a:cs typeface="Arial"/>
              </a:rPr>
              <a:t> </a:t>
            </a:r>
            <a:r>
              <a:rPr lang="en-CA" sz="1400" b="1" dirty="0">
                <a:solidFill>
                  <a:srgbClr val="0070C0"/>
                </a:solidFill>
                <a:latin typeface="Arial"/>
                <a:cs typeface="Arial"/>
              </a:rPr>
              <a:t>–</a:t>
            </a:r>
            <a:r>
              <a:rPr lang="en-CA" sz="1400" b="1" spc="-5" dirty="0">
                <a:solidFill>
                  <a:srgbClr val="0070C0"/>
                </a:solidFill>
                <a:latin typeface="Arial"/>
                <a:cs typeface="Arial"/>
              </a:rPr>
              <a:t> PNG </a:t>
            </a:r>
            <a:r>
              <a:rPr lang="en-CA" sz="1400" b="1" spc="-5" dirty="0" smtClean="0">
                <a:solidFill>
                  <a:srgbClr val="0070C0"/>
                </a:solidFill>
                <a:latin typeface="Arial"/>
                <a:cs typeface="Arial"/>
              </a:rPr>
              <a:t>Continuation: </a:t>
            </a:r>
            <a:r>
              <a:rPr lang="en-CA" sz="1400" b="1" spc="-55" dirty="0" smtClean="0">
                <a:solidFill>
                  <a:srgbClr val="0070C0"/>
                </a:solidFill>
                <a:latin typeface="Arial"/>
                <a:cs typeface="Arial"/>
              </a:rPr>
              <a:t>Validation</a:t>
            </a:r>
            <a:endParaRPr lang="en-CA" sz="1400" dirty="0">
              <a:latin typeface="Arial"/>
              <a:cs typeface="Arial"/>
            </a:endParaRPr>
          </a:p>
          <a:p>
            <a:pPr algn="ctr">
              <a:lnSpc>
                <a:spcPct val="100000"/>
              </a:lnSpc>
            </a:pPr>
            <a:r>
              <a:rPr lang="en-CA" sz="1400" b="1" dirty="0">
                <a:solidFill>
                  <a:srgbClr val="0070C0"/>
                </a:solidFill>
                <a:latin typeface="Arial"/>
                <a:cs typeface="Arial"/>
              </a:rPr>
              <a:t>Online</a:t>
            </a:r>
            <a:r>
              <a:rPr lang="en-CA" sz="1400" b="1" spc="-25" dirty="0">
                <a:solidFill>
                  <a:srgbClr val="0070C0"/>
                </a:solidFill>
                <a:latin typeface="Arial"/>
                <a:cs typeface="Arial"/>
              </a:rPr>
              <a:t> </a:t>
            </a:r>
            <a:r>
              <a:rPr lang="en-CA" sz="1400" b="1" spc="-95" dirty="0">
                <a:solidFill>
                  <a:srgbClr val="0070C0"/>
                </a:solidFill>
                <a:latin typeface="Arial"/>
                <a:cs typeface="Arial"/>
              </a:rPr>
              <a:t>T</a:t>
            </a:r>
            <a:r>
              <a:rPr lang="en-CA" sz="1400" b="1" spc="-5" dirty="0">
                <a:solidFill>
                  <a:srgbClr val="0070C0"/>
                </a:solidFill>
                <a:latin typeface="Arial"/>
                <a:cs typeface="Arial"/>
              </a:rPr>
              <a:t>ra</a:t>
            </a:r>
            <a:r>
              <a:rPr lang="en-CA" sz="1400" b="1" dirty="0">
                <a:solidFill>
                  <a:srgbClr val="0070C0"/>
                </a:solidFill>
                <a:latin typeface="Arial"/>
                <a:cs typeface="Arial"/>
              </a:rPr>
              <a:t>ining</a:t>
            </a:r>
            <a:r>
              <a:rPr lang="en-CA" sz="1400" b="1" spc="-20" dirty="0">
                <a:solidFill>
                  <a:srgbClr val="0070C0"/>
                </a:solidFill>
                <a:latin typeface="Arial"/>
                <a:cs typeface="Arial"/>
              </a:rPr>
              <a:t> </a:t>
            </a:r>
            <a:r>
              <a:rPr lang="en-CA" sz="1400" b="1" spc="-5" dirty="0" smtClean="0">
                <a:solidFill>
                  <a:srgbClr val="0070C0"/>
                </a:solidFill>
                <a:latin typeface="Arial"/>
                <a:cs typeface="Arial"/>
              </a:rPr>
              <a:t>Course</a:t>
            </a:r>
            <a:endParaRPr sz="1400" dirty="0" smtClean="0">
              <a:latin typeface="Arial"/>
              <a:cs typeface="Arial"/>
            </a:endParaRPr>
          </a:p>
          <a:p>
            <a:pPr>
              <a:lnSpc>
                <a:spcPts val="1800"/>
              </a:lnSpc>
            </a:pPr>
            <a:endParaRPr sz="1800" dirty="0" smtClean="0"/>
          </a:p>
          <a:p>
            <a:pPr>
              <a:lnSpc>
                <a:spcPts val="2100"/>
              </a:lnSpc>
              <a:spcBef>
                <a:spcPts val="64"/>
              </a:spcBef>
            </a:pPr>
            <a:endParaRPr sz="2100" dirty="0"/>
          </a:p>
        </p:txBody>
      </p:sp>
      <p:sp>
        <p:nvSpPr>
          <p:cNvPr id="4" name="object 4"/>
          <p:cNvSpPr/>
          <p:nvPr/>
        </p:nvSpPr>
        <p:spPr>
          <a:xfrm>
            <a:off x="4738718" y="1088136"/>
            <a:ext cx="4152899" cy="4597399"/>
          </a:xfrm>
          <a:prstGeom prst="rect">
            <a:avLst/>
          </a:prstGeom>
          <a:blipFill>
            <a:blip r:embed="rId3" cstate="print"/>
            <a:stretch>
              <a:fillRect/>
            </a:stretch>
          </a:blipFill>
        </p:spPr>
        <p:txBody>
          <a:bodyPr wrap="square" lIns="0" tIns="0" rIns="0" bIns="0" rtlCol="0">
            <a:spAutoFit/>
          </a:bodyPr>
          <a:lstStyle/>
          <a:p>
            <a:endParaRPr dirty="0"/>
          </a:p>
        </p:txBody>
      </p:sp>
      <p:sp>
        <p:nvSpPr>
          <p:cNvPr id="5" name="Text Box 3"/>
          <p:cNvSpPr txBox="1">
            <a:spLocks noChangeArrowheads="1"/>
          </p:cNvSpPr>
          <p:nvPr/>
        </p:nvSpPr>
        <p:spPr bwMode="auto">
          <a:xfrm>
            <a:off x="607183" y="3716508"/>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ct val="0"/>
              </a:spcBef>
              <a:spcAft>
                <a:spcPct val="0"/>
              </a:spcAft>
            </a:pPr>
            <a:r>
              <a:rPr lang="en-US" sz="1100" kern="0" dirty="0" smtClean="0">
                <a:solidFill>
                  <a:srgbClr val="002060"/>
                </a:solidFill>
                <a:latin typeface="Arial" pitchFamily="34" charset="0"/>
                <a:cs typeface="Arial" pitchFamily="34" charset="0"/>
              </a:rPr>
              <a:t>To access </a:t>
            </a:r>
            <a:r>
              <a:rPr lang="en-US" sz="1100" b="1" kern="0" dirty="0" smtClean="0">
                <a:solidFill>
                  <a:srgbClr val="002060"/>
                </a:solidFill>
                <a:latin typeface="Arial" pitchFamily="34" charset="0"/>
                <a:cs typeface="Arial" pitchFamily="34" charset="0"/>
              </a:rPr>
              <a:t>Courses, Guides </a:t>
            </a:r>
            <a:r>
              <a:rPr lang="en-US" sz="1100" kern="0" dirty="0" smtClean="0">
                <a:solidFill>
                  <a:srgbClr val="002060"/>
                </a:solidFill>
                <a:latin typeface="Arial" pitchFamily="34" charset="0"/>
                <a:cs typeface="Arial" pitchFamily="34" charset="0"/>
              </a:rPr>
              <a:t>and </a:t>
            </a:r>
            <a:r>
              <a:rPr lang="en-US" sz="1100" b="1" kern="0" dirty="0" smtClean="0">
                <a:solidFill>
                  <a:srgbClr val="002060"/>
                </a:solidFill>
                <a:latin typeface="Arial" pitchFamily="34" charset="0"/>
                <a:cs typeface="Arial" pitchFamily="34" charset="0"/>
              </a:rPr>
              <a:t>Forms</a:t>
            </a:r>
            <a:r>
              <a:rPr lang="en-US" sz="1100" kern="0" dirty="0" smtClean="0">
                <a:solidFill>
                  <a:srgbClr val="002060"/>
                </a:solidFill>
                <a:latin typeface="Arial" pitchFamily="34" charset="0"/>
                <a:cs typeface="Arial" pitchFamily="34" charset="0"/>
              </a:rPr>
              <a:t> for all your ETS Business please see </a:t>
            </a:r>
            <a:r>
              <a:rPr lang="en-CA" sz="1100" kern="0" dirty="0" smtClean="0">
                <a:solidFill>
                  <a:srgbClr val="002060"/>
                </a:solidFill>
                <a:latin typeface="Arial" panose="020B0604020202020204" pitchFamily="34" charset="0"/>
                <a:cs typeface="Arial" panose="020B0604020202020204" pitchFamily="34" charset="0"/>
                <a:hlinkClick r:id="rId4"/>
              </a:rPr>
              <a:t>ETS Support and Online Learning</a:t>
            </a:r>
            <a:r>
              <a:rPr lang="en-CA" sz="1100" kern="0" dirty="0" smtClean="0">
                <a:solidFill>
                  <a:srgbClr val="002060"/>
                </a:solidFill>
                <a:latin typeface="Arial" panose="020B0604020202020204" pitchFamily="34" charset="0"/>
                <a:cs typeface="Arial" panose="020B0604020202020204" pitchFamily="34" charset="0"/>
              </a:rPr>
              <a:t>. </a:t>
            </a:r>
            <a:endParaRPr lang="en-US" sz="1100" kern="0" dirty="0" smtClean="0">
              <a:solidFill>
                <a:srgbClr val="002060"/>
              </a:solidFill>
              <a:latin typeface="Arial" pitchFamily="34" charset="0"/>
              <a:cs typeface="Arial" pitchFamily="34" charset="0"/>
            </a:endParaRPr>
          </a:p>
          <a:p>
            <a:pPr rtl="0" fontAlgn="base">
              <a:spcBef>
                <a:spcPct val="0"/>
              </a:spcBef>
              <a:spcAft>
                <a:spcPct val="0"/>
              </a:spcAft>
            </a:pPr>
            <a:endParaRPr lang="en-US" sz="1100" kern="0" dirty="0" smtClean="0">
              <a:solidFill>
                <a:srgbClr val="002060"/>
              </a:solidFill>
              <a:latin typeface="Arial" pitchFamily="34" charset="0"/>
              <a:cs typeface="Arial" pitchFamily="34" charset="0"/>
            </a:endParaRPr>
          </a:p>
          <a:p>
            <a:pPr rtl="0" fontAlgn="base">
              <a:spcBef>
                <a:spcPct val="0"/>
              </a:spcBef>
              <a:spcAft>
                <a:spcPct val="0"/>
              </a:spcAft>
            </a:pPr>
            <a:r>
              <a:rPr lang="en-US" sz="1100" kern="0" dirty="0" smtClean="0">
                <a:solidFill>
                  <a:srgbClr val="002060"/>
                </a:solidFill>
                <a:latin typeface="Arial" pitchFamily="34" charset="0"/>
                <a:cs typeface="Arial" pitchFamily="34" charset="0"/>
              </a:rPr>
              <a:t>If you have any comments or questions on this training course, </a:t>
            </a:r>
          </a:p>
          <a:p>
            <a:pPr rtl="0" fontAlgn="base">
              <a:spcBef>
                <a:spcPct val="0"/>
              </a:spcBef>
              <a:spcAft>
                <a:spcPct val="0"/>
              </a:spcAft>
            </a:pPr>
            <a:r>
              <a:rPr lang="en-US" sz="1100" kern="0" dirty="0" smtClean="0">
                <a:solidFill>
                  <a:srgbClr val="002060"/>
                </a:solidFill>
                <a:latin typeface="Arial" pitchFamily="34" charset="0"/>
                <a:cs typeface="Arial" pitchFamily="34" charset="0"/>
              </a:rPr>
              <a:t>please contact:</a:t>
            </a:r>
          </a:p>
        </p:txBody>
      </p:sp>
      <p:sp>
        <p:nvSpPr>
          <p:cNvPr id="7" name="Text Box 4"/>
          <p:cNvSpPr txBox="1">
            <a:spLocks noChangeArrowheads="1"/>
          </p:cNvSpPr>
          <p:nvPr/>
        </p:nvSpPr>
        <p:spPr bwMode="auto">
          <a:xfrm>
            <a:off x="1108932" y="4696726"/>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100" dirty="0" smtClean="0">
                <a:solidFill>
                  <a:srgbClr val="002060"/>
                </a:solidFill>
                <a:latin typeface="Arial" pitchFamily="34" charset="0"/>
                <a:cs typeface="Arial" pitchFamily="34" charset="0"/>
              </a:rPr>
              <a:t>Crown Agreement Management</a:t>
            </a:r>
          </a:p>
          <a:p>
            <a:pPr>
              <a:lnSpc>
                <a:spcPts val="1600"/>
              </a:lnSpc>
              <a:spcBef>
                <a:spcPts val="81"/>
              </a:spcBef>
            </a:pPr>
            <a:r>
              <a:rPr lang="en-US" sz="1100" dirty="0" smtClean="0">
                <a:solidFill>
                  <a:srgbClr val="002060"/>
                </a:solidFill>
                <a:latin typeface="Arial" pitchFamily="34" charset="0"/>
                <a:cs typeface="Arial" pitchFamily="34" charset="0"/>
              </a:rPr>
              <a:t>Helpdesk:  (780) 644-2300</a:t>
            </a:r>
            <a:endParaRPr lang="en-CA" sz="1100" dirty="0" smtClean="0">
              <a:solidFill>
                <a:srgbClr val="002060"/>
              </a:solidFill>
            </a:endParaRPr>
          </a:p>
          <a:p>
            <a:pPr>
              <a:lnSpc>
                <a:spcPts val="1600"/>
              </a:lnSpc>
              <a:spcBef>
                <a:spcPts val="81"/>
              </a:spcBef>
            </a:pPr>
            <a:r>
              <a:rPr lang="en-CA" altLang="en-US" sz="1100" dirty="0">
                <a:solidFill>
                  <a:srgbClr val="002060"/>
                </a:solidFill>
                <a:latin typeface="Arial" charset="0"/>
              </a:rPr>
              <a:t>Email inquires: </a:t>
            </a:r>
            <a:r>
              <a:rPr lang="en-CA" altLang="en-US" sz="1100" dirty="0" smtClean="0">
                <a:solidFill>
                  <a:srgbClr val="002060"/>
                </a:solidFill>
                <a:latin typeface="Arial" charset="0"/>
                <a:hlinkClick r:id="rId5"/>
              </a:rPr>
              <a:t>PNGContinuations.Energy@gov.ab.ca</a:t>
            </a:r>
            <a:endParaRPr lang="en-CA" altLang="en-US" sz="1100" dirty="0" smtClean="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377" y="1925215"/>
            <a:ext cx="59721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1280160" y="10668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charset="0"/>
              </a:rPr>
              <a:t>If information is not entered into an optional field, the screen may display a blue/green</a:t>
            </a:r>
            <a:r>
              <a:rPr lang="en-US" altLang="en-US" sz="1200" dirty="0" smtClean="0">
                <a:solidFill>
                  <a:srgbClr val="7030A0"/>
                </a:solidFill>
                <a:latin typeface="Arial" charset="0"/>
              </a:rPr>
              <a:t> </a:t>
            </a:r>
            <a:r>
              <a:rPr lang="en-US" altLang="en-US" sz="1200" dirty="0" smtClean="0">
                <a:latin typeface="Arial" charset="0"/>
              </a:rPr>
              <a:t>warning message. However, warning messages do not prevent you from saving the application data.</a:t>
            </a:r>
            <a:endParaRPr lang="en-CA" altLang="en-US" sz="1200" dirty="0">
              <a:latin typeface="Arial" charset="0"/>
            </a:endParaRPr>
          </a:p>
        </p:txBody>
      </p:sp>
      <p:sp>
        <p:nvSpPr>
          <p:cNvPr id="11" name="object 4"/>
          <p:cNvSpPr txBox="1"/>
          <p:nvPr/>
        </p:nvSpPr>
        <p:spPr>
          <a:xfrm>
            <a:off x="762000" y="2030763"/>
            <a:ext cx="1219200" cy="430887"/>
          </a:xfrm>
          <a:prstGeom prst="rect">
            <a:avLst/>
          </a:prstGeom>
        </p:spPr>
        <p:txBody>
          <a:bodyPr vert="horz" wrap="square" lIns="0" tIns="0" rIns="0" bIns="0" rtlCol="0">
            <a:spAutoFit/>
          </a:bodyPr>
          <a:lstStyle/>
          <a:p>
            <a:pPr marL="12700">
              <a:lnSpc>
                <a:spcPct val="100000"/>
              </a:lnSpc>
            </a:pPr>
            <a:r>
              <a:rPr lang="en-US" sz="1400" spc="-5" dirty="0" smtClean="0">
                <a:solidFill>
                  <a:schemeClr val="accent5">
                    <a:lumMod val="75000"/>
                  </a:schemeClr>
                </a:solidFill>
                <a:latin typeface="Arial"/>
                <a:cs typeface="Arial"/>
              </a:rPr>
              <a:t>Warning Message</a:t>
            </a:r>
            <a:endParaRPr sz="1400" dirty="0">
              <a:solidFill>
                <a:schemeClr val="accent5">
                  <a:lumMod val="75000"/>
                </a:schemeClr>
              </a:solidFill>
              <a:latin typeface="Arial"/>
              <a:cs typeface="Arial"/>
            </a:endParaRPr>
          </a:p>
        </p:txBody>
      </p:sp>
      <p:sp>
        <p:nvSpPr>
          <p:cNvPr id="15" name="object 5"/>
          <p:cNvSpPr/>
          <p:nvPr/>
        </p:nvSpPr>
        <p:spPr>
          <a:xfrm>
            <a:off x="1635513" y="2261276"/>
            <a:ext cx="2707887" cy="27699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solidFill>
                <a:schemeClr val="accent5">
                  <a:lumMod val="75000"/>
                </a:schemeClr>
              </a:solidFill>
            </a:endParaRPr>
          </a:p>
        </p:txBody>
      </p:sp>
      <p:pic>
        <p:nvPicPr>
          <p:cNvPr id="6"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902" y="1066800"/>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28440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427" y="1976910"/>
            <a:ext cx="58102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1280160" y="1066800"/>
            <a:ext cx="6705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charset="0"/>
              </a:rPr>
              <a:t>If information is not entered into a mandatory field, or the application fails validation, the screen will display a red</a:t>
            </a:r>
            <a:r>
              <a:rPr lang="en-US" altLang="en-US" sz="1200" b="1" dirty="0" smtClean="0">
                <a:latin typeface="Arial" charset="0"/>
              </a:rPr>
              <a:t> </a:t>
            </a:r>
            <a:r>
              <a:rPr lang="en-US" altLang="en-US" sz="1200" dirty="0" smtClean="0">
                <a:latin typeface="Arial" charset="0"/>
              </a:rPr>
              <a:t>error message. The application must be corrected and then you can try to save again.</a:t>
            </a:r>
            <a:endParaRPr lang="en-CA" altLang="en-US" sz="1200" dirty="0">
              <a:latin typeface="Arial" charset="0"/>
            </a:endParaRPr>
          </a:p>
        </p:txBody>
      </p:sp>
      <p:sp>
        <p:nvSpPr>
          <p:cNvPr id="11" name="object 4"/>
          <p:cNvSpPr txBox="1"/>
          <p:nvPr/>
        </p:nvSpPr>
        <p:spPr>
          <a:xfrm>
            <a:off x="861451" y="2062688"/>
            <a:ext cx="803205" cy="430887"/>
          </a:xfrm>
          <a:prstGeom prst="rect">
            <a:avLst/>
          </a:prstGeom>
        </p:spPr>
        <p:txBody>
          <a:bodyPr vert="horz" wrap="square" lIns="0" tIns="0" rIns="0" bIns="0" rtlCol="0">
            <a:spAutoFit/>
          </a:bodyPr>
          <a:lstStyle/>
          <a:p>
            <a:pPr marL="12700">
              <a:lnSpc>
                <a:spcPct val="100000"/>
              </a:lnSpc>
            </a:pPr>
            <a:r>
              <a:rPr lang="en-US" sz="1400" spc="-5" dirty="0" smtClean="0">
                <a:solidFill>
                  <a:srgbClr val="FF0000"/>
                </a:solidFill>
                <a:latin typeface="Arial"/>
                <a:cs typeface="Arial"/>
              </a:rPr>
              <a:t>Error</a:t>
            </a:r>
          </a:p>
          <a:p>
            <a:pPr marL="12700">
              <a:lnSpc>
                <a:spcPct val="100000"/>
              </a:lnSpc>
            </a:pPr>
            <a:r>
              <a:rPr lang="en-US" sz="1400" spc="-5" dirty="0" smtClean="0">
                <a:solidFill>
                  <a:srgbClr val="FF0000"/>
                </a:solidFill>
                <a:latin typeface="Arial"/>
                <a:cs typeface="Arial"/>
              </a:rPr>
              <a:t>Message</a:t>
            </a:r>
            <a:endParaRPr sz="1400" dirty="0">
              <a:latin typeface="Arial"/>
              <a:cs typeface="Arial"/>
            </a:endParaRPr>
          </a:p>
        </p:txBody>
      </p:sp>
      <p:sp>
        <p:nvSpPr>
          <p:cNvPr id="15" name="object 5"/>
          <p:cNvSpPr/>
          <p:nvPr/>
        </p:nvSpPr>
        <p:spPr>
          <a:xfrm>
            <a:off x="1696155" y="2255143"/>
            <a:ext cx="3657600" cy="238432"/>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a:off x="5277624" y="2590800"/>
            <a:ext cx="15163" cy="26708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51" y="1066800"/>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7442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dedacd1-8ed8-4364-83a4-3ca25ad2d993" ContentTypeId="0x0101" PreviousValue="false"/>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04</Order1>
    <Course_x0020_Description xmlns="d317fc56-cd2a-4fee-83bf-2acf5d88d7a0">This course describes the process for your company to fill in and submit an Online Validation Application via ETS.</Course_x0020_Description>
    <Module xmlns="d317fc56-cd2a-4fee-83bf-2acf5d88d7a0">Module</Module>
    <Area xmlns="d317fc56-cd2a-4fee-83bf-2acf5d88d7a0">PNG Continuation</Area>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67ED66-9072-458D-A93B-7DCFB11740B0}"/>
</file>

<file path=customXml/itemProps2.xml><?xml version="1.0" encoding="utf-8"?>
<ds:datastoreItem xmlns:ds="http://schemas.openxmlformats.org/officeDocument/2006/customXml" ds:itemID="{9A4A5B55-8E0B-46AF-9E46-7A9B4D74A88C}"/>
</file>

<file path=customXml/itemProps3.xml><?xml version="1.0" encoding="utf-8"?>
<ds:datastoreItem xmlns:ds="http://schemas.openxmlformats.org/officeDocument/2006/customXml" ds:itemID="{97ADBD30-E22B-41ED-99D5-C0CEC750D397}"/>
</file>

<file path=customXml/itemProps4.xml><?xml version="1.0" encoding="utf-8"?>
<ds:datastoreItem xmlns:ds="http://schemas.openxmlformats.org/officeDocument/2006/customXml" ds:itemID="{EBCF5019-FA08-4109-A0E3-76020E5FFBC8}"/>
</file>

<file path=docProps/app.xml><?xml version="1.0" encoding="utf-8"?>
<Properties xmlns="http://schemas.openxmlformats.org/officeDocument/2006/extended-properties" xmlns:vt="http://schemas.openxmlformats.org/officeDocument/2006/docPropsVTypes">
  <Template/>
  <TotalTime>32423</TotalTime>
  <Words>4772</Words>
  <Application>Microsoft Office PowerPoint</Application>
  <PresentationFormat>On-screen Show (4:3)</PresentationFormat>
  <Paragraphs>562</Paragraphs>
  <Slides>70</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Freestyle Script</vt:lpstr>
      <vt:lpstr>Office Theme</vt:lpstr>
      <vt:lpstr>Welcome</vt:lpstr>
      <vt:lpstr>Revisions</vt:lpstr>
      <vt:lpstr>Introduction</vt:lpstr>
      <vt:lpstr>Login to ETS</vt:lpstr>
      <vt:lpstr>Create and Submit a Validation Application</vt:lpstr>
      <vt:lpstr>Create Validation Application – Administration Information</vt:lpstr>
      <vt:lpstr>Create Validation Application – Administration Information – Add Technical Contact</vt:lpstr>
      <vt:lpstr>PowerPoint Presentation</vt:lpstr>
      <vt:lpstr>PowerPoint Presentation</vt:lpstr>
      <vt:lpstr>PowerPoint Presentation</vt:lpstr>
      <vt:lpstr>Create Validation Application – Licence Agreement Information – Add Agreement</vt:lpstr>
      <vt:lpstr>Create Validation Application – Licence Agreement Information – Add Agreement (continued)</vt:lpstr>
      <vt:lpstr>Create Validation Application – Licence Agreement Information – Select Lands to Validate</vt:lpstr>
      <vt:lpstr>Create Validation Application – Licence Agreement Information – Request Extension</vt:lpstr>
      <vt:lpstr>Create Validation Application – Licence Agreement Information – Request Extension (continued)</vt:lpstr>
      <vt:lpstr>Create Validation Application – Wells Tab – Add Well</vt:lpstr>
      <vt:lpstr>Create Validation Application – Wells Tab – Add Well (continued)</vt:lpstr>
      <vt:lpstr>Create Validation Application – Wells Tab – Add Well (continued)</vt:lpstr>
      <vt:lpstr>Create Validation Application – Wells Tab – Add Well (continued)</vt:lpstr>
      <vt:lpstr>Create Validation Application – Wells Tab – Add Well (continued) </vt:lpstr>
      <vt:lpstr>PowerPoint Presentation</vt:lpstr>
      <vt:lpstr>Create Validation Application – Wells Tab – Add Source Agreement for Earning Well</vt:lpstr>
      <vt:lpstr>Create Validation Application – Wells Tab – Add Source Agreement for Earning Well (continued)</vt:lpstr>
      <vt:lpstr>Create Validation Application – Wells Tab – Add Multi-leg Well</vt:lpstr>
      <vt:lpstr>Create Validation Application – Wells Tab – Add Multi-leg Well (continued)</vt:lpstr>
      <vt:lpstr>Create Validation Application – Wells Tab – Remove Well</vt:lpstr>
      <vt:lpstr>Create Validation Application – Data Tab – Add Company</vt:lpstr>
      <vt:lpstr>Create Validation Application – Data Tab – Remove Company</vt:lpstr>
      <vt:lpstr>Verify Validation Application</vt:lpstr>
      <vt:lpstr>Submit Validation Application</vt:lpstr>
      <vt:lpstr>PowerPoint Presentation</vt:lpstr>
      <vt:lpstr>Submit Validation Application (continued)</vt:lpstr>
      <vt:lpstr>View Licence Validation Document</vt:lpstr>
      <vt:lpstr>View Licence Validation Document (continued)</vt:lpstr>
      <vt:lpstr>Work In Progress</vt:lpstr>
      <vt:lpstr>Work In Progress</vt:lpstr>
      <vt:lpstr>Work In Progress – Search Parameters and Result</vt:lpstr>
      <vt:lpstr>Work In Progress – Search Result</vt:lpstr>
      <vt:lpstr>Cancel or Withdraw an Application</vt:lpstr>
      <vt:lpstr>Cancel Application</vt:lpstr>
      <vt:lpstr>Cancel Application (continued)</vt:lpstr>
      <vt:lpstr>Withdraw Application</vt:lpstr>
      <vt:lpstr>Withdraw Application (continued)</vt:lpstr>
      <vt:lpstr>Copy Application</vt:lpstr>
      <vt:lpstr>Offer</vt:lpstr>
      <vt:lpstr>Review Offer  </vt:lpstr>
      <vt:lpstr>Respond to Offer </vt:lpstr>
      <vt:lpstr>Respond to Offer – Add Document </vt:lpstr>
      <vt:lpstr>Respond to Offer – Customize </vt:lpstr>
      <vt:lpstr>View Offer Response Document </vt:lpstr>
      <vt:lpstr>View Offer Response Document (continued) </vt:lpstr>
      <vt:lpstr>Respond to Offer – Early Response Checkbox </vt:lpstr>
      <vt:lpstr>Submit Offer Response </vt:lpstr>
      <vt:lpstr>Final</vt:lpstr>
      <vt:lpstr>View Final (as Applicant) </vt:lpstr>
      <vt:lpstr>View Final (as Designated Representative) </vt:lpstr>
      <vt:lpstr>Offer Withdrawn</vt:lpstr>
      <vt:lpstr>Drilling Over Expiry</vt:lpstr>
      <vt:lpstr>Amend Validation Application – Drilling Over Expiry</vt:lpstr>
      <vt:lpstr>Amend Validation Application – Drilling Over Expiry (continued)</vt:lpstr>
      <vt:lpstr>No Application</vt:lpstr>
      <vt:lpstr>No Application  </vt:lpstr>
      <vt:lpstr>Correction Application</vt:lpstr>
      <vt:lpstr>PowerPoint Presentation</vt:lpstr>
      <vt:lpstr>List of ETS Statuses (continued)</vt:lpstr>
      <vt:lpstr>List of ETS Statuses (continued)</vt:lpstr>
      <vt:lpstr>List of ETS Statuses (continued)</vt:lpstr>
      <vt:lpstr>PowerPoint Presentation</vt:lpstr>
      <vt:lpstr>Resources </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 Validation</dc:title>
  <dc:creator>Kerry-Lynne.Kryvenchuk@gov.ab.ca;Octavio.Yin@gov.ab.ca</dc:creator>
  <cp:lastModifiedBy>Angel Best</cp:lastModifiedBy>
  <cp:revision>897</cp:revision>
  <cp:lastPrinted>2015-09-14T16:55:58Z</cp:lastPrinted>
  <dcterms:created xsi:type="dcterms:W3CDTF">2014-02-20T09:55:10Z</dcterms:created>
  <dcterms:modified xsi:type="dcterms:W3CDTF">2020-09-28T21:53:16Z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2013-10-07T00:00:00Z</vt:filetime>
  </property>
  <property fmtid="{D5CDD505-2E9C-101B-9397-08002B2CF9AE}" pid="3" name="LastSaved">
    <vt:filetime>2014-02-20T00:00:00Z</vt:filetime>
  </property>
  <property fmtid="{D5CDD505-2E9C-101B-9397-08002B2CF9AE}" pid="4" name="ContentTypeId">
    <vt:lpwstr>0x0101004CF9B3243FA46A47A5D45CADF07EB49500869333630F2EE44D93EB5262DF3C44F2</vt:lpwstr>
  </property>
  <property fmtid="{D5CDD505-2E9C-101B-9397-08002B2CF9AE}" pid="5" name="MSIP_Label_abf2ea38-542c-4b75-bd7d-582ec36a519f_Enabled">
    <vt:lpwstr>true</vt:lpwstr>
  </property>
  <property fmtid="{D5CDD505-2E9C-101B-9397-08002B2CF9AE}" pid="6" name="MSIP_Label_abf2ea38-542c-4b75-bd7d-582ec36a519f_SetDate">
    <vt:lpwstr>2020-05-25T19:26:59Z</vt:lpwstr>
  </property>
  <property fmtid="{D5CDD505-2E9C-101B-9397-08002B2CF9AE}" pid="7" name="MSIP_Label_abf2ea38-542c-4b75-bd7d-582ec36a519f_Method">
    <vt:lpwstr>Standard</vt:lpwstr>
  </property>
  <property fmtid="{D5CDD505-2E9C-101B-9397-08002B2CF9AE}" pid="8" name="MSIP_Label_abf2ea38-542c-4b75-bd7d-582ec36a519f_Name">
    <vt:lpwstr>Protected A</vt:lpwstr>
  </property>
  <property fmtid="{D5CDD505-2E9C-101B-9397-08002B2CF9AE}" pid="9" name="MSIP_Label_abf2ea38-542c-4b75-bd7d-582ec36a519f_SiteId">
    <vt:lpwstr>2bb51c06-af9b-42c5-8bf5-3c3b7b10850b</vt:lpwstr>
  </property>
  <property fmtid="{D5CDD505-2E9C-101B-9397-08002B2CF9AE}" pid="10" name="MSIP_Label_abf2ea38-542c-4b75-bd7d-582ec36a519f_ActionId">
    <vt:lpwstr>d9db4b05-0c36-4f2d-97f9-000015419662</vt:lpwstr>
  </property>
  <property fmtid="{D5CDD505-2E9C-101B-9397-08002B2CF9AE}" pid="11" name="MSIP_Label_abf2ea38-542c-4b75-bd7d-582ec36a519f_ContentBits">
    <vt:lpwstr>2</vt:lpwstr>
  </property>
</Properties>
</file>