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sldIdLst>
    <p:sldId id="275" r:id="rId6"/>
    <p:sldId id="276" r:id="rId7"/>
    <p:sldId id="257" r:id="rId8"/>
    <p:sldId id="259" r:id="rId9"/>
    <p:sldId id="278" r:id="rId10"/>
    <p:sldId id="281" r:id="rId11"/>
    <p:sldId id="282" r:id="rId12"/>
    <p:sldId id="286" r:id="rId13"/>
    <p:sldId id="283" r:id="rId14"/>
    <p:sldId id="287" r:id="rId15"/>
    <p:sldId id="285" r:id="rId16"/>
    <p:sldId id="288" r:id="rId17"/>
    <p:sldId id="289" r:id="rId18"/>
    <p:sldId id="274"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98" autoAdjust="0"/>
    <p:restoredTop sz="89860" autoAdjust="0"/>
  </p:normalViewPr>
  <p:slideViewPr>
    <p:cSldViewPr>
      <p:cViewPr varScale="1">
        <p:scale>
          <a:sx n="100" d="100"/>
          <a:sy n="100" d="100"/>
        </p:scale>
        <p:origin x="115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19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emf"/><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emf"/><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72402CB-04D0-4B12-BF7D-D1C8456D3B7C}" type="datetimeFigureOut">
              <a:rPr lang="en-CA"/>
              <a:pPr>
                <a:defRPr/>
              </a:pPr>
              <a:t>2020/09/29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AFAF0B0-0253-4B75-8666-B079654E99D8}" type="slidenum">
              <a:rPr lang="en-CA"/>
              <a:pPr>
                <a:defRPr/>
              </a:pPr>
              <a:t>‹#›</a:t>
            </a:fld>
            <a:endParaRPr lang="en-CA"/>
          </a:p>
        </p:txBody>
      </p:sp>
    </p:spTree>
    <p:extLst>
      <p:ext uri="{BB962C8B-B14F-4D97-AF65-F5344CB8AC3E}">
        <p14:creationId xmlns:p14="http://schemas.microsoft.com/office/powerpoint/2010/main" val="3420514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3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4290789-6ED0-4213-9D30-C905D522815C}" type="slidenum">
              <a:rPr lang="en-CA" altLang="en-US" smtClean="0"/>
              <a:pPr fontAlgn="base">
                <a:spcBef>
                  <a:spcPct val="0"/>
                </a:spcBef>
                <a:spcAft>
                  <a:spcPct val="0"/>
                </a:spcAft>
                <a:defRPr/>
              </a:pPr>
              <a:t>4</a:t>
            </a:fld>
            <a:endParaRPr lang="en-CA"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07399E5-F354-4D44-ADFC-D298D58DC8C6}" type="slidenum">
              <a:rPr lang="en-CA" altLang="en-US" smtClean="0"/>
              <a:pPr fontAlgn="base">
                <a:spcBef>
                  <a:spcPct val="0"/>
                </a:spcBef>
                <a:spcAft>
                  <a:spcPct val="0"/>
                </a:spcAft>
                <a:defRPr/>
              </a:pPr>
              <a:t>7</a:t>
            </a:fld>
            <a:endParaRPr lang="en-CA"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03E4FB3-54E9-4BA0-8BA3-B7537DD68AF5}" type="slidenum">
              <a:rPr lang="en-CA" altLang="en-US" smtClean="0"/>
              <a:pPr fontAlgn="base">
                <a:spcBef>
                  <a:spcPct val="0"/>
                </a:spcBef>
                <a:spcAft>
                  <a:spcPct val="0"/>
                </a:spcAft>
                <a:defRPr/>
              </a:pPr>
              <a:t>8</a:t>
            </a:fld>
            <a:endParaRPr lang="en-CA"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BA74400-2BD9-45AF-84AD-D3F67085FF35}" type="slidenum">
              <a:rPr lang="en-CA" altLang="en-US" smtClean="0"/>
              <a:pPr fontAlgn="base">
                <a:spcBef>
                  <a:spcPct val="0"/>
                </a:spcBef>
                <a:spcAft>
                  <a:spcPct val="0"/>
                </a:spcAft>
                <a:defRPr/>
              </a:pPr>
              <a:t>9</a:t>
            </a:fld>
            <a:endParaRPr lang="en-CA"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04FA90-4091-467B-909B-DC7A0368C056}" type="slidenum">
              <a:rPr lang="en-CA" altLang="en-US" smtClean="0"/>
              <a:pPr fontAlgn="base">
                <a:spcBef>
                  <a:spcPct val="0"/>
                </a:spcBef>
                <a:spcAft>
                  <a:spcPct val="0"/>
                </a:spcAft>
                <a:defRPr/>
              </a:pPr>
              <a:t>10</a:t>
            </a:fld>
            <a:endParaRPr lang="en-CA"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8CB4400-4CD0-4B38-ADB9-D7090AA3BD70}" type="slidenum">
              <a:rPr lang="en-CA" altLang="en-US" smtClean="0"/>
              <a:pPr fontAlgn="base">
                <a:spcBef>
                  <a:spcPct val="0"/>
                </a:spcBef>
                <a:spcAft>
                  <a:spcPct val="0"/>
                </a:spcAft>
                <a:defRPr/>
              </a:pPr>
              <a:t>11</a:t>
            </a:fld>
            <a:endParaRPr lang="en-CA"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2768CD6-0378-464D-B0BA-9895A1003886}" type="slidenum">
              <a:rPr lang="en-CA" altLang="en-US" smtClean="0"/>
              <a:pPr fontAlgn="base">
                <a:spcBef>
                  <a:spcPct val="0"/>
                </a:spcBef>
                <a:spcAft>
                  <a:spcPct val="0"/>
                </a:spcAft>
                <a:defRPr/>
              </a:pPr>
              <a:t>12</a:t>
            </a:fld>
            <a:endParaRPr lang="en-CA"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79E7CF65-A584-47E2-9ED1-0B14FEE829B7}" type="datetimeFigureOut">
              <a:rPr lang="en-CA"/>
              <a:pPr>
                <a:defRPr/>
              </a:pPr>
              <a:t>2020/09/29</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3454726-E1A1-434B-A6C9-53422DCBDA3E}" type="slidenum">
              <a:rPr lang="en-CA"/>
              <a:pPr>
                <a:defRPr/>
              </a:pPr>
              <a:t>‹#›</a:t>
            </a:fld>
            <a:endParaRPr lang="en-CA"/>
          </a:p>
        </p:txBody>
      </p:sp>
    </p:spTree>
    <p:extLst>
      <p:ext uri="{BB962C8B-B14F-4D97-AF65-F5344CB8AC3E}">
        <p14:creationId xmlns:p14="http://schemas.microsoft.com/office/powerpoint/2010/main" val="175972780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BDE10F8-E8AC-4690-91E5-47A2C933994E}" type="datetimeFigureOut">
              <a:rPr lang="en-CA"/>
              <a:pPr>
                <a:defRPr/>
              </a:pPr>
              <a:t>2020/09/29</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4EAFAFE-5840-4B73-8F67-6DE6DF9167C4}" type="slidenum">
              <a:rPr lang="en-CA"/>
              <a:pPr>
                <a:defRPr/>
              </a:pPr>
              <a:t>‹#›</a:t>
            </a:fld>
            <a:endParaRPr lang="en-CA"/>
          </a:p>
        </p:txBody>
      </p:sp>
    </p:spTree>
    <p:extLst>
      <p:ext uri="{BB962C8B-B14F-4D97-AF65-F5344CB8AC3E}">
        <p14:creationId xmlns:p14="http://schemas.microsoft.com/office/powerpoint/2010/main" val="2024607921"/>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956700C-E7A3-4591-A531-E4DF55109B61}" type="datetimeFigureOut">
              <a:rPr lang="en-CA"/>
              <a:pPr>
                <a:defRPr/>
              </a:pPr>
              <a:t>2020/09/29</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7CED6E4-CCEC-4077-90BE-2211B0637FF4}" type="slidenum">
              <a:rPr lang="en-CA"/>
              <a:pPr>
                <a:defRPr/>
              </a:pPr>
              <a:t>‹#›</a:t>
            </a:fld>
            <a:endParaRPr lang="en-CA"/>
          </a:p>
        </p:txBody>
      </p:sp>
    </p:spTree>
    <p:extLst>
      <p:ext uri="{BB962C8B-B14F-4D97-AF65-F5344CB8AC3E}">
        <p14:creationId xmlns:p14="http://schemas.microsoft.com/office/powerpoint/2010/main" val="65721954"/>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640960" cy="360040"/>
          </a:xfrm>
        </p:spPr>
        <p:txBody>
          <a:bodyPr>
            <a:normAutofit/>
          </a:bodyPr>
          <a:lstStyle>
            <a:lvl1pPr marL="0" indent="0">
              <a:buNone/>
              <a:defRPr sz="1600"/>
            </a:lvl1pPr>
          </a:lstStyle>
          <a:p>
            <a:pPr lvl="0"/>
            <a:r>
              <a:rPr lang="en-US" smtClean="0"/>
              <a:t>Click to edit Master text styles</a:t>
            </a:r>
          </a:p>
        </p:txBody>
      </p:sp>
      <p:sp>
        <p:nvSpPr>
          <p:cNvPr id="7" name="Text Placeholder 6"/>
          <p:cNvSpPr>
            <a:spLocks noGrp="1"/>
          </p:cNvSpPr>
          <p:nvPr>
            <p:ph type="body" sz="quarter" idx="13"/>
          </p:nvPr>
        </p:nvSpPr>
        <p:spPr>
          <a:xfrm>
            <a:off x="250825" y="1484313"/>
            <a:ext cx="8642350" cy="4752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4"/>
          </p:nvPr>
        </p:nvSpPr>
        <p:spPr/>
        <p:txBody>
          <a:bodyPr/>
          <a:lstStyle>
            <a:lvl1pPr>
              <a:defRPr/>
            </a:lvl1pPr>
          </a:lstStyle>
          <a:p>
            <a:pPr>
              <a:defRPr/>
            </a:pPr>
            <a:fld id="{ABCFD5D8-2BEE-4A47-A580-88980FCEA8C9}" type="datetimeFigureOut">
              <a:rPr lang="en-CA"/>
              <a:pPr>
                <a:defRPr/>
              </a:pPr>
              <a:t>2020/09/29</a:t>
            </a:fld>
            <a:endParaRPr lang="en-CA"/>
          </a:p>
        </p:txBody>
      </p:sp>
      <p:sp>
        <p:nvSpPr>
          <p:cNvPr id="5" name="Footer Placeholder 4"/>
          <p:cNvSpPr>
            <a:spLocks noGrp="1"/>
          </p:cNvSpPr>
          <p:nvPr>
            <p:ph type="ftr" sz="quarter" idx="15"/>
          </p:nvPr>
        </p:nvSpPr>
        <p:spPr/>
        <p:txBody>
          <a:bodyPr/>
          <a:lstStyle>
            <a:lvl1pPr>
              <a:defRPr/>
            </a:lvl1pPr>
          </a:lstStyle>
          <a:p>
            <a:pPr>
              <a:defRPr/>
            </a:pPr>
            <a:endParaRPr lang="en-CA"/>
          </a:p>
        </p:txBody>
      </p:sp>
      <p:sp>
        <p:nvSpPr>
          <p:cNvPr id="6" name="Slide Number Placeholder 5"/>
          <p:cNvSpPr>
            <a:spLocks noGrp="1"/>
          </p:cNvSpPr>
          <p:nvPr>
            <p:ph type="sldNum" sz="quarter" idx="16"/>
          </p:nvPr>
        </p:nvSpPr>
        <p:spPr/>
        <p:txBody>
          <a:bodyPr/>
          <a:lstStyle>
            <a:lvl1pPr>
              <a:defRPr/>
            </a:lvl1pPr>
          </a:lstStyle>
          <a:p>
            <a:pPr>
              <a:defRPr/>
            </a:pPr>
            <a:fld id="{A81FA899-53A4-4707-BE5B-0AFE2D6C8D5A}" type="slidenum">
              <a:rPr lang="en-CA"/>
              <a:pPr>
                <a:defRPr/>
              </a:pPr>
              <a:t>‹#›</a:t>
            </a:fld>
            <a:endParaRPr lang="en-CA"/>
          </a:p>
        </p:txBody>
      </p:sp>
    </p:spTree>
    <p:extLst>
      <p:ext uri="{BB962C8B-B14F-4D97-AF65-F5344CB8AC3E}">
        <p14:creationId xmlns:p14="http://schemas.microsoft.com/office/powerpoint/2010/main" val="4069978290"/>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173D718-915F-4221-A98B-942678AFCE23}" type="datetimeFigureOut">
              <a:rPr lang="en-CA"/>
              <a:pPr>
                <a:defRPr/>
              </a:pPr>
              <a:t>2020/09/29</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CDB65CA-865C-4F83-99CF-A811AAABA66F}" type="slidenum">
              <a:rPr lang="en-CA"/>
              <a:pPr>
                <a:defRPr/>
              </a:pPr>
              <a:t>‹#›</a:t>
            </a:fld>
            <a:endParaRPr lang="en-CA"/>
          </a:p>
        </p:txBody>
      </p:sp>
    </p:spTree>
    <p:extLst>
      <p:ext uri="{BB962C8B-B14F-4D97-AF65-F5344CB8AC3E}">
        <p14:creationId xmlns:p14="http://schemas.microsoft.com/office/powerpoint/2010/main" val="3132447821"/>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40C180-97D7-49A2-890E-74FDA391B24E}" type="datetimeFigureOut">
              <a:rPr lang="en-CA"/>
              <a:pPr>
                <a:defRPr/>
              </a:pPr>
              <a:t>2020/09/29</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4A1A682-A52E-49A6-8DDB-D79EF00ACCD1}" type="slidenum">
              <a:rPr lang="en-CA"/>
              <a:pPr>
                <a:defRPr/>
              </a:pPr>
              <a:t>‹#›</a:t>
            </a:fld>
            <a:endParaRPr lang="en-CA"/>
          </a:p>
        </p:txBody>
      </p:sp>
    </p:spTree>
    <p:extLst>
      <p:ext uri="{BB962C8B-B14F-4D97-AF65-F5344CB8AC3E}">
        <p14:creationId xmlns:p14="http://schemas.microsoft.com/office/powerpoint/2010/main" val="4221987436"/>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5BCF4B6-3C6B-43DB-971B-C97C2D079B66}" type="datetimeFigureOut">
              <a:rPr lang="en-CA"/>
              <a:pPr>
                <a:defRPr/>
              </a:pPr>
              <a:t>2020/09/29</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7769F382-0385-48A4-BBD6-CD062EBBED64}" type="slidenum">
              <a:rPr lang="en-CA"/>
              <a:pPr>
                <a:defRPr/>
              </a:pPr>
              <a:t>‹#›</a:t>
            </a:fld>
            <a:endParaRPr lang="en-CA"/>
          </a:p>
        </p:txBody>
      </p:sp>
    </p:spTree>
    <p:extLst>
      <p:ext uri="{BB962C8B-B14F-4D97-AF65-F5344CB8AC3E}">
        <p14:creationId xmlns:p14="http://schemas.microsoft.com/office/powerpoint/2010/main" val="358152173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EC460FF0-7BC1-4689-894B-01BF72D8423C}" type="datetimeFigureOut">
              <a:rPr lang="en-CA"/>
              <a:pPr>
                <a:defRPr/>
              </a:pPr>
              <a:t>2020/09/29</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421561AB-AD93-4DFD-B1CD-6F0270D194BF}" type="slidenum">
              <a:rPr lang="en-CA"/>
              <a:pPr>
                <a:defRPr/>
              </a:pPr>
              <a:t>‹#›</a:t>
            </a:fld>
            <a:endParaRPr lang="en-CA"/>
          </a:p>
        </p:txBody>
      </p:sp>
    </p:spTree>
    <p:extLst>
      <p:ext uri="{BB962C8B-B14F-4D97-AF65-F5344CB8AC3E}">
        <p14:creationId xmlns:p14="http://schemas.microsoft.com/office/powerpoint/2010/main" val="231180350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D5672F58-778A-467C-998F-A432249BEC33}" type="datetimeFigureOut">
              <a:rPr lang="en-CA"/>
              <a:pPr>
                <a:defRPr/>
              </a:pPr>
              <a:t>2020/09/29</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815F3E8C-A3EE-442A-982B-D7862A407C50}" type="slidenum">
              <a:rPr lang="en-CA"/>
              <a:pPr>
                <a:defRPr/>
              </a:pPr>
              <a:t>‹#›</a:t>
            </a:fld>
            <a:endParaRPr lang="en-CA"/>
          </a:p>
        </p:txBody>
      </p:sp>
    </p:spTree>
    <p:extLst>
      <p:ext uri="{BB962C8B-B14F-4D97-AF65-F5344CB8AC3E}">
        <p14:creationId xmlns:p14="http://schemas.microsoft.com/office/powerpoint/2010/main" val="1637791177"/>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3EA76B-CFCE-40F7-A880-CF928F7C787C}" type="datetimeFigureOut">
              <a:rPr lang="en-CA"/>
              <a:pPr>
                <a:defRPr/>
              </a:pPr>
              <a:t>2020/09/29</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8118D07E-077F-420D-9E64-439EC2476557}" type="slidenum">
              <a:rPr lang="en-CA"/>
              <a:pPr>
                <a:defRPr/>
              </a:pPr>
              <a:t>‹#›</a:t>
            </a:fld>
            <a:endParaRPr lang="en-CA"/>
          </a:p>
        </p:txBody>
      </p:sp>
    </p:spTree>
    <p:extLst>
      <p:ext uri="{BB962C8B-B14F-4D97-AF65-F5344CB8AC3E}">
        <p14:creationId xmlns:p14="http://schemas.microsoft.com/office/powerpoint/2010/main" val="4132624845"/>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BDB757-24E8-4231-8152-9682FE84E1DE}" type="datetimeFigureOut">
              <a:rPr lang="en-CA"/>
              <a:pPr>
                <a:defRPr/>
              </a:pPr>
              <a:t>2020/09/29</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536C0A8-D0BB-4E2D-942D-6EFB82DF3044}" type="slidenum">
              <a:rPr lang="en-CA"/>
              <a:pPr>
                <a:defRPr/>
              </a:pPr>
              <a:t>‹#›</a:t>
            </a:fld>
            <a:endParaRPr lang="en-CA"/>
          </a:p>
        </p:txBody>
      </p:sp>
    </p:spTree>
    <p:extLst>
      <p:ext uri="{BB962C8B-B14F-4D97-AF65-F5344CB8AC3E}">
        <p14:creationId xmlns:p14="http://schemas.microsoft.com/office/powerpoint/2010/main" val="3422937136"/>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A9098E-E7D2-4577-83A5-7AC67F818358}" type="datetimeFigureOut">
              <a:rPr lang="en-CA"/>
              <a:pPr>
                <a:defRPr/>
              </a:pPr>
              <a:t>2020/09/29</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D1866371-A8BA-4EC0-86D5-CCC8E0D6771E}" type="slidenum">
              <a:rPr lang="en-CA"/>
              <a:pPr>
                <a:defRPr/>
              </a:pPr>
              <a:t>‹#›</a:t>
            </a:fld>
            <a:endParaRPr lang="en-CA"/>
          </a:p>
        </p:txBody>
      </p:sp>
    </p:spTree>
    <p:extLst>
      <p:ext uri="{BB962C8B-B14F-4D97-AF65-F5344CB8AC3E}">
        <p14:creationId xmlns:p14="http://schemas.microsoft.com/office/powerpoint/2010/main" val="412962415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CA" alt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CA" alt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A56F212-8A5B-4C38-814D-41C5EFD03128}" type="datetimeFigureOut">
              <a:rPr lang="en-CA"/>
              <a:pPr>
                <a:defRPr/>
              </a:pPr>
              <a:t>2020/09/29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BEE20A0-A53F-4D9D-B908-169F3F4DC2E8}" type="slidenum">
              <a:rPr lang="en-CA"/>
              <a:pPr>
                <a:defRPr/>
              </a:pPr>
              <a:t>‹#›</a:t>
            </a:fld>
            <a:endParaRPr lang="en-CA"/>
          </a:p>
        </p:txBody>
      </p:sp>
      <p:pic>
        <p:nvPicPr>
          <p:cNvPr id="1031"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3096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8"/>
          <p:cNvSpPr txBox="1">
            <a:spLocks noChangeArrowheads="1"/>
          </p:cNvSpPr>
          <p:nvPr userDrawn="1"/>
        </p:nvSpPr>
        <p:spPr bwMode="auto">
          <a:xfrm>
            <a:off x="7924800" y="6581775"/>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en-US" sz="1200" dirty="0" smtClean="0">
                <a:latin typeface="Arial" charset="0"/>
                <a:cs typeface="+mn-cs"/>
              </a:rPr>
              <a:t>Page </a:t>
            </a:r>
            <a:fld id="{CDF2E2F3-C473-4D86-A1E4-188ABE384BC0}" type="slidenum">
              <a:rPr lang="en-US" sz="1200" smtClean="0">
                <a:latin typeface="Arial" charset="0"/>
                <a:cs typeface="+mn-cs"/>
              </a:rPr>
              <a:pPr fontAlgn="auto">
                <a:spcBef>
                  <a:spcPts val="0"/>
                </a:spcBef>
                <a:spcAft>
                  <a:spcPts val="0"/>
                </a:spcAft>
                <a:defRPr/>
              </a:pPr>
              <a:t>‹#›</a:t>
            </a:fld>
            <a:r>
              <a:rPr lang="en-US" sz="1200" dirty="0" smtClean="0">
                <a:latin typeface="Arial" charset="0"/>
                <a:cs typeface="+mn-cs"/>
              </a:rPr>
              <a:t> of 14</a:t>
            </a:r>
            <a:endParaRPr lang="en-CA" sz="1200" dirty="0" smtClean="0">
              <a:latin typeface="Arial" charset="0"/>
              <a:cs typeface="+mn-cs"/>
            </a:endParaRPr>
          </a:p>
        </p:txBody>
      </p:sp>
      <p:grpSp>
        <p:nvGrpSpPr>
          <p:cNvPr id="10" name="Group 9"/>
          <p:cNvGrpSpPr/>
          <p:nvPr userDrawn="1"/>
        </p:nvGrpSpPr>
        <p:grpSpPr>
          <a:xfrm>
            <a:off x="179512" y="-68284"/>
            <a:ext cx="8964488" cy="923330"/>
            <a:chOff x="179512" y="4026424"/>
            <a:chExt cx="8964488" cy="923330"/>
          </a:xfrm>
        </p:grpSpPr>
        <p:grpSp>
          <p:nvGrpSpPr>
            <p:cNvPr id="11" name="Group 10"/>
            <p:cNvGrpSpPr/>
            <p:nvPr userDrawn="1"/>
          </p:nvGrpSpPr>
          <p:grpSpPr>
            <a:xfrm>
              <a:off x="179512" y="4094164"/>
              <a:ext cx="8964488" cy="787850"/>
              <a:chOff x="390128" y="3908965"/>
              <a:chExt cx="8638456" cy="787850"/>
            </a:xfrm>
          </p:grpSpPr>
          <p:pic>
            <p:nvPicPr>
              <p:cNvPr id="14"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p:cNvSpPr txBox="1"/>
            <p:nvPr userDrawn="1"/>
          </p:nvSpPr>
          <p:spPr>
            <a:xfrm>
              <a:off x="4644008" y="4026424"/>
              <a:ext cx="4364708" cy="923330"/>
            </a:xfrm>
            <a:prstGeom prst="rect">
              <a:avLst/>
            </a:prstGeom>
            <a:noFill/>
          </p:spPr>
          <p:txBody>
            <a:bodyPr wrap="square" rtlCol="0">
              <a:spAutoFit/>
            </a:bodyPr>
            <a:lstStyle/>
            <a:p>
              <a:pPr algn="r" fontAlgn="auto">
                <a:spcBef>
                  <a:spcPts val="0"/>
                </a:spcBef>
                <a:spcAft>
                  <a:spcPts val="0"/>
                </a:spcAft>
              </a:pPr>
              <a:endParaRPr lang="en-CA" dirty="0">
                <a:solidFill>
                  <a:prstClr val="white"/>
                </a:solidFill>
                <a:latin typeface="Calibri"/>
                <a:cs typeface="+mn-cs"/>
              </a:endParaRPr>
            </a:p>
            <a:p>
              <a:pPr algn="r" fontAlgn="auto">
                <a:spcBef>
                  <a:spcPts val="0"/>
                </a:spcBef>
                <a:spcAft>
                  <a:spcPts val="0"/>
                </a:spcAft>
              </a:pPr>
              <a:r>
                <a:rPr lang="en-CA" dirty="0" smtClean="0">
                  <a:solidFill>
                    <a:prstClr val="white"/>
                  </a:solidFill>
                  <a:latin typeface="Calibri"/>
                  <a:cs typeface="+mn-cs"/>
                </a:rPr>
                <a:t>PNG Continuation</a:t>
              </a:r>
              <a:endParaRPr lang="en-CA" dirty="0">
                <a:solidFill>
                  <a:prstClr val="white"/>
                </a:solidFill>
                <a:latin typeface="Calibri"/>
                <a:cs typeface="+mn-cs"/>
              </a:endParaRPr>
            </a:p>
            <a:p>
              <a:pPr algn="r" fontAlgn="auto">
                <a:spcBef>
                  <a:spcPts val="0"/>
                </a:spcBef>
                <a:spcAft>
                  <a:spcPts val="0"/>
                </a:spcAft>
              </a:pPr>
              <a:r>
                <a:rPr lang="en-CA" dirty="0">
                  <a:solidFill>
                    <a:prstClr val="white"/>
                  </a:solidFill>
                  <a:latin typeface="Calibri"/>
                  <a:cs typeface="+mn-cs"/>
                </a:rPr>
                <a:t>Government of Alberta</a:t>
              </a:r>
            </a:p>
          </p:txBody>
        </p:sp>
      </p:grpSp>
      <p:sp>
        <p:nvSpPr>
          <p:cNvPr id="2"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ct val="0"/>
              </a:spcBef>
              <a:spcAft>
                <a:spcPct val="0"/>
              </a:spcAft>
            </a:pPr>
            <a:r>
              <a:rPr lang="en-CA" sz="1100" smtClean="0">
                <a:solidFill>
                  <a:srgbClr val="000000"/>
                </a:solidFill>
                <a:latin typeface="Calibri" panose="020F0502020204030204" pitchFamily="34" charset="0"/>
              </a:rPr>
              <a:t>Classification: Protected A</a:t>
            </a:r>
            <a:endParaRPr lang="en-CA" sz="110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ipe dir="r"/>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6.xml"/><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0.emf"/><Relationship Id="rId4" Type="http://schemas.openxmlformats.org/officeDocument/2006/relationships/oleObject" Target="../embeddings/oleObject16.bin"/><Relationship Id="rId9"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0.e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3" Type="http://schemas.openxmlformats.org/officeDocument/2006/relationships/hyperlink" Target="mailto:PNGContinuations.Energy@gov.ab.ca" TargetMode="External"/><Relationship Id="rId2" Type="http://schemas.openxmlformats.org/officeDocument/2006/relationships/hyperlink" Target="https://training.energy.gov.ab.ca/Pages/PNG%20Continuation.aspx"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training.energy.gov.ab.ca/Pages/default.aspx" TargetMode="External"/><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hyperlink" Target="mailto:PNGContinuations.Energy@gov.ab.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training.energy.gov.ab.ca/Pages/default.aspx" TargetMode="External"/><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6.bin"/><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2.xml"/><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0.emf"/><Relationship Id="rId4" Type="http://schemas.openxmlformats.org/officeDocument/2006/relationships/oleObject" Target="../embeddings/oleObject8.bin"/><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4.xml"/><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10.emf"/><Relationship Id="rId4" Type="http://schemas.openxmlformats.org/officeDocument/2006/relationships/oleObject" Target="../embeddings/oleObject12.bin"/><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idx="4294967295"/>
          </p:nvPr>
        </p:nvSpPr>
        <p:spPr/>
        <p:txBody>
          <a:bodyPr/>
          <a:lstStyle/>
          <a:p>
            <a:pPr eaLnBrk="1" hangingPunct="1"/>
            <a:r>
              <a:rPr lang="en-CA" altLang="en-US" sz="100" smtClean="0">
                <a:solidFill>
                  <a:schemeClr val="bg1"/>
                </a:solidFill>
              </a:rPr>
              <a:t>Welcome</a:t>
            </a:r>
          </a:p>
        </p:txBody>
      </p:sp>
      <p:sp>
        <p:nvSpPr>
          <p:cNvPr id="10" name="Rectangle 1"/>
          <p:cNvSpPr>
            <a:spLocks/>
          </p:cNvSpPr>
          <p:nvPr/>
        </p:nvSpPr>
        <p:spPr bwMode="auto">
          <a:xfrm>
            <a:off x="4572000" y="2713038"/>
            <a:ext cx="379095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auto">
              <a:spcAft>
                <a:spcPts val="0"/>
              </a:spcAft>
              <a:buFont typeface="Arial" charset="0"/>
              <a:buNone/>
              <a:defRPr/>
            </a:pPr>
            <a:r>
              <a:rPr lang="en-CA" sz="1200" dirty="0">
                <a:latin typeface="Arial" pitchFamily="34" charset="0"/>
                <a:cs typeface="Arial" pitchFamily="34" charset="0"/>
              </a:rPr>
              <a:t>Each company has an assigned ETS Site Administrator who is responsible to create their company's user accounts. They also manage the assignment of roles within the company.</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This module will highlight the different roles </a:t>
            </a:r>
            <a:endParaRPr lang="en-CA" sz="1200" dirty="0" smtClean="0">
              <a:latin typeface="Arial" pitchFamily="34" charset="0"/>
              <a:cs typeface="Arial" pitchFamily="34" charset="0"/>
            </a:endParaRPr>
          </a:p>
          <a:p>
            <a:pPr fontAlgn="auto">
              <a:spcAft>
                <a:spcPts val="0"/>
              </a:spcAft>
              <a:buFont typeface="Arial" charset="0"/>
              <a:buNone/>
              <a:defRPr/>
            </a:pPr>
            <a:r>
              <a:rPr lang="en-CA" sz="1200" dirty="0" smtClean="0">
                <a:latin typeface="Arial" pitchFamily="34" charset="0"/>
                <a:cs typeface="Arial" pitchFamily="34" charset="0"/>
              </a:rPr>
              <a:t>required to </a:t>
            </a:r>
            <a:r>
              <a:rPr lang="en-CA" sz="1200" dirty="0">
                <a:latin typeface="Arial" pitchFamily="34" charset="0"/>
                <a:cs typeface="Arial" pitchFamily="34" charset="0"/>
              </a:rPr>
              <a:t>create, amend, submit, and view the </a:t>
            </a:r>
            <a:r>
              <a:rPr lang="en-CA" sz="1200" dirty="0" smtClean="0">
                <a:latin typeface="Arial" pitchFamily="34" charset="0"/>
                <a:cs typeface="Arial" pitchFamily="34" charset="0"/>
              </a:rPr>
              <a:t>various </a:t>
            </a:r>
          </a:p>
          <a:p>
            <a:pPr fontAlgn="auto">
              <a:spcAft>
                <a:spcPts val="0"/>
              </a:spcAft>
              <a:buFont typeface="Arial" charset="0"/>
              <a:buNone/>
              <a:defRPr/>
            </a:pPr>
            <a:r>
              <a:rPr lang="en-CA" sz="1200" dirty="0" smtClean="0">
                <a:latin typeface="Arial" pitchFamily="34" charset="0"/>
                <a:cs typeface="Arial" pitchFamily="34" charset="0"/>
              </a:rPr>
              <a:t>PNG Continuation </a:t>
            </a:r>
            <a:r>
              <a:rPr lang="en-CA" sz="1200" dirty="0">
                <a:latin typeface="Arial" pitchFamily="34" charset="0"/>
                <a:cs typeface="Arial" pitchFamily="34" charset="0"/>
              </a:rPr>
              <a:t>form </a:t>
            </a:r>
            <a:r>
              <a:rPr lang="en-CA" sz="1200" dirty="0" smtClean="0">
                <a:latin typeface="Arial" pitchFamily="34" charset="0"/>
                <a:cs typeface="Arial" pitchFamily="34" charset="0"/>
              </a:rPr>
              <a:t>types:</a:t>
            </a:r>
          </a:p>
          <a:p>
            <a:pPr fontAlgn="auto">
              <a:spcAft>
                <a:spcPts val="0"/>
              </a:spcAft>
              <a:buFont typeface="Arial" charset="0"/>
              <a:buNone/>
              <a:defRPr/>
            </a:pPr>
            <a:endParaRPr lang="en-CA" sz="1000" dirty="0" smtClean="0">
              <a:latin typeface="Arial" pitchFamily="34" charset="0"/>
              <a:cs typeface="Arial" pitchFamily="34" charset="0"/>
            </a:endParaRPr>
          </a:p>
          <a:p>
            <a:pPr marL="171450" indent="-171450" fontAlgn="auto">
              <a:spcAft>
                <a:spcPts val="0"/>
              </a:spcAft>
              <a:buFont typeface="Arial" panose="020B0604020202020204" pitchFamily="34" charset="0"/>
              <a:buChar char="•"/>
              <a:defRPr/>
            </a:pPr>
            <a:r>
              <a:rPr lang="en-US" sz="1200" dirty="0" smtClean="0">
                <a:latin typeface="Arial" pitchFamily="34" charset="0"/>
                <a:cs typeface="Arial" pitchFamily="34" charset="0"/>
              </a:rPr>
              <a:t>Authorization</a:t>
            </a:r>
          </a:p>
          <a:p>
            <a:pPr marL="171450" indent="-171450" fontAlgn="auto">
              <a:spcAft>
                <a:spcPts val="0"/>
              </a:spcAft>
              <a:buFont typeface="Arial" panose="020B0604020202020204" pitchFamily="34" charset="0"/>
              <a:buChar char="•"/>
              <a:defRPr/>
            </a:pPr>
            <a:r>
              <a:rPr lang="en-US" sz="1200" dirty="0" smtClean="0">
                <a:latin typeface="Arial" pitchFamily="34" charset="0"/>
                <a:cs typeface="Arial" pitchFamily="34" charset="0"/>
              </a:rPr>
              <a:t>Licence Validation</a:t>
            </a:r>
            <a:r>
              <a:rPr lang="en-US" sz="1200" dirty="0">
                <a:latin typeface="Arial" pitchFamily="34" charset="0"/>
                <a:cs typeface="Arial" pitchFamily="34" charset="0"/>
              </a:rPr>
              <a:t> </a:t>
            </a:r>
            <a:r>
              <a:rPr lang="en-US" sz="1200" dirty="0" smtClean="0">
                <a:latin typeface="Arial" pitchFamily="34" charset="0"/>
                <a:cs typeface="Arial" pitchFamily="34" charset="0"/>
              </a:rPr>
              <a:t>Application</a:t>
            </a:r>
          </a:p>
          <a:p>
            <a:pPr marL="171450" indent="-171450" fontAlgn="auto">
              <a:spcAft>
                <a:spcPts val="0"/>
              </a:spcAft>
              <a:buFont typeface="Arial" panose="020B0604020202020204" pitchFamily="34" charset="0"/>
              <a:buChar char="•"/>
              <a:defRPr/>
            </a:pPr>
            <a:r>
              <a:rPr lang="en-US" sz="1200" dirty="0" smtClean="0">
                <a:latin typeface="Arial" pitchFamily="34" charset="0"/>
                <a:cs typeface="Arial" pitchFamily="34" charset="0"/>
              </a:rPr>
              <a:t>Continuation Application</a:t>
            </a:r>
          </a:p>
          <a:p>
            <a:pPr marL="171450" indent="-171450" fontAlgn="auto">
              <a:spcAft>
                <a:spcPts val="0"/>
              </a:spcAft>
              <a:buFont typeface="Arial" panose="020B0604020202020204" pitchFamily="34" charset="0"/>
              <a:buChar char="•"/>
              <a:defRPr/>
            </a:pPr>
            <a:r>
              <a:rPr lang="en-US" sz="1200" dirty="0" smtClean="0">
                <a:latin typeface="Arial" pitchFamily="34" charset="0"/>
                <a:cs typeface="Arial" pitchFamily="34" charset="0"/>
              </a:rPr>
              <a:t>PNG Continuation Documents</a:t>
            </a:r>
          </a:p>
          <a:p>
            <a:pPr marL="171450" indent="-171450" fontAlgn="auto">
              <a:spcAft>
                <a:spcPts val="0"/>
              </a:spcAft>
              <a:buFont typeface="Arial" panose="020B0604020202020204" pitchFamily="34" charset="0"/>
              <a:buChar char="•"/>
              <a:defRPr/>
            </a:pPr>
            <a:r>
              <a:rPr lang="en-US" sz="1200" dirty="0" smtClean="0">
                <a:latin typeface="Arial" pitchFamily="34" charset="0"/>
                <a:cs typeface="Arial" pitchFamily="34" charset="0"/>
              </a:rPr>
              <a:t>Third Party Request</a:t>
            </a:r>
          </a:p>
          <a:p>
            <a:pPr marL="171450" indent="-171450" fontAlgn="auto">
              <a:spcAft>
                <a:spcPts val="0"/>
              </a:spcAft>
              <a:buFont typeface="Arial" panose="020B0604020202020204" pitchFamily="34" charset="0"/>
              <a:buChar char="•"/>
              <a:defRPr/>
            </a:pPr>
            <a:r>
              <a:rPr lang="en-US" sz="1200" dirty="0" smtClean="0">
                <a:latin typeface="Arial" pitchFamily="34" charset="0"/>
                <a:cs typeface="Arial" pitchFamily="34" charset="0"/>
              </a:rPr>
              <a:t>Non Productivity Notices</a:t>
            </a:r>
          </a:p>
          <a:p>
            <a:pPr marL="171450" indent="-171450" fontAlgn="auto">
              <a:spcAft>
                <a:spcPts val="0"/>
              </a:spcAft>
              <a:buFont typeface="Arial" panose="020B0604020202020204" pitchFamily="34" charset="0"/>
              <a:buChar char="•"/>
              <a:defRPr/>
            </a:pPr>
            <a:r>
              <a:rPr lang="en-US" sz="1200" dirty="0" smtClean="0">
                <a:latin typeface="Arial" pitchFamily="34" charset="0"/>
                <a:cs typeface="Arial" pitchFamily="34" charset="0"/>
              </a:rPr>
              <a:t>Expiry Reinstatements</a:t>
            </a:r>
          </a:p>
          <a:p>
            <a:pPr fontAlgn="auto">
              <a:spcAft>
                <a:spcPts val="0"/>
              </a:spcAft>
              <a:buFont typeface="Arial" charset="0"/>
              <a:buNone/>
              <a:defRPr/>
            </a:pPr>
            <a:endParaRPr lang="en-CA" sz="1200" dirty="0">
              <a:latin typeface="Arial" pitchFamily="34" charset="0"/>
              <a:cs typeface="Arial" pitchFamily="34" charset="0"/>
            </a:endParaRPr>
          </a:p>
        </p:txBody>
      </p:sp>
      <p:sp>
        <p:nvSpPr>
          <p:cNvPr id="2052" name="object 3"/>
          <p:cNvSpPr>
            <a:spLocks noChangeArrowheads="1"/>
          </p:cNvSpPr>
          <p:nvPr/>
        </p:nvSpPr>
        <p:spPr bwMode="auto">
          <a:xfrm>
            <a:off x="103188" y="1468438"/>
            <a:ext cx="4468812" cy="218916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2053" name="object 4"/>
          <p:cNvSpPr txBox="1">
            <a:spLocks noChangeArrowheads="1"/>
          </p:cNvSpPr>
          <p:nvPr/>
        </p:nvSpPr>
        <p:spPr bwMode="auto">
          <a:xfrm>
            <a:off x="357188" y="3127375"/>
            <a:ext cx="3905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11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solidFill>
                  <a:srgbClr val="0070C0"/>
                </a:solidFill>
                <a:latin typeface="Arial" charset="0"/>
              </a:rPr>
              <a:t>To the ETS – PNG Continuation: Roles</a:t>
            </a:r>
            <a:endParaRPr lang="en-US" altLang="en-US" sz="1800">
              <a:latin typeface="Arial" charset="0"/>
            </a:endParaRPr>
          </a:p>
          <a:p>
            <a:pPr algn="ctr" eaLnBrk="1" hangingPunct="1">
              <a:spcBef>
                <a:spcPct val="0"/>
              </a:spcBef>
              <a:buFontTx/>
              <a:buNone/>
            </a:pPr>
            <a:r>
              <a:rPr lang="en-US" altLang="en-US" sz="1800" b="1">
                <a:solidFill>
                  <a:srgbClr val="0070C0"/>
                </a:solidFill>
                <a:latin typeface="Arial" charset="0"/>
              </a:rPr>
              <a:t>Online Training Course</a:t>
            </a:r>
            <a:endParaRPr lang="en-US" altLang="en-US" sz="1800">
              <a:latin typeface="Arial"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257300" y="2590800"/>
          <a:ext cx="6667500" cy="1335088"/>
        </p:xfrm>
        <a:graphic>
          <a:graphicData uri="http://schemas.openxmlformats.org/drawingml/2006/table">
            <a:tbl>
              <a:tblPr firstRow="1" bandRow="1">
                <a:tableStyleId>{3B4B98B0-60AC-42C2-AFA5-B58CD77FA1E5}</a:tableStyleId>
              </a:tblPr>
              <a:tblGrid>
                <a:gridCol w="1143001">
                  <a:extLst>
                    <a:ext uri="{9D8B030D-6E8A-4147-A177-3AD203B41FA5}">
                      <a16:colId xmlns:a16="http://schemas.microsoft.com/office/drawing/2014/main" val="20000"/>
                    </a:ext>
                  </a:extLst>
                </a:gridCol>
                <a:gridCol w="5524499">
                  <a:extLst>
                    <a:ext uri="{9D8B030D-6E8A-4147-A177-3AD203B41FA5}">
                      <a16:colId xmlns:a16="http://schemas.microsoft.com/office/drawing/2014/main" val="20001"/>
                    </a:ext>
                  </a:extLst>
                </a:gridCol>
              </a:tblGrid>
              <a:tr h="1335088">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CA" sz="1200" b="0" dirty="0" smtClean="0">
                        <a:latin typeface="Arial" panose="020B0604020202020204" pitchFamily="34" charset="0"/>
                        <a:cs typeface="Arial" panose="020B0604020202020204" pitchFamily="34" charset="0"/>
                      </a:endParaRPr>
                    </a:p>
                  </a:txBody>
                  <a:tcPr marL="45720" marR="45720" marT="45712" marB="45712" anchor="ctr"/>
                </a:tc>
                <a:tc>
                  <a:txBody>
                    <a:bodyPr/>
                    <a:lstStyle/>
                    <a:p>
                      <a:pPr marL="171450" indent="-171450">
                        <a:buFont typeface="Arial" panose="020B0604020202020204" pitchFamily="34" charset="0"/>
                        <a:buChar char="•"/>
                      </a:pPr>
                      <a:r>
                        <a:rPr lang="en-US" sz="1200" b="0" dirty="0" smtClean="0">
                          <a:solidFill>
                            <a:srgbClr val="000000"/>
                          </a:solidFill>
                          <a:latin typeface="Arial" pitchFamily="34" charset="0"/>
                          <a:cs typeface="Arial" pitchFamily="34" charset="0"/>
                        </a:rPr>
                        <a:t>can view all notices</a:t>
                      </a:r>
                      <a:r>
                        <a:rPr lang="en-US" sz="1200" b="0" dirty="0" smtClean="0">
                          <a:latin typeface="Arial" panose="020B0604020202020204" pitchFamily="34" charset="0"/>
                          <a:cs typeface="Arial" panose="020B0604020202020204" pitchFamily="34" charset="0"/>
                        </a:rPr>
                        <a:t>.</a:t>
                      </a:r>
                      <a:endParaRPr lang="en-CA" sz="1200" b="0" dirty="0">
                        <a:latin typeface="Arial" panose="020B0604020202020204" pitchFamily="34" charset="0"/>
                        <a:cs typeface="Arial" panose="020B0604020202020204" pitchFamily="34" charset="0"/>
                      </a:endParaRPr>
                    </a:p>
                  </a:txBody>
                  <a:tcPr marL="45720" marR="45720" marT="45712" marB="45712" anchor="ctr"/>
                </a:tc>
                <a:extLst>
                  <a:ext uri="{0D108BD9-81ED-4DB2-BD59-A6C34878D82A}">
                    <a16:rowId xmlns:a16="http://schemas.microsoft.com/office/drawing/2014/main" val="10000"/>
                  </a:ext>
                </a:extLst>
              </a:tr>
            </a:tbl>
          </a:graphicData>
        </a:graphic>
      </p:graphicFrame>
      <p:sp>
        <p:nvSpPr>
          <p:cNvPr id="11271" name="Title 6"/>
          <p:cNvSpPr>
            <a:spLocks noGrp="1"/>
          </p:cNvSpPr>
          <p:nvPr>
            <p:ph type="title" idx="4294967295"/>
          </p:nvPr>
        </p:nvSpPr>
        <p:spPr>
          <a:xfrm>
            <a:off x="142875" y="876300"/>
            <a:ext cx="6162675" cy="533400"/>
          </a:xfrm>
        </p:spPr>
        <p:txBody>
          <a:bodyPr/>
          <a:lstStyle/>
          <a:p>
            <a:pPr algn="l" eaLnBrk="1" hangingPunct="1"/>
            <a:r>
              <a:rPr lang="fr-FR" altLang="en-US" sz="1600" b="1" smtClean="0">
                <a:latin typeface="Arial" charset="0"/>
                <a:cs typeface="Arial" charset="0"/>
              </a:rPr>
              <a:t>Request Status – Non Productivity Notices</a:t>
            </a:r>
            <a:endParaRPr lang="en-CA" altLang="en-US" sz="1600" b="1" smtClean="0">
              <a:latin typeface="Arial" charset="0"/>
              <a:cs typeface="Arial" charset="0"/>
            </a:endParaRPr>
          </a:p>
        </p:txBody>
      </p:sp>
      <p:sp>
        <p:nvSpPr>
          <p:cNvPr id="11272" name="Rectangle 4"/>
          <p:cNvSpPr>
            <a:spLocks/>
          </p:cNvSpPr>
          <p:nvPr/>
        </p:nvSpPr>
        <p:spPr bwMode="auto">
          <a:xfrm>
            <a:off x="6572250" y="952500"/>
            <a:ext cx="52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400" b="1" i="1"/>
              <a:t> </a:t>
            </a:r>
          </a:p>
        </p:txBody>
      </p:sp>
      <p:sp>
        <p:nvSpPr>
          <p:cNvPr id="11273" name="Rectangle 1"/>
          <p:cNvSpPr>
            <a:spLocks/>
          </p:cNvSpPr>
          <p:nvPr/>
        </p:nvSpPr>
        <p:spPr bwMode="auto">
          <a:xfrm>
            <a:off x="393700" y="1409700"/>
            <a:ext cx="77597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Arial" charset="0"/>
              <a:buNone/>
            </a:pPr>
            <a:r>
              <a:rPr lang="en-CA" altLang="en-US" sz="1200">
                <a:latin typeface="Arial" charset="0"/>
              </a:rPr>
              <a:t>Non Productivity Notice is the process for a designated representative to retrieve non-productivity notices served on a Crown petroleum and natural gas licence or lease (PNG agreement).</a:t>
            </a:r>
            <a:endParaRPr lang="en-US" altLang="en-US" sz="1200">
              <a:solidFill>
                <a:srgbClr val="000000"/>
              </a:solidFill>
              <a:latin typeface="Arial" charset="0"/>
            </a:endParaRPr>
          </a:p>
          <a:p>
            <a:pPr>
              <a:spcBef>
                <a:spcPct val="0"/>
              </a:spcBef>
              <a:buFont typeface="Arial" charset="0"/>
              <a:buNone/>
            </a:pPr>
            <a:endParaRPr lang="en-US" altLang="en-US" sz="1200">
              <a:solidFill>
                <a:srgbClr val="000000"/>
              </a:solidFill>
              <a:latin typeface="Arial" charset="0"/>
            </a:endParaRPr>
          </a:p>
          <a:p>
            <a:pPr>
              <a:spcBef>
                <a:spcPct val="0"/>
              </a:spcBef>
              <a:buFont typeface="Arial" charset="0"/>
              <a:buNone/>
            </a:pPr>
            <a:r>
              <a:rPr lang="en-US" altLang="en-US" sz="1200">
                <a:solidFill>
                  <a:srgbClr val="000000"/>
                </a:solidFill>
                <a:latin typeface="Arial" charset="0"/>
              </a:rPr>
              <a:t>There is one role available for Non Productivity Notices</a:t>
            </a:r>
            <a:r>
              <a:rPr lang="en-US" altLang="en-US" sz="1200" i="1">
                <a:solidFill>
                  <a:srgbClr val="000000"/>
                </a:solidFill>
                <a:latin typeface="Arial" charset="0"/>
              </a:rPr>
              <a:t>:</a:t>
            </a:r>
            <a:endParaRPr lang="en-US" altLang="en-US" sz="1200">
              <a:solidFill>
                <a:srgbClr val="000000"/>
              </a:solidFill>
              <a:latin typeface="Arial" charset="0"/>
            </a:endParaRPr>
          </a:p>
        </p:txBody>
      </p:sp>
      <p:graphicFrame>
        <p:nvGraphicFramePr>
          <p:cNvPr id="11274" name="Object 1"/>
          <p:cNvGraphicFramePr>
            <a:graphicFrameLocks noChangeAspect="1"/>
          </p:cNvGraphicFramePr>
          <p:nvPr/>
        </p:nvGraphicFramePr>
        <p:xfrm>
          <a:off x="1447800" y="2667000"/>
          <a:ext cx="636588" cy="1203325"/>
        </p:xfrm>
        <a:graphic>
          <a:graphicData uri="http://schemas.openxmlformats.org/presentationml/2006/ole">
            <mc:AlternateContent xmlns:mc="http://schemas.openxmlformats.org/markup-compatibility/2006">
              <mc:Choice xmlns:v="urn:schemas-microsoft-com:vml" Requires="v">
                <p:oleObj spid="_x0000_s11298" name="Visio" r:id="rId4" imgW="618222" imgH="1168524" progId="Visio.Drawing.11">
                  <p:embed/>
                </p:oleObj>
              </mc:Choice>
              <mc:Fallback>
                <p:oleObj name="Visio" r:id="rId4" imgW="618222" imgH="1168524"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667000"/>
                        <a:ext cx="636588"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257300" y="2590800"/>
          <a:ext cx="6667500" cy="3505200"/>
        </p:xfrm>
        <a:graphic>
          <a:graphicData uri="http://schemas.openxmlformats.org/drawingml/2006/table">
            <a:tbl>
              <a:tblPr firstRow="1" bandRow="1">
                <a:tableStyleId>{3B4B98B0-60AC-42C2-AFA5-B58CD77FA1E5}</a:tableStyleId>
              </a:tblPr>
              <a:tblGrid>
                <a:gridCol w="1143001">
                  <a:extLst>
                    <a:ext uri="{9D8B030D-6E8A-4147-A177-3AD203B41FA5}">
                      <a16:colId xmlns:a16="http://schemas.microsoft.com/office/drawing/2014/main" val="20000"/>
                    </a:ext>
                  </a:extLst>
                </a:gridCol>
                <a:gridCol w="5524499">
                  <a:extLst>
                    <a:ext uri="{9D8B030D-6E8A-4147-A177-3AD203B41FA5}">
                      <a16:colId xmlns:a16="http://schemas.microsoft.com/office/drawing/2014/main" val="20001"/>
                    </a:ext>
                  </a:extLst>
                </a:gridCol>
              </a:tblGrid>
              <a:tr h="1084943">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CA" sz="1200" b="0" dirty="0">
                        <a:latin typeface="Arial" panose="020B0604020202020204" pitchFamily="34" charset="0"/>
                        <a:cs typeface="Arial" panose="020B0604020202020204" pitchFamily="34" charset="0"/>
                      </a:endParaRPr>
                    </a:p>
                  </a:txBody>
                  <a:tcPr marL="45720" marR="45720" anchor="ctr"/>
                </a:tc>
                <a:tc>
                  <a:txBody>
                    <a:bodyPr/>
                    <a:lstStyle/>
                    <a:p>
                      <a:pPr marL="171450" indent="-171450">
                        <a:buFont typeface="Arial" panose="020B0604020202020204" pitchFamily="34" charset="0"/>
                        <a:buChar char="•"/>
                      </a:pPr>
                      <a:r>
                        <a:rPr lang="en-US" sz="1200" b="0" dirty="0" smtClean="0">
                          <a:solidFill>
                            <a:srgbClr val="000000"/>
                          </a:solidFill>
                          <a:latin typeface="Arial" pitchFamily="34" charset="0"/>
                          <a:cs typeface="Arial" pitchFamily="34" charset="0"/>
                        </a:rPr>
                        <a:t>can create applications.</a:t>
                      </a:r>
                    </a:p>
                    <a:p>
                      <a:pPr marL="171450" indent="-171450" algn="l">
                        <a:buFont typeface="Arial" panose="020B0604020202020204" pitchFamily="34" charset="0"/>
                        <a:buChar char="•"/>
                      </a:pPr>
                      <a:r>
                        <a:rPr lang="en-US" sz="1200" b="0" dirty="0" smtClean="0">
                          <a:solidFill>
                            <a:srgbClr val="000000"/>
                          </a:solidFill>
                          <a:latin typeface="Arial" pitchFamily="34" charset="0"/>
                          <a:cs typeface="Arial" pitchFamily="34" charset="0"/>
                        </a:rPr>
                        <a:t>can</a:t>
                      </a:r>
                      <a:r>
                        <a:rPr lang="en-US" sz="1200" b="0" baseline="0" dirty="0" smtClean="0">
                          <a:solidFill>
                            <a:srgbClr val="000000"/>
                          </a:solidFill>
                          <a:latin typeface="Arial" pitchFamily="34" charset="0"/>
                          <a:cs typeface="Arial" pitchFamily="34" charset="0"/>
                        </a:rPr>
                        <a:t> view applications they created (please note if they need to view requests not created by them, Viewer role must also be assigned to them.)</a:t>
                      </a:r>
                      <a:endParaRPr lang="en-CA" sz="1200" b="0" dirty="0">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0000"/>
                  </a:ext>
                </a:extLst>
              </a:tr>
              <a:tr h="1084943">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CA" sz="1200" b="0" dirty="0" smtClean="0">
                        <a:latin typeface="Arial" panose="020B0604020202020204" pitchFamily="34" charset="0"/>
                        <a:cs typeface="Arial" panose="020B0604020202020204" pitchFamily="34" charset="0"/>
                      </a:endParaRPr>
                    </a:p>
                  </a:txBody>
                  <a:tcPr marL="45720" marR="45720" anchor="ctr"/>
                </a:tc>
                <a:tc>
                  <a:txBody>
                    <a:bodyPr/>
                    <a:lstStyle/>
                    <a:p>
                      <a:pPr marL="171450" indent="-171450">
                        <a:buFont typeface="Arial" panose="020B0604020202020204" pitchFamily="34" charset="0"/>
                        <a:buChar char="•"/>
                      </a:pPr>
                      <a:r>
                        <a:rPr lang="en-US" sz="1200" b="0" dirty="0" smtClean="0">
                          <a:solidFill>
                            <a:srgbClr val="000000"/>
                          </a:solidFill>
                          <a:latin typeface="Arial" pitchFamily="34" charset="0"/>
                          <a:cs typeface="Arial" pitchFamily="34" charset="0"/>
                        </a:rPr>
                        <a:t>can submit and view all applications</a:t>
                      </a:r>
                      <a:r>
                        <a:rPr lang="en-US" sz="1200" b="0" dirty="0" smtClean="0">
                          <a:latin typeface="Arial" panose="020B0604020202020204" pitchFamily="34" charset="0"/>
                          <a:cs typeface="Arial" panose="020B0604020202020204" pitchFamily="34" charset="0"/>
                        </a:rPr>
                        <a:t>.</a:t>
                      </a:r>
                      <a:endParaRPr lang="en-CA" sz="1200" b="0" dirty="0">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0001"/>
                  </a:ext>
                </a:extLst>
              </a:tr>
              <a:tr h="1335314">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CA" sz="1200" b="0" dirty="0" smtClean="0">
                        <a:latin typeface="Arial" panose="020B0604020202020204" pitchFamily="34" charset="0"/>
                        <a:cs typeface="Arial" panose="020B0604020202020204" pitchFamily="34" charset="0"/>
                      </a:endParaRPr>
                    </a:p>
                  </a:txBody>
                  <a:tcPr marL="45720" marR="45720" anchor="ctr"/>
                </a:tc>
                <a:tc>
                  <a:txBody>
                    <a:bodyPr/>
                    <a:lstStyle/>
                    <a:p>
                      <a:pPr marL="171450" indent="-171450">
                        <a:buFont typeface="Arial" panose="020B0604020202020204" pitchFamily="34" charset="0"/>
                        <a:buChar char="•"/>
                      </a:pPr>
                      <a:r>
                        <a:rPr lang="en-US" sz="1200" b="0" dirty="0" smtClean="0">
                          <a:solidFill>
                            <a:srgbClr val="000000"/>
                          </a:solidFill>
                          <a:latin typeface="Arial" pitchFamily="34" charset="0"/>
                          <a:cs typeface="Arial" pitchFamily="34" charset="0"/>
                        </a:rPr>
                        <a:t>can view all applications</a:t>
                      </a:r>
                      <a:r>
                        <a:rPr lang="en-US" sz="1200" b="0" baseline="0" dirty="0" smtClean="0">
                          <a:solidFill>
                            <a:srgbClr val="000000"/>
                          </a:solidFill>
                          <a:latin typeface="Arial" pitchFamily="34" charset="0"/>
                          <a:cs typeface="Arial" pitchFamily="34" charset="0"/>
                        </a:rPr>
                        <a:t> </a:t>
                      </a:r>
                      <a:r>
                        <a:rPr lang="en-US" sz="1200" b="0" dirty="0" smtClean="0">
                          <a:solidFill>
                            <a:srgbClr val="000000"/>
                          </a:solidFill>
                          <a:latin typeface="Arial" pitchFamily="34" charset="0"/>
                          <a:cs typeface="Arial" pitchFamily="34" charset="0"/>
                        </a:rPr>
                        <a:t>and their related documents</a:t>
                      </a:r>
                      <a:r>
                        <a:rPr lang="en-US" sz="1200" b="0" dirty="0" smtClean="0">
                          <a:latin typeface="Arial" panose="020B0604020202020204" pitchFamily="34" charset="0"/>
                          <a:cs typeface="Arial" panose="020B0604020202020204" pitchFamily="34" charset="0"/>
                        </a:rPr>
                        <a:t>.</a:t>
                      </a:r>
                      <a:endParaRPr lang="en-CA" sz="1200" b="0" dirty="0">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0002"/>
                  </a:ext>
                </a:extLst>
              </a:tr>
            </a:tbl>
          </a:graphicData>
        </a:graphic>
      </p:graphicFrame>
      <p:sp>
        <p:nvSpPr>
          <p:cNvPr id="12300" name="Title 6"/>
          <p:cNvSpPr>
            <a:spLocks noGrp="1"/>
          </p:cNvSpPr>
          <p:nvPr>
            <p:ph type="title" idx="4294967295"/>
          </p:nvPr>
        </p:nvSpPr>
        <p:spPr>
          <a:xfrm>
            <a:off x="142875" y="876300"/>
            <a:ext cx="6162675" cy="533400"/>
          </a:xfrm>
        </p:spPr>
        <p:txBody>
          <a:bodyPr/>
          <a:lstStyle/>
          <a:p>
            <a:pPr algn="l" eaLnBrk="1" hangingPunct="1"/>
            <a:r>
              <a:rPr lang="fr-FR" altLang="en-US" sz="1600" b="1" smtClean="0">
                <a:latin typeface="Arial" charset="0"/>
                <a:cs typeface="Arial" charset="0"/>
              </a:rPr>
              <a:t>Expiry Reinstatement</a:t>
            </a:r>
            <a:endParaRPr lang="en-CA" altLang="en-US" sz="1600" b="1" smtClean="0">
              <a:latin typeface="Arial" charset="0"/>
              <a:cs typeface="Arial" charset="0"/>
            </a:endParaRPr>
          </a:p>
        </p:txBody>
      </p:sp>
      <p:sp>
        <p:nvSpPr>
          <p:cNvPr id="12301" name="Rectangle 4"/>
          <p:cNvSpPr>
            <a:spLocks/>
          </p:cNvSpPr>
          <p:nvPr/>
        </p:nvSpPr>
        <p:spPr bwMode="auto">
          <a:xfrm>
            <a:off x="6572250" y="952500"/>
            <a:ext cx="52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400" b="1" i="1"/>
              <a:t> </a:t>
            </a:r>
          </a:p>
        </p:txBody>
      </p:sp>
      <p:sp>
        <p:nvSpPr>
          <p:cNvPr id="12302" name="Title 6"/>
          <p:cNvSpPr txBox="1">
            <a:spLocks/>
          </p:cNvSpPr>
          <p:nvPr/>
        </p:nvSpPr>
        <p:spPr bwMode="auto">
          <a:xfrm>
            <a:off x="142875" y="876300"/>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600" b="1">
              <a:latin typeface="Arial" charset="0"/>
            </a:endParaRPr>
          </a:p>
        </p:txBody>
      </p:sp>
      <p:sp>
        <p:nvSpPr>
          <p:cNvPr id="12303" name="Rectangle 1"/>
          <p:cNvSpPr>
            <a:spLocks/>
          </p:cNvSpPr>
          <p:nvPr/>
        </p:nvSpPr>
        <p:spPr bwMode="auto">
          <a:xfrm>
            <a:off x="393700" y="1409700"/>
            <a:ext cx="8140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Arial" charset="0"/>
              <a:buNone/>
            </a:pPr>
            <a:r>
              <a:rPr lang="en-CA" altLang="en-US" sz="1200">
                <a:latin typeface="Arial" charset="0"/>
              </a:rPr>
              <a:t>Expiry Reinstatement is the process for a company to fill in and submit an Online Expiry Reinstatement on a cancelled agreement and/or rights via ETS.</a:t>
            </a:r>
            <a:endParaRPr lang="en-US" altLang="en-US" sz="1200">
              <a:solidFill>
                <a:srgbClr val="000000"/>
              </a:solidFill>
              <a:latin typeface="Arial" charset="0"/>
            </a:endParaRPr>
          </a:p>
          <a:p>
            <a:pPr>
              <a:spcBef>
                <a:spcPct val="0"/>
              </a:spcBef>
              <a:buFont typeface="Arial" charset="0"/>
              <a:buNone/>
            </a:pPr>
            <a:endParaRPr lang="en-US" altLang="en-US" sz="1200">
              <a:solidFill>
                <a:srgbClr val="000000"/>
              </a:solidFill>
              <a:latin typeface="Arial" charset="0"/>
            </a:endParaRPr>
          </a:p>
          <a:p>
            <a:pPr>
              <a:spcBef>
                <a:spcPct val="0"/>
              </a:spcBef>
              <a:buFont typeface="Arial" charset="0"/>
              <a:buNone/>
            </a:pPr>
            <a:endParaRPr lang="en-US" altLang="en-US" sz="1200">
              <a:solidFill>
                <a:srgbClr val="000000"/>
              </a:solidFill>
              <a:latin typeface="Arial" charset="0"/>
            </a:endParaRPr>
          </a:p>
          <a:p>
            <a:pPr>
              <a:spcBef>
                <a:spcPct val="0"/>
              </a:spcBef>
              <a:buFont typeface="Arial" charset="0"/>
              <a:buNone/>
            </a:pPr>
            <a:r>
              <a:rPr lang="en-US" altLang="en-US" sz="1200">
                <a:solidFill>
                  <a:srgbClr val="000000"/>
                </a:solidFill>
                <a:latin typeface="Arial" charset="0"/>
              </a:rPr>
              <a:t>There are three roles available for Expiry Reinstatement:</a:t>
            </a:r>
          </a:p>
        </p:txBody>
      </p:sp>
      <p:graphicFrame>
        <p:nvGraphicFramePr>
          <p:cNvPr id="12304" name="Object 16"/>
          <p:cNvGraphicFramePr>
            <a:graphicFrameLocks noChangeAspect="1"/>
          </p:cNvGraphicFramePr>
          <p:nvPr/>
        </p:nvGraphicFramePr>
        <p:xfrm>
          <a:off x="1573213" y="4816475"/>
          <a:ext cx="636587" cy="1203325"/>
        </p:xfrm>
        <a:graphic>
          <a:graphicData uri="http://schemas.openxmlformats.org/presentationml/2006/ole">
            <mc:AlternateContent xmlns:mc="http://schemas.openxmlformats.org/markup-compatibility/2006">
              <mc:Choice xmlns:v="urn:schemas-microsoft-com:vml" Requires="v">
                <p:oleObj spid="_x0000_s12376" name="Visio" r:id="rId4" imgW="618222" imgH="1168524" progId="Visio.Drawing.11">
                  <p:embed/>
                </p:oleObj>
              </mc:Choice>
              <mc:Fallback>
                <p:oleObj name="Visio" r:id="rId4" imgW="618222" imgH="1168524" progId="Visio.Drawing.11">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3213" y="4816475"/>
                        <a:ext cx="636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05" name="Object 17"/>
          <p:cNvGraphicFramePr>
            <a:graphicFrameLocks noChangeAspect="1"/>
          </p:cNvGraphicFramePr>
          <p:nvPr/>
        </p:nvGraphicFramePr>
        <p:xfrm>
          <a:off x="1524000" y="2590800"/>
          <a:ext cx="650875" cy="1168400"/>
        </p:xfrm>
        <a:graphic>
          <a:graphicData uri="http://schemas.openxmlformats.org/presentationml/2006/ole">
            <mc:AlternateContent xmlns:mc="http://schemas.openxmlformats.org/markup-compatibility/2006">
              <mc:Choice xmlns:v="urn:schemas-microsoft-com:vml" Requires="v">
                <p:oleObj spid="_x0000_s12377" name="Visio" r:id="rId6" imgW="650604" imgH="1168524" progId="Visio.Drawing.11">
                  <p:embed/>
                </p:oleObj>
              </mc:Choice>
              <mc:Fallback>
                <p:oleObj name="Visio" r:id="rId6" imgW="650604" imgH="1168524" progId="Visio.Drawing.11">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590800"/>
                        <a:ext cx="650875"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06" name="Object 1"/>
          <p:cNvGraphicFramePr>
            <a:graphicFrameLocks noChangeAspect="1"/>
          </p:cNvGraphicFramePr>
          <p:nvPr/>
        </p:nvGraphicFramePr>
        <p:xfrm>
          <a:off x="1447800" y="3657600"/>
          <a:ext cx="800100" cy="1168400"/>
        </p:xfrm>
        <a:graphic>
          <a:graphicData uri="http://schemas.openxmlformats.org/presentationml/2006/ole">
            <mc:AlternateContent xmlns:mc="http://schemas.openxmlformats.org/markup-compatibility/2006">
              <mc:Choice xmlns:v="urn:schemas-microsoft-com:vml" Requires="v">
                <p:oleObj spid="_x0000_s12378" name="Visio" r:id="rId8" imgW="800842" imgH="1168541" progId="Visio.Drawing.11">
                  <p:embed/>
                </p:oleObj>
              </mc:Choice>
              <mc:Fallback>
                <p:oleObj name="Visio" r:id="rId8" imgW="800842" imgH="1168541" progId="Visio.Drawing.11">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3657600"/>
                        <a:ext cx="8001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257300" y="2590800"/>
          <a:ext cx="6667500" cy="1335088"/>
        </p:xfrm>
        <a:graphic>
          <a:graphicData uri="http://schemas.openxmlformats.org/drawingml/2006/table">
            <a:tbl>
              <a:tblPr firstRow="1" bandRow="1">
                <a:tableStyleId>{3B4B98B0-60AC-42C2-AFA5-B58CD77FA1E5}</a:tableStyleId>
              </a:tblPr>
              <a:tblGrid>
                <a:gridCol w="1143001">
                  <a:extLst>
                    <a:ext uri="{9D8B030D-6E8A-4147-A177-3AD203B41FA5}">
                      <a16:colId xmlns:a16="http://schemas.microsoft.com/office/drawing/2014/main" val="20000"/>
                    </a:ext>
                  </a:extLst>
                </a:gridCol>
                <a:gridCol w="5524499">
                  <a:extLst>
                    <a:ext uri="{9D8B030D-6E8A-4147-A177-3AD203B41FA5}">
                      <a16:colId xmlns:a16="http://schemas.microsoft.com/office/drawing/2014/main" val="20001"/>
                    </a:ext>
                  </a:extLst>
                </a:gridCol>
              </a:tblGrid>
              <a:tr h="1335088">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CA" sz="1200" b="0" dirty="0" smtClean="0">
                        <a:latin typeface="Arial" panose="020B0604020202020204" pitchFamily="34" charset="0"/>
                        <a:cs typeface="Arial" panose="020B0604020202020204" pitchFamily="34" charset="0"/>
                      </a:endParaRPr>
                    </a:p>
                  </a:txBody>
                  <a:tcPr marL="45720" marR="45720" marT="45712" marB="45712" anchor="ctr"/>
                </a:tc>
                <a:tc>
                  <a:txBody>
                    <a:bodyPr/>
                    <a:lstStyle/>
                    <a:p>
                      <a:pPr marL="171450" indent="-171450">
                        <a:buFont typeface="Arial" panose="020B0604020202020204" pitchFamily="34" charset="0"/>
                        <a:buChar char="•"/>
                      </a:pPr>
                      <a:r>
                        <a:rPr lang="en-US" sz="1200" b="0" dirty="0" smtClean="0">
                          <a:solidFill>
                            <a:srgbClr val="000000"/>
                          </a:solidFill>
                          <a:latin typeface="Arial" pitchFamily="34" charset="0"/>
                          <a:cs typeface="Arial" pitchFamily="34" charset="0"/>
                        </a:rPr>
                        <a:t>can view all finals and their related documents.</a:t>
                      </a:r>
                      <a:endParaRPr lang="en-CA" sz="1200" b="0" dirty="0">
                        <a:latin typeface="Arial" panose="020B0604020202020204" pitchFamily="34" charset="0"/>
                        <a:cs typeface="Arial" panose="020B0604020202020204" pitchFamily="34" charset="0"/>
                      </a:endParaRPr>
                    </a:p>
                  </a:txBody>
                  <a:tcPr marL="45720" marR="45720" marT="45712" marB="45712" anchor="ctr"/>
                </a:tc>
                <a:extLst>
                  <a:ext uri="{0D108BD9-81ED-4DB2-BD59-A6C34878D82A}">
                    <a16:rowId xmlns:a16="http://schemas.microsoft.com/office/drawing/2014/main" val="10000"/>
                  </a:ext>
                </a:extLst>
              </a:tr>
            </a:tbl>
          </a:graphicData>
        </a:graphic>
      </p:graphicFrame>
      <p:sp>
        <p:nvSpPr>
          <p:cNvPr id="13319" name="Title 6"/>
          <p:cNvSpPr>
            <a:spLocks noGrp="1"/>
          </p:cNvSpPr>
          <p:nvPr>
            <p:ph type="title" idx="4294967295"/>
          </p:nvPr>
        </p:nvSpPr>
        <p:spPr>
          <a:xfrm>
            <a:off x="142875" y="876300"/>
            <a:ext cx="6162675" cy="533400"/>
          </a:xfrm>
        </p:spPr>
        <p:txBody>
          <a:bodyPr/>
          <a:lstStyle/>
          <a:p>
            <a:pPr algn="l" eaLnBrk="1" hangingPunct="1"/>
            <a:r>
              <a:rPr lang="fr-FR" altLang="en-US" sz="1600" b="1" smtClean="0">
                <a:latin typeface="Arial" charset="0"/>
                <a:cs typeface="Arial" charset="0"/>
              </a:rPr>
              <a:t>Request Status – Expiry Reinstatement Documents</a:t>
            </a:r>
            <a:endParaRPr lang="en-CA" altLang="en-US" sz="1600" b="1" smtClean="0">
              <a:latin typeface="Arial" charset="0"/>
              <a:cs typeface="Arial" charset="0"/>
            </a:endParaRPr>
          </a:p>
        </p:txBody>
      </p:sp>
      <p:sp>
        <p:nvSpPr>
          <p:cNvPr id="13320" name="Rectangle 4"/>
          <p:cNvSpPr>
            <a:spLocks/>
          </p:cNvSpPr>
          <p:nvPr/>
        </p:nvSpPr>
        <p:spPr bwMode="auto">
          <a:xfrm>
            <a:off x="6572250" y="952500"/>
            <a:ext cx="52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400" b="1" i="1"/>
              <a:t> </a:t>
            </a:r>
          </a:p>
        </p:txBody>
      </p:sp>
      <p:sp>
        <p:nvSpPr>
          <p:cNvPr id="13321" name="Rectangle 1"/>
          <p:cNvSpPr>
            <a:spLocks/>
          </p:cNvSpPr>
          <p:nvPr/>
        </p:nvSpPr>
        <p:spPr bwMode="auto">
          <a:xfrm>
            <a:off x="393700" y="1409700"/>
            <a:ext cx="7759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Arial" charset="0"/>
              <a:buNone/>
            </a:pPr>
            <a:r>
              <a:rPr lang="en-CA" altLang="en-US" sz="1200" dirty="0">
                <a:latin typeface="Arial" charset="0"/>
              </a:rPr>
              <a:t>Expiry Reinstatement Documents </a:t>
            </a:r>
            <a:r>
              <a:rPr lang="en-CA" altLang="en-US" sz="1200" dirty="0">
                <a:solidFill>
                  <a:srgbClr val="000000"/>
                </a:solidFill>
                <a:latin typeface="Arial" charset="0"/>
              </a:rPr>
              <a:t>is the process for a designated representative to retrieve final documents</a:t>
            </a:r>
            <a:r>
              <a:rPr lang="en-CA" altLang="en-US" sz="1200" dirty="0">
                <a:latin typeface="Arial" charset="0"/>
              </a:rPr>
              <a:t>.</a:t>
            </a:r>
            <a:endParaRPr lang="en-US" altLang="en-US" sz="1200" dirty="0">
              <a:solidFill>
                <a:srgbClr val="000000"/>
              </a:solidFill>
              <a:latin typeface="Arial" charset="0"/>
            </a:endParaRPr>
          </a:p>
          <a:p>
            <a:pPr>
              <a:spcBef>
                <a:spcPct val="0"/>
              </a:spcBef>
              <a:buFont typeface="Arial" charset="0"/>
              <a:buNone/>
            </a:pPr>
            <a:endParaRPr lang="en-US" altLang="en-US" sz="1200" dirty="0">
              <a:solidFill>
                <a:srgbClr val="000000"/>
              </a:solidFill>
              <a:latin typeface="Arial" charset="0"/>
            </a:endParaRPr>
          </a:p>
          <a:p>
            <a:pPr>
              <a:spcBef>
                <a:spcPct val="0"/>
              </a:spcBef>
              <a:buFont typeface="Arial" charset="0"/>
              <a:buNone/>
            </a:pPr>
            <a:r>
              <a:rPr lang="en-US" altLang="en-US" sz="1200" dirty="0">
                <a:solidFill>
                  <a:srgbClr val="000000"/>
                </a:solidFill>
                <a:latin typeface="Arial" charset="0"/>
              </a:rPr>
              <a:t>There is one role available for Expiry Reinstatement Documents</a:t>
            </a:r>
            <a:r>
              <a:rPr lang="en-US" altLang="en-US" sz="1200" i="1" dirty="0">
                <a:solidFill>
                  <a:srgbClr val="000000"/>
                </a:solidFill>
                <a:latin typeface="Arial" charset="0"/>
              </a:rPr>
              <a:t>:</a:t>
            </a:r>
            <a:endParaRPr lang="en-US" altLang="en-US" sz="1200" dirty="0">
              <a:solidFill>
                <a:srgbClr val="000000"/>
              </a:solidFill>
              <a:latin typeface="Arial" charset="0"/>
            </a:endParaRPr>
          </a:p>
        </p:txBody>
      </p:sp>
      <p:graphicFrame>
        <p:nvGraphicFramePr>
          <p:cNvPr id="13322" name="Object 1"/>
          <p:cNvGraphicFramePr>
            <a:graphicFrameLocks noChangeAspect="1"/>
          </p:cNvGraphicFramePr>
          <p:nvPr/>
        </p:nvGraphicFramePr>
        <p:xfrm>
          <a:off x="1447800" y="2667000"/>
          <a:ext cx="636588" cy="1203325"/>
        </p:xfrm>
        <a:graphic>
          <a:graphicData uri="http://schemas.openxmlformats.org/presentationml/2006/ole">
            <mc:AlternateContent xmlns:mc="http://schemas.openxmlformats.org/markup-compatibility/2006">
              <mc:Choice xmlns:v="urn:schemas-microsoft-com:vml" Requires="v">
                <p:oleObj spid="_x0000_s13346" name="Visio" r:id="rId4" imgW="618222" imgH="1168524" progId="Visio.Drawing.11">
                  <p:embed/>
                </p:oleObj>
              </mc:Choice>
              <mc:Fallback>
                <p:oleObj name="Visio" r:id="rId4" imgW="618222" imgH="1168524"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667000"/>
                        <a:ext cx="636588"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2209800"/>
            <a:ext cx="7239000" cy="1862048"/>
          </a:xfrm>
          <a:prstGeom prst="rect">
            <a:avLst/>
          </a:prstGeom>
          <a:noFill/>
        </p:spPr>
        <p:txBody>
          <a:bodyPr wrap="square" rtlCol="0">
            <a:spAutoFit/>
          </a:bodyPr>
          <a:lstStyle/>
          <a:p>
            <a:pPr marL="0" indent="0" algn="ctr">
              <a:buNone/>
            </a:pPr>
            <a:r>
              <a:rPr lang="en-US" sz="2700" b="1" dirty="0">
                <a:latin typeface="Arial" panose="020B0604020202020204" pitchFamily="34" charset="0"/>
                <a:cs typeface="Arial" panose="020B0604020202020204" pitchFamily="34" charset="0"/>
              </a:rPr>
              <a:t>Resources</a:t>
            </a:r>
            <a:endParaRPr lang="en-CA" sz="2700" dirty="0">
              <a:latin typeface="Arial" panose="020B0604020202020204" pitchFamily="34" charset="0"/>
              <a:cs typeface="Arial" panose="020B0604020202020204" pitchFamily="34" charset="0"/>
            </a:endParaRPr>
          </a:p>
          <a:p>
            <a:endParaRPr lang="en-CA" dirty="0"/>
          </a:p>
          <a:p>
            <a:r>
              <a:rPr lang="en-CA" sz="1400" dirty="0">
                <a:hlinkClick r:id="rId2"/>
              </a:rPr>
              <a:t>ETS Support and Online Learning </a:t>
            </a:r>
            <a:r>
              <a:rPr lang="en-CA" sz="1400" dirty="0"/>
              <a:t>provides access to relevant guides, courses and other information.</a:t>
            </a:r>
          </a:p>
          <a:p>
            <a:endParaRPr lang="en-CA" sz="1400" dirty="0"/>
          </a:p>
          <a:p>
            <a:r>
              <a:rPr lang="en-CA" sz="1400" dirty="0"/>
              <a:t>If you have questions, please contact  </a:t>
            </a:r>
            <a:r>
              <a:rPr lang="en-CA" altLang="en-US" sz="1400" dirty="0">
                <a:hlinkClick r:id="rId3"/>
              </a:rPr>
              <a:t>PNGContinuations.Energy@gov.ab.ca</a:t>
            </a:r>
            <a:endParaRPr lang="en-CA" altLang="en-US" sz="1400" dirty="0"/>
          </a:p>
          <a:p>
            <a:r>
              <a:rPr lang="en-CA" sz="1400" dirty="0"/>
              <a:t>or the PNG Tenure Help Line at (780) 644-2300</a:t>
            </a:r>
            <a:r>
              <a:rPr lang="en-CA"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09020011"/>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idx="4294967295"/>
          </p:nvPr>
        </p:nvSpPr>
        <p:spPr>
          <a:xfrm>
            <a:off x="76200" y="849313"/>
            <a:ext cx="1219200" cy="274637"/>
          </a:xfrm>
        </p:spPr>
        <p:txBody>
          <a:bodyPr/>
          <a:lstStyle/>
          <a:p>
            <a:pPr eaLnBrk="1" hangingPunct="1"/>
            <a:r>
              <a:rPr lang="en-CA" altLang="en-US" sz="100" smtClean="0">
                <a:solidFill>
                  <a:schemeClr val="bg1"/>
                </a:solidFill>
              </a:rPr>
              <a:t>Congratulations!</a:t>
            </a:r>
          </a:p>
        </p:txBody>
      </p:sp>
      <p:sp>
        <p:nvSpPr>
          <p:cNvPr id="20" name="object 2"/>
          <p:cNvSpPr txBox="1">
            <a:spLocks/>
          </p:cNvSpPr>
          <p:nvPr/>
        </p:nvSpPr>
        <p:spPr>
          <a:xfrm>
            <a:off x="1100138" y="1057275"/>
            <a:ext cx="6943725" cy="246063"/>
          </a:xfrm>
          <a:prstGeom prst="rect">
            <a:avLst/>
          </a:prstGeom>
        </p:spPr>
        <p:txBody>
          <a:bodyPr lIns="0" tIns="0" rIns="0" b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fontAlgn="auto">
              <a:spcAft>
                <a:spcPts val="0"/>
              </a:spcAft>
              <a:defRPr/>
            </a:pPr>
            <a:r>
              <a:rPr lang="en-CA" sz="1600" spc="-20" smtClean="0">
                <a:solidFill>
                  <a:schemeClr val="bg1"/>
                </a:solidFill>
                <a:latin typeface="Arial" panose="020B0604020202020204" pitchFamily="34" charset="0"/>
                <a:cs typeface="Arial" panose="020B0604020202020204" pitchFamily="34" charset="0"/>
              </a:rPr>
              <a:t>C</a:t>
            </a:r>
            <a:r>
              <a:rPr lang="en-CA" sz="1600" spc="5" smtClean="0">
                <a:solidFill>
                  <a:schemeClr val="bg1"/>
                </a:solidFill>
                <a:latin typeface="Arial" panose="020B0604020202020204" pitchFamily="34" charset="0"/>
                <a:cs typeface="Arial" panose="020B0604020202020204" pitchFamily="34" charset="0"/>
              </a:rPr>
              <a:t>ong</a:t>
            </a:r>
            <a:r>
              <a:rPr lang="en-CA" sz="1600" spc="-15" smtClean="0">
                <a:solidFill>
                  <a:schemeClr val="bg1"/>
                </a:solidFill>
                <a:latin typeface="Arial" panose="020B0604020202020204" pitchFamily="34" charset="0"/>
                <a:cs typeface="Arial" panose="020B0604020202020204" pitchFamily="34" charset="0"/>
              </a:rPr>
              <a:t>rat</a:t>
            </a:r>
            <a:r>
              <a:rPr lang="en-CA" sz="1600" spc="-25" smtClean="0">
                <a:solidFill>
                  <a:schemeClr val="bg1"/>
                </a:solidFill>
                <a:latin typeface="Arial" panose="020B0604020202020204" pitchFamily="34" charset="0"/>
                <a:cs typeface="Arial" panose="020B0604020202020204" pitchFamily="34" charset="0"/>
              </a:rPr>
              <a:t>u</a:t>
            </a:r>
            <a:r>
              <a:rPr lang="en-CA" sz="1600" spc="-20" smtClean="0">
                <a:solidFill>
                  <a:schemeClr val="bg1"/>
                </a:solidFill>
                <a:latin typeface="Arial" panose="020B0604020202020204" pitchFamily="34" charset="0"/>
                <a:cs typeface="Arial" panose="020B0604020202020204" pitchFamily="34" charset="0"/>
              </a:rPr>
              <a:t>l</a:t>
            </a:r>
            <a:r>
              <a:rPr lang="en-CA" sz="1600" spc="-25" smtClean="0">
                <a:solidFill>
                  <a:schemeClr val="bg1"/>
                </a:solidFill>
                <a:latin typeface="Arial" panose="020B0604020202020204" pitchFamily="34" charset="0"/>
                <a:cs typeface="Arial" panose="020B0604020202020204" pitchFamily="34" charset="0"/>
              </a:rPr>
              <a:t>a</a:t>
            </a:r>
            <a:r>
              <a:rPr lang="en-CA" sz="1600" spc="-15" smtClean="0">
                <a:solidFill>
                  <a:schemeClr val="bg1"/>
                </a:solidFill>
                <a:latin typeface="Arial" panose="020B0604020202020204" pitchFamily="34" charset="0"/>
                <a:cs typeface="Arial" panose="020B0604020202020204" pitchFamily="34" charset="0"/>
              </a:rPr>
              <a:t>ti</a:t>
            </a:r>
            <a:r>
              <a:rPr lang="en-CA" sz="1600" spc="5" smtClean="0">
                <a:solidFill>
                  <a:schemeClr val="bg1"/>
                </a:solidFill>
                <a:latin typeface="Arial" panose="020B0604020202020204" pitchFamily="34" charset="0"/>
                <a:cs typeface="Arial" panose="020B0604020202020204" pitchFamily="34" charset="0"/>
              </a:rPr>
              <a:t>ons!</a:t>
            </a:r>
            <a:endParaRPr lang="en-CA" sz="1600" spc="5" dirty="0">
              <a:solidFill>
                <a:schemeClr val="bg1"/>
              </a:solidFill>
              <a:latin typeface="Arial" panose="020B0604020202020204" pitchFamily="34" charset="0"/>
              <a:cs typeface="Arial" panose="020B0604020202020204" pitchFamily="34" charset="0"/>
            </a:endParaRPr>
          </a:p>
        </p:txBody>
      </p:sp>
      <p:sp>
        <p:nvSpPr>
          <p:cNvPr id="14340" name="object 3"/>
          <p:cNvSpPr txBox="1">
            <a:spLocks noChangeArrowheads="1"/>
          </p:cNvSpPr>
          <p:nvPr/>
        </p:nvSpPr>
        <p:spPr bwMode="auto">
          <a:xfrm>
            <a:off x="304800" y="1066800"/>
            <a:ext cx="5281613"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42875"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7200" b="1" dirty="0">
                <a:solidFill>
                  <a:srgbClr val="2160AD"/>
                </a:solidFill>
                <a:latin typeface="Freestyle Script" pitchFamily="66" charset="0"/>
              </a:rPr>
              <a:t>Congratulations!</a:t>
            </a:r>
          </a:p>
          <a:p>
            <a:pPr algn="ctr" eaLnBrk="1" hangingPunct="1">
              <a:spcBef>
                <a:spcPct val="0"/>
              </a:spcBef>
              <a:buFontTx/>
              <a:buNone/>
            </a:pPr>
            <a:endParaRPr lang="en-US" altLang="en-US" sz="1800" b="1" dirty="0">
              <a:solidFill>
                <a:srgbClr val="2160AD"/>
              </a:solidFill>
              <a:latin typeface="Arial" charset="0"/>
            </a:endParaRPr>
          </a:p>
          <a:p>
            <a:pPr algn="ctr" eaLnBrk="1" hangingPunct="1">
              <a:spcBef>
                <a:spcPct val="0"/>
              </a:spcBef>
              <a:buFontTx/>
              <a:buNone/>
            </a:pPr>
            <a:r>
              <a:rPr lang="en-US" altLang="en-US" sz="1400" b="1" dirty="0">
                <a:solidFill>
                  <a:srgbClr val="2160AD"/>
                </a:solidFill>
                <a:latin typeface="Arial" charset="0"/>
              </a:rPr>
              <a:t>You have completed the </a:t>
            </a:r>
            <a:r>
              <a:rPr lang="en-CA" altLang="en-US" sz="1400" b="1" dirty="0">
                <a:solidFill>
                  <a:srgbClr val="0070C0"/>
                </a:solidFill>
                <a:latin typeface="Arial" charset="0"/>
              </a:rPr>
              <a:t>ETS – PNG Continuation: Roles</a:t>
            </a:r>
            <a:endParaRPr lang="en-CA" altLang="en-US" sz="1400" dirty="0">
              <a:latin typeface="Arial" charset="0"/>
            </a:endParaRPr>
          </a:p>
          <a:p>
            <a:pPr algn="ctr" eaLnBrk="1" hangingPunct="1">
              <a:spcBef>
                <a:spcPct val="0"/>
              </a:spcBef>
              <a:buFontTx/>
              <a:buNone/>
            </a:pPr>
            <a:r>
              <a:rPr lang="en-CA" altLang="en-US" sz="1400" b="1" dirty="0">
                <a:solidFill>
                  <a:srgbClr val="0070C0"/>
                </a:solidFill>
                <a:latin typeface="Arial" charset="0"/>
              </a:rPr>
              <a:t>Online Training Course</a:t>
            </a:r>
            <a:endParaRPr lang="en-US" altLang="en-US" sz="1400" dirty="0">
              <a:latin typeface="Arial" charset="0"/>
            </a:endParaRPr>
          </a:p>
          <a:p>
            <a:pPr eaLnBrk="1" hangingPunct="1">
              <a:lnSpc>
                <a:spcPts val="1800"/>
              </a:lnSpc>
              <a:spcBef>
                <a:spcPct val="0"/>
              </a:spcBef>
              <a:buFontTx/>
              <a:buNone/>
            </a:pPr>
            <a:endParaRPr lang="en-US" altLang="en-US" sz="1800" dirty="0"/>
          </a:p>
          <a:p>
            <a:pPr eaLnBrk="1" hangingPunct="1">
              <a:lnSpc>
                <a:spcPts val="2100"/>
              </a:lnSpc>
              <a:spcBef>
                <a:spcPts val="63"/>
              </a:spcBef>
              <a:buFontTx/>
              <a:buNone/>
            </a:pPr>
            <a:endParaRPr lang="en-US" altLang="en-US" sz="2100" dirty="0"/>
          </a:p>
          <a:p>
            <a:pPr algn="ctr" eaLnBrk="1" hangingPunct="1">
              <a:spcBef>
                <a:spcPct val="0"/>
              </a:spcBef>
              <a:buFontTx/>
              <a:buNone/>
            </a:pPr>
            <a:endParaRPr lang="en-US" altLang="en-US" sz="1400" dirty="0">
              <a:solidFill>
                <a:srgbClr val="0070C0"/>
              </a:solidFill>
              <a:latin typeface="Arial" charset="0"/>
            </a:endParaRPr>
          </a:p>
          <a:p>
            <a:pPr algn="ctr" eaLnBrk="1" hangingPunct="1">
              <a:spcBef>
                <a:spcPct val="0"/>
              </a:spcBef>
              <a:buFontTx/>
              <a:buNone/>
            </a:pPr>
            <a:endParaRPr lang="en-US" altLang="en-US" sz="1400" dirty="0">
              <a:latin typeface="Arial" charset="0"/>
            </a:endParaRPr>
          </a:p>
          <a:p>
            <a:pPr eaLnBrk="1" hangingPunct="1">
              <a:lnSpc>
                <a:spcPts val="1600"/>
              </a:lnSpc>
              <a:spcBef>
                <a:spcPts val="75"/>
              </a:spcBef>
              <a:buFontTx/>
              <a:buNone/>
            </a:pPr>
            <a:endParaRPr lang="en-US" altLang="en-US" sz="1600" dirty="0"/>
          </a:p>
        </p:txBody>
      </p:sp>
      <p:sp>
        <p:nvSpPr>
          <p:cNvPr id="14341" name="object 4"/>
          <p:cNvSpPr>
            <a:spLocks noChangeArrowheads="1"/>
          </p:cNvSpPr>
          <p:nvPr/>
        </p:nvSpPr>
        <p:spPr bwMode="auto">
          <a:xfrm>
            <a:off x="4610100" y="1143000"/>
            <a:ext cx="4152900" cy="45974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 name="Text Box 3"/>
          <p:cNvSpPr txBox="1">
            <a:spLocks noGrp="1" noChangeArrowheads="1"/>
          </p:cNvSpPr>
          <p:nvPr>
            <p:ph idx="1"/>
          </p:nvPr>
        </p:nvSpPr>
        <p:spPr bwMode="auto">
          <a:xfrm>
            <a:off x="718127" y="3901775"/>
            <a:ext cx="4978940" cy="18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normAutofit/>
          </a:bodyPr>
          <a:lstStyle/>
          <a:p>
            <a:pPr marL="0" lvl="0" indent="0" defTabSz="914400" fontAlgn="base">
              <a:spcBef>
                <a:spcPct val="0"/>
              </a:spcBef>
              <a:spcAft>
                <a:spcPct val="0"/>
              </a:spcAft>
              <a:buNone/>
            </a:pPr>
            <a:r>
              <a:rPr lang="en-US" sz="1200" dirty="0" smtClean="0">
                <a:solidFill>
                  <a:srgbClr val="002060"/>
                </a:solidFill>
                <a:latin typeface="Arial" pitchFamily="34" charset="0"/>
                <a:cs typeface="Arial" pitchFamily="34" charset="0"/>
              </a:rPr>
              <a:t>To access </a:t>
            </a:r>
            <a:r>
              <a:rPr lang="en-US" sz="1200" b="1" dirty="0" smtClean="0">
                <a:solidFill>
                  <a:srgbClr val="002060"/>
                </a:solidFill>
                <a:latin typeface="Arial" pitchFamily="34" charset="0"/>
                <a:cs typeface="Arial" pitchFamily="34" charset="0"/>
              </a:rPr>
              <a:t>Courses, Guides </a:t>
            </a:r>
            <a:r>
              <a:rPr lang="en-US" sz="1200" dirty="0" smtClean="0">
                <a:solidFill>
                  <a:srgbClr val="002060"/>
                </a:solidFill>
                <a:latin typeface="Arial" pitchFamily="34" charset="0"/>
                <a:cs typeface="Arial" pitchFamily="34" charset="0"/>
              </a:rPr>
              <a:t>and </a:t>
            </a:r>
            <a:r>
              <a:rPr lang="en-US" sz="1200" b="1" dirty="0" smtClean="0">
                <a:solidFill>
                  <a:srgbClr val="002060"/>
                </a:solidFill>
                <a:latin typeface="Arial" pitchFamily="34" charset="0"/>
                <a:cs typeface="Arial" pitchFamily="34" charset="0"/>
              </a:rPr>
              <a:t>Forms</a:t>
            </a:r>
            <a:r>
              <a:rPr lang="en-US" sz="1200" dirty="0" smtClean="0">
                <a:solidFill>
                  <a:srgbClr val="002060"/>
                </a:solidFill>
                <a:latin typeface="Arial" pitchFamily="34" charset="0"/>
                <a:cs typeface="Arial" pitchFamily="34" charset="0"/>
              </a:rPr>
              <a:t> for all your ETS Business please see </a:t>
            </a:r>
            <a:r>
              <a:rPr lang="en-CA" sz="1200" dirty="0">
                <a:solidFill>
                  <a:srgbClr val="002060"/>
                </a:solidFill>
                <a:latin typeface="Arial" panose="020B0604020202020204" pitchFamily="34" charset="0"/>
                <a:cs typeface="Arial" panose="020B0604020202020204" pitchFamily="34" charset="0"/>
                <a:hlinkClick r:id="rId3"/>
              </a:rPr>
              <a:t>ETS Support and Online </a:t>
            </a:r>
            <a:r>
              <a:rPr lang="en-CA" sz="1200" dirty="0" smtClean="0">
                <a:solidFill>
                  <a:srgbClr val="002060"/>
                </a:solidFill>
                <a:latin typeface="Arial" panose="020B0604020202020204" pitchFamily="34" charset="0"/>
                <a:cs typeface="Arial" panose="020B0604020202020204" pitchFamily="34" charset="0"/>
                <a:hlinkClick r:id="rId3"/>
              </a:rPr>
              <a:t>Learning</a:t>
            </a:r>
            <a:r>
              <a:rPr lang="en-CA" sz="1200" dirty="0" smtClean="0">
                <a:solidFill>
                  <a:srgbClr val="002060"/>
                </a:solidFill>
                <a:latin typeface="Arial" panose="020B0604020202020204" pitchFamily="34" charset="0"/>
                <a:cs typeface="Arial" panose="020B0604020202020204" pitchFamily="34" charset="0"/>
              </a:rPr>
              <a:t>. </a:t>
            </a:r>
            <a:endParaRPr kumimoji="0" lang="en-US" sz="1200" b="0" i="0" u="none" strike="noStrike" cap="none" normalizeH="0" baseline="0" dirty="0" smtClean="0">
              <a:ln>
                <a:noFill/>
              </a:ln>
              <a:solidFill>
                <a:srgbClr val="002060"/>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2060"/>
                </a:solidFill>
                <a:effectLst/>
                <a:latin typeface="Arial" pitchFamily="34" charset="0"/>
                <a:cs typeface="Arial" pitchFamily="34" charset="0"/>
              </a:rPr>
              <a:t>If you have any comments or questions on this training course, </a:t>
            </a:r>
          </a:p>
          <a:p>
            <a:pPr marL="0" marR="0" lvl="0" indent="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2060"/>
                </a:solidFill>
                <a:effectLst/>
                <a:latin typeface="Arial" pitchFamily="34" charset="0"/>
                <a:cs typeface="Arial" pitchFamily="34" charset="0"/>
              </a:rPr>
              <a:t>please </a:t>
            </a:r>
            <a:r>
              <a:rPr lang="en-US" sz="1200" dirty="0" smtClean="0">
                <a:solidFill>
                  <a:srgbClr val="002060"/>
                </a:solidFill>
                <a:latin typeface="Arial" pitchFamily="34" charset="0"/>
                <a:cs typeface="Arial" pitchFamily="34" charset="0"/>
              </a:rPr>
              <a:t>contact</a:t>
            </a:r>
            <a:r>
              <a:rPr kumimoji="0" lang="en-US" sz="1200" b="0" i="0" u="none" strike="noStrike" cap="none" normalizeH="0" baseline="0" dirty="0" smtClean="0">
                <a:ln>
                  <a:noFill/>
                </a:ln>
                <a:solidFill>
                  <a:srgbClr val="002060"/>
                </a:solidFill>
                <a:effectLst/>
                <a:latin typeface="Arial" pitchFamily="34" charset="0"/>
                <a:cs typeface="Arial" pitchFamily="34" charset="0"/>
              </a:rPr>
              <a:t>:</a:t>
            </a:r>
          </a:p>
          <a:p>
            <a:pPr marL="0" marR="0" lvl="0" indent="0" defTabSz="914400" rtl="0" eaLnBrk="1" fontAlgn="base" latinLnBrk="0" hangingPunct="1">
              <a:lnSpc>
                <a:spcPct val="100000"/>
              </a:lnSpc>
              <a:spcBef>
                <a:spcPct val="0"/>
              </a:spcBef>
              <a:spcAft>
                <a:spcPct val="0"/>
              </a:spcAft>
              <a:buClrTx/>
              <a:buSzTx/>
              <a:buFontTx/>
              <a:buNone/>
              <a:tabLst/>
            </a:pPr>
            <a:endParaRPr lang="en-US" sz="1200" dirty="0">
              <a:solidFill>
                <a:srgbClr val="002060"/>
              </a:solidFill>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cs typeface="Arial" pitchFamily="34" charset="0"/>
            </a:endParaRPr>
          </a:p>
        </p:txBody>
      </p:sp>
      <p:sp>
        <p:nvSpPr>
          <p:cNvPr id="7" name="Text Box 4"/>
          <p:cNvSpPr txBox="1">
            <a:spLocks noChangeArrowheads="1"/>
          </p:cNvSpPr>
          <p:nvPr/>
        </p:nvSpPr>
        <p:spPr bwMode="auto">
          <a:xfrm>
            <a:off x="1125796" y="4953000"/>
            <a:ext cx="4069492" cy="642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a:lnSpc>
                <a:spcPts val="1600"/>
              </a:lnSpc>
              <a:spcBef>
                <a:spcPts val="81"/>
              </a:spcBef>
            </a:pPr>
            <a:r>
              <a:rPr lang="en-US" sz="1200" dirty="0" smtClean="0">
                <a:solidFill>
                  <a:srgbClr val="002060"/>
                </a:solidFill>
                <a:latin typeface="Arial" pitchFamily="34" charset="0"/>
                <a:cs typeface="Arial" pitchFamily="34" charset="0"/>
              </a:rPr>
              <a:t>Crown Agreement Management</a:t>
            </a:r>
          </a:p>
          <a:p>
            <a:pPr>
              <a:lnSpc>
                <a:spcPts val="1600"/>
              </a:lnSpc>
              <a:spcBef>
                <a:spcPts val="81"/>
              </a:spcBef>
            </a:pPr>
            <a:r>
              <a:rPr lang="en-US" sz="1200" dirty="0" smtClean="0">
                <a:solidFill>
                  <a:srgbClr val="002060"/>
                </a:solidFill>
                <a:latin typeface="Arial" pitchFamily="34" charset="0"/>
                <a:cs typeface="Arial" pitchFamily="34" charset="0"/>
              </a:rPr>
              <a:t>Helpdesk:  (780) 644-2300</a:t>
            </a:r>
            <a:endParaRPr lang="en-CA" sz="1200" dirty="0" smtClean="0">
              <a:solidFill>
                <a:srgbClr val="002060"/>
              </a:solidFill>
            </a:endParaRPr>
          </a:p>
          <a:p>
            <a:pPr>
              <a:lnSpc>
                <a:spcPts val="1600"/>
              </a:lnSpc>
              <a:spcBef>
                <a:spcPts val="81"/>
              </a:spcBef>
            </a:pPr>
            <a:r>
              <a:rPr lang="en-CA" altLang="en-US" sz="1200" dirty="0">
                <a:solidFill>
                  <a:srgbClr val="002060"/>
                </a:solidFill>
                <a:latin typeface="Arial" charset="0"/>
              </a:rPr>
              <a:t>Email inquires: </a:t>
            </a:r>
            <a:r>
              <a:rPr lang="en-CA" altLang="en-US" sz="1200" dirty="0" smtClean="0">
                <a:solidFill>
                  <a:srgbClr val="002060"/>
                </a:solidFill>
                <a:latin typeface="Arial" charset="0"/>
                <a:hlinkClick r:id="rId4"/>
              </a:rPr>
              <a:t>PNGContinuations.Energy@gov.ab.ca</a:t>
            </a:r>
            <a:endParaRPr lang="en-CA" altLang="en-US" sz="1200" dirty="0" smtClean="0">
              <a:solidFill>
                <a:srgbClr val="002060"/>
              </a:solidFill>
              <a:latin typeface="Arial" charset="0"/>
            </a:endParaRPr>
          </a:p>
          <a:p>
            <a:pPr>
              <a:lnSpc>
                <a:spcPts val="1600"/>
              </a:lnSpc>
              <a:spcBef>
                <a:spcPts val="81"/>
              </a:spcBef>
            </a:pPr>
            <a:endParaRPr lang="en-CA" altLang="en-US" sz="1200" dirty="0">
              <a:solidFill>
                <a:srgbClr val="002060"/>
              </a:solidFill>
              <a:latin typeface="Arial" charset="0"/>
            </a:endParaRP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title" idx="4294967295"/>
          </p:nvPr>
        </p:nvSpPr>
        <p:spPr>
          <a:xfrm>
            <a:off x="152400" y="914400"/>
            <a:ext cx="1219200" cy="457200"/>
          </a:xfrm>
        </p:spPr>
        <p:txBody>
          <a:bodyPr/>
          <a:lstStyle/>
          <a:p>
            <a:pPr algn="l" eaLnBrk="1" hangingPunct="1"/>
            <a:r>
              <a:rPr lang="en-CA" altLang="en-US" sz="1600" b="1" smtClean="0">
                <a:latin typeface="Arial" charset="0"/>
                <a:cs typeface="Arial" charset="0"/>
              </a:rPr>
              <a:t>Revisions</a:t>
            </a:r>
          </a:p>
        </p:txBody>
      </p:sp>
      <p:graphicFrame>
        <p:nvGraphicFramePr>
          <p:cNvPr id="6" name="object 2"/>
          <p:cNvGraphicFramePr>
            <a:graphicFrameLocks noGrp="1"/>
          </p:cNvGraphicFramePr>
          <p:nvPr>
            <p:extLst>
              <p:ext uri="{D42A27DB-BD31-4B8C-83A1-F6EECF244321}">
                <p14:modId xmlns:p14="http://schemas.microsoft.com/office/powerpoint/2010/main" val="3425171241"/>
              </p:ext>
            </p:extLst>
          </p:nvPr>
        </p:nvGraphicFramePr>
        <p:xfrm>
          <a:off x="1295400" y="2701925"/>
          <a:ext cx="6400800" cy="2663190"/>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371475">
                <a:tc>
                  <a:txBody>
                    <a:bodyPr/>
                    <a:lstStyle/>
                    <a:p>
                      <a:pPr marL="84455">
                        <a:lnSpc>
                          <a:spcPct val="100000"/>
                        </a:lnSpc>
                      </a:pPr>
                      <a:r>
                        <a:rPr sz="1800" b="1" spc="5" dirty="0" smtClean="0">
                          <a:solidFill>
                            <a:srgbClr val="FFFFFF"/>
                          </a:solidFill>
                          <a:latin typeface="Calibri"/>
                          <a:cs typeface="Calibri"/>
                        </a:rPr>
                        <a:t>D</a:t>
                      </a:r>
                      <a:r>
                        <a:rPr sz="1800" b="1" spc="-15" dirty="0" smtClean="0">
                          <a:solidFill>
                            <a:srgbClr val="FFFFFF"/>
                          </a:solidFill>
                          <a:latin typeface="Calibri"/>
                          <a:cs typeface="Calibri"/>
                        </a:rPr>
                        <a:t>a</a:t>
                      </a:r>
                      <a:r>
                        <a:rPr sz="1800" b="1" spc="-25" dirty="0" smtClean="0">
                          <a:solidFill>
                            <a:srgbClr val="FFFFFF"/>
                          </a:solidFill>
                          <a:latin typeface="Calibri"/>
                          <a:cs typeface="Calibri"/>
                        </a:rPr>
                        <a:t>t</a:t>
                      </a:r>
                      <a:r>
                        <a:rPr sz="1800" b="1" dirty="0" smtClean="0">
                          <a:solidFill>
                            <a:srgbClr val="FFFFFF"/>
                          </a:solidFill>
                          <a:latin typeface="Calibri"/>
                          <a:cs typeface="Calibri"/>
                        </a:rPr>
                        <a:t>e</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pPr>
                      <a:r>
                        <a:rPr sz="1800" b="1" spc="-30" smtClean="0">
                          <a:solidFill>
                            <a:srgbClr val="FFFFFF"/>
                          </a:solidFill>
                          <a:latin typeface="Calibri"/>
                          <a:cs typeface="Calibri"/>
                        </a:rPr>
                        <a:t>R</a:t>
                      </a:r>
                      <a:r>
                        <a:rPr sz="1800" b="1" spc="-10" smtClean="0">
                          <a:solidFill>
                            <a:srgbClr val="FFFFFF"/>
                          </a:solidFill>
                          <a:latin typeface="Calibri"/>
                          <a:cs typeface="Calibri"/>
                        </a:rPr>
                        <a:t>e</a:t>
                      </a:r>
                      <a:r>
                        <a:rPr sz="1800" b="1" smtClean="0">
                          <a:solidFill>
                            <a:srgbClr val="FFFFFF"/>
                          </a:solidFill>
                          <a:latin typeface="Calibri"/>
                          <a:cs typeface="Calibri"/>
                        </a:rPr>
                        <a:t>visio</a:t>
                      </a:r>
                      <a:r>
                        <a:rPr sz="1800" b="1" spc="-10" smtClean="0">
                          <a:solidFill>
                            <a:srgbClr val="FFFFFF"/>
                          </a:solidFill>
                          <a:latin typeface="Calibri"/>
                          <a:cs typeface="Calibri"/>
                        </a:rPr>
                        <a:t>n</a:t>
                      </a:r>
                      <a:r>
                        <a:rPr sz="1800" b="1" smtClean="0">
                          <a:solidFill>
                            <a:srgbClr val="FFFFFF"/>
                          </a:solidFill>
                          <a:latin typeface="Calibri"/>
                          <a:cs typeface="Calibri"/>
                        </a:rPr>
                        <a:t>s</a:t>
                      </a:r>
                      <a:r>
                        <a:rPr sz="1800" b="1" spc="-10" smtClean="0">
                          <a:solidFill>
                            <a:srgbClr val="FFFFFF"/>
                          </a:solidFill>
                          <a:latin typeface="Calibri"/>
                          <a:cs typeface="Calibri"/>
                        </a:rPr>
                        <a:t> </a:t>
                      </a:r>
                      <a:r>
                        <a:rPr sz="1800" b="1" spc="-65" smtClean="0">
                          <a:solidFill>
                            <a:srgbClr val="FFFFFF"/>
                          </a:solidFill>
                          <a:latin typeface="Calibri"/>
                          <a:cs typeface="Calibri"/>
                        </a:rPr>
                        <a:t>T</a:t>
                      </a:r>
                      <a:r>
                        <a:rPr sz="1800" b="1" spc="-5" smtClean="0">
                          <a:solidFill>
                            <a:srgbClr val="FFFFFF"/>
                          </a:solidFill>
                          <a:latin typeface="Calibri"/>
                          <a:cs typeface="Calibri"/>
                        </a:rPr>
                        <a:t>y</a:t>
                      </a:r>
                      <a:r>
                        <a:rPr sz="1800" b="1" spc="5" smtClean="0">
                          <a:solidFill>
                            <a:srgbClr val="FFFFFF"/>
                          </a:solidFill>
                          <a:latin typeface="Calibri"/>
                          <a:cs typeface="Calibri"/>
                        </a:rPr>
                        <a:t>p</a:t>
                      </a:r>
                      <a:r>
                        <a:rPr sz="1800" b="1" smtClean="0">
                          <a:solidFill>
                            <a:srgbClr val="FFFFFF"/>
                          </a:solidFill>
                          <a:latin typeface="Calibri"/>
                          <a:cs typeface="Calibri"/>
                        </a:rPr>
                        <a:t>e</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pPr>
                      <a:r>
                        <a:rPr sz="1800" b="1" spc="-35" smtClean="0">
                          <a:solidFill>
                            <a:srgbClr val="FFFFFF"/>
                          </a:solidFill>
                          <a:latin typeface="Calibri"/>
                          <a:cs typeface="Calibri"/>
                        </a:rPr>
                        <a:t>P</a:t>
                      </a:r>
                      <a:r>
                        <a:rPr sz="1800" b="1" spc="-5" smtClean="0">
                          <a:solidFill>
                            <a:srgbClr val="FFFFFF"/>
                          </a:solidFill>
                          <a:latin typeface="Calibri"/>
                          <a:cs typeface="Calibri"/>
                        </a:rPr>
                        <a:t>a</a:t>
                      </a:r>
                      <a:r>
                        <a:rPr sz="1800" b="1" spc="-30" smtClean="0">
                          <a:solidFill>
                            <a:srgbClr val="FFFFFF"/>
                          </a:solidFill>
                          <a:latin typeface="Calibri"/>
                          <a:cs typeface="Calibri"/>
                        </a:rPr>
                        <a:t>g</a:t>
                      </a:r>
                      <a:r>
                        <a:rPr sz="1800" b="1" smtClean="0">
                          <a:solidFill>
                            <a:srgbClr val="FFFFFF"/>
                          </a:solidFill>
                          <a:latin typeface="Calibri"/>
                          <a:cs typeface="Calibri"/>
                        </a:rPr>
                        <a:t>e</a:t>
                      </a:r>
                      <a:r>
                        <a:rPr sz="1800" b="1" spc="5" smtClean="0">
                          <a:solidFill>
                            <a:srgbClr val="FFFFFF"/>
                          </a:solidFill>
                          <a:latin typeface="Calibri"/>
                          <a:cs typeface="Calibri"/>
                        </a:rPr>
                        <a:t> </a:t>
                      </a:r>
                      <a:r>
                        <a:rPr sz="1800" b="1" smtClean="0">
                          <a:solidFill>
                            <a:srgbClr val="FFFFFF"/>
                          </a:solidFill>
                          <a:latin typeface="Calibri"/>
                          <a:cs typeface="Calibri"/>
                        </a:rPr>
                        <a:t>N</a:t>
                      </a:r>
                      <a:r>
                        <a:rPr sz="1800" b="1" spc="5" smtClean="0">
                          <a:solidFill>
                            <a:srgbClr val="FFFFFF"/>
                          </a:solidFill>
                          <a:latin typeface="Calibri"/>
                          <a:cs typeface="Calibri"/>
                        </a:rPr>
                        <a:t>u</a:t>
                      </a:r>
                      <a:r>
                        <a:rPr sz="1800" b="1" spc="-5" smtClean="0">
                          <a:solidFill>
                            <a:srgbClr val="FFFFFF"/>
                          </a:solidFill>
                          <a:latin typeface="Calibri"/>
                          <a:cs typeface="Calibri"/>
                        </a:rPr>
                        <a:t>m</a:t>
                      </a:r>
                      <a:r>
                        <a:rPr sz="1800" b="1" spc="5" smtClean="0">
                          <a:solidFill>
                            <a:srgbClr val="FFFFFF"/>
                          </a:solidFill>
                          <a:latin typeface="Calibri"/>
                          <a:cs typeface="Calibri"/>
                        </a:rPr>
                        <a:t>be</a:t>
                      </a:r>
                      <a:r>
                        <a:rPr sz="1800" b="1" smtClean="0">
                          <a:solidFill>
                            <a:srgbClr val="FFFFFF"/>
                          </a:solidFill>
                          <a:latin typeface="Calibri"/>
                          <a:cs typeface="Calibri"/>
                        </a:rPr>
                        <a:t>r</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extLst>
                  <a:ext uri="{0D108BD9-81ED-4DB2-BD59-A6C34878D82A}">
                    <a16:rowId xmlns:a16="http://schemas.microsoft.com/office/drawing/2014/main" val="10000"/>
                  </a:ext>
                </a:extLst>
              </a:tr>
              <a:tr h="371475">
                <a:tc>
                  <a:txBody>
                    <a:bodyPr/>
                    <a:lstStyle/>
                    <a:p>
                      <a:pPr marL="85090">
                        <a:lnSpc>
                          <a:spcPct val="100000"/>
                        </a:lnSpc>
                      </a:pPr>
                      <a:r>
                        <a:rPr lang="en-US" sz="1800" baseline="0" dirty="0" smtClean="0">
                          <a:latin typeface="Calibri"/>
                          <a:cs typeface="Calibri"/>
                        </a:rPr>
                        <a:t>November 25, 2014</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0D8E8"/>
                    </a:solidFill>
                  </a:tcPr>
                </a:tc>
                <a:tc>
                  <a:txBody>
                    <a:bodyPr/>
                    <a:lstStyle/>
                    <a:p>
                      <a:pPr marL="84455">
                        <a:lnSpc>
                          <a:spcPct val="100000"/>
                        </a:lnSpc>
                      </a:pPr>
                      <a:r>
                        <a:rPr sz="1800" dirty="0" smtClean="0">
                          <a:latin typeface="Calibri"/>
                          <a:cs typeface="Calibri"/>
                        </a:rPr>
                        <a:t>In</a:t>
                      </a:r>
                      <a:r>
                        <a:rPr sz="1800" spc="-5" dirty="0" smtClean="0">
                          <a:latin typeface="Calibri"/>
                          <a:cs typeface="Calibri"/>
                        </a:rPr>
                        <a:t>iti</a:t>
                      </a:r>
                      <a:r>
                        <a:rPr sz="1800" dirty="0" smtClean="0">
                          <a:latin typeface="Calibri"/>
                          <a:cs typeface="Calibri"/>
                        </a:rPr>
                        <a:t>al</a:t>
                      </a:r>
                      <a:r>
                        <a:rPr sz="1800" spc="5" dirty="0" smtClean="0">
                          <a:latin typeface="Calibri"/>
                          <a:cs typeface="Calibri"/>
                        </a:rPr>
                        <a:t> </a:t>
                      </a:r>
                      <a:r>
                        <a:rPr sz="1800" dirty="0" smtClean="0">
                          <a:latin typeface="Calibri"/>
                          <a:cs typeface="Calibri"/>
                        </a:rPr>
                        <a:t>C</a:t>
                      </a:r>
                      <a:r>
                        <a:rPr sz="1800" spc="-30" dirty="0" smtClean="0">
                          <a:latin typeface="Calibri"/>
                          <a:cs typeface="Calibri"/>
                        </a:rPr>
                        <a:t>r</a:t>
                      </a:r>
                      <a:r>
                        <a:rPr sz="1800" dirty="0" smtClean="0">
                          <a:latin typeface="Calibri"/>
                          <a:cs typeface="Calibri"/>
                        </a:rPr>
                        <a:t>e</a:t>
                      </a:r>
                      <a:r>
                        <a:rPr sz="1800" spc="-15" dirty="0" smtClean="0">
                          <a:latin typeface="Calibri"/>
                          <a:cs typeface="Calibri"/>
                        </a:rPr>
                        <a:t>a</a:t>
                      </a:r>
                      <a:r>
                        <a:rPr sz="1800" spc="-5" dirty="0" smtClean="0">
                          <a:latin typeface="Calibri"/>
                          <a:cs typeface="Calibri"/>
                        </a:rPr>
                        <a:t>tio</a:t>
                      </a:r>
                      <a:r>
                        <a:rPr sz="1800" dirty="0" smtClean="0">
                          <a:latin typeface="Calibri"/>
                          <a:cs typeface="Calibri"/>
                        </a:rPr>
                        <a:t>n</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0D8E8"/>
                    </a:solidFill>
                  </a:tcPr>
                </a:tc>
                <a:tc>
                  <a:txBody>
                    <a:bodyPr/>
                    <a:lstStyle/>
                    <a:p>
                      <a:pPr marL="84455">
                        <a:lnSpc>
                          <a:spcPct val="100000"/>
                        </a:lnSpc>
                      </a:pPr>
                      <a:r>
                        <a:rPr sz="1800" dirty="0" smtClean="0">
                          <a:latin typeface="Calibri"/>
                          <a:cs typeface="Calibri"/>
                        </a:rPr>
                        <a:t>A</a:t>
                      </a:r>
                      <a:r>
                        <a:rPr sz="1800" spc="-5" dirty="0" smtClean="0">
                          <a:latin typeface="Calibri"/>
                          <a:cs typeface="Calibri"/>
                        </a:rPr>
                        <a:t>l</a:t>
                      </a:r>
                      <a:r>
                        <a:rPr sz="1800" dirty="0" smtClean="0">
                          <a:latin typeface="Calibri"/>
                          <a:cs typeface="Calibri"/>
                        </a:rPr>
                        <a:t>l</a:t>
                      </a:r>
                      <a:endParaRPr lang="en-US" sz="1800" dirty="0" smtClean="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371475">
                <a:tc>
                  <a:txBody>
                    <a:bodyPr/>
                    <a:lstStyle/>
                    <a:p>
                      <a:pPr marL="85090">
                        <a:lnSpc>
                          <a:spcPct val="100000"/>
                        </a:lnSpc>
                      </a:pPr>
                      <a:r>
                        <a:rPr lang="en-US" sz="1800" dirty="0" smtClean="0">
                          <a:latin typeface="Calibri"/>
                          <a:cs typeface="Calibri"/>
                        </a:rPr>
                        <a:t>March 10, 2017</a:t>
                      </a:r>
                      <a:endParaRPr sz="1800" dirty="0">
                        <a:latin typeface="Calibri"/>
                        <a:cs typeface="Calibri"/>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rgbClr val="D0D8E8"/>
                    </a:solidFill>
                  </a:tcPr>
                </a:tc>
                <a:tc>
                  <a:txBody>
                    <a:bodyPr/>
                    <a:lstStyle/>
                    <a:p>
                      <a:pPr marL="84455">
                        <a:lnSpc>
                          <a:spcPct val="100000"/>
                        </a:lnSpc>
                      </a:pPr>
                      <a:r>
                        <a:rPr lang="en-US" sz="1800" dirty="0" smtClean="0">
                          <a:latin typeface="Calibri"/>
                          <a:cs typeface="Calibri"/>
                        </a:rPr>
                        <a:t>Add PNG</a:t>
                      </a:r>
                      <a:r>
                        <a:rPr lang="en-US" sz="1800" baseline="0" dirty="0" smtClean="0">
                          <a:latin typeface="Calibri"/>
                          <a:cs typeface="Calibri"/>
                        </a:rPr>
                        <a:t> Continuation Documents, Third P</a:t>
                      </a:r>
                      <a:r>
                        <a:rPr lang="en-US" sz="1800" dirty="0" smtClean="0">
                          <a:latin typeface="Calibri"/>
                          <a:cs typeface="Calibri"/>
                        </a:rPr>
                        <a:t>arty Requests, Non</a:t>
                      </a:r>
                      <a:r>
                        <a:rPr lang="en-US" sz="1800" baseline="0" dirty="0" smtClean="0">
                          <a:latin typeface="Calibri"/>
                          <a:cs typeface="Calibri"/>
                        </a:rPr>
                        <a:t> Productivity Notices and Expiry Reinstatements</a:t>
                      </a:r>
                      <a:endParaRPr sz="18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rgbClr val="D0D8E8"/>
                    </a:solidFill>
                  </a:tcPr>
                </a:tc>
                <a:tc>
                  <a:txBody>
                    <a:bodyPr/>
                    <a:lstStyle/>
                    <a:p>
                      <a:pPr marL="84455">
                        <a:lnSpc>
                          <a:spcPct val="100000"/>
                        </a:lnSpc>
                      </a:pPr>
                      <a:r>
                        <a:rPr lang="en-US" sz="1800" dirty="0" smtClean="0">
                          <a:latin typeface="Calibri"/>
                          <a:cs typeface="Calibri"/>
                        </a:rPr>
                        <a:t>1;</a:t>
                      </a:r>
                      <a:r>
                        <a:rPr lang="en-US" sz="1800" baseline="0" dirty="0" smtClean="0">
                          <a:latin typeface="Calibri"/>
                          <a:cs typeface="Calibri"/>
                        </a:rPr>
                        <a:t> 8-11</a:t>
                      </a:r>
                      <a:endParaRPr lang="en-US" sz="1800" dirty="0" smtClean="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371475">
                <a:tc>
                  <a:txBody>
                    <a:bodyPr/>
                    <a:lstStyle/>
                    <a:p>
                      <a:pPr marL="85090">
                        <a:lnSpc>
                          <a:spcPct val="100000"/>
                        </a:lnSpc>
                      </a:pPr>
                      <a:r>
                        <a:rPr lang="en-CA" sz="1800" dirty="0" smtClean="0">
                          <a:latin typeface="Calibri"/>
                          <a:cs typeface="Calibri"/>
                        </a:rPr>
                        <a:t>June 2020</a:t>
                      </a:r>
                      <a:endParaRPr sz="1800" dirty="0">
                        <a:latin typeface="Calibri"/>
                        <a:cs typeface="Calibri"/>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rgbClr val="D0D8E8"/>
                    </a:solidFill>
                  </a:tcPr>
                </a:tc>
                <a:tc>
                  <a:txBody>
                    <a:bodyPr/>
                    <a:lstStyle/>
                    <a:p>
                      <a:pPr marL="84455">
                        <a:lnSpc>
                          <a:spcPct val="100000"/>
                        </a:lnSpc>
                      </a:pPr>
                      <a:r>
                        <a:rPr lang="en-CA" sz="1800" dirty="0" smtClean="0">
                          <a:latin typeface="Calibri"/>
                          <a:cs typeface="Calibri"/>
                        </a:rPr>
                        <a:t>Updated Banner and</a:t>
                      </a:r>
                      <a:r>
                        <a:rPr lang="en-CA" sz="1800" baseline="0" dirty="0" smtClean="0">
                          <a:latin typeface="Calibri"/>
                          <a:cs typeface="Calibri"/>
                        </a:rPr>
                        <a:t> added Resource page</a:t>
                      </a:r>
                      <a:endParaRPr sz="18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rgbClr val="D0D8E8"/>
                    </a:solidFill>
                  </a:tcPr>
                </a:tc>
                <a:tc>
                  <a:txBody>
                    <a:bodyPr/>
                    <a:lstStyle/>
                    <a:p>
                      <a:pPr marL="84455">
                        <a:lnSpc>
                          <a:spcPct val="100000"/>
                        </a:lnSpc>
                      </a:pPr>
                      <a:r>
                        <a:rPr lang="en-US" sz="1800" dirty="0" smtClean="0">
                          <a:latin typeface="Calibri"/>
                          <a:cs typeface="Calibri"/>
                        </a:rPr>
                        <a:t>All</a:t>
                      </a: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43267655"/>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72049389"/>
              </p:ext>
            </p:extLst>
          </p:nvPr>
        </p:nvGraphicFramePr>
        <p:xfrm>
          <a:off x="1295400" y="5337406"/>
          <a:ext cx="6400800" cy="371475"/>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237135589"/>
                    </a:ext>
                  </a:extLst>
                </a:gridCol>
                <a:gridCol w="2743200">
                  <a:extLst>
                    <a:ext uri="{9D8B030D-6E8A-4147-A177-3AD203B41FA5}">
                      <a16:colId xmlns:a16="http://schemas.microsoft.com/office/drawing/2014/main" val="3320772176"/>
                    </a:ext>
                  </a:extLst>
                </a:gridCol>
                <a:gridCol w="1524000">
                  <a:extLst>
                    <a:ext uri="{9D8B030D-6E8A-4147-A177-3AD203B41FA5}">
                      <a16:colId xmlns:a16="http://schemas.microsoft.com/office/drawing/2014/main" val="1940954779"/>
                    </a:ext>
                  </a:extLst>
                </a:gridCol>
              </a:tblGrid>
              <a:tr h="371475">
                <a:tc>
                  <a:txBody>
                    <a:bodyPr/>
                    <a:lstStyle/>
                    <a:p>
                      <a:pPr marL="85090">
                        <a:lnSpc>
                          <a:spcPct val="100000"/>
                        </a:lnSpc>
                      </a:pPr>
                      <a:r>
                        <a:rPr lang="en-CA" sz="1800" dirty="0" smtClean="0">
                          <a:latin typeface="Calibri"/>
                          <a:cs typeface="Calibri"/>
                        </a:rPr>
                        <a:t>September 2020</a:t>
                      </a:r>
                      <a:endParaRPr sz="1800" dirty="0">
                        <a:latin typeface="Calibri"/>
                        <a:cs typeface="Calibri"/>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rgbClr val="D0D8E8"/>
                    </a:solidFill>
                  </a:tcPr>
                </a:tc>
                <a:tc>
                  <a:txBody>
                    <a:bodyPr/>
                    <a:lstStyle/>
                    <a:p>
                      <a:pPr marL="84455">
                        <a:lnSpc>
                          <a:spcPct val="100000"/>
                        </a:lnSpc>
                      </a:pPr>
                      <a:r>
                        <a:rPr lang="en-CA" sz="1800" dirty="0" smtClean="0">
                          <a:latin typeface="Calibri"/>
                          <a:cs typeface="Calibri"/>
                        </a:rPr>
                        <a:t>Various</a:t>
                      </a:r>
                      <a:endParaRPr sz="18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rgbClr val="D0D8E8"/>
                    </a:solidFill>
                  </a:tcPr>
                </a:tc>
                <a:tc>
                  <a:txBody>
                    <a:bodyPr/>
                    <a:lstStyle/>
                    <a:p>
                      <a:pPr marL="84455">
                        <a:lnSpc>
                          <a:spcPct val="100000"/>
                        </a:lnSpc>
                      </a:pPr>
                      <a:r>
                        <a:rPr lang="en-US" sz="1800" dirty="0" smtClean="0">
                          <a:latin typeface="Calibri"/>
                          <a:cs typeface="Calibri"/>
                        </a:rPr>
                        <a:t>All</a:t>
                      </a: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42297126"/>
                  </a:ext>
                </a:extLst>
              </a:tr>
            </a:tbl>
          </a:graphicData>
        </a:graphic>
      </p:graphicFrame>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title" idx="4294967295"/>
          </p:nvPr>
        </p:nvSpPr>
        <p:spPr>
          <a:xfrm>
            <a:off x="142875" y="914400"/>
            <a:ext cx="1600200" cy="457200"/>
          </a:xfrm>
        </p:spPr>
        <p:txBody>
          <a:bodyPr/>
          <a:lstStyle/>
          <a:p>
            <a:pPr algn="l" eaLnBrk="1" hangingPunct="1"/>
            <a:r>
              <a:rPr lang="en-CA" altLang="en-US" sz="1600" b="1" smtClean="0">
                <a:latin typeface="Arial" charset="0"/>
                <a:cs typeface="Arial" charset="0"/>
              </a:rPr>
              <a:t>Introduction</a:t>
            </a:r>
          </a:p>
        </p:txBody>
      </p:sp>
      <p:pic>
        <p:nvPicPr>
          <p:cNvPr id="4099" name="Picture 3" descr="C:\Users\chinnek\AppData\Local\Microsoft\Windows\Temporary Internet Files\Content.IE5\AZB6PWEZ\MC90035710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16113"/>
            <a:ext cx="25495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itle 4"/>
          <p:cNvSpPr txBox="1">
            <a:spLocks/>
          </p:cNvSpPr>
          <p:nvPr/>
        </p:nvSpPr>
        <p:spPr bwMode="auto">
          <a:xfrm>
            <a:off x="152400" y="9144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600" b="1">
              <a:latin typeface="Arial" charset="0"/>
            </a:endParaRPr>
          </a:p>
        </p:txBody>
      </p:sp>
      <p:sp>
        <p:nvSpPr>
          <p:cNvPr id="4101" name="Rectangle 1">
            <a:hlinkClick r:id="rId3"/>
          </p:cNvPr>
          <p:cNvSpPr>
            <a:spLocks/>
          </p:cNvSpPr>
          <p:nvPr/>
        </p:nvSpPr>
        <p:spPr bwMode="auto">
          <a:xfrm>
            <a:off x="4343400" y="2705101"/>
            <a:ext cx="379095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en-US" altLang="en-US" sz="1200" dirty="0">
                <a:solidFill>
                  <a:srgbClr val="000000"/>
                </a:solidFill>
                <a:latin typeface="Arial" charset="0"/>
              </a:rPr>
              <a:t>In this module, you will learn about the different roles for PNG Continuation.</a:t>
            </a:r>
          </a:p>
          <a:p>
            <a:pPr eaLnBrk="1" hangingPunct="1">
              <a:spcBef>
                <a:spcPct val="0"/>
              </a:spcBef>
              <a:buFont typeface="Arial" charset="0"/>
              <a:buNone/>
            </a:pPr>
            <a:endParaRPr lang="en-US" altLang="en-US" sz="1200" dirty="0">
              <a:solidFill>
                <a:srgbClr val="000000"/>
              </a:solidFill>
              <a:latin typeface="Arial" charset="0"/>
            </a:endParaRPr>
          </a:p>
          <a:p>
            <a:pPr eaLnBrk="1" hangingPunct="1">
              <a:spcBef>
                <a:spcPct val="0"/>
              </a:spcBef>
              <a:buFont typeface="Arial" charset="0"/>
              <a:buNone/>
            </a:pPr>
            <a:endParaRPr lang="en-US" altLang="en-US" sz="1200" b="1" dirty="0">
              <a:solidFill>
                <a:srgbClr val="000000"/>
              </a:solidFill>
              <a:latin typeface="Arial" charset="0"/>
            </a:endParaRPr>
          </a:p>
          <a:p>
            <a:pPr>
              <a:buFont typeface="Arial" charset="0"/>
              <a:buNone/>
            </a:pPr>
            <a:r>
              <a:rPr lang="en-CA" altLang="en-US" sz="1200" u="sng" dirty="0">
                <a:latin typeface="Arial" charset="0"/>
              </a:rPr>
              <a:t>Prerequisite Learning Modules</a:t>
            </a:r>
          </a:p>
          <a:p>
            <a:pPr>
              <a:buNone/>
            </a:pPr>
            <a:r>
              <a:rPr lang="en-CA" altLang="en-US" sz="1200" dirty="0">
                <a:latin typeface="Arial" charset="0"/>
              </a:rPr>
              <a:t/>
            </a:r>
            <a:br>
              <a:rPr lang="en-CA" altLang="en-US" sz="1200" dirty="0">
                <a:latin typeface="Arial" charset="0"/>
              </a:rPr>
            </a:br>
            <a:r>
              <a:rPr lang="en-CA" altLang="en-US" sz="1200" dirty="0">
                <a:latin typeface="Arial" charset="0"/>
              </a:rPr>
              <a:t>Before proceeding we recommend that you view the </a:t>
            </a:r>
            <a:r>
              <a:rPr lang="en-CA" altLang="en-US" sz="1200" b="1" dirty="0">
                <a:latin typeface="Arial" charset="0"/>
              </a:rPr>
              <a:t>ETS Account Setup and Preferences </a:t>
            </a:r>
            <a:r>
              <a:rPr lang="en-CA" altLang="en-US" sz="1200" dirty="0">
                <a:latin typeface="Arial" charset="0"/>
              </a:rPr>
              <a:t>module located in </a:t>
            </a:r>
            <a:r>
              <a:rPr lang="en-CA" altLang="en-US" sz="1200" dirty="0" smtClean="0">
                <a:latin typeface="Arial" charset="0"/>
              </a:rPr>
              <a:t>the Online </a:t>
            </a:r>
            <a:r>
              <a:rPr lang="en-CA" altLang="en-US" sz="1200" dirty="0">
                <a:latin typeface="Arial" charset="0"/>
              </a:rPr>
              <a:t>Learning portal.</a:t>
            </a:r>
            <a:endParaRPr lang="en-US" altLang="en-US" sz="1200" dirty="0">
              <a:latin typeface="Arial" charset="0"/>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00200"/>
            <a:ext cx="2009775"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3" name="Title 6"/>
          <p:cNvSpPr>
            <a:spLocks noGrp="1"/>
          </p:cNvSpPr>
          <p:nvPr>
            <p:ph type="title" idx="4294967295"/>
          </p:nvPr>
        </p:nvSpPr>
        <p:spPr>
          <a:xfrm>
            <a:off x="142875" y="876300"/>
            <a:ext cx="6400800" cy="533400"/>
          </a:xfrm>
        </p:spPr>
        <p:txBody>
          <a:bodyPr/>
          <a:lstStyle/>
          <a:p>
            <a:pPr algn="l" eaLnBrk="1" hangingPunct="1"/>
            <a:r>
              <a:rPr lang="en-CA" altLang="en-US" sz="1600" b="1" smtClean="0">
                <a:latin typeface="Arial" charset="0"/>
                <a:cs typeface="Arial" charset="0"/>
              </a:rPr>
              <a:t>Site Administrator – Assign Roles</a:t>
            </a:r>
          </a:p>
        </p:txBody>
      </p:sp>
      <p:sp>
        <p:nvSpPr>
          <p:cNvPr id="5124" name="Rectangle 4"/>
          <p:cNvSpPr>
            <a:spLocks noChangeArrowheads="1"/>
          </p:cNvSpPr>
          <p:nvPr/>
        </p:nvSpPr>
        <p:spPr bwMode="auto">
          <a:xfrm>
            <a:off x="3725863" y="3156327"/>
            <a:ext cx="3962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solidFill>
                  <a:srgbClr val="000000"/>
                </a:solidFill>
                <a:latin typeface="Arial" charset="0"/>
              </a:rPr>
              <a:t>The Site Administrator is responsible for assigning roles to their users for the various Form Types.</a:t>
            </a:r>
          </a:p>
          <a:p>
            <a:pPr eaLnBrk="1" hangingPunct="1">
              <a:spcBef>
                <a:spcPct val="0"/>
              </a:spcBef>
              <a:buFontTx/>
              <a:buNone/>
            </a:pPr>
            <a:endParaRPr lang="en-US" altLang="en-US" sz="1200" dirty="0">
              <a:solidFill>
                <a:srgbClr val="000000"/>
              </a:solidFill>
              <a:latin typeface="Arial" charset="0"/>
            </a:endParaRPr>
          </a:p>
          <a:p>
            <a:pPr eaLnBrk="1" hangingPunct="1">
              <a:spcBef>
                <a:spcPct val="0"/>
              </a:spcBef>
              <a:buFontTx/>
              <a:buNone/>
            </a:pPr>
            <a:r>
              <a:rPr lang="en-US" altLang="en-US" sz="1200" dirty="0">
                <a:solidFill>
                  <a:srgbClr val="000000"/>
                </a:solidFill>
                <a:latin typeface="Arial" charset="0"/>
              </a:rPr>
              <a:t>This is completed in the </a:t>
            </a:r>
            <a:r>
              <a:rPr lang="en-US" altLang="en-US" sz="1200" b="1" dirty="0">
                <a:solidFill>
                  <a:srgbClr val="000000"/>
                </a:solidFill>
                <a:latin typeface="Arial" charset="0"/>
              </a:rPr>
              <a:t>Assign Roles</a:t>
            </a:r>
            <a:r>
              <a:rPr lang="en-US" altLang="en-US" sz="1200" dirty="0">
                <a:solidFill>
                  <a:srgbClr val="000000"/>
                </a:solidFill>
                <a:latin typeface="Arial" charset="0"/>
              </a:rPr>
              <a:t> screen under the </a:t>
            </a:r>
            <a:r>
              <a:rPr lang="en-US" altLang="en-US" sz="1200" b="1" dirty="0">
                <a:solidFill>
                  <a:srgbClr val="000000"/>
                </a:solidFill>
                <a:latin typeface="Arial" charset="0"/>
              </a:rPr>
              <a:t>Client Accounts </a:t>
            </a:r>
            <a:r>
              <a:rPr lang="en-US" altLang="en-US" sz="1200" dirty="0">
                <a:solidFill>
                  <a:srgbClr val="000000"/>
                </a:solidFill>
                <a:latin typeface="Arial" charset="0"/>
              </a:rPr>
              <a:t>section in ETS.</a:t>
            </a:r>
          </a:p>
          <a:p>
            <a:pPr eaLnBrk="1" hangingPunct="1">
              <a:spcBef>
                <a:spcPct val="0"/>
              </a:spcBef>
              <a:buFontTx/>
              <a:buNone/>
            </a:pPr>
            <a:endParaRPr lang="en-US" altLang="en-US" sz="1200" dirty="0">
              <a:solidFill>
                <a:srgbClr val="000000"/>
              </a:solidFill>
              <a:latin typeface="Arial" charset="0"/>
            </a:endParaRPr>
          </a:p>
          <a:p>
            <a:pPr eaLnBrk="1" hangingPunct="1">
              <a:spcBef>
                <a:spcPct val="0"/>
              </a:spcBef>
              <a:buFontTx/>
              <a:buNone/>
            </a:pPr>
            <a:r>
              <a:rPr lang="en-US" altLang="en-US" sz="1200" dirty="0">
                <a:solidFill>
                  <a:srgbClr val="000000"/>
                </a:solidFill>
                <a:latin typeface="Arial" charset="0"/>
              </a:rPr>
              <a:t>The selection of roles will vary based on the Form Type.</a:t>
            </a:r>
          </a:p>
        </p:txBody>
      </p:sp>
      <p:sp>
        <p:nvSpPr>
          <p:cNvPr id="5125" name="Rectangle 4"/>
          <p:cNvSpPr>
            <a:spLocks/>
          </p:cNvSpPr>
          <p:nvPr/>
        </p:nvSpPr>
        <p:spPr bwMode="auto">
          <a:xfrm>
            <a:off x="6572250" y="952500"/>
            <a:ext cx="52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400" b="1" i="1"/>
              <a:t> </a:t>
            </a:r>
          </a:p>
        </p:txBody>
      </p:sp>
      <p:graphicFrame>
        <p:nvGraphicFramePr>
          <p:cNvPr id="5126" name="Object 1"/>
          <p:cNvGraphicFramePr>
            <a:graphicFrameLocks noChangeAspect="1"/>
          </p:cNvGraphicFramePr>
          <p:nvPr/>
        </p:nvGraphicFramePr>
        <p:xfrm>
          <a:off x="4868863" y="1600200"/>
          <a:ext cx="1676400" cy="1495425"/>
        </p:xfrm>
        <a:graphic>
          <a:graphicData uri="http://schemas.openxmlformats.org/presentationml/2006/ole">
            <mc:AlternateContent xmlns:mc="http://schemas.openxmlformats.org/markup-compatibility/2006">
              <mc:Choice xmlns:v="urn:schemas-microsoft-com:vml" Requires="v">
                <p:oleObj spid="_x0000_s5150" name="Visio" r:id="rId5" imgW="1310640" imgH="1168541" progId="Visio.Drawing.11">
                  <p:embed/>
                </p:oleObj>
              </mc:Choice>
              <mc:Fallback>
                <p:oleObj name="Visio" r:id="rId5" imgW="1310640" imgH="1168541"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8863" y="1600200"/>
                        <a:ext cx="16764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7"/>
          <a:stretch>
            <a:fillRect/>
          </a:stretch>
        </p:blipFill>
        <p:spPr>
          <a:xfrm>
            <a:off x="1524000" y="5181600"/>
            <a:ext cx="1052439" cy="1009306"/>
          </a:xfrm>
          <a:prstGeom prst="rect">
            <a:avLst/>
          </a:prstGeom>
        </p:spPr>
      </p:pic>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a:graphicFrameLocks noGrp="1"/>
          </p:cNvGraphicFramePr>
          <p:nvPr/>
        </p:nvGraphicFramePr>
        <p:xfrm>
          <a:off x="1257300" y="2590800"/>
          <a:ext cx="6667500" cy="3505200"/>
        </p:xfrm>
        <a:graphic>
          <a:graphicData uri="http://schemas.openxmlformats.org/drawingml/2006/table">
            <a:tbl>
              <a:tblPr firstRow="1" bandRow="1">
                <a:tableStyleId>{3B4B98B0-60AC-42C2-AFA5-B58CD77FA1E5}</a:tableStyleId>
              </a:tblPr>
              <a:tblGrid>
                <a:gridCol w="1143001">
                  <a:extLst>
                    <a:ext uri="{9D8B030D-6E8A-4147-A177-3AD203B41FA5}">
                      <a16:colId xmlns:a16="http://schemas.microsoft.com/office/drawing/2014/main" val="20000"/>
                    </a:ext>
                  </a:extLst>
                </a:gridCol>
                <a:gridCol w="5524499">
                  <a:extLst>
                    <a:ext uri="{9D8B030D-6E8A-4147-A177-3AD203B41FA5}">
                      <a16:colId xmlns:a16="http://schemas.microsoft.com/office/drawing/2014/main" val="20001"/>
                    </a:ext>
                  </a:extLst>
                </a:gridCol>
              </a:tblGrid>
              <a:tr h="1084943">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CA" sz="1200" b="0" dirty="0">
                        <a:latin typeface="Arial" panose="020B0604020202020204" pitchFamily="34" charset="0"/>
                        <a:cs typeface="Arial" panose="020B0604020202020204" pitchFamily="34" charset="0"/>
                      </a:endParaRPr>
                    </a:p>
                  </a:txBody>
                  <a:tcPr marL="45720" marR="45720" anchor="ctr"/>
                </a:tc>
                <a:tc>
                  <a:txBody>
                    <a:bodyPr/>
                    <a:lstStyle/>
                    <a:p>
                      <a:pPr marL="171450" indent="-171450">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can submit and view authorization requests.</a:t>
                      </a:r>
                    </a:p>
                  </a:txBody>
                  <a:tcPr marL="45720" marR="45720" anchor="ctr"/>
                </a:tc>
                <a:extLst>
                  <a:ext uri="{0D108BD9-81ED-4DB2-BD59-A6C34878D82A}">
                    <a16:rowId xmlns:a16="http://schemas.microsoft.com/office/drawing/2014/main" val="10000"/>
                  </a:ext>
                </a:extLst>
              </a:tr>
              <a:tr h="1084943">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CA" sz="1200" b="0" dirty="0" smtClean="0">
                        <a:latin typeface="Arial" panose="020B0604020202020204" pitchFamily="34" charset="0"/>
                        <a:cs typeface="Arial" panose="020B0604020202020204" pitchFamily="34" charset="0"/>
                      </a:endParaRPr>
                    </a:p>
                  </a:txBody>
                  <a:tcPr marL="45720" marR="45720" anchor="ctr"/>
                </a:tc>
                <a:tc>
                  <a:txBody>
                    <a:bodyPr/>
                    <a:lstStyle/>
                    <a:p>
                      <a:pPr marL="171450" indent="-171450">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can concur authorization requests.</a:t>
                      </a:r>
                      <a:endParaRPr lang="en-CA" sz="1200" b="0" dirty="0">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0001"/>
                  </a:ext>
                </a:extLst>
              </a:tr>
              <a:tr h="1335314">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CA" sz="1200" b="0" dirty="0" smtClean="0">
                        <a:latin typeface="Arial" panose="020B0604020202020204" pitchFamily="34" charset="0"/>
                        <a:cs typeface="Arial" panose="020B0604020202020204" pitchFamily="34" charset="0"/>
                      </a:endParaRPr>
                    </a:p>
                  </a:txBody>
                  <a:tcPr marL="45720" marR="45720" anchor="ctr"/>
                </a:tc>
                <a:tc>
                  <a:txBody>
                    <a:bodyPr/>
                    <a:lstStyle/>
                    <a:p>
                      <a:pPr marL="171450" indent="-171450">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can view authorization requests.</a:t>
                      </a:r>
                      <a:endParaRPr lang="en-CA" sz="1200" b="0" dirty="0">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0002"/>
                  </a:ext>
                </a:extLst>
              </a:tr>
            </a:tbl>
          </a:graphicData>
        </a:graphic>
      </p:graphicFrame>
      <p:sp>
        <p:nvSpPr>
          <p:cNvPr id="6156" name="Title 6"/>
          <p:cNvSpPr>
            <a:spLocks noGrp="1"/>
          </p:cNvSpPr>
          <p:nvPr>
            <p:ph type="title" idx="4294967295"/>
          </p:nvPr>
        </p:nvSpPr>
        <p:spPr>
          <a:xfrm>
            <a:off x="142875" y="876300"/>
            <a:ext cx="6162675" cy="533400"/>
          </a:xfrm>
        </p:spPr>
        <p:txBody>
          <a:bodyPr/>
          <a:lstStyle/>
          <a:p>
            <a:pPr algn="l" eaLnBrk="1" hangingPunct="1"/>
            <a:r>
              <a:rPr lang="en-CA" altLang="en-US" sz="1600" b="1" smtClean="0">
                <a:latin typeface="Arial" charset="0"/>
                <a:cs typeface="Arial" charset="0"/>
              </a:rPr>
              <a:t>Authorization</a:t>
            </a:r>
          </a:p>
        </p:txBody>
      </p:sp>
      <p:sp>
        <p:nvSpPr>
          <p:cNvPr id="6157" name="Rectangle 4"/>
          <p:cNvSpPr>
            <a:spLocks/>
          </p:cNvSpPr>
          <p:nvPr/>
        </p:nvSpPr>
        <p:spPr bwMode="auto">
          <a:xfrm>
            <a:off x="6572250" y="952500"/>
            <a:ext cx="52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400" b="1" i="1"/>
              <a:t> </a:t>
            </a:r>
          </a:p>
        </p:txBody>
      </p:sp>
      <p:sp>
        <p:nvSpPr>
          <p:cNvPr id="6158" name="Title 6"/>
          <p:cNvSpPr txBox="1">
            <a:spLocks/>
          </p:cNvSpPr>
          <p:nvPr/>
        </p:nvSpPr>
        <p:spPr bwMode="auto">
          <a:xfrm>
            <a:off x="142875" y="876300"/>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600" b="1">
              <a:latin typeface="Arial" charset="0"/>
            </a:endParaRPr>
          </a:p>
        </p:txBody>
      </p:sp>
      <p:sp>
        <p:nvSpPr>
          <p:cNvPr id="6159" name="Rectangle 1"/>
          <p:cNvSpPr>
            <a:spLocks/>
          </p:cNvSpPr>
          <p:nvPr/>
        </p:nvSpPr>
        <p:spPr bwMode="auto">
          <a:xfrm>
            <a:off x="393700" y="1409700"/>
            <a:ext cx="806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Arial" charset="0"/>
              <a:buNone/>
            </a:pPr>
            <a:r>
              <a:rPr lang="en-US" altLang="en-US" sz="1200">
                <a:solidFill>
                  <a:srgbClr val="000000"/>
                </a:solidFill>
                <a:latin typeface="Arial" charset="0"/>
              </a:rPr>
              <a:t>The Authorization </a:t>
            </a:r>
            <a:r>
              <a:rPr lang="en-CA" altLang="en-US" sz="1200">
                <a:latin typeface="Arial" charset="0"/>
              </a:rPr>
              <a:t>process involves authorizing a company to act on behalf of the designated representative for a Crown petroleum and natural gas licence or lease (PNG agreement) or authorizing another company to use your company’s well or data relating to a PNG agreement.</a:t>
            </a:r>
            <a:endParaRPr lang="en-US" altLang="en-US" sz="1200">
              <a:solidFill>
                <a:srgbClr val="000000"/>
              </a:solidFill>
              <a:latin typeface="Arial" charset="0"/>
            </a:endParaRPr>
          </a:p>
          <a:p>
            <a:pPr>
              <a:spcBef>
                <a:spcPct val="0"/>
              </a:spcBef>
              <a:buFont typeface="Arial" charset="0"/>
              <a:buNone/>
            </a:pPr>
            <a:endParaRPr lang="en-US" altLang="en-US" sz="1200">
              <a:solidFill>
                <a:srgbClr val="000000"/>
              </a:solidFill>
              <a:latin typeface="Arial" charset="0"/>
            </a:endParaRPr>
          </a:p>
          <a:p>
            <a:pPr>
              <a:spcBef>
                <a:spcPct val="0"/>
              </a:spcBef>
              <a:buFont typeface="Arial" charset="0"/>
              <a:buNone/>
            </a:pPr>
            <a:r>
              <a:rPr lang="en-US" altLang="en-US" sz="1200">
                <a:solidFill>
                  <a:srgbClr val="000000"/>
                </a:solidFill>
                <a:latin typeface="Arial" charset="0"/>
              </a:rPr>
              <a:t>There are three roles available for Authorization</a:t>
            </a:r>
            <a:r>
              <a:rPr lang="en-US" altLang="en-US" sz="1200" i="1">
                <a:solidFill>
                  <a:srgbClr val="000000"/>
                </a:solidFill>
                <a:latin typeface="Arial" charset="0"/>
              </a:rPr>
              <a:t>:</a:t>
            </a:r>
            <a:endParaRPr lang="en-US" altLang="en-US" sz="1200">
              <a:solidFill>
                <a:srgbClr val="000000"/>
              </a:solidFill>
              <a:latin typeface="Arial" charset="0"/>
            </a:endParaRPr>
          </a:p>
        </p:txBody>
      </p:sp>
      <p:graphicFrame>
        <p:nvGraphicFramePr>
          <p:cNvPr id="6160" name="Object 26"/>
          <p:cNvGraphicFramePr>
            <a:graphicFrameLocks noChangeAspect="1"/>
          </p:cNvGraphicFramePr>
          <p:nvPr/>
        </p:nvGraphicFramePr>
        <p:xfrm>
          <a:off x="1447800" y="2590800"/>
          <a:ext cx="800100" cy="1168400"/>
        </p:xfrm>
        <a:graphic>
          <a:graphicData uri="http://schemas.openxmlformats.org/presentationml/2006/ole">
            <mc:AlternateContent xmlns:mc="http://schemas.openxmlformats.org/markup-compatibility/2006">
              <mc:Choice xmlns:v="urn:schemas-microsoft-com:vml" Requires="v">
                <p:oleObj spid="_x0000_s6232" name="Visio" r:id="rId3" imgW="800842" imgH="1168541" progId="Visio.Drawing.11">
                  <p:embed/>
                </p:oleObj>
              </mc:Choice>
              <mc:Fallback>
                <p:oleObj name="Visio" r:id="rId3" imgW="800842" imgH="1168541" progId="Visio.Drawing.11">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90800"/>
                        <a:ext cx="8001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1" name="Object 27"/>
          <p:cNvGraphicFramePr>
            <a:graphicFrameLocks noChangeAspect="1"/>
          </p:cNvGraphicFramePr>
          <p:nvPr/>
        </p:nvGraphicFramePr>
        <p:xfrm>
          <a:off x="1447800" y="3657600"/>
          <a:ext cx="804863" cy="1168400"/>
        </p:xfrm>
        <a:graphic>
          <a:graphicData uri="http://schemas.openxmlformats.org/presentationml/2006/ole">
            <mc:AlternateContent xmlns:mc="http://schemas.openxmlformats.org/markup-compatibility/2006">
              <mc:Choice xmlns:v="urn:schemas-microsoft-com:vml" Requires="v">
                <p:oleObj spid="_x0000_s6233" name="Visio" r:id="rId5" imgW="804348" imgH="1168541" progId="Visio.Drawing.11">
                  <p:embed/>
                </p:oleObj>
              </mc:Choice>
              <mc:Fallback>
                <p:oleObj name="Visio" r:id="rId5" imgW="804348" imgH="1168541" progId="Visio.Drawing.11">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657600"/>
                        <a:ext cx="80486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2" name="Object 28"/>
          <p:cNvGraphicFramePr>
            <a:graphicFrameLocks noChangeAspect="1"/>
          </p:cNvGraphicFramePr>
          <p:nvPr/>
        </p:nvGraphicFramePr>
        <p:xfrm>
          <a:off x="1573213" y="4816475"/>
          <a:ext cx="636587" cy="1203325"/>
        </p:xfrm>
        <a:graphic>
          <a:graphicData uri="http://schemas.openxmlformats.org/presentationml/2006/ole">
            <mc:AlternateContent xmlns:mc="http://schemas.openxmlformats.org/markup-compatibility/2006">
              <mc:Choice xmlns:v="urn:schemas-microsoft-com:vml" Requires="v">
                <p:oleObj spid="_x0000_s6234" name="Visio" r:id="rId7" imgW="618222" imgH="1168524" progId="Visio.Drawing.11">
                  <p:embed/>
                </p:oleObj>
              </mc:Choice>
              <mc:Fallback>
                <p:oleObj name="Visio" r:id="rId7" imgW="618222" imgH="1168524" progId="Visio.Drawing.11">
                  <p:embed/>
                  <p:pic>
                    <p:nvPicPr>
                      <p:cNvPr id="0"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3213" y="4816475"/>
                        <a:ext cx="636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a:graphicFrameLocks noGrp="1"/>
          </p:cNvGraphicFramePr>
          <p:nvPr/>
        </p:nvGraphicFramePr>
        <p:xfrm>
          <a:off x="1257300" y="2590800"/>
          <a:ext cx="6667500" cy="3505200"/>
        </p:xfrm>
        <a:graphic>
          <a:graphicData uri="http://schemas.openxmlformats.org/drawingml/2006/table">
            <a:tbl>
              <a:tblPr firstRow="1" bandRow="1">
                <a:tableStyleId>{3B4B98B0-60AC-42C2-AFA5-B58CD77FA1E5}</a:tableStyleId>
              </a:tblPr>
              <a:tblGrid>
                <a:gridCol w="1143001">
                  <a:extLst>
                    <a:ext uri="{9D8B030D-6E8A-4147-A177-3AD203B41FA5}">
                      <a16:colId xmlns:a16="http://schemas.microsoft.com/office/drawing/2014/main" val="20000"/>
                    </a:ext>
                  </a:extLst>
                </a:gridCol>
                <a:gridCol w="5524499">
                  <a:extLst>
                    <a:ext uri="{9D8B030D-6E8A-4147-A177-3AD203B41FA5}">
                      <a16:colId xmlns:a16="http://schemas.microsoft.com/office/drawing/2014/main" val="20001"/>
                    </a:ext>
                  </a:extLst>
                </a:gridCol>
              </a:tblGrid>
              <a:tr h="1084943">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CA" sz="1200" b="0" dirty="0">
                        <a:latin typeface="Arial" panose="020B0604020202020204" pitchFamily="34" charset="0"/>
                        <a:cs typeface="Arial" panose="020B0604020202020204" pitchFamily="34" charset="0"/>
                      </a:endParaRPr>
                    </a:p>
                  </a:txBody>
                  <a:tcPr marL="45720" marR="45720" anchor="ctr"/>
                </a:tc>
                <a:tc>
                  <a:txBody>
                    <a:bodyPr/>
                    <a:lstStyle/>
                    <a:p>
                      <a:pPr marL="171450" indent="-171450">
                        <a:buFont typeface="Arial" panose="020B0604020202020204" pitchFamily="34" charset="0"/>
                        <a:buChar char="•"/>
                      </a:pPr>
                      <a:r>
                        <a:rPr lang="en-US" sz="1200" b="0" dirty="0" smtClean="0">
                          <a:solidFill>
                            <a:srgbClr val="000000"/>
                          </a:solidFill>
                          <a:latin typeface="Arial" pitchFamily="34" charset="0"/>
                          <a:cs typeface="Arial" pitchFamily="34" charset="0"/>
                        </a:rPr>
                        <a:t>can create and amend</a:t>
                      </a:r>
                      <a:r>
                        <a:rPr lang="en-US" sz="1200" b="0" baseline="0" dirty="0" smtClean="0">
                          <a:solidFill>
                            <a:srgbClr val="000000"/>
                          </a:solidFill>
                          <a:latin typeface="Arial" pitchFamily="34" charset="0"/>
                          <a:cs typeface="Arial" pitchFamily="34" charset="0"/>
                        </a:rPr>
                        <a:t> </a:t>
                      </a:r>
                      <a:r>
                        <a:rPr lang="en-US" sz="1200" b="0" dirty="0" smtClean="0">
                          <a:solidFill>
                            <a:srgbClr val="000000"/>
                          </a:solidFill>
                          <a:latin typeface="Arial" pitchFamily="34" charset="0"/>
                          <a:cs typeface="Arial" pitchFamily="34" charset="0"/>
                        </a:rPr>
                        <a:t>applications.</a:t>
                      </a:r>
                    </a:p>
                    <a:p>
                      <a:pPr marL="171450" indent="-171450">
                        <a:buFont typeface="Arial" panose="020B0604020202020204" pitchFamily="34" charset="0"/>
                        <a:buChar char="•"/>
                      </a:pPr>
                      <a:r>
                        <a:rPr lang="en-US" sz="1200" b="0" dirty="0" smtClean="0">
                          <a:solidFill>
                            <a:srgbClr val="000000"/>
                          </a:solidFill>
                          <a:latin typeface="Arial" pitchFamily="34" charset="0"/>
                          <a:cs typeface="Arial" pitchFamily="34" charset="0"/>
                        </a:rPr>
                        <a:t>can</a:t>
                      </a:r>
                      <a:r>
                        <a:rPr lang="en-US" sz="1200" b="0" baseline="0" dirty="0" smtClean="0">
                          <a:solidFill>
                            <a:srgbClr val="000000"/>
                          </a:solidFill>
                          <a:latin typeface="Arial" pitchFamily="34" charset="0"/>
                          <a:cs typeface="Arial" pitchFamily="34" charset="0"/>
                        </a:rPr>
                        <a:t> view applications they created (please note if they need to view applications not created by them, Viewer role must also be assigned to them.)</a:t>
                      </a:r>
                      <a:endParaRPr lang="en-CA" sz="1200" b="0" dirty="0">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0000"/>
                  </a:ext>
                </a:extLst>
              </a:tr>
              <a:tr h="1084943">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CA" sz="1200" b="0" dirty="0" smtClean="0">
                        <a:latin typeface="Arial" panose="020B0604020202020204" pitchFamily="34" charset="0"/>
                        <a:cs typeface="Arial" panose="020B0604020202020204" pitchFamily="34" charset="0"/>
                      </a:endParaRPr>
                    </a:p>
                  </a:txBody>
                  <a:tcPr marL="45720" marR="45720" anchor="ctr"/>
                </a:tc>
                <a:tc>
                  <a:txBody>
                    <a:bodyPr/>
                    <a:lstStyle/>
                    <a:p>
                      <a:pPr marL="171450" indent="-171450">
                        <a:buFont typeface="Arial" panose="020B0604020202020204" pitchFamily="34" charset="0"/>
                        <a:buChar char="•"/>
                      </a:pPr>
                      <a:r>
                        <a:rPr lang="en-US" sz="1200" b="0" dirty="0" smtClean="0">
                          <a:solidFill>
                            <a:srgbClr val="000000"/>
                          </a:solidFill>
                          <a:latin typeface="Arial" pitchFamily="34" charset="0"/>
                          <a:cs typeface="Arial" pitchFamily="34" charset="0"/>
                        </a:rPr>
                        <a:t>can submit and view all applications</a:t>
                      </a:r>
                      <a:r>
                        <a:rPr lang="en-US" sz="1200" b="0" dirty="0" smtClean="0">
                          <a:latin typeface="Arial" panose="020B0604020202020204" pitchFamily="34" charset="0"/>
                          <a:cs typeface="Arial" panose="020B0604020202020204" pitchFamily="34" charset="0"/>
                        </a:rPr>
                        <a:t>.</a:t>
                      </a:r>
                      <a:endParaRPr lang="en-CA" sz="1200" b="0" dirty="0">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0001"/>
                  </a:ext>
                </a:extLst>
              </a:tr>
              <a:tr h="1335314">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CA" sz="1200" b="0" dirty="0" smtClean="0">
                        <a:latin typeface="Arial" panose="020B0604020202020204" pitchFamily="34" charset="0"/>
                        <a:cs typeface="Arial" panose="020B0604020202020204" pitchFamily="34" charset="0"/>
                      </a:endParaRPr>
                    </a:p>
                  </a:txBody>
                  <a:tcPr marL="45720" marR="45720" anchor="ctr"/>
                </a:tc>
                <a:tc>
                  <a:txBody>
                    <a:bodyPr/>
                    <a:lstStyle/>
                    <a:p>
                      <a:pPr marL="171450" indent="-171450">
                        <a:buFont typeface="Arial" panose="020B0604020202020204" pitchFamily="34" charset="0"/>
                        <a:buChar char="•"/>
                      </a:pPr>
                      <a:r>
                        <a:rPr lang="en-US" sz="1200" b="0" dirty="0" smtClean="0">
                          <a:solidFill>
                            <a:srgbClr val="000000"/>
                          </a:solidFill>
                          <a:latin typeface="Arial" pitchFamily="34" charset="0"/>
                          <a:cs typeface="Arial" pitchFamily="34" charset="0"/>
                        </a:rPr>
                        <a:t>can view all applications and their related documents</a:t>
                      </a:r>
                      <a:r>
                        <a:rPr lang="en-US" sz="1200" b="0" dirty="0" smtClean="0">
                          <a:latin typeface="Arial" panose="020B0604020202020204" pitchFamily="34" charset="0"/>
                          <a:cs typeface="Arial" panose="020B0604020202020204" pitchFamily="34" charset="0"/>
                        </a:rPr>
                        <a:t>.</a:t>
                      </a:r>
                      <a:endParaRPr lang="en-CA" sz="1200" b="0" dirty="0">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0002"/>
                  </a:ext>
                </a:extLst>
              </a:tr>
            </a:tbl>
          </a:graphicData>
        </a:graphic>
      </p:graphicFrame>
      <p:sp>
        <p:nvSpPr>
          <p:cNvPr id="7180" name="Title 6"/>
          <p:cNvSpPr>
            <a:spLocks noGrp="1"/>
          </p:cNvSpPr>
          <p:nvPr>
            <p:ph type="title" idx="4294967295"/>
          </p:nvPr>
        </p:nvSpPr>
        <p:spPr>
          <a:xfrm>
            <a:off x="142875" y="876300"/>
            <a:ext cx="6162675" cy="533400"/>
          </a:xfrm>
        </p:spPr>
        <p:txBody>
          <a:bodyPr/>
          <a:lstStyle/>
          <a:p>
            <a:pPr algn="l" eaLnBrk="1" hangingPunct="1"/>
            <a:r>
              <a:rPr lang="fr-FR" altLang="en-US" sz="1600" b="1" smtClean="0">
                <a:latin typeface="Arial" charset="0"/>
                <a:cs typeface="Arial" charset="0"/>
              </a:rPr>
              <a:t>Licence Validation Application</a:t>
            </a:r>
            <a:endParaRPr lang="en-CA" altLang="en-US" sz="1600" b="1" smtClean="0">
              <a:latin typeface="Arial" charset="0"/>
              <a:cs typeface="Arial" charset="0"/>
            </a:endParaRPr>
          </a:p>
        </p:txBody>
      </p:sp>
      <p:sp>
        <p:nvSpPr>
          <p:cNvPr id="7181" name="Rectangle 4"/>
          <p:cNvSpPr>
            <a:spLocks/>
          </p:cNvSpPr>
          <p:nvPr/>
        </p:nvSpPr>
        <p:spPr bwMode="auto">
          <a:xfrm>
            <a:off x="6572250" y="952500"/>
            <a:ext cx="52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400" b="1" i="1"/>
              <a:t> </a:t>
            </a:r>
          </a:p>
        </p:txBody>
      </p:sp>
      <p:sp>
        <p:nvSpPr>
          <p:cNvPr id="7182" name="Title 6"/>
          <p:cNvSpPr txBox="1">
            <a:spLocks/>
          </p:cNvSpPr>
          <p:nvPr/>
        </p:nvSpPr>
        <p:spPr bwMode="auto">
          <a:xfrm>
            <a:off x="142875" y="876300"/>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600" b="1">
              <a:latin typeface="Arial" charset="0"/>
            </a:endParaRPr>
          </a:p>
        </p:txBody>
      </p:sp>
      <p:sp>
        <p:nvSpPr>
          <p:cNvPr id="7183" name="Rectangle 1"/>
          <p:cNvSpPr>
            <a:spLocks/>
          </p:cNvSpPr>
          <p:nvPr/>
        </p:nvSpPr>
        <p:spPr bwMode="auto">
          <a:xfrm>
            <a:off x="393700" y="1409700"/>
            <a:ext cx="6007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Arial" charset="0"/>
              <a:buNone/>
            </a:pPr>
            <a:r>
              <a:rPr lang="en-CA" altLang="en-US" sz="1200">
                <a:latin typeface="Arial" charset="0"/>
              </a:rPr>
              <a:t>Licence Validation Application is the process for a company to fill in and submit an Online Validation Application via ETS.</a:t>
            </a:r>
            <a:endParaRPr lang="en-US" altLang="en-US" sz="1200">
              <a:solidFill>
                <a:srgbClr val="000000"/>
              </a:solidFill>
              <a:latin typeface="Arial" charset="0"/>
            </a:endParaRPr>
          </a:p>
          <a:p>
            <a:pPr>
              <a:spcBef>
                <a:spcPct val="0"/>
              </a:spcBef>
              <a:buFont typeface="Arial" charset="0"/>
              <a:buNone/>
            </a:pPr>
            <a:endParaRPr lang="en-US" altLang="en-US" sz="1200">
              <a:solidFill>
                <a:srgbClr val="000000"/>
              </a:solidFill>
              <a:latin typeface="Arial" charset="0"/>
            </a:endParaRPr>
          </a:p>
          <a:p>
            <a:pPr>
              <a:spcBef>
                <a:spcPct val="0"/>
              </a:spcBef>
              <a:buFont typeface="Arial" charset="0"/>
              <a:buNone/>
            </a:pPr>
            <a:endParaRPr lang="en-US" altLang="en-US" sz="1200">
              <a:solidFill>
                <a:srgbClr val="000000"/>
              </a:solidFill>
              <a:latin typeface="Arial" charset="0"/>
            </a:endParaRPr>
          </a:p>
          <a:p>
            <a:pPr>
              <a:spcBef>
                <a:spcPct val="0"/>
              </a:spcBef>
              <a:buFont typeface="Arial" charset="0"/>
              <a:buNone/>
            </a:pPr>
            <a:r>
              <a:rPr lang="en-US" altLang="en-US" sz="1200">
                <a:solidFill>
                  <a:srgbClr val="000000"/>
                </a:solidFill>
                <a:latin typeface="Arial" charset="0"/>
              </a:rPr>
              <a:t>There are three roles available for Licence Validation Application</a:t>
            </a:r>
            <a:r>
              <a:rPr lang="en-US" altLang="en-US" sz="1200" i="1">
                <a:solidFill>
                  <a:srgbClr val="000000"/>
                </a:solidFill>
                <a:latin typeface="Arial" charset="0"/>
              </a:rPr>
              <a:t>:</a:t>
            </a:r>
            <a:endParaRPr lang="en-US" altLang="en-US" sz="1200">
              <a:solidFill>
                <a:srgbClr val="000000"/>
              </a:solidFill>
              <a:latin typeface="Arial" charset="0"/>
            </a:endParaRPr>
          </a:p>
        </p:txBody>
      </p:sp>
      <p:graphicFrame>
        <p:nvGraphicFramePr>
          <p:cNvPr id="7184" name="Object 26"/>
          <p:cNvGraphicFramePr>
            <a:graphicFrameLocks noChangeAspect="1"/>
          </p:cNvGraphicFramePr>
          <p:nvPr/>
        </p:nvGraphicFramePr>
        <p:xfrm>
          <a:off x="1447800" y="3657600"/>
          <a:ext cx="800100" cy="1168400"/>
        </p:xfrm>
        <a:graphic>
          <a:graphicData uri="http://schemas.openxmlformats.org/presentationml/2006/ole">
            <mc:AlternateContent xmlns:mc="http://schemas.openxmlformats.org/markup-compatibility/2006">
              <mc:Choice xmlns:v="urn:schemas-microsoft-com:vml" Requires="v">
                <p:oleObj spid="_x0000_s7256" name="Visio" r:id="rId3" imgW="800842" imgH="1168541" progId="Visio.Drawing.11">
                  <p:embed/>
                </p:oleObj>
              </mc:Choice>
              <mc:Fallback>
                <p:oleObj name="Visio" r:id="rId3" imgW="800842" imgH="1168541" progId="Visio.Drawing.11">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657600"/>
                        <a:ext cx="8001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5" name="Object 28"/>
          <p:cNvGraphicFramePr>
            <a:graphicFrameLocks noChangeAspect="1"/>
          </p:cNvGraphicFramePr>
          <p:nvPr/>
        </p:nvGraphicFramePr>
        <p:xfrm>
          <a:off x="1573213" y="4816475"/>
          <a:ext cx="636587" cy="1203325"/>
        </p:xfrm>
        <a:graphic>
          <a:graphicData uri="http://schemas.openxmlformats.org/presentationml/2006/ole">
            <mc:AlternateContent xmlns:mc="http://schemas.openxmlformats.org/markup-compatibility/2006">
              <mc:Choice xmlns:v="urn:schemas-microsoft-com:vml" Requires="v">
                <p:oleObj spid="_x0000_s7257" name="Visio" r:id="rId5" imgW="618222" imgH="1168524" progId="Visio.Drawing.11">
                  <p:embed/>
                </p:oleObj>
              </mc:Choice>
              <mc:Fallback>
                <p:oleObj name="Visio" r:id="rId5" imgW="618222" imgH="1168524" progId="Visio.Drawing.11">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3213" y="4816475"/>
                        <a:ext cx="636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86" name="Object 1"/>
          <p:cNvGraphicFramePr>
            <a:graphicFrameLocks noChangeAspect="1"/>
          </p:cNvGraphicFramePr>
          <p:nvPr/>
        </p:nvGraphicFramePr>
        <p:xfrm>
          <a:off x="1524000" y="2590800"/>
          <a:ext cx="650875" cy="1168400"/>
        </p:xfrm>
        <a:graphic>
          <a:graphicData uri="http://schemas.openxmlformats.org/presentationml/2006/ole">
            <mc:AlternateContent xmlns:mc="http://schemas.openxmlformats.org/markup-compatibility/2006">
              <mc:Choice xmlns:v="urn:schemas-microsoft-com:vml" Requires="v">
                <p:oleObj spid="_x0000_s7258" name="Visio" r:id="rId7" imgW="650604" imgH="1168524" progId="Visio.Drawing.11">
                  <p:embed/>
                </p:oleObj>
              </mc:Choice>
              <mc:Fallback>
                <p:oleObj name="Visio" r:id="rId7" imgW="650604" imgH="1168524" progId="Visio.Drawing.11">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2590800"/>
                        <a:ext cx="650875"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257300" y="2590800"/>
          <a:ext cx="6667500" cy="3505200"/>
        </p:xfrm>
        <a:graphic>
          <a:graphicData uri="http://schemas.openxmlformats.org/drawingml/2006/table">
            <a:tbl>
              <a:tblPr firstRow="1" bandRow="1">
                <a:tableStyleId>{3B4B98B0-60AC-42C2-AFA5-B58CD77FA1E5}</a:tableStyleId>
              </a:tblPr>
              <a:tblGrid>
                <a:gridCol w="1143001">
                  <a:extLst>
                    <a:ext uri="{9D8B030D-6E8A-4147-A177-3AD203B41FA5}">
                      <a16:colId xmlns:a16="http://schemas.microsoft.com/office/drawing/2014/main" val="20000"/>
                    </a:ext>
                  </a:extLst>
                </a:gridCol>
                <a:gridCol w="5524499">
                  <a:extLst>
                    <a:ext uri="{9D8B030D-6E8A-4147-A177-3AD203B41FA5}">
                      <a16:colId xmlns:a16="http://schemas.microsoft.com/office/drawing/2014/main" val="20001"/>
                    </a:ext>
                  </a:extLst>
                </a:gridCol>
              </a:tblGrid>
              <a:tr h="1084943">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CA" sz="1200" b="0" dirty="0">
                        <a:latin typeface="Arial" panose="020B0604020202020204" pitchFamily="34" charset="0"/>
                        <a:cs typeface="Arial" panose="020B0604020202020204" pitchFamily="34" charset="0"/>
                      </a:endParaRPr>
                    </a:p>
                  </a:txBody>
                  <a:tcPr marL="45720" marR="45720" anchor="ctr"/>
                </a:tc>
                <a:tc>
                  <a:txBody>
                    <a:bodyPr/>
                    <a:lstStyle/>
                    <a:p>
                      <a:pPr marL="171450" indent="-171450">
                        <a:buFont typeface="Arial" panose="020B0604020202020204" pitchFamily="34" charset="0"/>
                        <a:buChar char="•"/>
                      </a:pPr>
                      <a:r>
                        <a:rPr lang="en-US" sz="1200" b="0" dirty="0" smtClean="0">
                          <a:solidFill>
                            <a:srgbClr val="000000"/>
                          </a:solidFill>
                          <a:latin typeface="Arial" pitchFamily="34" charset="0"/>
                          <a:cs typeface="Arial" pitchFamily="34" charset="0"/>
                        </a:rPr>
                        <a:t>can create and amend</a:t>
                      </a:r>
                      <a:r>
                        <a:rPr lang="en-US" sz="1200" b="0" baseline="0" dirty="0" smtClean="0">
                          <a:solidFill>
                            <a:srgbClr val="000000"/>
                          </a:solidFill>
                          <a:latin typeface="Arial" pitchFamily="34" charset="0"/>
                          <a:cs typeface="Arial" pitchFamily="34" charset="0"/>
                        </a:rPr>
                        <a:t> </a:t>
                      </a:r>
                      <a:r>
                        <a:rPr lang="en-US" sz="1200" b="0" dirty="0" smtClean="0">
                          <a:solidFill>
                            <a:srgbClr val="000000"/>
                          </a:solidFill>
                          <a:latin typeface="Arial" pitchFamily="34" charset="0"/>
                          <a:cs typeface="Arial" pitchFamily="34" charset="0"/>
                        </a:rPr>
                        <a:t>applications.</a:t>
                      </a:r>
                    </a:p>
                    <a:p>
                      <a:pPr marL="171450" indent="-171450" algn="l">
                        <a:buFont typeface="Arial" panose="020B0604020202020204" pitchFamily="34" charset="0"/>
                        <a:buChar char="•"/>
                      </a:pPr>
                      <a:r>
                        <a:rPr lang="en-US" sz="1200" b="0" dirty="0" smtClean="0">
                          <a:solidFill>
                            <a:srgbClr val="000000"/>
                          </a:solidFill>
                          <a:latin typeface="Arial" pitchFamily="34" charset="0"/>
                          <a:cs typeface="Arial" pitchFamily="34" charset="0"/>
                        </a:rPr>
                        <a:t>can</a:t>
                      </a:r>
                      <a:r>
                        <a:rPr lang="en-US" sz="1200" b="0" baseline="0" dirty="0" smtClean="0">
                          <a:solidFill>
                            <a:srgbClr val="000000"/>
                          </a:solidFill>
                          <a:latin typeface="Arial" pitchFamily="34" charset="0"/>
                          <a:cs typeface="Arial" pitchFamily="34" charset="0"/>
                        </a:rPr>
                        <a:t> view applications they created (please note if they need to view applications not created by them, Viewer role must also be assigned to them.)</a:t>
                      </a:r>
                      <a:endParaRPr lang="en-CA" sz="1200" b="0" dirty="0">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0000"/>
                  </a:ext>
                </a:extLst>
              </a:tr>
              <a:tr h="1084943">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CA" sz="1200" b="0" dirty="0" smtClean="0">
                        <a:latin typeface="Arial" panose="020B0604020202020204" pitchFamily="34" charset="0"/>
                        <a:cs typeface="Arial" panose="020B0604020202020204" pitchFamily="34" charset="0"/>
                      </a:endParaRPr>
                    </a:p>
                  </a:txBody>
                  <a:tcPr marL="45720" marR="45720" anchor="ctr"/>
                </a:tc>
                <a:tc>
                  <a:txBody>
                    <a:bodyPr/>
                    <a:lstStyle/>
                    <a:p>
                      <a:pPr marL="171450" indent="-171450">
                        <a:buFont typeface="Arial" panose="020B0604020202020204" pitchFamily="34" charset="0"/>
                        <a:buChar char="•"/>
                      </a:pPr>
                      <a:r>
                        <a:rPr lang="en-US" sz="1200" b="0" dirty="0" smtClean="0">
                          <a:solidFill>
                            <a:srgbClr val="000000"/>
                          </a:solidFill>
                          <a:latin typeface="Arial" pitchFamily="34" charset="0"/>
                          <a:cs typeface="Arial" pitchFamily="34" charset="0"/>
                        </a:rPr>
                        <a:t>can submit and view all applications</a:t>
                      </a:r>
                      <a:r>
                        <a:rPr lang="en-US" sz="1200" b="0" dirty="0" smtClean="0">
                          <a:latin typeface="Arial" panose="020B0604020202020204" pitchFamily="34" charset="0"/>
                          <a:cs typeface="Arial" panose="020B0604020202020204" pitchFamily="34" charset="0"/>
                        </a:rPr>
                        <a:t>.</a:t>
                      </a:r>
                      <a:endParaRPr lang="en-CA" sz="1200" b="0" dirty="0">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0001"/>
                  </a:ext>
                </a:extLst>
              </a:tr>
              <a:tr h="1335314">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CA" sz="1200" b="0" dirty="0" smtClean="0">
                        <a:latin typeface="Arial" panose="020B0604020202020204" pitchFamily="34" charset="0"/>
                        <a:cs typeface="Arial" panose="020B0604020202020204" pitchFamily="34" charset="0"/>
                      </a:endParaRPr>
                    </a:p>
                  </a:txBody>
                  <a:tcPr marL="45720" marR="45720" anchor="ctr"/>
                </a:tc>
                <a:tc>
                  <a:txBody>
                    <a:bodyPr/>
                    <a:lstStyle/>
                    <a:p>
                      <a:pPr marL="171450" indent="-171450">
                        <a:buFont typeface="Arial" panose="020B0604020202020204" pitchFamily="34" charset="0"/>
                        <a:buChar char="•"/>
                      </a:pPr>
                      <a:r>
                        <a:rPr lang="en-US" sz="1200" b="0" dirty="0" smtClean="0">
                          <a:solidFill>
                            <a:srgbClr val="000000"/>
                          </a:solidFill>
                          <a:latin typeface="Arial" pitchFamily="34" charset="0"/>
                          <a:cs typeface="Arial" pitchFamily="34" charset="0"/>
                        </a:rPr>
                        <a:t>can view all applications and their related documents</a:t>
                      </a:r>
                      <a:r>
                        <a:rPr lang="en-US" sz="1200" b="0" dirty="0" smtClean="0">
                          <a:latin typeface="Arial" panose="020B0604020202020204" pitchFamily="34" charset="0"/>
                          <a:cs typeface="Arial" panose="020B0604020202020204" pitchFamily="34" charset="0"/>
                        </a:rPr>
                        <a:t>.</a:t>
                      </a:r>
                      <a:endParaRPr lang="en-CA" sz="1200" b="0" dirty="0">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0002"/>
                  </a:ext>
                </a:extLst>
              </a:tr>
            </a:tbl>
          </a:graphicData>
        </a:graphic>
      </p:graphicFrame>
      <p:sp>
        <p:nvSpPr>
          <p:cNvPr id="8204" name="Title 6"/>
          <p:cNvSpPr>
            <a:spLocks noGrp="1"/>
          </p:cNvSpPr>
          <p:nvPr>
            <p:ph type="title" idx="4294967295"/>
          </p:nvPr>
        </p:nvSpPr>
        <p:spPr>
          <a:xfrm>
            <a:off x="142875" y="876300"/>
            <a:ext cx="6162675" cy="533400"/>
          </a:xfrm>
        </p:spPr>
        <p:txBody>
          <a:bodyPr/>
          <a:lstStyle/>
          <a:p>
            <a:pPr algn="l" eaLnBrk="1" hangingPunct="1"/>
            <a:r>
              <a:rPr lang="fr-FR" altLang="en-US" sz="1600" b="1" smtClean="0">
                <a:latin typeface="Arial" charset="0"/>
                <a:cs typeface="Arial" charset="0"/>
              </a:rPr>
              <a:t>Continuation Application</a:t>
            </a:r>
            <a:endParaRPr lang="en-CA" altLang="en-US" sz="1600" b="1" smtClean="0">
              <a:latin typeface="Arial" charset="0"/>
              <a:cs typeface="Arial" charset="0"/>
            </a:endParaRPr>
          </a:p>
        </p:txBody>
      </p:sp>
      <p:sp>
        <p:nvSpPr>
          <p:cNvPr id="8205" name="Rectangle 4"/>
          <p:cNvSpPr>
            <a:spLocks/>
          </p:cNvSpPr>
          <p:nvPr/>
        </p:nvSpPr>
        <p:spPr bwMode="auto">
          <a:xfrm>
            <a:off x="6572250" y="952500"/>
            <a:ext cx="52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400" b="1" i="1"/>
              <a:t> </a:t>
            </a:r>
          </a:p>
        </p:txBody>
      </p:sp>
      <p:sp>
        <p:nvSpPr>
          <p:cNvPr id="8206" name="Title 6"/>
          <p:cNvSpPr txBox="1">
            <a:spLocks/>
          </p:cNvSpPr>
          <p:nvPr/>
        </p:nvSpPr>
        <p:spPr bwMode="auto">
          <a:xfrm>
            <a:off x="142875" y="876300"/>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600" b="1">
              <a:latin typeface="Arial" charset="0"/>
            </a:endParaRPr>
          </a:p>
        </p:txBody>
      </p:sp>
      <p:sp>
        <p:nvSpPr>
          <p:cNvPr id="8207" name="Rectangle 1"/>
          <p:cNvSpPr>
            <a:spLocks/>
          </p:cNvSpPr>
          <p:nvPr/>
        </p:nvSpPr>
        <p:spPr bwMode="auto">
          <a:xfrm>
            <a:off x="393700" y="1409700"/>
            <a:ext cx="585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Arial" charset="0"/>
              <a:buNone/>
            </a:pPr>
            <a:r>
              <a:rPr lang="en-CA" altLang="en-US" sz="1200">
                <a:latin typeface="Arial" charset="0"/>
              </a:rPr>
              <a:t>Continuation Application is the process for a company to fill in and submit an Online Continuation Application via ETS.</a:t>
            </a:r>
            <a:endParaRPr lang="en-US" altLang="en-US" sz="1200">
              <a:solidFill>
                <a:srgbClr val="000000"/>
              </a:solidFill>
              <a:latin typeface="Arial" charset="0"/>
            </a:endParaRPr>
          </a:p>
          <a:p>
            <a:pPr>
              <a:spcBef>
                <a:spcPct val="0"/>
              </a:spcBef>
              <a:buFont typeface="Arial" charset="0"/>
              <a:buNone/>
            </a:pPr>
            <a:endParaRPr lang="en-US" altLang="en-US" sz="1200">
              <a:solidFill>
                <a:srgbClr val="000000"/>
              </a:solidFill>
              <a:latin typeface="Arial" charset="0"/>
            </a:endParaRPr>
          </a:p>
          <a:p>
            <a:pPr>
              <a:spcBef>
                <a:spcPct val="0"/>
              </a:spcBef>
              <a:buFont typeface="Arial" charset="0"/>
              <a:buNone/>
            </a:pPr>
            <a:endParaRPr lang="en-US" altLang="en-US" sz="1200">
              <a:solidFill>
                <a:srgbClr val="000000"/>
              </a:solidFill>
              <a:latin typeface="Arial" charset="0"/>
            </a:endParaRPr>
          </a:p>
          <a:p>
            <a:pPr>
              <a:spcBef>
                <a:spcPct val="0"/>
              </a:spcBef>
              <a:buFont typeface="Arial" charset="0"/>
              <a:buNone/>
            </a:pPr>
            <a:r>
              <a:rPr lang="en-US" altLang="en-US" sz="1200">
                <a:solidFill>
                  <a:srgbClr val="000000"/>
                </a:solidFill>
                <a:latin typeface="Arial" charset="0"/>
              </a:rPr>
              <a:t>There are three roles available for Continuation Application</a:t>
            </a:r>
            <a:r>
              <a:rPr lang="en-US" altLang="en-US" sz="1200" i="1">
                <a:solidFill>
                  <a:srgbClr val="000000"/>
                </a:solidFill>
                <a:latin typeface="Arial" charset="0"/>
              </a:rPr>
              <a:t>:</a:t>
            </a:r>
            <a:endParaRPr lang="en-US" altLang="en-US" sz="1200">
              <a:solidFill>
                <a:srgbClr val="000000"/>
              </a:solidFill>
              <a:latin typeface="Arial" charset="0"/>
            </a:endParaRPr>
          </a:p>
        </p:txBody>
      </p:sp>
      <p:graphicFrame>
        <p:nvGraphicFramePr>
          <p:cNvPr id="8208" name="Object 16"/>
          <p:cNvGraphicFramePr>
            <a:graphicFrameLocks noChangeAspect="1"/>
          </p:cNvGraphicFramePr>
          <p:nvPr/>
        </p:nvGraphicFramePr>
        <p:xfrm>
          <a:off x="1573213" y="4816475"/>
          <a:ext cx="636587" cy="1203325"/>
        </p:xfrm>
        <a:graphic>
          <a:graphicData uri="http://schemas.openxmlformats.org/presentationml/2006/ole">
            <mc:AlternateContent xmlns:mc="http://schemas.openxmlformats.org/markup-compatibility/2006">
              <mc:Choice xmlns:v="urn:schemas-microsoft-com:vml" Requires="v">
                <p:oleObj spid="_x0000_s8280" name="Visio" r:id="rId4" imgW="618222" imgH="1168524" progId="Visio.Drawing.11">
                  <p:embed/>
                </p:oleObj>
              </mc:Choice>
              <mc:Fallback>
                <p:oleObj name="Visio" r:id="rId4" imgW="618222" imgH="1168524" progId="Visio.Drawing.11">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3213" y="4816475"/>
                        <a:ext cx="636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9" name="Object 17"/>
          <p:cNvGraphicFramePr>
            <a:graphicFrameLocks noChangeAspect="1"/>
          </p:cNvGraphicFramePr>
          <p:nvPr/>
        </p:nvGraphicFramePr>
        <p:xfrm>
          <a:off x="1524000" y="2590800"/>
          <a:ext cx="650875" cy="1168400"/>
        </p:xfrm>
        <a:graphic>
          <a:graphicData uri="http://schemas.openxmlformats.org/presentationml/2006/ole">
            <mc:AlternateContent xmlns:mc="http://schemas.openxmlformats.org/markup-compatibility/2006">
              <mc:Choice xmlns:v="urn:schemas-microsoft-com:vml" Requires="v">
                <p:oleObj spid="_x0000_s8281" name="Visio" r:id="rId6" imgW="650604" imgH="1168524" progId="Visio.Drawing.11">
                  <p:embed/>
                </p:oleObj>
              </mc:Choice>
              <mc:Fallback>
                <p:oleObj name="Visio" r:id="rId6" imgW="650604" imgH="1168524" progId="Visio.Drawing.11">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590800"/>
                        <a:ext cx="650875"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0" name="Object 1"/>
          <p:cNvGraphicFramePr>
            <a:graphicFrameLocks noChangeAspect="1"/>
          </p:cNvGraphicFramePr>
          <p:nvPr/>
        </p:nvGraphicFramePr>
        <p:xfrm>
          <a:off x="1447800" y="3657600"/>
          <a:ext cx="800100" cy="1168400"/>
        </p:xfrm>
        <a:graphic>
          <a:graphicData uri="http://schemas.openxmlformats.org/presentationml/2006/ole">
            <mc:AlternateContent xmlns:mc="http://schemas.openxmlformats.org/markup-compatibility/2006">
              <mc:Choice xmlns:v="urn:schemas-microsoft-com:vml" Requires="v">
                <p:oleObj spid="_x0000_s8282" name="Visio" r:id="rId8" imgW="800842" imgH="1168541" progId="Visio.Drawing.11">
                  <p:embed/>
                </p:oleObj>
              </mc:Choice>
              <mc:Fallback>
                <p:oleObj name="Visio" r:id="rId8" imgW="800842" imgH="1168541" progId="Visio.Drawing.11">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3657600"/>
                        <a:ext cx="8001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257300" y="2590800"/>
          <a:ext cx="6667500" cy="1335088"/>
        </p:xfrm>
        <a:graphic>
          <a:graphicData uri="http://schemas.openxmlformats.org/drawingml/2006/table">
            <a:tbl>
              <a:tblPr firstRow="1" bandRow="1">
                <a:tableStyleId>{3B4B98B0-60AC-42C2-AFA5-B58CD77FA1E5}</a:tableStyleId>
              </a:tblPr>
              <a:tblGrid>
                <a:gridCol w="1143001">
                  <a:extLst>
                    <a:ext uri="{9D8B030D-6E8A-4147-A177-3AD203B41FA5}">
                      <a16:colId xmlns:a16="http://schemas.microsoft.com/office/drawing/2014/main" val="20000"/>
                    </a:ext>
                  </a:extLst>
                </a:gridCol>
                <a:gridCol w="5524499">
                  <a:extLst>
                    <a:ext uri="{9D8B030D-6E8A-4147-A177-3AD203B41FA5}">
                      <a16:colId xmlns:a16="http://schemas.microsoft.com/office/drawing/2014/main" val="20001"/>
                    </a:ext>
                  </a:extLst>
                </a:gridCol>
              </a:tblGrid>
              <a:tr h="1335088">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CA" sz="1200" b="0" dirty="0" smtClean="0">
                        <a:latin typeface="Arial" panose="020B0604020202020204" pitchFamily="34" charset="0"/>
                        <a:cs typeface="Arial" panose="020B0604020202020204" pitchFamily="34" charset="0"/>
                      </a:endParaRPr>
                    </a:p>
                  </a:txBody>
                  <a:tcPr marL="45720" marR="45720" marT="45712" marB="45712" anchor="ctr"/>
                </a:tc>
                <a:tc>
                  <a:txBody>
                    <a:bodyPr/>
                    <a:lstStyle/>
                    <a:p>
                      <a:pPr marL="171450" indent="-171450">
                        <a:buFont typeface="Arial" panose="020B0604020202020204" pitchFamily="34" charset="0"/>
                        <a:buChar char="•"/>
                      </a:pPr>
                      <a:r>
                        <a:rPr lang="en-US" sz="1200" b="0" dirty="0" smtClean="0">
                          <a:solidFill>
                            <a:srgbClr val="000000"/>
                          </a:solidFill>
                          <a:latin typeface="Arial" pitchFamily="34" charset="0"/>
                          <a:cs typeface="Arial" pitchFamily="34" charset="0"/>
                        </a:rPr>
                        <a:t>can view all finals and their related documents</a:t>
                      </a:r>
                      <a:r>
                        <a:rPr lang="en-US" sz="1200" b="0" dirty="0" smtClean="0">
                          <a:latin typeface="Arial" panose="020B0604020202020204" pitchFamily="34" charset="0"/>
                          <a:cs typeface="Arial" panose="020B0604020202020204" pitchFamily="34" charset="0"/>
                        </a:rPr>
                        <a:t>.</a:t>
                      </a:r>
                      <a:endParaRPr lang="en-CA" sz="1200" b="0" dirty="0">
                        <a:latin typeface="Arial" panose="020B0604020202020204" pitchFamily="34" charset="0"/>
                        <a:cs typeface="Arial" panose="020B0604020202020204" pitchFamily="34" charset="0"/>
                      </a:endParaRPr>
                    </a:p>
                  </a:txBody>
                  <a:tcPr marL="45720" marR="45720" marT="45712" marB="45712" anchor="ctr"/>
                </a:tc>
                <a:extLst>
                  <a:ext uri="{0D108BD9-81ED-4DB2-BD59-A6C34878D82A}">
                    <a16:rowId xmlns:a16="http://schemas.microsoft.com/office/drawing/2014/main" val="10000"/>
                  </a:ext>
                </a:extLst>
              </a:tr>
            </a:tbl>
          </a:graphicData>
        </a:graphic>
      </p:graphicFrame>
      <p:sp>
        <p:nvSpPr>
          <p:cNvPr id="9223" name="Title 6"/>
          <p:cNvSpPr>
            <a:spLocks noGrp="1"/>
          </p:cNvSpPr>
          <p:nvPr>
            <p:ph type="title" idx="4294967295"/>
          </p:nvPr>
        </p:nvSpPr>
        <p:spPr>
          <a:xfrm>
            <a:off x="142875" y="876300"/>
            <a:ext cx="6162675" cy="533400"/>
          </a:xfrm>
        </p:spPr>
        <p:txBody>
          <a:bodyPr/>
          <a:lstStyle/>
          <a:p>
            <a:pPr algn="l" eaLnBrk="1" hangingPunct="1"/>
            <a:r>
              <a:rPr lang="fr-FR" altLang="en-US" sz="1600" b="1" smtClean="0">
                <a:latin typeface="Arial" charset="0"/>
                <a:cs typeface="Arial" charset="0"/>
              </a:rPr>
              <a:t>Request Status-PNG Continuation Documents</a:t>
            </a:r>
            <a:endParaRPr lang="en-CA" altLang="en-US" sz="1600" b="1" smtClean="0">
              <a:latin typeface="Arial" charset="0"/>
              <a:cs typeface="Arial" charset="0"/>
            </a:endParaRPr>
          </a:p>
        </p:txBody>
      </p:sp>
      <p:sp>
        <p:nvSpPr>
          <p:cNvPr id="9224" name="Rectangle 4"/>
          <p:cNvSpPr>
            <a:spLocks/>
          </p:cNvSpPr>
          <p:nvPr/>
        </p:nvSpPr>
        <p:spPr bwMode="auto">
          <a:xfrm>
            <a:off x="6572250" y="952500"/>
            <a:ext cx="52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400" b="1" i="1"/>
              <a:t> </a:t>
            </a:r>
          </a:p>
        </p:txBody>
      </p:sp>
      <p:sp>
        <p:nvSpPr>
          <p:cNvPr id="9225" name="Rectangle 1"/>
          <p:cNvSpPr>
            <a:spLocks/>
          </p:cNvSpPr>
          <p:nvPr/>
        </p:nvSpPr>
        <p:spPr bwMode="auto">
          <a:xfrm>
            <a:off x="369888" y="1409700"/>
            <a:ext cx="70977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pPr>
            <a:r>
              <a:rPr lang="en-CA" altLang="en-US" sz="1200">
                <a:solidFill>
                  <a:srgbClr val="000000"/>
                </a:solidFill>
                <a:latin typeface="Arial" charset="0"/>
              </a:rPr>
              <a:t>PNG Continuation Documents is the process for a designated representative to retrieve final documents.  </a:t>
            </a:r>
          </a:p>
          <a:p>
            <a:pPr>
              <a:spcBef>
                <a:spcPct val="0"/>
              </a:spcBef>
              <a:buFont typeface="Arial" charset="0"/>
              <a:buNone/>
            </a:pPr>
            <a:endParaRPr lang="en-US" altLang="en-US" sz="1200">
              <a:solidFill>
                <a:srgbClr val="000000"/>
              </a:solidFill>
              <a:latin typeface="Arial" charset="0"/>
            </a:endParaRPr>
          </a:p>
          <a:p>
            <a:pPr>
              <a:spcBef>
                <a:spcPct val="0"/>
              </a:spcBef>
              <a:buFont typeface="Arial" charset="0"/>
              <a:buNone/>
            </a:pPr>
            <a:r>
              <a:rPr lang="en-US" altLang="en-US" sz="1200">
                <a:solidFill>
                  <a:srgbClr val="000000"/>
                </a:solidFill>
                <a:latin typeface="Arial" charset="0"/>
              </a:rPr>
              <a:t>There is one role available for PNG Continuation Documents</a:t>
            </a:r>
            <a:r>
              <a:rPr lang="en-US" altLang="en-US" sz="1200" i="1">
                <a:solidFill>
                  <a:srgbClr val="000000"/>
                </a:solidFill>
                <a:latin typeface="Arial" charset="0"/>
              </a:rPr>
              <a:t>:</a:t>
            </a:r>
            <a:endParaRPr lang="en-US" altLang="en-US" sz="1200">
              <a:solidFill>
                <a:srgbClr val="000000"/>
              </a:solidFill>
              <a:latin typeface="Arial" charset="0"/>
            </a:endParaRPr>
          </a:p>
        </p:txBody>
      </p:sp>
      <p:graphicFrame>
        <p:nvGraphicFramePr>
          <p:cNvPr id="9226" name="Object 1"/>
          <p:cNvGraphicFramePr>
            <a:graphicFrameLocks noChangeAspect="1"/>
          </p:cNvGraphicFramePr>
          <p:nvPr/>
        </p:nvGraphicFramePr>
        <p:xfrm>
          <a:off x="1447800" y="2667000"/>
          <a:ext cx="636588" cy="1203325"/>
        </p:xfrm>
        <a:graphic>
          <a:graphicData uri="http://schemas.openxmlformats.org/presentationml/2006/ole">
            <mc:AlternateContent xmlns:mc="http://schemas.openxmlformats.org/markup-compatibility/2006">
              <mc:Choice xmlns:v="urn:schemas-microsoft-com:vml" Requires="v">
                <p:oleObj spid="_x0000_s9250" name="Visio" r:id="rId4" imgW="618222" imgH="1168524" progId="Visio.Drawing.11">
                  <p:embed/>
                </p:oleObj>
              </mc:Choice>
              <mc:Fallback>
                <p:oleObj name="Visio" r:id="rId4" imgW="618222" imgH="1168524"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667000"/>
                        <a:ext cx="636588"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257300" y="2590800"/>
          <a:ext cx="6667500" cy="3505200"/>
        </p:xfrm>
        <a:graphic>
          <a:graphicData uri="http://schemas.openxmlformats.org/drawingml/2006/table">
            <a:tbl>
              <a:tblPr firstRow="1" bandRow="1">
                <a:tableStyleId>{3B4B98B0-60AC-42C2-AFA5-B58CD77FA1E5}</a:tableStyleId>
              </a:tblPr>
              <a:tblGrid>
                <a:gridCol w="1143001">
                  <a:extLst>
                    <a:ext uri="{9D8B030D-6E8A-4147-A177-3AD203B41FA5}">
                      <a16:colId xmlns:a16="http://schemas.microsoft.com/office/drawing/2014/main" val="20000"/>
                    </a:ext>
                  </a:extLst>
                </a:gridCol>
                <a:gridCol w="5524499">
                  <a:extLst>
                    <a:ext uri="{9D8B030D-6E8A-4147-A177-3AD203B41FA5}">
                      <a16:colId xmlns:a16="http://schemas.microsoft.com/office/drawing/2014/main" val="20001"/>
                    </a:ext>
                  </a:extLst>
                </a:gridCol>
              </a:tblGrid>
              <a:tr h="1084943">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CA" sz="1200" b="0" dirty="0">
                        <a:latin typeface="Arial" panose="020B0604020202020204" pitchFamily="34" charset="0"/>
                        <a:cs typeface="Arial" panose="020B0604020202020204" pitchFamily="34" charset="0"/>
                      </a:endParaRPr>
                    </a:p>
                  </a:txBody>
                  <a:tcPr marL="45720" marR="45720" anchor="ctr"/>
                </a:tc>
                <a:tc>
                  <a:txBody>
                    <a:bodyPr/>
                    <a:lstStyle/>
                    <a:p>
                      <a:pPr marL="171450" indent="-171450">
                        <a:buFont typeface="Arial" panose="020B0604020202020204" pitchFamily="34" charset="0"/>
                        <a:buChar char="•"/>
                      </a:pPr>
                      <a:r>
                        <a:rPr lang="en-US" sz="1200" b="0" dirty="0" smtClean="0">
                          <a:solidFill>
                            <a:srgbClr val="000000"/>
                          </a:solidFill>
                          <a:latin typeface="Arial" pitchFamily="34" charset="0"/>
                          <a:cs typeface="Arial" pitchFamily="34" charset="0"/>
                        </a:rPr>
                        <a:t>can create and amend</a:t>
                      </a:r>
                      <a:r>
                        <a:rPr lang="en-US" sz="1200" b="0" baseline="0" dirty="0" smtClean="0">
                          <a:solidFill>
                            <a:srgbClr val="000000"/>
                          </a:solidFill>
                          <a:latin typeface="Arial" pitchFamily="34" charset="0"/>
                          <a:cs typeface="Arial" pitchFamily="34" charset="0"/>
                        </a:rPr>
                        <a:t> </a:t>
                      </a:r>
                      <a:r>
                        <a:rPr lang="en-US" sz="1200" b="0" dirty="0" smtClean="0">
                          <a:solidFill>
                            <a:srgbClr val="000000"/>
                          </a:solidFill>
                          <a:latin typeface="Arial" pitchFamily="34" charset="0"/>
                          <a:cs typeface="Arial" pitchFamily="34" charset="0"/>
                        </a:rPr>
                        <a:t>requests.</a:t>
                      </a:r>
                    </a:p>
                    <a:p>
                      <a:pPr marL="171450" indent="-171450" algn="l">
                        <a:buFont typeface="Arial" panose="020B0604020202020204" pitchFamily="34" charset="0"/>
                        <a:buChar char="•"/>
                      </a:pPr>
                      <a:r>
                        <a:rPr lang="en-US" sz="1200" b="0" dirty="0" smtClean="0">
                          <a:solidFill>
                            <a:srgbClr val="000000"/>
                          </a:solidFill>
                          <a:latin typeface="Arial" pitchFamily="34" charset="0"/>
                          <a:cs typeface="Arial" pitchFamily="34" charset="0"/>
                        </a:rPr>
                        <a:t>can</a:t>
                      </a:r>
                      <a:r>
                        <a:rPr lang="en-US" sz="1200" b="0" baseline="0" dirty="0" smtClean="0">
                          <a:solidFill>
                            <a:srgbClr val="000000"/>
                          </a:solidFill>
                          <a:latin typeface="Arial" pitchFamily="34" charset="0"/>
                          <a:cs typeface="Arial" pitchFamily="34" charset="0"/>
                        </a:rPr>
                        <a:t> view requests they created (please note if they need to view requests not created by them, Viewer role must also be assigned to them.)</a:t>
                      </a:r>
                      <a:endParaRPr lang="en-CA" sz="1200" b="0" dirty="0">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0000"/>
                  </a:ext>
                </a:extLst>
              </a:tr>
              <a:tr h="1084943">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CA" sz="1200" b="0" dirty="0" smtClean="0">
                        <a:latin typeface="Arial" panose="020B0604020202020204" pitchFamily="34" charset="0"/>
                        <a:cs typeface="Arial" panose="020B0604020202020204" pitchFamily="34" charset="0"/>
                      </a:endParaRPr>
                    </a:p>
                  </a:txBody>
                  <a:tcPr marL="45720" marR="45720" anchor="ctr"/>
                </a:tc>
                <a:tc>
                  <a:txBody>
                    <a:bodyPr/>
                    <a:lstStyle/>
                    <a:p>
                      <a:pPr marL="171450" indent="-171450">
                        <a:buFont typeface="Arial" panose="020B0604020202020204" pitchFamily="34" charset="0"/>
                        <a:buChar char="•"/>
                      </a:pPr>
                      <a:r>
                        <a:rPr lang="en-US" sz="1200" b="0" dirty="0" smtClean="0">
                          <a:solidFill>
                            <a:srgbClr val="000000"/>
                          </a:solidFill>
                          <a:latin typeface="Arial" pitchFamily="34" charset="0"/>
                          <a:cs typeface="Arial" pitchFamily="34" charset="0"/>
                        </a:rPr>
                        <a:t>can submit and view all requests</a:t>
                      </a:r>
                      <a:r>
                        <a:rPr lang="en-US" sz="1200" b="0" dirty="0" smtClean="0">
                          <a:latin typeface="Arial" panose="020B0604020202020204" pitchFamily="34" charset="0"/>
                          <a:cs typeface="Arial" panose="020B0604020202020204" pitchFamily="34" charset="0"/>
                        </a:rPr>
                        <a:t>.</a:t>
                      </a:r>
                      <a:endParaRPr lang="en-CA" sz="1200" b="0" dirty="0">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0001"/>
                  </a:ext>
                </a:extLst>
              </a:tr>
              <a:tr h="1335314">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CA" sz="1200" b="0" dirty="0" smtClean="0">
                        <a:latin typeface="Arial" panose="020B0604020202020204" pitchFamily="34" charset="0"/>
                        <a:cs typeface="Arial" panose="020B0604020202020204" pitchFamily="34" charset="0"/>
                      </a:endParaRPr>
                    </a:p>
                  </a:txBody>
                  <a:tcPr marL="45720" marR="45720" anchor="ctr"/>
                </a:tc>
                <a:tc>
                  <a:txBody>
                    <a:bodyPr/>
                    <a:lstStyle/>
                    <a:p>
                      <a:pPr marL="171450" indent="-171450">
                        <a:buFont typeface="Arial" panose="020B0604020202020204" pitchFamily="34" charset="0"/>
                        <a:buChar char="•"/>
                      </a:pPr>
                      <a:r>
                        <a:rPr lang="en-US" sz="1200" b="0" dirty="0" smtClean="0">
                          <a:solidFill>
                            <a:srgbClr val="000000"/>
                          </a:solidFill>
                          <a:latin typeface="Arial" pitchFamily="34" charset="0"/>
                          <a:cs typeface="Arial" pitchFamily="34" charset="0"/>
                        </a:rPr>
                        <a:t>can view all requests and their related documents</a:t>
                      </a:r>
                      <a:r>
                        <a:rPr lang="en-US" sz="1200" b="0" dirty="0" smtClean="0">
                          <a:latin typeface="Arial" panose="020B0604020202020204" pitchFamily="34" charset="0"/>
                          <a:cs typeface="Arial" panose="020B0604020202020204" pitchFamily="34" charset="0"/>
                        </a:rPr>
                        <a:t>.</a:t>
                      </a:r>
                      <a:endParaRPr lang="en-CA" sz="1200" b="0" dirty="0">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0002"/>
                  </a:ext>
                </a:extLst>
              </a:tr>
            </a:tbl>
          </a:graphicData>
        </a:graphic>
      </p:graphicFrame>
      <p:sp>
        <p:nvSpPr>
          <p:cNvPr id="10252" name="Title 6"/>
          <p:cNvSpPr>
            <a:spLocks noGrp="1"/>
          </p:cNvSpPr>
          <p:nvPr>
            <p:ph type="title" idx="4294967295"/>
          </p:nvPr>
        </p:nvSpPr>
        <p:spPr>
          <a:xfrm>
            <a:off x="142875" y="876300"/>
            <a:ext cx="6162675" cy="533400"/>
          </a:xfrm>
        </p:spPr>
        <p:txBody>
          <a:bodyPr/>
          <a:lstStyle/>
          <a:p>
            <a:pPr algn="l" eaLnBrk="1" hangingPunct="1"/>
            <a:r>
              <a:rPr lang="fr-FR" altLang="en-US" sz="1600" b="1" smtClean="0">
                <a:latin typeface="Arial" charset="0"/>
                <a:cs typeface="Arial" charset="0"/>
              </a:rPr>
              <a:t>Third Party Request</a:t>
            </a:r>
            <a:endParaRPr lang="en-CA" altLang="en-US" sz="1600" b="1" smtClean="0">
              <a:latin typeface="Arial" charset="0"/>
              <a:cs typeface="Arial" charset="0"/>
            </a:endParaRPr>
          </a:p>
        </p:txBody>
      </p:sp>
      <p:sp>
        <p:nvSpPr>
          <p:cNvPr id="10253" name="Rectangle 4"/>
          <p:cNvSpPr>
            <a:spLocks/>
          </p:cNvSpPr>
          <p:nvPr/>
        </p:nvSpPr>
        <p:spPr bwMode="auto">
          <a:xfrm>
            <a:off x="6572250" y="952500"/>
            <a:ext cx="52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400" b="1" i="1"/>
              <a:t> </a:t>
            </a:r>
          </a:p>
        </p:txBody>
      </p:sp>
      <p:sp>
        <p:nvSpPr>
          <p:cNvPr id="10254" name="Title 6"/>
          <p:cNvSpPr txBox="1">
            <a:spLocks/>
          </p:cNvSpPr>
          <p:nvPr/>
        </p:nvSpPr>
        <p:spPr bwMode="auto">
          <a:xfrm>
            <a:off x="142875" y="876300"/>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600" b="1">
              <a:latin typeface="Arial" charset="0"/>
            </a:endParaRPr>
          </a:p>
        </p:txBody>
      </p:sp>
      <p:sp>
        <p:nvSpPr>
          <p:cNvPr id="10255" name="Rectangle 1"/>
          <p:cNvSpPr>
            <a:spLocks/>
          </p:cNvSpPr>
          <p:nvPr/>
        </p:nvSpPr>
        <p:spPr bwMode="auto">
          <a:xfrm>
            <a:off x="393700" y="1409700"/>
            <a:ext cx="7683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Arial" charset="0"/>
              <a:buNone/>
            </a:pPr>
            <a:r>
              <a:rPr lang="en-CA" altLang="en-US" sz="1200">
                <a:latin typeface="Arial" charset="0"/>
              </a:rPr>
              <a:t>Third Party Request is the process for a company to fill in and submit an Online Third Party Request for a non-productivity review via ETS.</a:t>
            </a:r>
            <a:endParaRPr lang="en-US" altLang="en-US" sz="1200">
              <a:solidFill>
                <a:srgbClr val="000000"/>
              </a:solidFill>
              <a:latin typeface="Arial" charset="0"/>
            </a:endParaRPr>
          </a:p>
          <a:p>
            <a:pPr>
              <a:spcBef>
                <a:spcPct val="0"/>
              </a:spcBef>
              <a:buFont typeface="Arial" charset="0"/>
              <a:buNone/>
            </a:pPr>
            <a:endParaRPr lang="en-US" altLang="en-US" sz="1200">
              <a:solidFill>
                <a:srgbClr val="000000"/>
              </a:solidFill>
              <a:latin typeface="Arial" charset="0"/>
            </a:endParaRPr>
          </a:p>
          <a:p>
            <a:pPr>
              <a:spcBef>
                <a:spcPct val="0"/>
              </a:spcBef>
              <a:buFont typeface="Arial" charset="0"/>
              <a:buNone/>
            </a:pPr>
            <a:endParaRPr lang="en-US" altLang="en-US" sz="1200">
              <a:solidFill>
                <a:srgbClr val="000000"/>
              </a:solidFill>
              <a:latin typeface="Arial" charset="0"/>
            </a:endParaRPr>
          </a:p>
          <a:p>
            <a:pPr>
              <a:spcBef>
                <a:spcPct val="0"/>
              </a:spcBef>
              <a:buFont typeface="Arial" charset="0"/>
              <a:buNone/>
            </a:pPr>
            <a:r>
              <a:rPr lang="en-US" altLang="en-US" sz="1200">
                <a:solidFill>
                  <a:srgbClr val="000000"/>
                </a:solidFill>
                <a:latin typeface="Arial" charset="0"/>
              </a:rPr>
              <a:t>There are three roles available for Third Party Requests:</a:t>
            </a:r>
          </a:p>
        </p:txBody>
      </p:sp>
      <p:graphicFrame>
        <p:nvGraphicFramePr>
          <p:cNvPr id="10256" name="Object 16"/>
          <p:cNvGraphicFramePr>
            <a:graphicFrameLocks noChangeAspect="1"/>
          </p:cNvGraphicFramePr>
          <p:nvPr/>
        </p:nvGraphicFramePr>
        <p:xfrm>
          <a:off x="1573213" y="4816475"/>
          <a:ext cx="636587" cy="1203325"/>
        </p:xfrm>
        <a:graphic>
          <a:graphicData uri="http://schemas.openxmlformats.org/presentationml/2006/ole">
            <mc:AlternateContent xmlns:mc="http://schemas.openxmlformats.org/markup-compatibility/2006">
              <mc:Choice xmlns:v="urn:schemas-microsoft-com:vml" Requires="v">
                <p:oleObj spid="_x0000_s10328" name="Visio" r:id="rId4" imgW="618222" imgH="1168524" progId="Visio.Drawing.11">
                  <p:embed/>
                </p:oleObj>
              </mc:Choice>
              <mc:Fallback>
                <p:oleObj name="Visio" r:id="rId4" imgW="618222" imgH="1168524" progId="Visio.Drawing.11">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3213" y="4816475"/>
                        <a:ext cx="636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57" name="Object 17"/>
          <p:cNvGraphicFramePr>
            <a:graphicFrameLocks noChangeAspect="1"/>
          </p:cNvGraphicFramePr>
          <p:nvPr/>
        </p:nvGraphicFramePr>
        <p:xfrm>
          <a:off x="1524000" y="2590800"/>
          <a:ext cx="650875" cy="1168400"/>
        </p:xfrm>
        <a:graphic>
          <a:graphicData uri="http://schemas.openxmlformats.org/presentationml/2006/ole">
            <mc:AlternateContent xmlns:mc="http://schemas.openxmlformats.org/markup-compatibility/2006">
              <mc:Choice xmlns:v="urn:schemas-microsoft-com:vml" Requires="v">
                <p:oleObj spid="_x0000_s10329" name="Visio" r:id="rId6" imgW="650604" imgH="1168524" progId="Visio.Drawing.11">
                  <p:embed/>
                </p:oleObj>
              </mc:Choice>
              <mc:Fallback>
                <p:oleObj name="Visio" r:id="rId6" imgW="650604" imgH="1168524" progId="Visio.Drawing.11">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590800"/>
                        <a:ext cx="650875"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8" name="Object 1"/>
          <p:cNvGraphicFramePr>
            <a:graphicFrameLocks noChangeAspect="1"/>
          </p:cNvGraphicFramePr>
          <p:nvPr/>
        </p:nvGraphicFramePr>
        <p:xfrm>
          <a:off x="1447800" y="3657600"/>
          <a:ext cx="800100" cy="1168400"/>
        </p:xfrm>
        <a:graphic>
          <a:graphicData uri="http://schemas.openxmlformats.org/presentationml/2006/ole">
            <mc:AlternateContent xmlns:mc="http://schemas.openxmlformats.org/markup-compatibility/2006">
              <mc:Choice xmlns:v="urn:schemas-microsoft-com:vml" Requires="v">
                <p:oleObj spid="_x0000_s10330" name="Visio" r:id="rId8" imgW="800842" imgH="1168541" progId="Visio.Drawing.11">
                  <p:embed/>
                </p:oleObj>
              </mc:Choice>
              <mc:Fallback>
                <p:oleObj name="Visio" r:id="rId8" imgW="800842" imgH="1168541" progId="Visio.Drawing.11">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3657600"/>
                        <a:ext cx="8001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01</Order1>
    <Course_x0020_Description xmlns="d317fc56-cd2a-4fee-83bf-2acf5d88d7a0">This course highlights the different roles required to create, amend, submit, and view the various PNG Continuation form types and the different roles to submit, concur, and view Authorizations for PNG Continuation.</Course_x0020_Description>
    <Module xmlns="d317fc56-cd2a-4fee-83bf-2acf5d88d7a0">Module</Module>
    <Area xmlns="d317fc56-cd2a-4fee-83bf-2acf5d88d7a0">PNG Continuation</Area>
  </documentManagement>
</p:properties>
</file>

<file path=customXml/item2.xml><?xml version="1.0" encoding="utf-8"?>
<?mso-contentType ?>
<SharedContentType xmlns="Microsoft.SharePoint.Taxonomy.ContentTypeSync" SourceId="8dedacd1-8ed8-4364-83a4-3ca25ad2d99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9" ma:contentTypeDescription="This is the base content type for all of the courses." ma:contentTypeScope="" ma:versionID="5e75130c2787cb4b878206f774c9f8d1">
  <xsd:schema xmlns:xsd="http://www.w3.org/2001/XMLSchema" xmlns:xs="http://www.w3.org/2001/XMLSchema" xmlns:p="http://schemas.microsoft.com/office/2006/metadata/properties" xmlns:ns2="d317fc56-cd2a-4fee-83bf-2acf5d88d7a0" xmlns:ns3="cd3b5d7d-85b8-485a-94e1-bd5df7614905" xmlns:ns4="e6d83808-03cb-4f3c-af89-207626cead88" targetNamespace="http://schemas.microsoft.com/office/2006/metadata/properties" ma:root="true" ma:fieldsID="a77d42b46df79df0acabc75b74fce705" ns2:_="" ns3:_="" ns4:_="">
    <xsd:import namespace="d317fc56-cd2a-4fee-83bf-2acf5d88d7a0"/>
    <xsd:import namespace="cd3b5d7d-85b8-485a-94e1-bd5df7614905"/>
    <xsd:import namespace="e6d83808-03cb-4f3c-af89-207626cead88"/>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C4453B-7FCA-44D5-9CD9-D3F77A202130}"/>
</file>

<file path=customXml/itemProps2.xml><?xml version="1.0" encoding="utf-8"?>
<ds:datastoreItem xmlns:ds="http://schemas.openxmlformats.org/officeDocument/2006/customXml" ds:itemID="{7EC19AFB-4DE7-4EC3-A998-C8C0D139E3F8}"/>
</file>

<file path=customXml/itemProps3.xml><?xml version="1.0" encoding="utf-8"?>
<ds:datastoreItem xmlns:ds="http://schemas.openxmlformats.org/officeDocument/2006/customXml" ds:itemID="{261E0541-B23F-4D4E-8BCF-A2CC4BF9F049}"/>
</file>

<file path=customXml/itemProps4.xml><?xml version="1.0" encoding="utf-8"?>
<ds:datastoreItem xmlns:ds="http://schemas.openxmlformats.org/officeDocument/2006/customXml" ds:itemID="{8E6C60A9-FFB5-4011-9CA3-F226F56F0C0D}"/>
</file>

<file path=docProps/app.xml><?xml version="1.0" encoding="utf-8"?>
<Properties xmlns="http://schemas.openxmlformats.org/officeDocument/2006/extended-properties" xmlns:vt="http://schemas.openxmlformats.org/officeDocument/2006/docPropsVTypes">
  <TotalTime>3330</TotalTime>
  <Words>882</Words>
  <Application>Microsoft Office PowerPoint</Application>
  <PresentationFormat>On-screen Show (4:3)</PresentationFormat>
  <Paragraphs>138</Paragraphs>
  <Slides>14</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Freestyle Script</vt:lpstr>
      <vt:lpstr>Office Theme</vt:lpstr>
      <vt:lpstr>Visio</vt:lpstr>
      <vt:lpstr>Welcome</vt:lpstr>
      <vt:lpstr>Revisions</vt:lpstr>
      <vt:lpstr>Introduction</vt:lpstr>
      <vt:lpstr>Site Administrator – Assign Roles</vt:lpstr>
      <vt:lpstr>Authorization</vt:lpstr>
      <vt:lpstr>Licence Validation Application</vt:lpstr>
      <vt:lpstr>Continuation Application</vt:lpstr>
      <vt:lpstr>Request Status-PNG Continuation Documents</vt:lpstr>
      <vt:lpstr>Third Party Request</vt:lpstr>
      <vt:lpstr>Request Status – Non Productivity Notices</vt:lpstr>
      <vt:lpstr>Expiry Reinstatement</vt:lpstr>
      <vt:lpstr>Request Status – Expiry Reinstatement Documents</vt:lpstr>
      <vt:lpstr>PowerPoint Presentation</vt:lpstr>
      <vt:lpstr>Congratulations!</vt:lpstr>
    </vt:vector>
  </TitlesOfParts>
  <Company>Government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PNG Continuation Roles</dc:title>
  <dc:creator>Kerry-Lynne.Kryvenchuk@gov.ab.ca;Octavio.Yin@gov.ab.ca</dc:creator>
  <cp:lastModifiedBy>Angel Best</cp:lastModifiedBy>
  <cp:revision>137</cp:revision>
  <dcterms:created xsi:type="dcterms:W3CDTF">2012-06-04T23:09:21Z</dcterms:created>
  <dcterms:modified xsi:type="dcterms:W3CDTF">2020-09-30T15:12:24Z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2020-05-25T19:24:31Z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7680b5c4-2879-4797-9bd1-0000d1e7eee1</vt:lpwstr>
  </property>
  <property fmtid="{D5CDD505-2E9C-101B-9397-08002B2CF9AE}" pid="9" name="MSIP_Label_abf2ea38-542c-4b75-bd7d-582ec36a519f_ContentBits">
    <vt:lpwstr>2</vt:lpwstr>
  </property>
</Properties>
</file>